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14"/>
  </p:notesMasterIdLst>
  <p:handoutMasterIdLst>
    <p:handoutMasterId r:id="rId15"/>
  </p:handoutMasterIdLst>
  <p:sldIdLst>
    <p:sldId id="383" r:id="rId6"/>
    <p:sldId id="565" r:id="rId7"/>
    <p:sldId id="586" r:id="rId8"/>
    <p:sldId id="537" r:id="rId9"/>
    <p:sldId id="595" r:id="rId10"/>
    <p:sldId id="594" r:id="rId11"/>
    <p:sldId id="590" r:id="rId12"/>
    <p:sldId id="58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504" userDrawn="1">
          <p15:clr>
            <a:srgbClr val="A4A3A4"/>
          </p15:clr>
        </p15:guide>
        <p15:guide id="3" orient="horz" pos="2016" userDrawn="1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1944" userDrawn="1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004C97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7" autoAdjust="0"/>
    <p:restoredTop sz="93979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378" y="62"/>
      </p:cViewPr>
      <p:guideLst>
        <p:guide orient="horz" pos="4142"/>
        <p:guide orient="horz" pos="3504"/>
        <p:guide orient="horz" pos="2016"/>
        <p:guide orient="horz" pos="152"/>
        <p:guide orient="horz" pos="2790"/>
        <p:guide orient="horz" pos="604"/>
        <p:guide pos="5616"/>
        <p:guide pos="136"/>
        <p:guide pos="1944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-38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9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6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12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1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05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5168" y="4453365"/>
            <a:ext cx="8773610" cy="1003049"/>
          </a:xfrm>
        </p:spPr>
        <p:txBody>
          <a:bodyPr>
            <a:noAutofit/>
          </a:bodyPr>
          <a:lstStyle/>
          <a:p>
            <a:r>
              <a:rPr lang="en-US" sz="3600" dirty="0"/>
              <a:t>Welcome to the </a:t>
            </a:r>
            <a:br>
              <a:rPr lang="en-US" sz="3600" dirty="0"/>
            </a:br>
            <a:r>
              <a:rPr lang="en-US" sz="3600" dirty="0"/>
              <a:t>All Engineers Retreat!</a:t>
            </a:r>
          </a:p>
          <a:p>
            <a:endParaRPr lang="en-US" dirty="0"/>
          </a:p>
          <a:p>
            <a:r>
              <a:rPr lang="en-US" sz="2800" dirty="0"/>
              <a:t>21 February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FD32C-1833-4EFA-976E-954288843E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4550" y="3512305"/>
            <a:ext cx="32194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Exits</a:t>
            </a:r>
          </a:p>
          <a:p>
            <a:r>
              <a:rPr lang="en-US" dirty="0"/>
              <a:t>Nearest tornado shelter</a:t>
            </a:r>
          </a:p>
          <a:p>
            <a:r>
              <a:rPr lang="en-US" dirty="0"/>
              <a:t>Building assembly area – edge of east parking lot</a:t>
            </a:r>
          </a:p>
          <a:p>
            <a:r>
              <a:rPr lang="en-US" dirty="0"/>
              <a:t>In event of an emergency, call x3131 or 630-840-3131</a:t>
            </a:r>
          </a:p>
          <a:p>
            <a:r>
              <a:rPr lang="en-US" dirty="0"/>
              <a:t>Restrooms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Reminders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7858"/>
            <a:ext cx="8404123" cy="4658627"/>
          </a:xfrm>
        </p:spPr>
        <p:txBody>
          <a:bodyPr/>
          <a:lstStyle/>
          <a:p>
            <a:r>
              <a:rPr lang="en-US" dirty="0"/>
              <a:t>Provide a chance for the engineering professionals at the lab to come together as a community</a:t>
            </a:r>
          </a:p>
          <a:p>
            <a:pPr lvl="1"/>
            <a:r>
              <a:rPr lang="en-US" dirty="0"/>
              <a:t>Update everyone on the work of the Engineer Advisory Council/EAC sub-committees over the past year</a:t>
            </a:r>
          </a:p>
          <a:p>
            <a:pPr lvl="1"/>
            <a:r>
              <a:rPr lang="en-US" dirty="0"/>
              <a:t>Talk about items of common community interest</a:t>
            </a:r>
          </a:p>
          <a:p>
            <a:pPr lvl="1"/>
            <a:r>
              <a:rPr lang="en-US" dirty="0"/>
              <a:t>Celebrate accomplishments of engineering community in support of Fermilab’s science mission!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Provide an opportunity to network with your fellow engineers – develop connections outside of your area.  And have some pizza and a beer!  Or wine.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Today’s Retreat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1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>
                <a:latin typeface="Helvetica"/>
                <a:cs typeface="Helvetica"/>
              </a:rPr>
              <a:t>Chris Mossey | Engineer Retreat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z="1200" smtClean="0">
                <a:latin typeface="Helvetica"/>
                <a:cs typeface="Helvetica"/>
              </a:rPr>
              <a:pPr>
                <a:defRPr/>
              </a:pPr>
              <a:t>4</a:t>
            </a:fld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F6D71C-F282-4AFA-854F-DFC4DED13EC4}"/>
              </a:ext>
            </a:extLst>
          </p:cNvPr>
          <p:cNvSpPr txBox="1">
            <a:spLocks/>
          </p:cNvSpPr>
          <p:nvPr/>
        </p:nvSpPr>
        <p:spPr>
          <a:xfrm>
            <a:off x="1715390" y="94214"/>
            <a:ext cx="711140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dirty="0"/>
              <a:t> A  Very Ambitious and Full Agenda!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D0AF5-C403-4B1D-BB67-03071381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819"/>
            <a:ext cx="9144000" cy="44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0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FDCAB0-06AB-432B-98CA-1A40AD815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357"/>
            <a:ext cx="9144000" cy="45099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>
                <a:latin typeface="Helvetica"/>
                <a:cs typeface="Helvetica"/>
              </a:rPr>
              <a:t>Chris Mossey | Engineer Retreat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z="1200" smtClean="0">
                <a:latin typeface="Helvetica"/>
                <a:cs typeface="Helvetica"/>
              </a:rPr>
              <a:pPr>
                <a:defRPr/>
              </a:pPr>
              <a:t>5</a:t>
            </a:fld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F6D71C-F282-4AFA-854F-DFC4DED13EC4}"/>
              </a:ext>
            </a:extLst>
          </p:cNvPr>
          <p:cNvSpPr txBox="1">
            <a:spLocks/>
          </p:cNvSpPr>
          <p:nvPr/>
        </p:nvSpPr>
        <p:spPr>
          <a:xfrm>
            <a:off x="1715390" y="94214"/>
            <a:ext cx="711140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dirty="0"/>
              <a:t> A  Very Ambitious and Full Agenda!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96C95-20EF-47D2-8EEF-BC516BAFC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6117"/>
            <a:ext cx="9144000" cy="32512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8D3E297-CD7A-4C78-BD3C-5061471A3FF8}"/>
              </a:ext>
            </a:extLst>
          </p:cNvPr>
          <p:cNvSpPr/>
          <p:nvPr/>
        </p:nvSpPr>
        <p:spPr>
          <a:xfrm>
            <a:off x="5692877" y="3489475"/>
            <a:ext cx="3362633" cy="1818168"/>
          </a:xfrm>
          <a:prstGeom prst="cloudCallout">
            <a:avLst>
              <a:gd name="adj1" fmla="val -90780"/>
              <a:gd name="adj2" fmla="val 78165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C97"/>
              </a:solidFill>
            </a:endParaRPr>
          </a:p>
          <a:p>
            <a:pPr algn="ctr"/>
            <a:r>
              <a:rPr lang="en-US" dirty="0">
                <a:solidFill>
                  <a:srgbClr val="004C97"/>
                </a:solidFill>
              </a:rPr>
              <a:t>Bus transport available to WH from </a:t>
            </a:r>
            <a:r>
              <a:rPr lang="en-US" dirty="0">
                <a:solidFill>
                  <a:srgbClr val="FF0000"/>
                </a:solidFill>
              </a:rPr>
              <a:t>12p to 1p</a:t>
            </a:r>
          </a:p>
          <a:p>
            <a:pPr algn="ctr"/>
            <a:endParaRPr lang="en-US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7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>
                <a:latin typeface="Helvetica"/>
                <a:cs typeface="Helvetica"/>
              </a:rPr>
              <a:t>Chris Mossey | Engineer Retreat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z="1200" smtClean="0">
                <a:latin typeface="Helvetica"/>
                <a:cs typeface="Helvetica"/>
              </a:rPr>
              <a:pPr>
                <a:defRPr/>
              </a:pPr>
              <a:t>6</a:t>
            </a:fld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F6D71C-F282-4AFA-854F-DFC4DED13EC4}"/>
              </a:ext>
            </a:extLst>
          </p:cNvPr>
          <p:cNvSpPr txBox="1">
            <a:spLocks/>
          </p:cNvSpPr>
          <p:nvPr/>
        </p:nvSpPr>
        <p:spPr>
          <a:xfrm>
            <a:off x="0" y="170318"/>
            <a:ext cx="8986684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dirty="0"/>
              <a:t>Afternoon…shift to Wilson Hall for Keynote Address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96C95-20EF-47D2-8EEF-BC516BAFC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6117"/>
            <a:ext cx="9144000" cy="325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A6A64-AB91-45C7-86B1-4C7D7C54D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3593"/>
            <a:ext cx="9144000" cy="36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6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47865"/>
            <a:ext cx="8686800" cy="427877"/>
          </a:xfrm>
        </p:spPr>
        <p:txBody>
          <a:bodyPr/>
          <a:lstStyle/>
          <a:p>
            <a:r>
              <a:rPr lang="en-US" dirty="0"/>
              <a:t>Deputy Chief Engineer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2F74B-4103-4ACD-8A3E-EFAE7A9DD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58" y="273621"/>
            <a:ext cx="3726142" cy="4793226"/>
          </a:xfrm>
          <a:prstGeom prst="rect">
            <a:avLst/>
          </a:prstGeom>
          <a:ln>
            <a:solidFill>
              <a:srgbClr val="50504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E3B5D7-B68F-48A5-87E5-9B1BC1453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933635"/>
            <a:ext cx="8686800" cy="226642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Paul Czarapata has agreed to serve as </a:t>
            </a:r>
            <a:br>
              <a:rPr lang="en-US" sz="1800" dirty="0"/>
            </a:br>
            <a:r>
              <a:rPr lang="en-US" sz="1800" dirty="0"/>
              <a:t>Deputy Chief Engineer.  Will help support:</a:t>
            </a:r>
          </a:p>
          <a:p>
            <a:pPr lvl="1"/>
            <a:r>
              <a:rPr lang="en-US" sz="1600" dirty="0"/>
              <a:t>Focus on consistent enterprise </a:t>
            </a:r>
            <a:br>
              <a:rPr lang="en-US" sz="1600" dirty="0"/>
            </a:br>
            <a:r>
              <a:rPr lang="en-US" sz="1600" dirty="0"/>
              <a:t>systems, processes, and maturation of the </a:t>
            </a:r>
            <a:br>
              <a:rPr lang="en-US" sz="1600" dirty="0"/>
            </a:br>
            <a:r>
              <a:rPr lang="en-US" sz="1600" dirty="0"/>
              <a:t>Contractor Assurance System.</a:t>
            </a:r>
          </a:p>
          <a:p>
            <a:pPr lvl="1"/>
            <a:r>
              <a:rPr lang="en-US" sz="1600" dirty="0"/>
              <a:t>A wide variety of engineering initiatives and issues…</a:t>
            </a:r>
          </a:p>
          <a:p>
            <a:pPr lvl="1"/>
            <a:r>
              <a:rPr lang="en-US" sz="1600" dirty="0"/>
              <a:t>A tremendous resource for the entire engineering community!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061486-67C9-4CE6-9503-18F544E2C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08" t="9975" r="64326" b="50000"/>
          <a:stretch/>
        </p:blipFill>
        <p:spPr>
          <a:xfrm>
            <a:off x="563460" y="772948"/>
            <a:ext cx="2142294" cy="29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C5D9A-B83C-40DC-B250-6D0B9F49A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971550"/>
            <a:ext cx="8371144" cy="5059363"/>
          </a:xfrm>
        </p:spPr>
        <p:txBody>
          <a:bodyPr/>
          <a:lstStyle/>
          <a:p>
            <a:r>
              <a:rPr lang="en-US" b="1" dirty="0"/>
              <a:t>Friday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Engineering Symposium: Raquel </a:t>
            </a:r>
            <a:r>
              <a:rPr lang="en-US" dirty="0" err="1"/>
              <a:t>Tamez</a:t>
            </a:r>
            <a:r>
              <a:rPr lang="en-US" dirty="0"/>
              <a:t> – the CEO of the Society of Hispanic Professional Engineers – will deliver a talk on “Diversifying Diversity: Rethinking how we create a truly inclusive workspace”</a:t>
            </a:r>
          </a:p>
          <a:p>
            <a:pPr lvl="1"/>
            <a:r>
              <a:rPr lang="en-US" dirty="0"/>
              <a:t>Location: One West at 2:00pm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Thank you to the Fermi-SHPE chapter for organizing this and making it happen!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6BE398-8D8E-4220-86CC-11492D98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Engineer Week</a:t>
            </a:r>
            <a:r>
              <a:rPr lang="en-US" i="1" dirty="0"/>
              <a:t>… </a:t>
            </a:r>
            <a:r>
              <a:rPr lang="en-US" dirty="0"/>
              <a:t>Other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A5887-5EE1-4E64-B93B-9612F7462E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5FEA0-7630-4E80-BEA5-B530FF90C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71826-862D-4833-B3B2-17C8D1680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3546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05CBA35C4D743B3FBAF1881E84F79" ma:contentTypeVersion="4" ma:contentTypeDescription="Create a new document." ma:contentTypeScope="" ma:versionID="ffef6c485a763cbcfb7767b45c2c93dc">
  <xsd:schema xmlns:xsd="http://www.w3.org/2001/XMLSchema" xmlns:xs="http://www.w3.org/2001/XMLSchema" xmlns:p="http://schemas.microsoft.com/office/2006/metadata/properties" xmlns:ns2="6101342f-aaa4-4b6a-82b3-1fc58de0d44d" xmlns:ns3="40491ab1-5c37-4d1d-98bc-8c2456e3f49b" targetNamespace="http://schemas.microsoft.com/office/2006/metadata/properties" ma:root="true" ma:fieldsID="9b5245419d53c74e366eded5d295319f" ns2:_="" ns3:_="">
    <xsd:import namespace="6101342f-aaa4-4b6a-82b3-1fc58de0d44d"/>
    <xsd:import namespace="40491ab1-5c37-4d1d-98bc-8c2456e3f49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1342f-aaa4-4b6a-82b3-1fc58de0d4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91ab1-5c37-4d1d-98bc-8c2456e3f49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Category" ma:format="Dropdown" ma:internalName="Document_x0020_type">
      <xsd:simpleType>
        <xsd:union memberTypes="dms:Text">
          <xsd:simpleType>
            <xsd:restriction base="dms:Choice">
              <xsd:enumeration value="2015 Peer Review"/>
              <xsd:enumeration value="Communication Strategy"/>
              <xsd:enumeration value="Events"/>
              <xsd:enumeration value="Flags"/>
              <xsd:enumeration value="Humane League"/>
              <xsd:enumeration value="Policies (current and approved)"/>
              <xsd:enumeration value="Policies (draft)"/>
              <xsd:enumeration value="Procedures (current and approved)"/>
              <xsd:enumeration value="VIP visits"/>
              <xsd:enumeration value="Weekly report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40491ab1-5c37-4d1d-98bc-8c2456e3f49b" xsi:nil="true"/>
    <_dlc_DocId xmlns="6101342f-aaa4-4b6a-82b3-1fc58de0d44d">-703-452</_dlc_DocId>
    <_dlc_DocIdUrl xmlns="6101342f-aaa4-4b6a-82b3-1fc58de0d44d">
      <Url>https://fermipoint.fnal.gov/organization/ocoo/ocom/_layouts/15/DocIdRedir.aspx?ID=-703-452</Url>
      <Description>-703-452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3BD94A-77AC-4EA9-AA88-0DDD4899139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307EB1D-D208-4052-92F1-24974B3C9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1342f-aaa4-4b6a-82b3-1fc58de0d44d"/>
    <ds:schemaRef ds:uri="40491ab1-5c37-4d1d-98bc-8c2456e3f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B7DC19-BA0A-4C3F-8537-FF0D1A24FF8F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6101342f-aaa4-4b6a-82b3-1fc58de0d44d"/>
    <ds:schemaRef ds:uri="http://purl.org/dc/terms/"/>
    <ds:schemaRef ds:uri="http://schemas.microsoft.com/office/infopath/2007/PartnerControls"/>
    <ds:schemaRef ds:uri="40491ab1-5c37-4d1d-98bc-8c2456e3f49b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1DF3960-7C98-4C76-A3D9-2A3E9D94EC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11988</TotalTime>
  <Words>276</Words>
  <Application>Microsoft Office PowerPoint</Application>
  <PresentationFormat>On-screen Show (4:3)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Geneva</vt:lpstr>
      <vt:lpstr>Helvetica</vt:lpstr>
      <vt:lpstr>Fermilab</vt:lpstr>
      <vt:lpstr>PowerPoint Presentation</vt:lpstr>
      <vt:lpstr>Safety Reminders</vt:lpstr>
      <vt:lpstr>Purpose of Today’s Retreat</vt:lpstr>
      <vt:lpstr>PowerPoint Presentation</vt:lpstr>
      <vt:lpstr>PowerPoint Presentation</vt:lpstr>
      <vt:lpstr>PowerPoint Presentation</vt:lpstr>
      <vt:lpstr>Deputy Chief Engineer</vt:lpstr>
      <vt:lpstr>National Engineer Week… Other Events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Christopher J. Mossey x 31867N</cp:lastModifiedBy>
  <cp:revision>691</cp:revision>
  <cp:lastPrinted>2019-02-20T23:09:09Z</cp:lastPrinted>
  <dcterms:created xsi:type="dcterms:W3CDTF">2014-01-03T20:18:13Z</dcterms:created>
  <dcterms:modified xsi:type="dcterms:W3CDTF">2019-02-20T23:09:47Z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0x01010066905CBA35C4D743B3FBAF1881E84F79</vt:lpwstr>
  </property>
  <property fmtid="{D5CDD505-2E9C-101B-9397-08002B2CF9AE}" pid="3" name="_dlc_DocIdItemGuid">
    <vt:lpwstr>c96b3510-1bfa-4a03-a62c-d574524b2353</vt:lpwstr>
  </property>
</Properties>
</file>