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690" r:id="rId2"/>
  </p:sldMasterIdLst>
  <p:notesMasterIdLst>
    <p:notesMasterId r:id="rId16"/>
  </p:notesMasterIdLst>
  <p:handoutMasterIdLst>
    <p:handoutMasterId r:id="rId17"/>
  </p:handoutMasterIdLst>
  <p:sldIdLst>
    <p:sldId id="276" r:id="rId3"/>
    <p:sldId id="282" r:id="rId4"/>
    <p:sldId id="283" r:id="rId5"/>
    <p:sldId id="277" r:id="rId6"/>
    <p:sldId id="281" r:id="rId7"/>
    <p:sldId id="286" r:id="rId8"/>
    <p:sldId id="278" r:id="rId9"/>
    <p:sldId id="287" r:id="rId10"/>
    <p:sldId id="279" r:id="rId11"/>
    <p:sldId id="285" r:id="rId12"/>
    <p:sldId id="280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76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CF"/>
    <a:srgbClr val="EDEDD6"/>
    <a:srgbClr val="BC5F2B"/>
    <a:srgbClr val="E95125"/>
    <a:srgbClr val="F37C23"/>
    <a:srgbClr val="3C5A77"/>
    <a:srgbClr val="32547A"/>
    <a:srgbClr val="B8561A"/>
    <a:srgbClr val="B65A1F"/>
    <a:srgbClr val="568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8" autoAdjust="0"/>
    <p:restoredTop sz="99027" autoAdjust="0"/>
  </p:normalViewPr>
  <p:slideViewPr>
    <p:cSldViewPr snapToGrid="0" snapToObjects="1">
      <p:cViewPr varScale="1">
        <p:scale>
          <a:sx n="100" d="100"/>
          <a:sy n="100" d="100"/>
        </p:scale>
        <p:origin x="928" y="176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920"/>
        <p:guide pos="2917"/>
        <p:guide pos="6701"/>
        <p:guide pos="3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1/9/19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0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352915" y="6537430"/>
            <a:ext cx="1968355" cy="171978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6470" y="6537430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7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0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24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8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7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4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8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21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71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1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306077" y="6549549"/>
            <a:ext cx="195979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29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448371" y="6549549"/>
            <a:ext cx="1980812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4142" y="6556407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2" y="6549549"/>
            <a:ext cx="172856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6460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20241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6460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20241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6460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85506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62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8AF28-5701-496F-BB94-EC80D2EA5BF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172293" y="6549549"/>
            <a:ext cx="1875708" cy="158697"/>
          </a:xfrm>
        </p:spPr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3FF9F-621A-48B4-9AE1-182E78DB5D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9439" y="6543536"/>
            <a:ext cx="6523352" cy="170720"/>
          </a:xfrm>
        </p:spPr>
        <p:txBody>
          <a:bodyPr/>
          <a:lstStyle/>
          <a:p>
            <a:pPr>
              <a:defRPr/>
            </a:pPr>
            <a:r>
              <a:rPr lang="en-US"/>
              <a:t>Installation and Integration Workshop Agenda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BC027-1E1A-471C-AA90-E1293244A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1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2" y="6549549"/>
            <a:ext cx="193877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964" y="6537525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Installation and Integration Workshop Agenda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567" y="6489520"/>
            <a:ext cx="749299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9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2A6F-0506-4E36-A7D8-2780F9E6E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4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75943/" TargetMode="External"/><Relationship Id="rId2" Type="http://schemas.openxmlformats.org/officeDocument/2006/relationships/hyperlink" Target="https://indico.fnal.gov/event/19488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800100"/>
            <a:ext cx="10957984" cy="1573316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Draft Installation  and Integration 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Workshop 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E6677B-035D-8A47-AFE2-B81379537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 Stewart</a:t>
            </a:r>
          </a:p>
          <a:p>
            <a:r>
              <a:rPr lang="en-US" dirty="0"/>
              <a:t>B Miller</a:t>
            </a:r>
          </a:p>
          <a:p>
            <a:endParaRPr lang="en-US" dirty="0"/>
          </a:p>
          <a:p>
            <a:r>
              <a:rPr lang="en-US" dirty="0"/>
              <a:t>January 10 2018 TB meeting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8BC37-494D-4B46-8177-DBB1EB0112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EEEB1-258C-4525-89CF-2E3DAEEA8B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Installation and Integration Workshop Agenda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9B871-2DB2-44D9-A16E-1CC3A3B89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6766BE-EC94-2147-8CD7-AEE0F147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81050"/>
            <a:ext cx="118872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1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Topics- Friday Afternoon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342900" indent="-342900"/>
            <a:r>
              <a:rPr lang="en-US" dirty="0"/>
              <a:t>Overview underground installation sequence and manpower-Bill</a:t>
            </a:r>
          </a:p>
          <a:p>
            <a:pPr marL="342900" indent="-342900"/>
            <a:r>
              <a:rPr lang="en-US" dirty="0"/>
              <a:t>Update on Trial Assembly at Ash River</a:t>
            </a:r>
          </a:p>
          <a:p>
            <a:pPr marL="342900" indent="-342900"/>
            <a:r>
              <a:rPr lang="en-US" dirty="0"/>
              <a:t>Open discussion-Integration Project Office- Marzio</a:t>
            </a:r>
          </a:p>
          <a:p>
            <a:pPr marL="342900" indent="-342900"/>
            <a:r>
              <a:rPr lang="en-US" dirty="0"/>
              <a:t>Open discussion- TDR- Jim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8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F2390-F594-7042-9EF2-DCF24B0E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75696-6A54-A344-8F8F-9E0A54B6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CD131-BF9E-DC45-8D0F-90462895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711A99-B0EC-EC40-BD04-CCCE6666D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943100"/>
            <a:ext cx="11938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6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5ABC97-183A-7B46-A779-30900C76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installation chapter of the TDR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16D28-B7D4-3943-975E-31D385649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would like to have a meeting one-on-one of the SP consortia to discuss the status of the TDR and the next steps.</a:t>
            </a:r>
          </a:p>
          <a:p>
            <a:pPr lvl="1"/>
            <a:r>
              <a:rPr lang="en-US" dirty="0"/>
              <a:t>Draft 1 is due the week after the collaboration meeting.</a:t>
            </a:r>
          </a:p>
          <a:p>
            <a:pPr lvl="1"/>
            <a:r>
              <a:rPr lang="en-US" dirty="0"/>
              <a:t>Draft 2 in March</a:t>
            </a:r>
          </a:p>
          <a:p>
            <a:pPr lvl="1"/>
            <a:endParaRPr lang="en-US" dirty="0"/>
          </a:p>
          <a:p>
            <a:r>
              <a:rPr lang="en-US" dirty="0"/>
              <a:t>I have contacted most groups now to look over what I have drafted and to get input for the testing sections.</a:t>
            </a:r>
          </a:p>
          <a:p>
            <a:endParaRPr lang="en-US" dirty="0"/>
          </a:p>
          <a:p>
            <a:r>
              <a:rPr lang="en-US" dirty="0"/>
              <a:t>I will send around a doodle poll for the meetings during the collaboration week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EBDA1-2D49-9B43-BD23-2D3C2D34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A4497-5FDD-364F-B730-4CDE58FB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C3943-795D-8D44-9E42-A769DD0C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770A83-7C53-1C41-8057-0B73CED4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information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2EA2B3-FE26-2449-8CC7-A6527D89A0A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Thursday Friday January 24</a:t>
            </a:r>
            <a:r>
              <a:rPr lang="en-US" baseline="30000" dirty="0"/>
              <a:t>th</a:t>
            </a:r>
            <a:r>
              <a:rPr lang="en-US" dirty="0"/>
              <a:t>  and 25</a:t>
            </a:r>
            <a:r>
              <a:rPr lang="en-US" baseline="30000" dirty="0"/>
              <a:t>th</a:t>
            </a:r>
            <a:r>
              <a:rPr lang="en-US" dirty="0"/>
              <a:t> (just before the collaboration meeting.)</a:t>
            </a:r>
          </a:p>
          <a:p>
            <a:r>
              <a:rPr lang="en-US" dirty="0"/>
              <a:t>Location CERN room 42-3-032 (CERN)</a:t>
            </a:r>
          </a:p>
          <a:p>
            <a:r>
              <a:rPr lang="en-US" dirty="0"/>
              <a:t>Draft Agenda can be found at </a:t>
            </a:r>
          </a:p>
          <a:p>
            <a:pPr lvl="1"/>
            <a:r>
              <a:rPr lang="en-US" dirty="0">
                <a:hlinkClick r:id="rId2"/>
              </a:rPr>
              <a:t>https://indico.fnal.gov/event/19488/</a:t>
            </a:r>
            <a:endParaRPr lang="en-US" dirty="0"/>
          </a:p>
          <a:p>
            <a:r>
              <a:rPr lang="en-US" dirty="0"/>
              <a:t>CERN </a:t>
            </a:r>
            <a:r>
              <a:rPr lang="en-US" dirty="0" err="1"/>
              <a:t>indico</a:t>
            </a:r>
            <a:r>
              <a:rPr lang="en-US" dirty="0"/>
              <a:t> page is </a:t>
            </a:r>
          </a:p>
          <a:p>
            <a:pPr lvl="1"/>
            <a:r>
              <a:rPr lang="en-US" dirty="0">
                <a:hlinkClick r:id="rId3"/>
              </a:rPr>
              <a:t>https://indico.cern.ch/event/775943/</a:t>
            </a:r>
            <a:endParaRPr lang="en-US" dirty="0"/>
          </a:p>
          <a:p>
            <a:pPr lvl="1"/>
            <a:r>
              <a:rPr lang="en-US" dirty="0"/>
              <a:t>Please register so we are sure the room is big enough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D213-76BF-4D47-8B66-685B247C45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8290-39E0-8E41-9A9A-BFBF6C57B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Installation and Integration Workshop Agenda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4D2CF-86A7-6341-933B-606864FAB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5E1B9-D921-3748-BF39-EF13379A5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571" y="2203046"/>
            <a:ext cx="2419255" cy="30797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40D004-C50A-F047-82D0-D4658F40E946}"/>
              </a:ext>
            </a:extLst>
          </p:cNvPr>
          <p:cNvCxnSpPr>
            <a:cxnSpLocks/>
          </p:cNvCxnSpPr>
          <p:nvPr/>
        </p:nvCxnSpPr>
        <p:spPr>
          <a:xfrm flipH="1" flipV="1">
            <a:off x="9465552" y="4927600"/>
            <a:ext cx="1189748" cy="120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78C316-5EA5-CE48-9797-C6DE226BB71E}"/>
              </a:ext>
            </a:extLst>
          </p:cNvPr>
          <p:cNvSpPr txBox="1"/>
          <p:nvPr/>
        </p:nvSpPr>
        <p:spPr>
          <a:xfrm>
            <a:off x="10525215" y="4725084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Atlas </a:t>
            </a:r>
          </a:p>
          <a:p>
            <a:r>
              <a:rPr lang="en-US" dirty="0"/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val="180645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AEAA92A-0BD1-F942-B956-F224639EC1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067" r="-10067"/>
          <a:stretch/>
        </p:blipFill>
        <p:spPr>
          <a:xfrm>
            <a:off x="-685800" y="1200151"/>
            <a:ext cx="10972800" cy="500909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4CF56A4-101C-9749-8908-296FB9FB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459B1-46CD-F047-A133-B94C0AC76A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ECAB9-9C7B-1240-89FB-16FF19719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03008-BB57-0D47-9860-3D9AA0A8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28CADF-2695-DD4B-B602-6A8796822FF5}"/>
              </a:ext>
            </a:extLst>
          </p:cNvPr>
          <p:cNvSpPr/>
          <p:nvPr/>
        </p:nvSpPr>
        <p:spPr>
          <a:xfrm>
            <a:off x="7632700" y="3149600"/>
            <a:ext cx="1778000" cy="558800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3A532F-A1BA-FD44-BA6B-DD5880BEF716}"/>
              </a:ext>
            </a:extLst>
          </p:cNvPr>
          <p:cNvCxnSpPr/>
          <p:nvPr/>
        </p:nvCxnSpPr>
        <p:spPr>
          <a:xfrm flipH="1">
            <a:off x="9593943" y="3309257"/>
            <a:ext cx="10450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F52373F-9726-AD4D-9CEF-2420A10E9C4E}"/>
              </a:ext>
            </a:extLst>
          </p:cNvPr>
          <p:cNvSpPr txBox="1"/>
          <p:nvPr/>
        </p:nvSpPr>
        <p:spPr>
          <a:xfrm>
            <a:off x="10287000" y="2960914"/>
            <a:ext cx="94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</a:t>
            </a:r>
          </a:p>
        </p:txBody>
      </p:sp>
    </p:spTree>
    <p:extLst>
      <p:ext uri="{BB962C8B-B14F-4D97-AF65-F5344CB8AC3E}">
        <p14:creationId xmlns:p14="http://schemas.microsoft.com/office/powerpoint/2010/main" val="196092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Topics-Thursday Morning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>
          <a:xfrm>
            <a:off x="461934" y="1239147"/>
            <a:ext cx="5759573" cy="5031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Schedule &amp; Documentation Overview:</a:t>
            </a:r>
          </a:p>
          <a:p>
            <a:pPr marL="342900" indent="-342900"/>
            <a:r>
              <a:rPr lang="en-US" dirty="0"/>
              <a:t>Update on 3-D Model-Dimitar</a:t>
            </a:r>
          </a:p>
          <a:p>
            <a:pPr marL="342900" indent="-342900"/>
            <a:r>
              <a:rPr lang="en-US" dirty="0"/>
              <a:t>Discussion Model/Drawing updates, Approval and change control process-Jack </a:t>
            </a:r>
          </a:p>
          <a:p>
            <a:pPr marL="342900" indent="-342900"/>
            <a:r>
              <a:rPr lang="en-US" dirty="0"/>
              <a:t>Interface to Detector and placement of the detector in the cryostat -</a:t>
            </a:r>
            <a:r>
              <a:rPr lang="en-US" dirty="0" err="1"/>
              <a:t>Farshid</a:t>
            </a:r>
            <a:endParaRPr lang="en-US" dirty="0"/>
          </a:p>
          <a:p>
            <a:pPr marL="342900" indent="-342900"/>
            <a:r>
              <a:rPr lang="en-US" dirty="0"/>
              <a:t>Example of a Part Breakdown structure-</a:t>
            </a:r>
            <a:r>
              <a:rPr lang="en-US" dirty="0" err="1"/>
              <a:t>Marzio</a:t>
            </a:r>
            <a:endParaRPr lang="en-US" dirty="0"/>
          </a:p>
          <a:p>
            <a:pPr marL="342900" indent="-342900"/>
            <a:r>
              <a:rPr lang="en-US" dirty="0"/>
              <a:t>Schedule Overview-60% EXE &amp; BSI-Elaine </a:t>
            </a:r>
          </a:p>
          <a:p>
            <a:pPr marL="342900" indent="-342900"/>
            <a:r>
              <a:rPr lang="en-US" dirty="0"/>
              <a:t>Single Slide schedule material delivery ITF &amp; Installation-Consortia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2"/>
          </p:nvPr>
        </p:nvSpPr>
        <p:spPr>
          <a:xfrm>
            <a:off x="6553200" y="4775199"/>
            <a:ext cx="5217458" cy="14617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Single Slide Schedule-Delivery to SD from each of the consortia: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210235" y="6554788"/>
            <a:ext cx="1876425" cy="1587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668963" y="6543675"/>
            <a:ext cx="6523037" cy="169863"/>
          </a:xfrm>
        </p:spPr>
        <p:txBody>
          <a:bodyPr/>
          <a:lstStyle/>
          <a:p>
            <a:pPr>
              <a:defRPr/>
            </a:pPr>
            <a:r>
              <a:rPr lang="en-US"/>
              <a:t>Installation and Integration Workshop Agenda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600" y="6543115"/>
            <a:ext cx="566738" cy="158750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0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Schedule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04" y="1647122"/>
            <a:ext cx="5904501" cy="3743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777" y="1665410"/>
            <a:ext cx="4645447" cy="37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2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7E0F3-6101-C642-B28F-21968A0E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10, 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73C83-6AE2-184D-862F-32FD6C81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5B0F3-6329-724E-8EAB-B2B08B66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2A6F-0506-4E36-A7D8-2780F9E6E2D2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AB3AE-3637-2F43-81DE-4E98C9105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3" y="0"/>
            <a:ext cx="11989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3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Topics-Thursday Afternoon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605368" y="1207770"/>
            <a:ext cx="5620620" cy="50316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ITF, Logistics Facility &amp; Material Flow</a:t>
            </a:r>
          </a:p>
          <a:p>
            <a:r>
              <a:rPr lang="en-US" dirty="0"/>
              <a:t>ITF scenarios and ITF Building requirements Update - Jim</a:t>
            </a:r>
          </a:p>
          <a:p>
            <a:r>
              <a:rPr lang="en-US" dirty="0"/>
              <a:t>Update on Logistics Facility, - </a:t>
            </a:r>
            <a:r>
              <a:rPr lang="en-US" dirty="0" err="1"/>
              <a:t>Ladia</a:t>
            </a:r>
            <a:endParaRPr lang="en-US" dirty="0"/>
          </a:p>
          <a:p>
            <a:pPr lvl="1"/>
            <a:r>
              <a:rPr lang="en-US" dirty="0"/>
              <a:t>Include material handling at Ross</a:t>
            </a:r>
          </a:p>
          <a:p>
            <a:r>
              <a:rPr lang="en-US" dirty="0"/>
              <a:t>Summary of storage needs - Zhao</a:t>
            </a:r>
          </a:p>
          <a:p>
            <a:r>
              <a:rPr lang="en-US" dirty="0"/>
              <a:t>Details of APA Handling at ITF-Shipping box, process cart, transport box: Peter/Dan</a:t>
            </a:r>
          </a:p>
          <a:p>
            <a:r>
              <a:rPr lang="en-US" dirty="0"/>
              <a:t>ITF integration sequence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342900" indent="-342900"/>
            <a:r>
              <a:rPr lang="en-US" dirty="0"/>
              <a:t>Discussion on APA handling at the ITF</a:t>
            </a:r>
          </a:p>
          <a:p>
            <a:pPr marL="628206" lvl="1" indent="-342900"/>
            <a:r>
              <a:rPr lang="en-US" dirty="0"/>
              <a:t>Different shipping and transport underground boxes?</a:t>
            </a:r>
          </a:p>
          <a:p>
            <a:pPr marL="628206" lvl="1" indent="-342900"/>
            <a:r>
              <a:rPr lang="en-US" dirty="0"/>
              <a:t>Integration process-pair of APA’s or handling single APA, </a:t>
            </a:r>
          </a:p>
          <a:p>
            <a:pPr marL="628206" lvl="1" indent="-342900"/>
            <a:r>
              <a:rPr lang="en-US" dirty="0"/>
              <a:t>Moving into the horizontal cold box </a:t>
            </a:r>
          </a:p>
          <a:p>
            <a:pPr marL="342900" indent="-342900"/>
            <a:r>
              <a:rPr lang="en-US" dirty="0"/>
              <a:t>We to cross check the high level summary of the estimated schedule for both tasks and FTE level for in the both ITF and Underground Installation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1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4EC57-36A5-7840-A046-3150E876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A517-9C88-8543-A29B-36C83BBA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C50CD-9CCF-3648-AA7E-17E8C266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7ACDF-A12C-6642-AC27-D2F1B7FFE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631950"/>
            <a:ext cx="10947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Topics-Friday Morning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Jan 10,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Installation and Integration Workshop 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Underground Infrastructure</a:t>
            </a:r>
          </a:p>
          <a:p>
            <a:r>
              <a:rPr lang="en-US" dirty="0"/>
              <a:t>Installation Infrastructure- Jim/Bill</a:t>
            </a:r>
          </a:p>
          <a:p>
            <a:r>
              <a:rPr lang="en-US" dirty="0"/>
              <a:t>Plans for Data Room- Tim Durkin</a:t>
            </a:r>
          </a:p>
          <a:p>
            <a:r>
              <a:rPr lang="en-US" dirty="0"/>
              <a:t>Update on cable trays, DUNE Mezzanine and other cryostat interfaces-Dimitar</a:t>
            </a:r>
          </a:p>
          <a:p>
            <a:r>
              <a:rPr lang="en-US" dirty="0"/>
              <a:t>Update on Cold Boxes-Dimitar</a:t>
            </a:r>
          </a:p>
          <a:p>
            <a:r>
              <a:rPr lang="en-US" dirty="0"/>
              <a:t>Plans for installation cryogenics-Andrew</a:t>
            </a:r>
          </a:p>
          <a:p>
            <a:r>
              <a:rPr lang="en-US" dirty="0"/>
              <a:t>Discussion on closing the TCO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Installation Infrastructure:</a:t>
            </a:r>
          </a:p>
          <a:p>
            <a:pPr marL="342900" indent="-342900"/>
            <a:r>
              <a:rPr lang="en-US" dirty="0"/>
              <a:t>4950 level</a:t>
            </a:r>
          </a:p>
          <a:p>
            <a:pPr marL="628206" lvl="1" indent="-342900"/>
            <a:r>
              <a:rPr lang="en-US" dirty="0"/>
              <a:t>Cleanroom</a:t>
            </a:r>
          </a:p>
          <a:p>
            <a:pPr marL="628206" lvl="1" indent="-342900"/>
            <a:r>
              <a:rPr lang="en-US" dirty="0"/>
              <a:t>SAS</a:t>
            </a:r>
          </a:p>
          <a:p>
            <a:pPr marL="628206" lvl="1" indent="-342900"/>
            <a:r>
              <a:rPr lang="en-US" dirty="0"/>
              <a:t>Shuttle Beam/Crane</a:t>
            </a:r>
          </a:p>
          <a:p>
            <a:pPr marL="628206" lvl="1" indent="-342900"/>
            <a:r>
              <a:rPr lang="en-US" dirty="0"/>
              <a:t>APA Assembly and cable towers</a:t>
            </a:r>
          </a:p>
          <a:p>
            <a:pPr marL="628206" lvl="1" indent="-342900"/>
            <a:r>
              <a:rPr lang="en-US" dirty="0"/>
              <a:t>Access Equipment</a:t>
            </a:r>
          </a:p>
          <a:p>
            <a:pPr marL="628206" lvl="1" indent="-342900"/>
            <a:r>
              <a:rPr lang="en-US" dirty="0"/>
              <a:t>Materials handling equipment</a:t>
            </a:r>
          </a:p>
          <a:p>
            <a:pPr marL="628206" lvl="1" indent="-342900"/>
            <a:r>
              <a:rPr lang="en-US" dirty="0"/>
              <a:t>Storage</a:t>
            </a:r>
          </a:p>
          <a:p>
            <a:pPr marL="628206" lvl="1" indent="-342900"/>
            <a:r>
              <a:rPr lang="en-US" dirty="0"/>
              <a:t>Workshop</a:t>
            </a:r>
          </a:p>
          <a:p>
            <a:pPr marL="285306" lvl="1" indent="0">
              <a:buNone/>
            </a:pPr>
            <a:endParaRPr lang="en-US" dirty="0"/>
          </a:p>
          <a:p>
            <a:pPr marL="628206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76312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27493</TotalTime>
  <Words>546</Words>
  <Application>Microsoft Macintosh PowerPoint</Application>
  <PresentationFormat>Widescreen</PresentationFormat>
  <Paragraphs>105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Lucida Grande</vt:lpstr>
      <vt:lpstr>LBNF Content-Footer Theme</vt:lpstr>
      <vt:lpstr>Custom Design</vt:lpstr>
      <vt:lpstr>Draft Installation  and Integration  Workshop Agenda</vt:lpstr>
      <vt:lpstr>Critical information</vt:lpstr>
      <vt:lpstr>PowerPoint Presentation</vt:lpstr>
      <vt:lpstr>Agenda Topics-Thursday Morning </vt:lpstr>
      <vt:lpstr>Overall Schedule</vt:lpstr>
      <vt:lpstr>PowerPoint Presentation</vt:lpstr>
      <vt:lpstr>Agenda Topics-Thursday Afternoon</vt:lpstr>
      <vt:lpstr>PowerPoint Presentation</vt:lpstr>
      <vt:lpstr>Agenda Topics-Friday Morning </vt:lpstr>
      <vt:lpstr>PowerPoint Presentation</vt:lpstr>
      <vt:lpstr>Agenda Topics- Friday Afternoon</vt:lpstr>
      <vt:lpstr>PowerPoint Presentation</vt:lpstr>
      <vt:lpstr>SP installation chapter of the TDR</vt:lpstr>
    </vt:vector>
  </TitlesOfParts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creator>Sandbox Studio</dc:creator>
  <dc:description>Modified by A. Weber</dc:description>
  <cp:lastModifiedBy>Stewart, James</cp:lastModifiedBy>
  <cp:revision>641</cp:revision>
  <dcterms:created xsi:type="dcterms:W3CDTF">2015-04-30T14:29:22Z</dcterms:created>
  <dcterms:modified xsi:type="dcterms:W3CDTF">2019-01-10T02:17:31Z</dcterms:modified>
</cp:coreProperties>
</file>