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6"/>
  </p:notesMasterIdLst>
  <p:handoutMasterIdLst>
    <p:handoutMasterId r:id="rId7"/>
  </p:handoutMasterIdLst>
  <p:sldIdLst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31C4C108-7F66-6546-8A2D-BB398FC96E01}">
          <p14:sldIdLst>
            <p14:sldId id="256"/>
            <p14:sldId id="257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04">
          <p15:clr>
            <a:srgbClr val="A4A3A4"/>
          </p15:clr>
        </p15:guide>
        <p15:guide id="2" orient="horz" pos="476">
          <p15:clr>
            <a:srgbClr val="A4A3A4"/>
          </p15:clr>
        </p15:guide>
        <p15:guide id="3" orient="horz" pos="1443">
          <p15:clr>
            <a:srgbClr val="A4A3A4"/>
          </p15:clr>
        </p15:guide>
        <p15:guide id="4" orient="horz" pos="966">
          <p15:clr>
            <a:srgbClr val="A4A3A4"/>
          </p15:clr>
        </p15:guide>
        <p15:guide id="5" orient="horz" pos="1876">
          <p15:clr>
            <a:srgbClr val="A4A3A4"/>
          </p15:clr>
        </p15:guide>
        <p15:guide id="6" orient="horz" pos="3616">
          <p15:clr>
            <a:srgbClr val="A4A3A4"/>
          </p15:clr>
        </p15:guide>
        <p15:guide id="7" pos="2190">
          <p15:clr>
            <a:srgbClr val="A4A3A4"/>
          </p15:clr>
        </p15:guide>
        <p15:guide id="8" pos="2188">
          <p15:clr>
            <a:srgbClr val="A4A3A4"/>
          </p15:clr>
        </p15:guide>
        <p15:guide id="9" pos="5026">
          <p15:clr>
            <a:srgbClr val="A4A3A4"/>
          </p15:clr>
        </p15:guide>
        <p15:guide id="10" pos="2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125"/>
    <a:srgbClr val="F37C23"/>
    <a:srgbClr val="3C5A77"/>
    <a:srgbClr val="BC5F2B"/>
    <a:srgbClr val="32547A"/>
    <a:srgbClr val="B8561A"/>
    <a:srgbClr val="B65A1F"/>
    <a:srgbClr val="5680AB"/>
    <a:srgbClr val="7A7A7A"/>
    <a:srgbClr val="6FA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91" autoAdjust="0"/>
    <p:restoredTop sz="94658"/>
  </p:normalViewPr>
  <p:slideViewPr>
    <p:cSldViewPr snapToGrid="0" snapToObjects="1">
      <p:cViewPr varScale="1">
        <p:scale>
          <a:sx n="135" d="100"/>
          <a:sy n="135" d="100"/>
        </p:scale>
        <p:origin x="192" y="832"/>
      </p:cViewPr>
      <p:guideLst>
        <p:guide orient="horz" pos="4204"/>
        <p:guide orient="horz" pos="476"/>
        <p:guide orient="horz" pos="1443"/>
        <p:guide orient="horz" pos="966"/>
        <p:guide orient="horz" pos="1876"/>
        <p:guide orient="horz" pos="3616"/>
        <p:guide pos="2190"/>
        <p:guide pos="2188"/>
        <p:guide pos="5026"/>
        <p:guide pos="2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1/10/19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1/10/19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0416"/>
            <a:ext cx="8218488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2696827"/>
            <a:ext cx="8221663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="0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 descr="A picture containing clipart&#13;&#10;&#13;&#10;Description automatically generated">
            <a:extLst>
              <a:ext uri="{FF2B5EF4-FFF2-40B4-BE49-F238E27FC236}">
                <a16:creationId xmlns:a16="http://schemas.microsoft.com/office/drawing/2014/main" id="{F3C1598E-2BE0-7546-BC5F-5DECCC66BC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025" y="5981148"/>
            <a:ext cx="2177592" cy="58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1/11/19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Magnet MTG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1/11/19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Magnet MTG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6" y="1207770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696050" y="1215721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1/11/19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Magnet MTG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70059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96050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296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1/11/19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Magnet MTG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1/11/19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Magnet MTG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340612"/>
            <a:ext cx="301752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08366"/>
            <a:ext cx="4959767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1/11/19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Magnet MTG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70059" y="1206941"/>
            <a:ext cx="3004665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5" y="1227137"/>
            <a:ext cx="82296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839748"/>
            <a:ext cx="8229596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58988"/>
            <a:ext cx="82296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1/11/19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Magnet MTG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57200" y="5760720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" y="472239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3082" y="5953373"/>
            <a:ext cx="1370067" cy="578035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095044" y="240226"/>
            <a:ext cx="3598105" cy="199542"/>
            <a:chOff x="5136243" y="672026"/>
            <a:chExt cx="3598105" cy="19954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6243" y="682088"/>
              <a:ext cx="1690006" cy="1894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47491" y="672026"/>
              <a:ext cx="1886857" cy="18948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1/11/19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892514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/>
              <a:t>Magnet MTG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57635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175" y="6489520"/>
            <a:ext cx="561974" cy="237098"/>
          </a:xfrm>
          <a:prstGeom prst="rect">
            <a:avLst/>
          </a:prstGeom>
        </p:spPr>
      </p:pic>
      <p:pic>
        <p:nvPicPr>
          <p:cNvPr id="9" name="Picture 8" descr="A picture containing clipart&#13;&#10;&#13;&#10;Description automatically generated">
            <a:extLst>
              <a:ext uri="{FF2B5EF4-FFF2-40B4-BE49-F238E27FC236}">
                <a16:creationId xmlns:a16="http://schemas.microsoft.com/office/drawing/2014/main" id="{3E109A0F-CE3B-9E43-A11C-ED4CC763F17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924469" y="6478272"/>
            <a:ext cx="1129678" cy="3012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Hall considerations and thoughts on MgB2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Alan Bross</a:t>
            </a:r>
          </a:p>
          <a:p>
            <a:r>
              <a:rPr lang="en-GB" dirty="0"/>
              <a:t>1/11/19</a:t>
            </a:r>
          </a:p>
        </p:txBody>
      </p:sp>
    </p:spTree>
    <p:extLst>
      <p:ext uri="{BB962C8B-B14F-4D97-AF65-F5344CB8AC3E}">
        <p14:creationId xmlns:p14="http://schemas.microsoft.com/office/powerpoint/2010/main" val="1741762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63B29-D963-8642-AAC0-1C5839359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Hall width limitation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D5C4223-8771-C64A-81ED-7531B9435C45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1681481" y="1208088"/>
            <a:ext cx="5777863" cy="507047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F76A6-97BB-1849-B82D-6A2ACA0A6DD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1/11/19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EA9C3-160D-FA40-A002-6FFEE1A6E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Magnet MTG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9281F-2676-844F-8FE6-6B7F7E20C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2EB248-742C-7E4C-9B5E-363C81EA8ABE}"/>
              </a:ext>
            </a:extLst>
          </p:cNvPr>
          <p:cNvSpPr/>
          <p:nvPr/>
        </p:nvSpPr>
        <p:spPr>
          <a:xfrm>
            <a:off x="3902697" y="1310326"/>
            <a:ext cx="1084082" cy="358218"/>
          </a:xfrm>
          <a:prstGeom prst="rect">
            <a:avLst/>
          </a:prstGeom>
          <a:solidFill>
            <a:srgbClr val="FFFF00">
              <a:alpha val="11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414A3A-C7FA-E547-AE7A-C9FD8A70FF01}"/>
              </a:ext>
            </a:extLst>
          </p:cNvPr>
          <p:cNvSpPr txBox="1"/>
          <p:nvPr/>
        </p:nvSpPr>
        <p:spPr>
          <a:xfrm>
            <a:off x="107865" y="2196446"/>
            <a:ext cx="25412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 would be good if</a:t>
            </a:r>
          </a:p>
          <a:p>
            <a:r>
              <a:rPr lang="en-US" dirty="0"/>
              <a:t>we can make the magnet</a:t>
            </a:r>
          </a:p>
          <a:p>
            <a:r>
              <a:rPr lang="en-US" dirty="0"/>
              <a:t>Diameter smaller.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1F86BF-27BA-8D48-82D5-6B23CFAC756F}"/>
              </a:ext>
            </a:extLst>
          </p:cNvPr>
          <p:cNvSpPr txBox="1"/>
          <p:nvPr/>
        </p:nvSpPr>
        <p:spPr>
          <a:xfrm>
            <a:off x="6749592" y="1310326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 3m wider than in</a:t>
            </a:r>
          </a:p>
          <a:p>
            <a:r>
              <a:rPr lang="en-US" dirty="0"/>
              <a:t>baseline.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84410F1-4DEE-3143-B7EA-87C9C53F23E2}"/>
              </a:ext>
            </a:extLst>
          </p:cNvPr>
          <p:cNvCxnSpPr/>
          <p:nvPr/>
        </p:nvCxnSpPr>
        <p:spPr>
          <a:xfrm flipH="1" flipV="1">
            <a:off x="4986779" y="1489435"/>
            <a:ext cx="1725106" cy="1791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4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6229-92E1-2F4B-A8F5-A03E190E2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MgB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25717-5457-7B44-84E4-63388657ECB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32511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 have been in contact with Amalia Ballarino at CERN</a:t>
            </a:r>
          </a:p>
          <a:p>
            <a:pPr lvl="1"/>
            <a:r>
              <a:rPr lang="en-US" dirty="0"/>
              <a:t>Lead on MgB</a:t>
            </a:r>
            <a:r>
              <a:rPr lang="en-US" baseline="-25000" dirty="0"/>
              <a:t>2</a:t>
            </a:r>
            <a:r>
              <a:rPr lang="en-US" dirty="0"/>
              <a:t> power transmission lines for HL-LHC</a:t>
            </a:r>
          </a:p>
          <a:p>
            <a:pPr lvl="1"/>
            <a:r>
              <a:rPr lang="en-US" dirty="0"/>
              <a:t>Much progress at Columbus</a:t>
            </a:r>
          </a:p>
          <a:p>
            <a:pPr lvl="2"/>
            <a:r>
              <a:rPr lang="en-US" dirty="0"/>
              <a:t>Over 300km of wire has been made</a:t>
            </a:r>
          </a:p>
          <a:p>
            <a:pPr lvl="1"/>
            <a:r>
              <a:rPr lang="en-US" dirty="0"/>
              <a:t>Cabling</a:t>
            </a:r>
          </a:p>
          <a:p>
            <a:pPr lvl="2"/>
            <a:r>
              <a:rPr lang="en-US" dirty="0"/>
              <a:t>Some done at CERN and then taken to industry for 20kA, 60m prototype</a:t>
            </a:r>
          </a:p>
          <a:p>
            <a:pPr lvl="1"/>
            <a:r>
              <a:rPr lang="en-US" dirty="0"/>
              <a:t>Still more expensive than </a:t>
            </a:r>
            <a:r>
              <a:rPr lang="en-US" dirty="0" err="1"/>
              <a:t>NbTi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Ready for Prime time?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6E27B-AD7B-2D46-BABB-E51CC9E58AF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1/11/19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F11DF-CDCA-0A4E-B0DB-0452E1996A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Magnet MTG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654F1-1F64-DD48-B42C-593564409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27BB37-66C4-C64D-9407-EC029E7EE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22" y="4452402"/>
            <a:ext cx="2845330" cy="17504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C3356F-C7E2-BD4E-B1B7-2E702F5E1E37}"/>
              </a:ext>
            </a:extLst>
          </p:cNvPr>
          <p:cNvSpPr txBox="1"/>
          <p:nvPr/>
        </p:nvSpPr>
        <p:spPr>
          <a:xfrm>
            <a:off x="3724545" y="4604570"/>
            <a:ext cx="48845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kA MgB</a:t>
            </a:r>
            <a:r>
              <a:rPr lang="en-US" baseline="-25000" dirty="0"/>
              <a:t>2</a:t>
            </a:r>
            <a:r>
              <a:rPr lang="en-US" dirty="0"/>
              <a:t> cable, ∅=6.5 mm (top), 2X3 kA MgB</a:t>
            </a:r>
            <a:r>
              <a:rPr lang="en-US" baseline="-25000" dirty="0"/>
              <a:t>2</a:t>
            </a:r>
            <a:r>
              <a:rPr lang="en-US" dirty="0"/>
              <a:t> concentric  cables, ∅=8.2 mm (bottom), 150 kA cable assembly for LHC P1 and P5 (6X20 kA, 2X7X3 kA, 4X0.4 kA, 18X0.12 kA), ∅=65 mm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380904"/>
      </p:ext>
    </p:extLst>
  </p:cSld>
  <p:clrMapOvr>
    <a:masterClrMapping/>
  </p:clrMapOvr>
</p:sld>
</file>

<file path=ppt/theme/theme1.xml><?xml version="1.0" encoding="utf-8"?>
<a:theme xmlns:a="http://schemas.openxmlformats.org/drawingml/2006/main" name="Dune Template_051215">
  <a:themeElements>
    <a:clrScheme name="DUNE">
      <a:dk1>
        <a:srgbClr val="BC5F2B"/>
      </a:dk1>
      <a:lt1>
        <a:sysClr val="window" lastClr="FFFFFF"/>
      </a:lt1>
      <a:dk2>
        <a:srgbClr val="3C5A77"/>
      </a:dk2>
      <a:lt2>
        <a:srgbClr val="F37C23"/>
      </a:lt2>
      <a:accent1>
        <a:srgbClr val="4F81B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UNE_Template" id="{2D834ECB-0E32-D54A-9F20-753438C85051}" vid="{FA6273FC-F3C1-C546-AD35-F7D6BBDE77D5}"/>
    </a:ext>
  </a:extLst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UNE_Template" id="{2D834ECB-0E32-D54A-9F20-753438C85051}" vid="{6210FDA8-EA3B-D049-A25A-1ED76E45F1A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Dune Template_051215</Template>
  <TotalTime>41</TotalTime>
  <Words>146</Words>
  <Application>Microsoft Macintosh PowerPoint</Application>
  <PresentationFormat>On-screen Show (4:3)</PresentationFormat>
  <Paragraphs>25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Helvetica</vt:lpstr>
      <vt:lpstr>Lucida Grande</vt:lpstr>
      <vt:lpstr>Dune Template_051215</vt:lpstr>
      <vt:lpstr>LBNF Content-Footer Theme</vt:lpstr>
      <vt:lpstr>Hall considerations and thoughts on MgB2</vt:lpstr>
      <vt:lpstr>Hall width limitation</vt:lpstr>
      <vt:lpstr>MgB2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 considerations and thoughts on MgB2</dc:title>
  <dc:subject/>
  <dc:creator>Alan D Bross</dc:creator>
  <cp:keywords/>
  <dc:description>Modified by A. Weber</dc:description>
  <cp:lastModifiedBy>Alan D Bross</cp:lastModifiedBy>
  <cp:revision>4</cp:revision>
  <dcterms:created xsi:type="dcterms:W3CDTF">2019-01-10T20:32:48Z</dcterms:created>
  <dcterms:modified xsi:type="dcterms:W3CDTF">2019-01-10T21:14:43Z</dcterms:modified>
  <cp:category/>
</cp:coreProperties>
</file>