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3"/>
  </p:notesMasterIdLst>
  <p:handoutMasterIdLst>
    <p:handoutMasterId r:id="rId24"/>
  </p:handoutMasterIdLst>
  <p:sldIdLst>
    <p:sldId id="597" r:id="rId2"/>
    <p:sldId id="351" r:id="rId3"/>
    <p:sldId id="432" r:id="rId4"/>
    <p:sldId id="622" r:id="rId5"/>
    <p:sldId id="530" r:id="rId6"/>
    <p:sldId id="601" r:id="rId7"/>
    <p:sldId id="531" r:id="rId8"/>
    <p:sldId id="635" r:id="rId9"/>
    <p:sldId id="520" r:id="rId10"/>
    <p:sldId id="521" r:id="rId11"/>
    <p:sldId id="523" r:id="rId12"/>
    <p:sldId id="437" r:id="rId13"/>
    <p:sldId id="438" r:id="rId14"/>
    <p:sldId id="598" r:id="rId15"/>
    <p:sldId id="639" r:id="rId16"/>
    <p:sldId id="628" r:id="rId17"/>
    <p:sldId id="660" r:id="rId18"/>
    <p:sldId id="624" r:id="rId19"/>
    <p:sldId id="632" r:id="rId20"/>
    <p:sldId id="634" r:id="rId21"/>
    <p:sldId id="370" r:id="rId22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6B8CC9A2-4587-476C-8CE7-3E481C7450F4}">
          <p14:sldIdLst>
            <p14:sldId id="597"/>
            <p14:sldId id="351"/>
            <p14:sldId id="432"/>
            <p14:sldId id="622"/>
            <p14:sldId id="530"/>
            <p14:sldId id="601"/>
            <p14:sldId id="531"/>
            <p14:sldId id="635"/>
            <p14:sldId id="520"/>
            <p14:sldId id="521"/>
            <p14:sldId id="523"/>
            <p14:sldId id="437"/>
            <p14:sldId id="438"/>
            <p14:sldId id="598"/>
            <p14:sldId id="639"/>
            <p14:sldId id="628"/>
            <p14:sldId id="660"/>
            <p14:sldId id="624"/>
            <p14:sldId id="632"/>
            <p14:sldId id="634"/>
            <p14:sldId id="370"/>
          </p14:sldIdLst>
        </p14:section>
        <p14:section name="backup" id="{024EBE90-2D8B-417D-A6A8-9E574C6C591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hary, Adam" initials="BA" lastIdx="19" clrIdx="0">
    <p:extLst>
      <p:ext uri="{19B8F6BF-5375-455C-9EA6-DF929625EA0E}">
        <p15:presenceInfo xmlns:p15="http://schemas.microsoft.com/office/powerpoint/2012/main" userId="S-1-5-21-414935543-1342250053-1793291686-110708" providerId="AD"/>
      </p:ext>
    </p:extLst>
  </p:cmAuthor>
  <p:cmAuthor id="2" name="Marc L Kaducak" initials="MLK" lastIdx="8" clrIdx="1">
    <p:extLst>
      <p:ext uri="{19B8F6BF-5375-455C-9EA6-DF929625EA0E}">
        <p15:presenceInfo xmlns:p15="http://schemas.microsoft.com/office/powerpoint/2012/main" userId="Marc L Kaducak" providerId="None"/>
      </p:ext>
    </p:extLst>
  </p:cmAuthor>
  <p:cmAuthor id="3" name="Marc L. Kaducak x5192 13409N" initials="MLKx1" lastIdx="3" clrIdx="2">
    <p:extLst>
      <p:ext uri="{19B8F6BF-5375-455C-9EA6-DF929625EA0E}">
        <p15:presenceInfo xmlns:p15="http://schemas.microsoft.com/office/powerpoint/2012/main" userId="S-1-5-21-1644491937-1202660629-839522115-6461" providerId="AD"/>
      </p:ext>
    </p:extLst>
  </p:cmAuthor>
  <p:cmAuthor id="4" name="Lia Merminga" initials="LM" lastIdx="5" clrIdx="3">
    <p:extLst>
      <p:ext uri="{19B8F6BF-5375-455C-9EA6-DF929625EA0E}">
        <p15:presenceInfo xmlns:p15="http://schemas.microsoft.com/office/powerpoint/2012/main" userId="Lia Merming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C0"/>
    <a:srgbClr val="FFFFFF"/>
    <a:srgbClr val="006600"/>
    <a:srgbClr val="000000"/>
    <a:srgbClr val="404040"/>
    <a:srgbClr val="004C97"/>
    <a:srgbClr val="50504E"/>
    <a:srgbClr val="4E4E4E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92315B-B4D4-40A7-8DF3-B970F999F5D3}" v="4" dt="2019-01-16T19:19:47.36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8" autoAdjust="0"/>
    <p:restoredTop sz="93195" autoAdjust="0"/>
  </p:normalViewPr>
  <p:slideViewPr>
    <p:cSldViewPr snapToGrid="0" snapToObjects="1" showGuides="1">
      <p:cViewPr varScale="1">
        <p:scale>
          <a:sx n="72" d="100"/>
          <a:sy n="72" d="100"/>
        </p:scale>
        <p:origin x="1266" y="7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-2268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L Kaducak" userId="fd7db0a2-3cc4-43c8-8fdd-807e73ab72af" providerId="ADAL" clId="{1EC3DEBE-CEB1-483F-8DAA-2E9E8D958D13}"/>
    <pc:docChg chg="addSld delSld modSld modSection">
      <pc:chgData name="Marc L Kaducak" userId="fd7db0a2-3cc4-43c8-8fdd-807e73ab72af" providerId="ADAL" clId="{1EC3DEBE-CEB1-483F-8DAA-2E9E8D958D13}" dt="2019-01-16T19:19:47.362" v="3" actId="2696"/>
      <pc:docMkLst>
        <pc:docMk/>
      </pc:docMkLst>
      <pc:sldChg chg="add">
        <pc:chgData name="Marc L Kaducak" userId="fd7db0a2-3cc4-43c8-8fdd-807e73ab72af" providerId="ADAL" clId="{1EC3DEBE-CEB1-483F-8DAA-2E9E8D958D13}" dt="2019-01-16T19:19:33.151" v="0"/>
        <pc:sldMkLst>
          <pc:docMk/>
          <pc:sldMk cId="4176403205" sldId="520"/>
        </pc:sldMkLst>
      </pc:sldChg>
      <pc:sldChg chg="add">
        <pc:chgData name="Marc L Kaducak" userId="fd7db0a2-3cc4-43c8-8fdd-807e73ab72af" providerId="ADAL" clId="{1EC3DEBE-CEB1-483F-8DAA-2E9E8D958D13}" dt="2019-01-16T19:19:33.151" v="0"/>
        <pc:sldMkLst>
          <pc:docMk/>
          <pc:sldMk cId="3728527821" sldId="521"/>
        </pc:sldMkLst>
      </pc:sldChg>
      <pc:sldChg chg="add">
        <pc:chgData name="Marc L Kaducak" userId="fd7db0a2-3cc4-43c8-8fdd-807e73ab72af" providerId="ADAL" clId="{1EC3DEBE-CEB1-483F-8DAA-2E9E8D958D13}" dt="2019-01-16T19:19:33.151" v="0"/>
        <pc:sldMkLst>
          <pc:docMk/>
          <pc:sldMk cId="2348274831" sldId="523"/>
        </pc:sldMkLst>
      </pc:sldChg>
      <pc:sldChg chg="del">
        <pc:chgData name="Marc L Kaducak" userId="fd7db0a2-3cc4-43c8-8fdd-807e73ab72af" providerId="ADAL" clId="{1EC3DEBE-CEB1-483F-8DAA-2E9E8D958D13}" dt="2019-01-16T19:19:47.362" v="3" actId="2696"/>
        <pc:sldMkLst>
          <pc:docMk/>
          <pc:sldMk cId="3757830857" sldId="636"/>
        </pc:sldMkLst>
      </pc:sldChg>
      <pc:sldChg chg="del">
        <pc:chgData name="Marc L Kaducak" userId="fd7db0a2-3cc4-43c8-8fdd-807e73ab72af" providerId="ADAL" clId="{1EC3DEBE-CEB1-483F-8DAA-2E9E8D958D13}" dt="2019-01-16T19:19:36.961" v="1" actId="2696"/>
        <pc:sldMkLst>
          <pc:docMk/>
          <pc:sldMk cId="4142378981" sldId="637"/>
        </pc:sldMkLst>
      </pc:sldChg>
      <pc:sldChg chg="del">
        <pc:chgData name="Marc L Kaducak" userId="fd7db0a2-3cc4-43c8-8fdd-807e73ab72af" providerId="ADAL" clId="{1EC3DEBE-CEB1-483F-8DAA-2E9E8D958D13}" dt="2019-01-16T19:19:40.784" v="2" actId="2696"/>
        <pc:sldMkLst>
          <pc:docMk/>
          <pc:sldMk cId="3335847009" sldId="63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927925" y="6505786"/>
            <a:ext cx="784587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3ADC456-7A1D-42D1-B7BD-F91607518D1E}" type="datetime1">
              <a:rPr lang="en-US" smtClean="0"/>
              <a:t>1/16/2019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266960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5924DF-F9CE-44FF-8136-D684671B390E}"/>
              </a:ext>
            </a:extLst>
          </p:cNvPr>
          <p:cNvGrpSpPr/>
          <p:nvPr userDrawn="1"/>
        </p:nvGrpSpPr>
        <p:grpSpPr>
          <a:xfrm>
            <a:off x="215900" y="6203027"/>
            <a:ext cx="8720277" cy="440660"/>
            <a:chOff x="215900" y="6203027"/>
            <a:chExt cx="8720277" cy="44066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CB7F5D6-9777-409D-8CAF-FF9497E440FB}"/>
                </a:ext>
              </a:extLst>
            </p:cNvPr>
            <p:cNvCxnSpPr/>
            <p:nvPr userDrawn="1"/>
          </p:nvCxnSpPr>
          <p:spPr>
            <a:xfrm>
              <a:off x="215900" y="6362733"/>
              <a:ext cx="7538966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F2EC2A-E05D-4356-9C28-AF2382386D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816741" y="6203027"/>
              <a:ext cx="1119436" cy="440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016763CD-B522-47ED-862E-702DCECF5119}" type="datetime1">
              <a:rPr lang="en-US" altLang="en-US" smtClean="0"/>
              <a:t>1/16/2019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7007" y="6515100"/>
            <a:ext cx="4433370" cy="241300"/>
          </a:xfrm>
        </p:spPr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21CFC6-6A2D-4ACC-BAAF-7A189376E9FC}"/>
              </a:ext>
            </a:extLst>
          </p:cNvPr>
          <p:cNvGrpSpPr/>
          <p:nvPr userDrawn="1"/>
        </p:nvGrpSpPr>
        <p:grpSpPr>
          <a:xfrm>
            <a:off x="215900" y="6203027"/>
            <a:ext cx="8720277" cy="440660"/>
            <a:chOff x="215900" y="6203027"/>
            <a:chExt cx="8720277" cy="44066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19545A4-F2B8-4F5A-AD52-47E9A550EC9C}"/>
                </a:ext>
              </a:extLst>
            </p:cNvPr>
            <p:cNvCxnSpPr/>
            <p:nvPr userDrawn="1"/>
          </p:nvCxnSpPr>
          <p:spPr>
            <a:xfrm>
              <a:off x="215900" y="6362733"/>
              <a:ext cx="7538966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8E135B-BCD5-4E8A-B6D9-7E59193B9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816741" y="6203027"/>
              <a:ext cx="1119436" cy="440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6796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856842" cy="237278"/>
          </a:xfrm>
        </p:spPr>
        <p:txBody>
          <a:bodyPr/>
          <a:lstStyle/>
          <a:p>
            <a:fld id="{6CFD6570-C794-4D13-8C68-16D4F0805C73}" type="datetime1">
              <a:rPr lang="en-US" smtClean="0"/>
              <a:t>1/16/2019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50423" y="6504213"/>
            <a:ext cx="6040578" cy="2428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1219-22F8-4446-B763-DCCC4BB17535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608F62-12EE-4F7F-9F0B-C7A5467BB56F}"/>
              </a:ext>
            </a:extLst>
          </p:cNvPr>
          <p:cNvGrpSpPr/>
          <p:nvPr userDrawn="1"/>
        </p:nvGrpSpPr>
        <p:grpSpPr>
          <a:xfrm>
            <a:off x="215900" y="6203027"/>
            <a:ext cx="8720277" cy="440660"/>
            <a:chOff x="215900" y="6203027"/>
            <a:chExt cx="8720277" cy="44066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42AF85F-2F69-4FA7-92C1-CD93B7340A92}"/>
                </a:ext>
              </a:extLst>
            </p:cNvPr>
            <p:cNvCxnSpPr/>
            <p:nvPr userDrawn="1"/>
          </p:nvCxnSpPr>
          <p:spPr>
            <a:xfrm>
              <a:off x="215900" y="6362733"/>
              <a:ext cx="7538966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75D094-3DF4-4EDA-BF02-6C5B049893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816741" y="6203027"/>
              <a:ext cx="1119436" cy="440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0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507658" y="629213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57CEE6-7DAC-40F3-833E-0E8F757BFF24}"/>
              </a:ext>
            </a:extLst>
          </p:cNvPr>
          <p:cNvSpPr txBox="1"/>
          <p:nvPr userDrawn="1"/>
        </p:nvSpPr>
        <p:spPr>
          <a:xfrm>
            <a:off x="5541484" y="5027249"/>
            <a:ext cx="33862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96C2A6-0B21-4BC1-81A6-9250AEBA8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762" y="905817"/>
            <a:ext cx="9189720" cy="303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20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DC47912-7787-4117-9EFF-D74A9CE19577}" type="datetime1">
              <a:rPr lang="en-US" smtClean="0"/>
              <a:t>1/16/2019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25" r:id="rId3"/>
    <p:sldLayoutId id="2147484145" r:id="rId4"/>
    <p:sldLayoutId id="2147484138" r:id="rId5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945E882-FC58-43CF-8A93-57E3E35DAF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9719" y="4000972"/>
            <a:ext cx="8667106" cy="1003049"/>
          </a:xfrm>
        </p:spPr>
        <p:txBody>
          <a:bodyPr>
            <a:normAutofit/>
          </a:bodyPr>
          <a:lstStyle/>
          <a:p>
            <a:r>
              <a:rPr lang="en-US" dirty="0"/>
              <a:t>PIP-II Project Manager’s Report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6E3073-2A0B-4F90-9542-2C3154C13E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Marc Kaducak</a:t>
            </a:r>
          </a:p>
          <a:p>
            <a:r>
              <a:rPr lang="en-US" dirty="0"/>
              <a:t>Project Management Group</a:t>
            </a:r>
          </a:p>
          <a:p>
            <a:r>
              <a:rPr lang="en-US" dirty="0"/>
              <a:t>16 Jan 2019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8BD15B-8660-45E6-9A6F-B412599FA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00" b="17543"/>
          <a:stretch/>
        </p:blipFill>
        <p:spPr>
          <a:xfrm>
            <a:off x="1" y="840137"/>
            <a:ext cx="9171958" cy="33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28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A2004-C5EF-4BC5-972B-090761F89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121.2 SRF Updates – 650 Cryomodules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D3715-F846-4921-8605-FBC3FF256C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720071-0444-4412-9E3B-E11CFD6887E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1/16/2019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E6BBD-E7BD-4813-BBCB-66818B868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E5DBAE-5F36-4E95-9744-6CB53542A1B1}"/>
              </a:ext>
            </a:extLst>
          </p:cNvPr>
          <p:cNvSpPr txBox="1"/>
          <p:nvPr/>
        </p:nvSpPr>
        <p:spPr>
          <a:xfrm>
            <a:off x="390047" y="1187881"/>
            <a:ext cx="8212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HB650 partner lab support: B9AS-RRCAT-301 N-doping study is in progress.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5-cell cavity qualification is in progress.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B9A-AES-010 instrumentation is completed. Dressing is scheduled to be in the next week.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Couple test preparation is in progress.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Cryomodule design team is formed including partner labs. Cryomodule design is in progress </a:t>
            </a:r>
          </a:p>
        </p:txBody>
      </p:sp>
      <p:pic>
        <p:nvPicPr>
          <p:cNvPr id="17" name="Picture">
            <a:extLst>
              <a:ext uri="{FF2B5EF4-FFF2-40B4-BE49-F238E27FC236}">
                <a16:creationId xmlns:a16="http://schemas.microsoft.com/office/drawing/2014/main" id="{C44B6E8B-3DC7-4E1F-B418-3F23BA49BCA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978" y="2767936"/>
            <a:ext cx="2848213" cy="25228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F9DF67-E7E2-44DB-BD20-CB994E7A5983}"/>
              </a:ext>
            </a:extLst>
          </p:cNvPr>
          <p:cNvSpPr/>
          <p:nvPr/>
        </p:nvSpPr>
        <p:spPr>
          <a:xfrm>
            <a:off x="6110196" y="5456230"/>
            <a:ext cx="2583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ea typeface="Calibri" panose="020F0502020204030204" pitchFamily="34" charset="0"/>
              </a:rPr>
              <a:t>2/6 doped B9AS-RRCAT-301 showed promising results. Additional EP to be done next week, and retested</a:t>
            </a:r>
            <a:endParaRPr lang="en-US" sz="1200" dirty="0"/>
          </a:p>
        </p:txBody>
      </p:sp>
      <p:pic>
        <p:nvPicPr>
          <p:cNvPr id="18" name="Picture">
            <a:extLst>
              <a:ext uri="{FF2B5EF4-FFF2-40B4-BE49-F238E27FC236}">
                <a16:creationId xmlns:a16="http://schemas.microsoft.com/office/drawing/2014/main" id="{B4C2D03B-F36B-4C9D-AD87-99B7C2A1796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7" y="2887628"/>
            <a:ext cx="3096904" cy="21361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7FB8B43-D0C2-41E6-9A58-B6B63DD37A34}"/>
              </a:ext>
            </a:extLst>
          </p:cNvPr>
          <p:cNvSpPr/>
          <p:nvPr/>
        </p:nvSpPr>
        <p:spPr>
          <a:xfrm>
            <a:off x="390047" y="5027390"/>
            <a:ext cx="2583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ea typeface="Calibri" panose="020F0502020204030204" pitchFamily="34" charset="0"/>
              </a:rPr>
              <a:t>B9A-AES-010 pre-dressing instrumentation completed.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7B3614-FDF9-480F-96F3-96D5DB7D8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171" y="2887628"/>
            <a:ext cx="2848214" cy="21361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4ADBDAE-B931-4EC9-976A-EB5B55F669F3}"/>
              </a:ext>
            </a:extLst>
          </p:cNvPr>
          <p:cNvSpPr/>
          <p:nvPr/>
        </p:nvSpPr>
        <p:spPr>
          <a:xfrm>
            <a:off x="3485570" y="5019619"/>
            <a:ext cx="25839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ea typeface="Calibri" panose="020F0502020204030204" pitchFamily="34" charset="0"/>
              </a:rPr>
              <a:t>650 MHz coupler test preparation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28527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A2004-C5EF-4BC5-972B-090761F89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121.2 SRF Updates - Cryogenics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D3715-F846-4921-8605-FBC3FF256C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720071-0444-4412-9E3B-E11CFD6887E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1/16/2019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E6BBD-E7BD-4813-BBCB-66818B868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E5DBAE-5F36-4E95-9744-6CB53542A1B1}"/>
              </a:ext>
            </a:extLst>
          </p:cNvPr>
          <p:cNvSpPr txBox="1"/>
          <p:nvPr/>
        </p:nvSpPr>
        <p:spPr>
          <a:xfrm>
            <a:off x="535842" y="1173500"/>
            <a:ext cx="78470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Received Budgetary quotes for, </a:t>
            </a:r>
            <a:r>
              <a:rPr lang="en-US" dirty="0" err="1"/>
              <a:t>LHe</a:t>
            </a:r>
            <a:r>
              <a:rPr lang="en-US" dirty="0"/>
              <a:t> Dewar, LN2 Dewar, Cryoplant </a:t>
            </a:r>
            <a:r>
              <a:rPr lang="en-US" dirty="0" err="1"/>
              <a:t>LHe</a:t>
            </a:r>
            <a:r>
              <a:rPr lang="en-US" dirty="0"/>
              <a:t> Dewar transfer line, and External Helium Purifier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Received detailed cost information for LCLS-II Cryoplant Installation contract and began applying it to PIP-II </a:t>
            </a:r>
            <a:r>
              <a:rPr lang="en-US" dirty="0" err="1"/>
              <a:t>cryoplant</a:t>
            </a:r>
            <a:r>
              <a:rPr lang="en-US" dirty="0"/>
              <a:t> installation as BOE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Planning trip to SLAC to gather lessons learned from their </a:t>
            </a:r>
            <a:r>
              <a:rPr lang="en-US" dirty="0" err="1"/>
              <a:t>cryoplant</a:t>
            </a:r>
            <a:r>
              <a:rPr lang="en-US" dirty="0"/>
              <a:t> experience, installation contract, and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7" name="picture">
            <a:extLst>
              <a:ext uri="{FF2B5EF4-FFF2-40B4-BE49-F238E27FC236}">
                <a16:creationId xmlns:a16="http://schemas.microsoft.com/office/drawing/2014/main" id="{36D305EB-9E2B-4EC3-8A5E-C81E29F27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13" y="1679786"/>
            <a:ext cx="11113" cy="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FD636B-686F-4652-BAA7-FAB8B9A12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713" y="169566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D7F595-520B-496B-90E4-8CCFC0ED7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713" y="43166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        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274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29E86-3DF1-4C27-84A8-32BB19F6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 - </a:t>
            </a:r>
            <a:r>
              <a:rPr lang="en-US"/>
              <a:t>WBS 121.4 </a:t>
            </a:r>
            <a:r>
              <a:rPr lang="en-US" dirty="0"/>
              <a:t>Linac Installation and Commissioning (1 of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D4EE0-23CC-436D-80BA-2DA462256D8B}"/>
              </a:ext>
            </a:extLst>
          </p:cNvPr>
          <p:cNvSpPr txBox="1"/>
          <p:nvPr/>
        </p:nvSpPr>
        <p:spPr>
          <a:xfrm>
            <a:off x="114300" y="854557"/>
            <a:ext cx="890111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WFE</a:t>
            </a:r>
          </a:p>
          <a:p>
            <a:pPr marL="688975" lvl="1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Final Design Review of the HEBT for PIP2IT is scheduled for Feb 13</a:t>
            </a:r>
            <a:r>
              <a:rPr lang="en-US" sz="1800" baseline="30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lvl="1"/>
            <a:endParaRPr lang="en-US" sz="18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 Infrastructure </a:t>
            </a:r>
          </a:p>
          <a:p>
            <a:pPr marL="688975" lvl="1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Progress continues with the PIP2IT CTL installation </a:t>
            </a:r>
          </a:p>
          <a:p>
            <a:pPr marL="688975" lvl="1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Cable tray installation complete</a:t>
            </a:r>
          </a:p>
          <a:p>
            <a:pPr marL="688975" lvl="1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Laser pipe from laser hut, through PIP2IT entry labyrinth installed</a:t>
            </a:r>
          </a:p>
          <a:p>
            <a:pPr marL="688975" lvl="1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ODH fan mounted in place (duct and electrical installation still to be done)</a:t>
            </a:r>
          </a:p>
        </p:txBody>
      </p:sp>
      <p:pic>
        <p:nvPicPr>
          <p:cNvPr id="5" name="Picture 2" descr="https://lh4.googleusercontent.com/1ntaFECh1eb0q6JTW4AhqQH32WTKoE2R3U-A1qvrgj028Uvc2eccLC756yq_h92nLHRFDghjy0pDqkcMrRriFdLM1Mi5Xv08WbLheVumJZCjT8Y_POgSifC8qg5AUhyh9ki0QFpy">
            <a:extLst>
              <a:ext uri="{FF2B5EF4-FFF2-40B4-BE49-F238E27FC236}">
                <a16:creationId xmlns:a16="http://schemas.microsoft.com/office/drawing/2014/main" id="{E30EA859-6456-4106-8E85-2DBCDDC0A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637" y="3429342"/>
            <a:ext cx="3449014" cy="257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lh4.googleusercontent.com/dVyMZ84vd7ZqOixJFjHk8R9dValsTLr-pBy3YA5G7EpQFgSqw0rMnFDW_R6b6vyfFqSLKvxkdqrsMvMOD0Vp6KdoBBOEUao1DQJ7z2Fctco9hlnEwQuIaLxbLwL7qb76JjtMHrIn">
            <a:extLst>
              <a:ext uri="{FF2B5EF4-FFF2-40B4-BE49-F238E27FC236}">
                <a16:creationId xmlns:a16="http://schemas.microsoft.com/office/drawing/2014/main" id="{793632AF-CD35-4933-905A-23A6AA2D5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3429000"/>
            <a:ext cx="3449014" cy="257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928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29E86-3DF1-4C27-84A8-32BB19F6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 - WBS 121.4 Linac Installation and Commissioning (2 of 2)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6A158-190B-407B-BCBC-83434637AE08}"/>
              </a:ext>
            </a:extLst>
          </p:cNvPr>
          <p:cNvSpPr/>
          <p:nvPr/>
        </p:nvSpPr>
        <p:spPr>
          <a:xfrm>
            <a:off x="1" y="745403"/>
            <a:ext cx="9144000" cy="5485276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Building Infrastructure</a:t>
            </a:r>
          </a:p>
          <a:p>
            <a:pPr marL="688975" lvl="1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Room Data Sheet finalized January 11</a:t>
            </a:r>
            <a:r>
              <a:rPr lang="en-US" sz="1800" baseline="30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  <a:p>
            <a:pPr marL="1146175" lvl="2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 organizing the sign-off by all L3s</a:t>
            </a:r>
          </a:p>
          <a:p>
            <a:pPr marL="1146175" lvl="2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information will be used to assist with Final Design Review of CF Site Preparation</a:t>
            </a:r>
          </a:p>
          <a:p>
            <a:pPr marL="688975" lvl="1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Significant adjustments in FY19</a:t>
            </a:r>
          </a:p>
          <a:p>
            <a:pPr marL="1146175" lvl="2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Change strategy – drafter support for 2D drawings generation for Mechanical and Electrical Design moved to CF A/E contract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Installation</a:t>
            </a:r>
          </a:p>
          <a:p>
            <a:pPr marL="688975" lvl="1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Proposal to add a mezzanine in the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Linac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Gallery has been presented</a:t>
            </a:r>
          </a:p>
          <a:p>
            <a:pPr marL="688975" lvl="1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First draft of CAD standards document prepared</a:t>
            </a:r>
          </a:p>
          <a:p>
            <a:pPr marL="688975" lvl="1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Working with Visual Media team to create images for groundbreaking </a:t>
            </a:r>
          </a:p>
          <a:p>
            <a:pPr marL="688975" lvl="1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Released requisition for the ORCA stand procurement and with fabrication engineer to prepare strut procurement package</a:t>
            </a:r>
          </a:p>
          <a:p>
            <a:pPr marL="688975" lvl="1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Collaboration with NIU finalized – </a:t>
            </a:r>
          </a:p>
          <a:p>
            <a:pPr marL="1146175" lvl="2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Mechanical Engineer to assist with the design of the warm units region </a:t>
            </a:r>
          </a:p>
        </p:txBody>
      </p:sp>
    </p:spTree>
    <p:extLst>
      <p:ext uri="{BB962C8B-B14F-4D97-AF65-F5344CB8AC3E}">
        <p14:creationId xmlns:p14="http://schemas.microsoft.com/office/powerpoint/2010/main" val="456276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FB839-7947-468C-8EE6-6A9F4E773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 - WBS 121.6 Conventional Facilities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B49A8-9BA5-4B28-BC81-C36582E27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63CD-B522-47ED-862E-702DCECF5119}" type="datetime1">
              <a:rPr lang="en-US" altLang="en-US" smtClean="0"/>
              <a:t>1/16/2019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BF0B4-E569-45A8-9A2B-CC295662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B1BE33-1C01-4B45-8B2D-E431635D4BB3}"/>
              </a:ext>
            </a:extLst>
          </p:cNvPr>
          <p:cNvSpPr txBox="1">
            <a:spLocks/>
          </p:cNvSpPr>
          <p:nvPr/>
        </p:nvSpPr>
        <p:spPr>
          <a:xfrm>
            <a:off x="217488" y="1008805"/>
            <a:ext cx="8694738" cy="522112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</a:rPr>
              <a:t>Site Prep Design</a:t>
            </a:r>
            <a:endParaRPr lang="en-US" sz="1600" dirty="0">
              <a:solidFill>
                <a:schemeClr val="accent6"/>
              </a:solidFill>
            </a:endParaRP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100% Design Documents due 31JAN19;</a:t>
            </a:r>
          </a:p>
          <a:p>
            <a:r>
              <a:rPr lang="en-US" b="1" dirty="0">
                <a:solidFill>
                  <a:schemeClr val="accent6"/>
                </a:solidFill>
              </a:rPr>
              <a:t>Site Clearing Construction</a:t>
            </a:r>
            <a:endParaRPr lang="en-US" sz="1600" dirty="0">
              <a:solidFill>
                <a:schemeClr val="accent6"/>
              </a:solidFill>
            </a:endParaRP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3 Proposals Received in November 2018.  All below estimate. 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Subcontractor safety performance under review;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Anticipate award in late January 2019;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Goal:  In place for 15MAR19 Groundbreaking;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SWPPP documentation being prepared by FESS;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Reminder:  Need EA FONSI to start construction;</a:t>
            </a:r>
          </a:p>
          <a:p>
            <a:r>
              <a:rPr lang="en-US" b="1" dirty="0">
                <a:solidFill>
                  <a:schemeClr val="accent6"/>
                </a:solidFill>
              </a:rPr>
              <a:t>A/E Selection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IDIQ signed on 08JAN19;</a:t>
            </a:r>
          </a:p>
          <a:p>
            <a:r>
              <a:rPr lang="en-US" b="1" dirty="0" err="1">
                <a:solidFill>
                  <a:schemeClr val="accent6"/>
                </a:solidFill>
              </a:rPr>
              <a:t>Cryo</a:t>
            </a:r>
            <a:r>
              <a:rPr lang="en-US" b="1" dirty="0">
                <a:solidFill>
                  <a:schemeClr val="accent6"/>
                </a:solidFill>
              </a:rPr>
              <a:t> Plant Building Design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IDIQ task issued on 11JAN19.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Lessons Learned Meeting week of 14JAN19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Kick-off meeting scheduled for week of 22JAN19</a:t>
            </a:r>
          </a:p>
          <a:p>
            <a:pPr lvl="1"/>
            <a:endParaRPr lang="en-US" sz="1800" baseline="30000" dirty="0">
              <a:solidFill>
                <a:schemeClr val="accent6"/>
              </a:solidFill>
            </a:endParaRPr>
          </a:p>
          <a:p>
            <a:pPr marL="457200" lvl="1" indent="0">
              <a:buFont typeface="Arial" charset="0"/>
              <a:buNone/>
            </a:pPr>
            <a:endParaRPr lang="en-US" baseline="30000" dirty="0">
              <a:solidFill>
                <a:schemeClr val="accent6"/>
              </a:solidFill>
            </a:endParaRPr>
          </a:p>
          <a:p>
            <a:pPr lvl="1"/>
            <a:endParaRPr lang="en-US" b="1" baseline="30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581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BECCA-CAFE-4FE9-9018-DA2B2797F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CD-2/3a Preparation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C3F43-BAF8-4418-AB45-10CEAA94F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894190"/>
            <a:ext cx="8672513" cy="3071753"/>
          </a:xfrm>
        </p:spPr>
        <p:txBody>
          <a:bodyPr/>
          <a:lstStyle/>
          <a:p>
            <a:r>
              <a:rPr lang="en-US" dirty="0"/>
              <a:t>Detailed plan managed by Project Director in MS Project, presented at IPT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CC509-BEC4-4800-9392-5963800E0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63CD-B522-47ED-862E-702DCECF5119}" type="datetime1">
              <a:rPr lang="en-US" altLang="en-US" smtClean="0"/>
              <a:t>1/16/2019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6E7982-C31D-4BD5-8FF8-4FFED3E3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280D5F-6DC2-4246-A93E-D1B7053A3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722" y="1362394"/>
            <a:ext cx="3781073" cy="180965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3FEC4C-54E8-4039-B515-64445459552E}"/>
              </a:ext>
            </a:extLst>
          </p:cNvPr>
          <p:cNvSpPr txBox="1">
            <a:spLocks/>
          </p:cNvSpPr>
          <p:nvPr/>
        </p:nvSpPr>
        <p:spPr>
          <a:xfrm>
            <a:off x="125818" y="3172051"/>
            <a:ext cx="8775295" cy="3332161"/>
          </a:xfrm>
          <a:prstGeom prst="rect">
            <a:avLst/>
          </a:prstGeom>
        </p:spPr>
        <p:txBody>
          <a:bodyPr lIns="0" tIns="0" rIns="0" bIns="0">
            <a:normAutofit fontScale="85000" lnSpcReduction="20000"/>
          </a:bodyPr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Major thrusts:</a:t>
            </a:r>
          </a:p>
          <a:p>
            <a:pPr lvl="1"/>
            <a:r>
              <a:rPr lang="en-US" dirty="0"/>
              <a:t>RLS/EVMS</a:t>
            </a:r>
          </a:p>
          <a:p>
            <a:pPr lvl="2"/>
            <a:r>
              <a:rPr lang="en-US" dirty="0"/>
              <a:t>BOE completion, review</a:t>
            </a:r>
          </a:p>
          <a:p>
            <a:pPr lvl="2"/>
            <a:r>
              <a:rPr lang="en-US" dirty="0"/>
              <a:t>Adjustments to funding profile, especially FY19/20</a:t>
            </a:r>
          </a:p>
          <a:p>
            <a:pPr lvl="2"/>
            <a:r>
              <a:rPr lang="en-US" dirty="0"/>
              <a:t>Initiate EVMS performance vs. plan measurement, control</a:t>
            </a:r>
          </a:p>
          <a:p>
            <a:pPr lvl="2"/>
            <a:r>
              <a:rPr lang="en-US" dirty="0"/>
              <a:t>Risk Analysis</a:t>
            </a:r>
          </a:p>
          <a:p>
            <a:pPr lvl="1"/>
            <a:r>
              <a:rPr lang="en-US" dirty="0"/>
              <a:t>Value Engineering</a:t>
            </a:r>
          </a:p>
          <a:p>
            <a:pPr lvl="1"/>
            <a:r>
              <a:rPr lang="en-US" dirty="0"/>
              <a:t>Scope</a:t>
            </a:r>
          </a:p>
          <a:p>
            <a:pPr lvl="2"/>
            <a:r>
              <a:rPr lang="en-US" dirty="0"/>
              <a:t>Transition to Operations</a:t>
            </a:r>
          </a:p>
          <a:p>
            <a:pPr lvl="2"/>
            <a:r>
              <a:rPr lang="en-US" dirty="0"/>
              <a:t>Plan to 1.2MW</a:t>
            </a:r>
          </a:p>
          <a:p>
            <a:pPr lvl="2"/>
            <a:r>
              <a:rPr lang="en-US" dirty="0"/>
              <a:t>Shutdown schedule</a:t>
            </a:r>
          </a:p>
          <a:p>
            <a:pPr lvl="2"/>
            <a:r>
              <a:rPr lang="en-US" dirty="0"/>
              <a:t>Spares</a:t>
            </a:r>
          </a:p>
          <a:p>
            <a:pPr lvl="1"/>
            <a:r>
              <a:rPr lang="en-US" dirty="0"/>
              <a:t>International </a:t>
            </a:r>
          </a:p>
          <a:p>
            <a:pPr lvl="2"/>
            <a:r>
              <a:rPr lang="en-US" dirty="0"/>
              <a:t>PPDs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608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B4745-FD96-4DE1-A25A-EE2A929B1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RLS, EVMS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8AF0F-C1BA-4E84-86CA-7A4EA2BFB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12/04/2018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8FF3FC-6109-476A-A16E-44CD91309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A086629-4499-9F4C-B592-A9B3885FFC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OPSS provided weekly plan to Feb.1 target for starting the first EVMS performance period.  It remains an aggressive target, but we are on track so far.</a:t>
                </a:r>
              </a:p>
              <a:p>
                <a:r>
                  <a:rPr lang="en-US" dirty="0"/>
                  <a:t>FY19-20 alignment with funding:</a:t>
                </a:r>
              </a:p>
              <a:p>
                <a:pPr lvl="1"/>
                <a:r>
                  <a:rPr lang="en-US" dirty="0"/>
                  <a:t>FY19 activities have been aligned with budget targets</a:t>
                </a:r>
              </a:p>
              <a:p>
                <a:pPr lvl="1"/>
                <a:r>
                  <a:rPr lang="en-US" dirty="0"/>
                  <a:t>FY19 schedule adjustments </a:t>
                </a:r>
                <a:r>
                  <a:rPr lang="en-US" dirty="0" err="1"/>
                  <a:t>w.r.t.</a:t>
                </a:r>
                <a:r>
                  <a:rPr lang="en-US" dirty="0"/>
                  <a:t> actuals in preparation for EVMS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(S=P=A) in progress</a:t>
                </a:r>
              </a:p>
              <a:p>
                <a:pPr lvl="1"/>
                <a:r>
                  <a:rPr lang="en-US" dirty="0"/>
                  <a:t>FY19 obligations being checked in detail</a:t>
                </a:r>
              </a:p>
              <a:p>
                <a:pPr lvl="1"/>
                <a:r>
                  <a:rPr lang="en-US" dirty="0"/>
                  <a:t>FY20 budget targets ($60M in total) and corresponding priorities issued.  Schedule adjustments in progress.</a:t>
                </a:r>
              </a:p>
              <a:p>
                <a:r>
                  <a:rPr lang="en-US" dirty="0"/>
                  <a:t>Draft chargeable task codes list identified for FY19</a:t>
                </a:r>
              </a:p>
              <a:p>
                <a:r>
                  <a:rPr lang="en-US" dirty="0"/>
                  <a:t>Final missing RLS content (portions of vacuum, LLRF, controls, beam instrumentation) expected within 1-week.</a:t>
                </a:r>
              </a:p>
              <a:p>
                <a:r>
                  <a:rPr lang="en-US" dirty="0"/>
                  <a:t>Collecting RFIs, supporting documentation for BOEs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A086629-4499-9F4C-B592-A9B3885FFC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99" t="-2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4606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0C791-6ABC-4A5C-BB16-2A6E5D5B4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Planning between PIP-I+ and PIP-II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E5A69-2AE6-491E-B35F-15510FB23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B741C-2CBD-4591-811E-4AE8E6AF6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63CD-B522-47ED-862E-702DCECF5119}" type="datetime1">
              <a:rPr lang="en-US" altLang="en-US" smtClean="0"/>
              <a:t>1/16/2019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811C15-A3EE-4B1C-973E-A5EA88FA6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graphicFrame>
        <p:nvGraphicFramePr>
          <p:cNvPr id="6" name="Content Placeholder 9">
            <a:extLst>
              <a:ext uri="{FF2B5EF4-FFF2-40B4-BE49-F238E27FC236}">
                <a16:creationId xmlns:a16="http://schemas.microsoft.com/office/drawing/2014/main" id="{0D128185-6EF5-43E0-9B3F-A9309E48A94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51791" y="934720"/>
          <a:ext cx="8663609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2410">
                  <a:extLst>
                    <a:ext uri="{9D8B030D-6E8A-4147-A177-3AD203B41FA5}">
                      <a16:colId xmlns:a16="http://schemas.microsoft.com/office/drawing/2014/main" val="2357552253"/>
                    </a:ext>
                  </a:extLst>
                </a:gridCol>
                <a:gridCol w="2024078">
                  <a:extLst>
                    <a:ext uri="{9D8B030D-6E8A-4147-A177-3AD203B41FA5}">
                      <a16:colId xmlns:a16="http://schemas.microsoft.com/office/drawing/2014/main" val="401532726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129328063"/>
                    </a:ext>
                  </a:extLst>
                </a:gridCol>
                <a:gridCol w="2024009">
                  <a:extLst>
                    <a:ext uri="{9D8B030D-6E8A-4147-A177-3AD203B41FA5}">
                      <a16:colId xmlns:a16="http://schemas.microsoft.com/office/drawing/2014/main" val="3103615065"/>
                    </a:ext>
                  </a:extLst>
                </a:gridCol>
                <a:gridCol w="1754312">
                  <a:extLst>
                    <a:ext uri="{9D8B030D-6E8A-4147-A177-3AD203B41FA5}">
                      <a16:colId xmlns:a16="http://schemas.microsoft.com/office/drawing/2014/main" val="37634737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900 kW to </a:t>
                      </a:r>
                      <a:r>
                        <a:rPr lang="en-US" dirty="0" err="1"/>
                        <a:t>NOvA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 MW to LBNF (20 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Issue #ID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334292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r>
                        <a:rPr lang="en-US" dirty="0"/>
                        <a:t>PIP-II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Linac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1.1, 1.2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3224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Transfer 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3342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Booster Injection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2544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Booster 20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2200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Main Injector 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43027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Recycler 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3.1, 3,2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957817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r>
                        <a:rPr lang="en-US" dirty="0"/>
                        <a:t>PIP-I+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NuMI</a:t>
                      </a:r>
                      <a:r>
                        <a:rPr lang="en-US" dirty="0"/>
                        <a:t> Target </a:t>
                      </a:r>
                      <a:r>
                        <a:rPr lang="en-US" dirty="0" err="1"/>
                        <a:t>Syst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8336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Booster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1.1 – 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5415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Booster D-Magnets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6811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 gamma-t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4251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Booster 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045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6089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C0FE1-394B-42F7-9B0D-373EA51ED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Shutdown Schedule </a:t>
            </a:r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1B163A-4088-4468-B99C-4124614D9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222" y="1170578"/>
            <a:ext cx="6817556" cy="49879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6FD329-74F0-4D7A-B368-D61F546C7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7809A1-82A0-4345-86E4-BEA378F4520E}"/>
              </a:ext>
            </a:extLst>
          </p:cNvPr>
          <p:cNvSpPr txBox="1"/>
          <p:nvPr/>
        </p:nvSpPr>
        <p:spPr>
          <a:xfrm>
            <a:off x="4579144" y="6066382"/>
            <a:ext cx="2502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is courtesy of Luisella Lari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4B8C6F-FB38-4560-99E8-2CC503BDAE7F}"/>
              </a:ext>
            </a:extLst>
          </p:cNvPr>
          <p:cNvSpPr/>
          <p:nvPr/>
        </p:nvSpPr>
        <p:spPr>
          <a:xfrm>
            <a:off x="4579144" y="5180853"/>
            <a:ext cx="1540042" cy="5879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D596BF-D6F1-4483-8466-0AD335052C83}"/>
              </a:ext>
            </a:extLst>
          </p:cNvPr>
          <p:cNvSpPr txBox="1"/>
          <p:nvPr/>
        </p:nvSpPr>
        <p:spPr>
          <a:xfrm>
            <a:off x="3207544" y="4441977"/>
            <a:ext cx="4678326" cy="738664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Issue: </a:t>
            </a:r>
            <a:r>
              <a:rPr lang="en-US" sz="1400" dirty="0"/>
              <a:t>Current PIP-II plan is to make the Booster connection during 2 year shutdown (July 2024 to July 2026); start of LBNF shutdown currently scheduled one year later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71D51F-B854-4DE5-B061-E6E131784E6E}"/>
              </a:ext>
            </a:extLst>
          </p:cNvPr>
          <p:cNvSpPr/>
          <p:nvPr/>
        </p:nvSpPr>
        <p:spPr>
          <a:xfrm>
            <a:off x="5293519" y="2161428"/>
            <a:ext cx="904876" cy="5879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E929DF-77A1-437E-A058-FAF373454BF3}"/>
              </a:ext>
            </a:extLst>
          </p:cNvPr>
          <p:cNvSpPr txBox="1"/>
          <p:nvPr/>
        </p:nvSpPr>
        <p:spPr>
          <a:xfrm>
            <a:off x="5142605" y="2834350"/>
            <a:ext cx="1375645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CD-4 </a:t>
            </a:r>
            <a:r>
              <a:rPr lang="en-US" sz="1400" dirty="0">
                <a:sym typeface="Wingdings" panose="05000000000000000000" pitchFamily="2" charset="2"/>
              </a:rPr>
              <a:t> FY27</a:t>
            </a:r>
            <a:endParaRPr lang="en-US" sz="14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03377B4-E2A9-477A-B758-5BFA023AB08B}"/>
              </a:ext>
            </a:extLst>
          </p:cNvPr>
          <p:cNvSpPr txBox="1">
            <a:spLocks/>
          </p:cNvSpPr>
          <p:nvPr/>
        </p:nvSpPr>
        <p:spPr>
          <a:xfrm>
            <a:off x="333263" y="830381"/>
            <a:ext cx="8672513" cy="651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Meeting held 14-Jan-2019 with Director and representatives from LBNF, AD, Mu2e, </a:t>
            </a:r>
            <a:r>
              <a:rPr lang="en-US" sz="1800" dirty="0" err="1"/>
              <a:t>NOvA</a:t>
            </a:r>
            <a:r>
              <a:rPr lang="en-US" sz="1800" dirty="0"/>
              <a:t>, and PIP-II to discuss shutdown strategies</a:t>
            </a:r>
          </a:p>
        </p:txBody>
      </p:sp>
    </p:spTree>
    <p:extLst>
      <p:ext uri="{BB962C8B-B14F-4D97-AF65-F5344CB8AC3E}">
        <p14:creationId xmlns:p14="http://schemas.microsoft.com/office/powerpoint/2010/main" val="834559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B4745-FD96-4DE1-A25A-EE2A929B1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Solution - Phased CF Connection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BFD0333E-7F68-47AD-AE7D-EA0414E01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94" y="741906"/>
            <a:ext cx="8672513" cy="469818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8AF0F-C1BA-4E84-86CA-7A4EA2BFB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12/04/2018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8FF3FC-6109-476A-A16E-44CD91309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D2230C-2D89-43C7-8F26-FF185029520B}"/>
              </a:ext>
            </a:extLst>
          </p:cNvPr>
          <p:cNvSpPr/>
          <p:nvPr/>
        </p:nvSpPr>
        <p:spPr>
          <a:xfrm>
            <a:off x="2320794" y="3533367"/>
            <a:ext cx="5810250" cy="1906726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8FB227-1ECD-4A1C-95F5-C07D92BDAA67}"/>
              </a:ext>
            </a:extLst>
          </p:cNvPr>
          <p:cNvSpPr txBox="1"/>
          <p:nvPr/>
        </p:nvSpPr>
        <p:spPr>
          <a:xfrm>
            <a:off x="6229217" y="3268798"/>
            <a:ext cx="19018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</a:rPr>
              <a:t>Phase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</a:rPr>
              <a:t>0</a:t>
            </a:r>
          </a:p>
          <a:p>
            <a:r>
              <a:rPr lang="en-US" sz="1400" b="1" dirty="0" err="1">
                <a:solidFill>
                  <a:schemeClr val="accent3">
                    <a:lumMod val="75000"/>
                  </a:schemeClr>
                </a:solidFill>
              </a:rPr>
              <a:t>Linac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</a:rPr>
              <a:t> Construction up to Main Ring/</a:t>
            </a:r>
            <a:r>
              <a:rPr lang="en-US" sz="1400" b="1" dirty="0" err="1">
                <a:solidFill>
                  <a:schemeClr val="accent3">
                    <a:lumMod val="75000"/>
                  </a:schemeClr>
                </a:solidFill>
              </a:rPr>
              <a:t>TeV</a:t>
            </a:r>
            <a:endParaRPr 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71268A-45A4-4AD0-AB8B-63010CA9D4BF}"/>
              </a:ext>
            </a:extLst>
          </p:cNvPr>
          <p:cNvSpPr txBox="1">
            <a:spLocks/>
          </p:cNvSpPr>
          <p:nvPr/>
        </p:nvSpPr>
        <p:spPr>
          <a:xfrm>
            <a:off x="235743" y="392300"/>
            <a:ext cx="8672513" cy="17668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DADD80C-A516-4247-AC7D-7548576373CF}"/>
              </a:ext>
            </a:extLst>
          </p:cNvPr>
          <p:cNvSpPr txBox="1">
            <a:spLocks/>
          </p:cNvSpPr>
          <p:nvPr/>
        </p:nvSpPr>
        <p:spPr>
          <a:xfrm>
            <a:off x="333263" y="5631686"/>
            <a:ext cx="8672513" cy="651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Impact: </a:t>
            </a:r>
            <a:r>
              <a:rPr lang="en-US" sz="1800" dirty="0"/>
              <a:t>Once the Main Ring/TeV construction commences (Phase 1), the Switchyard 120 fixed target program are off until PIP-II comes on line replacing the old Linac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81588-C526-46C5-A916-D5888D08F3EB}"/>
              </a:ext>
            </a:extLst>
          </p:cNvPr>
          <p:cNvSpPr txBox="1"/>
          <p:nvPr/>
        </p:nvSpPr>
        <p:spPr>
          <a:xfrm>
            <a:off x="2521926" y="3087195"/>
            <a:ext cx="2281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45C0"/>
                </a:solidFill>
              </a:rPr>
              <a:t>Main Ring/</a:t>
            </a:r>
            <a:r>
              <a:rPr lang="en-US" sz="1400" dirty="0" err="1">
                <a:solidFill>
                  <a:srgbClr val="0045C0"/>
                </a:solidFill>
              </a:rPr>
              <a:t>TeV</a:t>
            </a:r>
            <a:r>
              <a:rPr lang="en-US" sz="1400" dirty="0">
                <a:solidFill>
                  <a:srgbClr val="0045C0"/>
                </a:solidFill>
              </a:rPr>
              <a:t> crossing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D941B2-C58A-449D-9489-278B6D6FD784}"/>
              </a:ext>
            </a:extLst>
          </p:cNvPr>
          <p:cNvSpPr txBox="1"/>
          <p:nvPr/>
        </p:nvSpPr>
        <p:spPr>
          <a:xfrm>
            <a:off x="2748754" y="2641023"/>
            <a:ext cx="2281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Booster Connection</a:t>
            </a:r>
          </a:p>
        </p:txBody>
      </p:sp>
    </p:spTree>
    <p:extLst>
      <p:ext uri="{BB962C8B-B14F-4D97-AF65-F5344CB8AC3E}">
        <p14:creationId xmlns:p14="http://schemas.microsoft.com/office/powerpoint/2010/main" val="3363243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Staffing/Organization</a:t>
            </a:r>
          </a:p>
          <a:p>
            <a:r>
              <a:rPr lang="en-US" dirty="0"/>
              <a:t>Funding, financials</a:t>
            </a:r>
          </a:p>
          <a:p>
            <a:r>
              <a:rPr lang="en-US" dirty="0"/>
              <a:t>International Updates</a:t>
            </a:r>
          </a:p>
          <a:p>
            <a:r>
              <a:rPr lang="en-US" dirty="0"/>
              <a:t>Technical Updates</a:t>
            </a:r>
          </a:p>
          <a:p>
            <a:r>
              <a:rPr lang="en-US" dirty="0"/>
              <a:t>CD-2/3a Preparations</a:t>
            </a:r>
          </a:p>
          <a:p>
            <a:r>
              <a:rPr lang="en-US" dirty="0"/>
              <a:t>Shutdown Schedule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7AAF0-B9EF-4027-B03F-7D708EC8F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EFE56-7E2A-42EE-8B14-D3F170A12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8C67E-5667-401B-B46E-16D4C96379A8}" type="datetime1">
              <a:rPr lang="en-US" altLang="en-US" smtClean="0"/>
              <a:t>1/16/2019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7765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extLst>
              <a:ext uri="{FF2B5EF4-FFF2-40B4-BE49-F238E27FC236}">
                <a16:creationId xmlns:a16="http://schemas.microsoft.com/office/drawing/2014/main" id="{B9D60080-CB26-1443-BB97-48FAE8BF8C92}"/>
              </a:ext>
            </a:extLst>
          </p:cNvPr>
          <p:cNvSpPr/>
          <p:nvPr/>
        </p:nvSpPr>
        <p:spPr>
          <a:xfrm>
            <a:off x="999349" y="2114642"/>
            <a:ext cx="4612207" cy="483277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8C0FE1-394B-42F7-9B0D-373EA51ED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Timeline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6FD329-74F0-4D7A-B368-D61F546C7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graphicFrame>
        <p:nvGraphicFramePr>
          <p:cNvPr id="166" name="Table 165">
            <a:extLst>
              <a:ext uri="{FF2B5EF4-FFF2-40B4-BE49-F238E27FC236}">
                <a16:creationId xmlns:a16="http://schemas.microsoft.com/office/drawing/2014/main" id="{38B850BB-9DE8-4E92-9F9B-4F24E2D1F2F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6384" y="3188654"/>
          <a:ext cx="6076945" cy="296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79845">
                  <a:extLst>
                    <a:ext uri="{9D8B030D-6E8A-4147-A177-3AD203B41FA5}">
                      <a16:colId xmlns:a16="http://schemas.microsoft.com/office/drawing/2014/main" val="2507361016"/>
                    </a:ext>
                  </a:extLst>
                </a:gridCol>
                <a:gridCol w="4397100">
                  <a:extLst>
                    <a:ext uri="{9D8B030D-6E8A-4147-A177-3AD203B41FA5}">
                      <a16:colId xmlns:a16="http://schemas.microsoft.com/office/drawing/2014/main" val="3487093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Start Date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Major activity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979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July 2022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Prep work - Relocate TeV access gates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719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July 2023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Start PIP-II  CF work Phase 1 – Main Ring/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TeV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 crossing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036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July 2023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STOP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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 beam to the Switchyard 120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7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May 2025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Start Prep work – Booster connection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225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September 2025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Start PIP-II CF work Phase 2 – Booster connection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526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September 2025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STOP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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 beam to the experimental program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648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May 2026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Equipment installation and commissioning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284192"/>
                  </a:ext>
                </a:extLst>
              </a:tr>
            </a:tbl>
          </a:graphicData>
        </a:graphic>
      </p:graphicFrame>
      <p:sp>
        <p:nvSpPr>
          <p:cNvPr id="340" name="ProjectBarRectangle">
            <a:extLst>
              <a:ext uri="{FF2B5EF4-FFF2-40B4-BE49-F238E27FC236}">
                <a16:creationId xmlns:a16="http://schemas.microsoft.com/office/drawing/2014/main" id="{7DE9B6E7-0901-4BED-9333-AA40E8CF8F7B}"/>
              </a:ext>
            </a:extLst>
          </p:cNvPr>
          <p:cNvSpPr/>
          <p:nvPr/>
        </p:nvSpPr>
        <p:spPr>
          <a:xfrm>
            <a:off x="1009650" y="1281112"/>
            <a:ext cx="7219950" cy="314325"/>
          </a:xfrm>
          <a:prstGeom prst="rect">
            <a:avLst/>
          </a:prstGeom>
          <a:solidFill>
            <a:srgbClr val="FFFFFF">
              <a:alpha val="100000"/>
            </a:srgbClr>
          </a:solidFill>
          <a:ln w="12700">
            <a:solidFill>
              <a:srgbClr val="44444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/>
            <a:endParaRPr lang="en-US"/>
          </a:p>
        </p:txBody>
      </p:sp>
      <p:sp>
        <p:nvSpPr>
          <p:cNvPr id="342" name="ProjectBar-Right-Label">
            <a:extLst>
              <a:ext uri="{FF2B5EF4-FFF2-40B4-BE49-F238E27FC236}">
                <a16:creationId xmlns:a16="http://schemas.microsoft.com/office/drawing/2014/main" id="{E856C1CE-A7DB-4D7C-BE96-98A8694124C7}"/>
              </a:ext>
            </a:extLst>
          </p:cNvPr>
          <p:cNvSpPr txBox="1"/>
          <p:nvPr/>
        </p:nvSpPr>
        <p:spPr>
          <a:xfrm>
            <a:off x="8296275" y="1290637"/>
            <a:ext cx="685795" cy="3048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rmAutofit/>
          </a:bodyPr>
          <a:lstStyle/>
          <a:p>
            <a:pPr algn="l" rtl="0"/>
            <a:r>
              <a:rPr lang="en-US" sz="1000" b="1" dirty="0">
                <a:solidFill>
                  <a:srgbClr val="444444"/>
                </a:solidFill>
                <a:latin typeface="Segoe UI"/>
              </a:rPr>
              <a:t>PIP-II </a:t>
            </a:r>
            <a:r>
              <a:rPr lang="en-US" sz="1000" b="1" i="0" dirty="0">
                <a:solidFill>
                  <a:srgbClr val="444444"/>
                </a:solidFill>
                <a:latin typeface="Segoe UI"/>
              </a:rPr>
              <a:t>CD4</a:t>
            </a:r>
            <a:br>
              <a:rPr sz="1000" dirty="0"/>
            </a:br>
            <a:r>
              <a:rPr lang="en-US" sz="1000" b="0" i="0" dirty="0">
                <a:solidFill>
                  <a:srgbClr val="444444"/>
                </a:solidFill>
                <a:latin typeface="Segoe UI"/>
              </a:rPr>
              <a:t>4/2027</a:t>
            </a:r>
          </a:p>
        </p:txBody>
      </p:sp>
      <p:sp>
        <p:nvSpPr>
          <p:cNvPr id="343" name="ProjectBar-SummaryTask-Label">
            <a:extLst>
              <a:ext uri="{FF2B5EF4-FFF2-40B4-BE49-F238E27FC236}">
                <a16:creationId xmlns:a16="http://schemas.microsoft.com/office/drawing/2014/main" id="{73070BE3-0946-4C31-9BA8-D5BFD54842F6}"/>
              </a:ext>
            </a:extLst>
          </p:cNvPr>
          <p:cNvSpPr txBox="1"/>
          <p:nvPr/>
        </p:nvSpPr>
        <p:spPr>
          <a:xfrm>
            <a:off x="1009650" y="1624012"/>
            <a:ext cx="200025" cy="10477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rmAutofit fontScale="32500" lnSpcReduction="20000"/>
          </a:bodyPr>
          <a:lstStyle/>
          <a:p>
            <a:pPr algn="l" rtl="0"/>
            <a:endParaRPr/>
          </a:p>
        </p:txBody>
      </p:sp>
      <p:sp>
        <p:nvSpPr>
          <p:cNvPr id="344" name="TimescaleTextBox">
            <a:extLst>
              <a:ext uri="{FF2B5EF4-FFF2-40B4-BE49-F238E27FC236}">
                <a16:creationId xmlns:a16="http://schemas.microsoft.com/office/drawing/2014/main" id="{D3D2DB88-E362-4673-8129-863C733782AE}"/>
              </a:ext>
            </a:extLst>
          </p:cNvPr>
          <p:cNvSpPr txBox="1"/>
          <p:nvPr/>
        </p:nvSpPr>
        <p:spPr>
          <a:xfrm>
            <a:off x="1752600" y="1109662"/>
            <a:ext cx="590550" cy="17145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28575" tIns="0" rIns="0" bIns="0" spcCol="0" rtlCol="0" anchor="ctr" forceAA="0" compatLnSpc="1">
            <a:prstTxWarp prst="textNoShape">
              <a:avLst/>
            </a:prstTxWarp>
            <a:normAutofit/>
          </a:bodyPr>
          <a:lstStyle/>
          <a:p>
            <a:pPr algn="l" rtl="0"/>
            <a:r>
              <a:rPr lang="en-US" sz="800" dirty="0">
                <a:solidFill>
                  <a:srgbClr val="444444"/>
                </a:solidFill>
                <a:latin typeface="Segoe UI"/>
              </a:rPr>
              <a:t>CY </a:t>
            </a:r>
            <a:r>
              <a:rPr lang="en-US" sz="800" b="0" i="0" dirty="0">
                <a:solidFill>
                  <a:srgbClr val="444444"/>
                </a:solidFill>
                <a:latin typeface="Segoe UI"/>
              </a:rPr>
              <a:t>2023</a:t>
            </a:r>
          </a:p>
        </p:txBody>
      </p:sp>
      <p:cxnSp>
        <p:nvCxnSpPr>
          <p:cNvPr id="345" name="TimescaleLine">
            <a:extLst>
              <a:ext uri="{FF2B5EF4-FFF2-40B4-BE49-F238E27FC236}">
                <a16:creationId xmlns:a16="http://schemas.microsoft.com/office/drawing/2014/main" id="{A66A1A04-3D23-409A-ADEB-27C542F6BFAC}"/>
              </a:ext>
            </a:extLst>
          </p:cNvPr>
          <p:cNvCxnSpPr/>
          <p:nvPr/>
        </p:nvCxnSpPr>
        <p:spPr>
          <a:xfrm flipH="1" flipV="1">
            <a:off x="1752600" y="1147762"/>
            <a:ext cx="0" cy="133350"/>
          </a:xfrm>
          <a:prstGeom prst="line">
            <a:avLst/>
          </a:prstGeom>
          <a:ln w="12700">
            <a:solidFill>
              <a:srgbClr val="44444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8" name="TimescaleTextBox">
            <a:extLst>
              <a:ext uri="{FF2B5EF4-FFF2-40B4-BE49-F238E27FC236}">
                <a16:creationId xmlns:a16="http://schemas.microsoft.com/office/drawing/2014/main" id="{E926FF56-BCB3-4826-8410-5A7840BF0F2F}"/>
              </a:ext>
            </a:extLst>
          </p:cNvPr>
          <p:cNvSpPr txBox="1"/>
          <p:nvPr/>
        </p:nvSpPr>
        <p:spPr>
          <a:xfrm>
            <a:off x="3257550" y="1109662"/>
            <a:ext cx="590550" cy="17145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28575" tIns="0" rIns="0" bIns="0" spcCol="0" rtlCol="0" anchor="ctr" forceAA="0" compatLnSpc="1">
            <a:prstTxWarp prst="textNoShape">
              <a:avLst/>
            </a:prstTxWarp>
            <a:normAutofit/>
          </a:bodyPr>
          <a:lstStyle/>
          <a:p>
            <a:pPr algn="l" rtl="0"/>
            <a:r>
              <a:rPr lang="en-US" sz="800" dirty="0">
                <a:solidFill>
                  <a:srgbClr val="444444"/>
                </a:solidFill>
                <a:latin typeface="Segoe UI"/>
              </a:rPr>
              <a:t>CY </a:t>
            </a:r>
            <a:r>
              <a:rPr lang="en-US" sz="800" b="0" i="0" dirty="0">
                <a:solidFill>
                  <a:srgbClr val="444444"/>
                </a:solidFill>
                <a:latin typeface="Segoe UI"/>
              </a:rPr>
              <a:t>2024</a:t>
            </a:r>
          </a:p>
        </p:txBody>
      </p:sp>
      <p:cxnSp>
        <p:nvCxnSpPr>
          <p:cNvPr id="349" name="TimescaleLine">
            <a:extLst>
              <a:ext uri="{FF2B5EF4-FFF2-40B4-BE49-F238E27FC236}">
                <a16:creationId xmlns:a16="http://schemas.microsoft.com/office/drawing/2014/main" id="{C4BA3D6E-AB77-4EA6-BD0E-20069A923B29}"/>
              </a:ext>
            </a:extLst>
          </p:cNvPr>
          <p:cNvCxnSpPr/>
          <p:nvPr/>
        </p:nvCxnSpPr>
        <p:spPr>
          <a:xfrm flipH="1" flipV="1">
            <a:off x="3257550" y="1147762"/>
            <a:ext cx="0" cy="133350"/>
          </a:xfrm>
          <a:prstGeom prst="line">
            <a:avLst/>
          </a:prstGeom>
          <a:ln w="12700">
            <a:solidFill>
              <a:srgbClr val="44444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2" name="TimescaleTextBox">
            <a:extLst>
              <a:ext uri="{FF2B5EF4-FFF2-40B4-BE49-F238E27FC236}">
                <a16:creationId xmlns:a16="http://schemas.microsoft.com/office/drawing/2014/main" id="{2C9BE64D-BEBC-4283-AF69-4EABDBA91AC7}"/>
              </a:ext>
            </a:extLst>
          </p:cNvPr>
          <p:cNvSpPr txBox="1"/>
          <p:nvPr/>
        </p:nvSpPr>
        <p:spPr>
          <a:xfrm>
            <a:off x="4772025" y="1109662"/>
            <a:ext cx="590550" cy="17145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28575" tIns="0" rIns="0" bIns="0" spcCol="0" rtlCol="0" anchor="ctr" forceAA="0" compatLnSpc="1">
            <a:prstTxWarp prst="textNoShape">
              <a:avLst/>
            </a:prstTxWarp>
            <a:normAutofit/>
          </a:bodyPr>
          <a:lstStyle/>
          <a:p>
            <a:pPr algn="l" rtl="0"/>
            <a:r>
              <a:rPr lang="en-US" sz="800" dirty="0">
                <a:solidFill>
                  <a:srgbClr val="444444"/>
                </a:solidFill>
                <a:latin typeface="Segoe UI"/>
              </a:rPr>
              <a:t>CY</a:t>
            </a:r>
            <a:r>
              <a:rPr lang="en-US" sz="800" b="0" i="0" dirty="0">
                <a:solidFill>
                  <a:srgbClr val="444444"/>
                </a:solidFill>
                <a:latin typeface="Segoe UI"/>
              </a:rPr>
              <a:t> 2025</a:t>
            </a:r>
          </a:p>
        </p:txBody>
      </p:sp>
      <p:cxnSp>
        <p:nvCxnSpPr>
          <p:cNvPr id="353" name="TimescaleLine">
            <a:extLst>
              <a:ext uri="{FF2B5EF4-FFF2-40B4-BE49-F238E27FC236}">
                <a16:creationId xmlns:a16="http://schemas.microsoft.com/office/drawing/2014/main" id="{C243C325-AF17-4D73-8D8F-409304A19E6C}"/>
              </a:ext>
            </a:extLst>
          </p:cNvPr>
          <p:cNvCxnSpPr/>
          <p:nvPr/>
        </p:nvCxnSpPr>
        <p:spPr>
          <a:xfrm flipH="1" flipV="1">
            <a:off x="4772025" y="1147762"/>
            <a:ext cx="0" cy="133350"/>
          </a:xfrm>
          <a:prstGeom prst="line">
            <a:avLst/>
          </a:prstGeom>
          <a:ln w="12700">
            <a:solidFill>
              <a:srgbClr val="44444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6" name="TimescaleTextBox">
            <a:extLst>
              <a:ext uri="{FF2B5EF4-FFF2-40B4-BE49-F238E27FC236}">
                <a16:creationId xmlns:a16="http://schemas.microsoft.com/office/drawing/2014/main" id="{4F15F373-415C-431D-87DA-5CE800205B30}"/>
              </a:ext>
            </a:extLst>
          </p:cNvPr>
          <p:cNvSpPr txBox="1"/>
          <p:nvPr/>
        </p:nvSpPr>
        <p:spPr>
          <a:xfrm>
            <a:off x="6276975" y="1109662"/>
            <a:ext cx="590550" cy="17145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28575" tIns="0" rIns="0" bIns="0" spcCol="0" rtlCol="0" anchor="ctr" forceAA="0" compatLnSpc="1">
            <a:prstTxWarp prst="textNoShape">
              <a:avLst/>
            </a:prstTxWarp>
            <a:normAutofit/>
          </a:bodyPr>
          <a:lstStyle/>
          <a:p>
            <a:pPr algn="l" rtl="0"/>
            <a:r>
              <a:rPr lang="en-US" sz="800" dirty="0">
                <a:solidFill>
                  <a:srgbClr val="444444"/>
                </a:solidFill>
                <a:latin typeface="Segoe UI"/>
              </a:rPr>
              <a:t>CY </a:t>
            </a:r>
            <a:r>
              <a:rPr lang="en-US" sz="800" b="0" i="0" dirty="0">
                <a:solidFill>
                  <a:srgbClr val="444444"/>
                </a:solidFill>
                <a:latin typeface="Segoe UI"/>
              </a:rPr>
              <a:t>2026</a:t>
            </a:r>
          </a:p>
        </p:txBody>
      </p:sp>
      <p:cxnSp>
        <p:nvCxnSpPr>
          <p:cNvPr id="357" name="TimescaleLine">
            <a:extLst>
              <a:ext uri="{FF2B5EF4-FFF2-40B4-BE49-F238E27FC236}">
                <a16:creationId xmlns:a16="http://schemas.microsoft.com/office/drawing/2014/main" id="{BFF30EAA-CE13-4ABD-99B6-CFB91490E0BB}"/>
              </a:ext>
            </a:extLst>
          </p:cNvPr>
          <p:cNvCxnSpPr/>
          <p:nvPr/>
        </p:nvCxnSpPr>
        <p:spPr>
          <a:xfrm flipH="1" flipV="1">
            <a:off x="6276975" y="1147762"/>
            <a:ext cx="0" cy="133350"/>
          </a:xfrm>
          <a:prstGeom prst="line">
            <a:avLst/>
          </a:prstGeom>
          <a:ln w="12700">
            <a:solidFill>
              <a:srgbClr val="44444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0" name="TimescaleTextBox">
            <a:extLst>
              <a:ext uri="{FF2B5EF4-FFF2-40B4-BE49-F238E27FC236}">
                <a16:creationId xmlns:a16="http://schemas.microsoft.com/office/drawing/2014/main" id="{B5B69CBB-DCE5-4386-A592-0C5F1CBFFB94}"/>
              </a:ext>
            </a:extLst>
          </p:cNvPr>
          <p:cNvSpPr txBox="1"/>
          <p:nvPr/>
        </p:nvSpPr>
        <p:spPr>
          <a:xfrm>
            <a:off x="7781925" y="1109662"/>
            <a:ext cx="590550" cy="17145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28575" tIns="0" rIns="0" bIns="0" spcCol="0" rtlCol="0" anchor="ctr" forceAA="0" compatLnSpc="1">
            <a:prstTxWarp prst="textNoShape">
              <a:avLst/>
            </a:prstTxWarp>
            <a:normAutofit/>
          </a:bodyPr>
          <a:lstStyle/>
          <a:p>
            <a:pPr algn="l" rtl="0"/>
            <a:r>
              <a:rPr lang="en-US" sz="800" dirty="0">
                <a:solidFill>
                  <a:srgbClr val="444444"/>
                </a:solidFill>
                <a:latin typeface="Segoe UI"/>
              </a:rPr>
              <a:t>CY </a:t>
            </a:r>
            <a:r>
              <a:rPr lang="en-US" sz="800" b="0" i="0" dirty="0">
                <a:solidFill>
                  <a:srgbClr val="444444"/>
                </a:solidFill>
                <a:latin typeface="Segoe UI"/>
              </a:rPr>
              <a:t>2027</a:t>
            </a:r>
          </a:p>
        </p:txBody>
      </p:sp>
      <p:cxnSp>
        <p:nvCxnSpPr>
          <p:cNvPr id="361" name="TimescaleLine">
            <a:extLst>
              <a:ext uri="{FF2B5EF4-FFF2-40B4-BE49-F238E27FC236}">
                <a16:creationId xmlns:a16="http://schemas.microsoft.com/office/drawing/2014/main" id="{1A12F331-4800-4D90-853E-6CE13F0A1086}"/>
              </a:ext>
            </a:extLst>
          </p:cNvPr>
          <p:cNvCxnSpPr/>
          <p:nvPr/>
        </p:nvCxnSpPr>
        <p:spPr>
          <a:xfrm flipH="1" flipV="1">
            <a:off x="7781925" y="1147762"/>
            <a:ext cx="0" cy="133350"/>
          </a:xfrm>
          <a:prstGeom prst="line">
            <a:avLst/>
          </a:prstGeom>
          <a:ln w="12700">
            <a:solidFill>
              <a:srgbClr val="44444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2" name="Taskrect">
            <a:extLst>
              <a:ext uri="{FF2B5EF4-FFF2-40B4-BE49-F238E27FC236}">
                <a16:creationId xmlns:a16="http://schemas.microsoft.com/office/drawing/2014/main" id="{0DA88574-C4A9-4505-829A-7F0717DBDBC3}"/>
              </a:ext>
            </a:extLst>
          </p:cNvPr>
          <p:cNvSpPr/>
          <p:nvPr/>
        </p:nvSpPr>
        <p:spPr>
          <a:xfrm>
            <a:off x="1019175" y="1290637"/>
            <a:ext cx="219075" cy="304800"/>
          </a:xfrm>
          <a:prstGeom prst="rect">
            <a:avLst/>
          </a:prstGeom>
          <a:solidFill>
            <a:srgbClr val="FFD965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/>
            <a:endParaRPr lang="en-US"/>
          </a:p>
        </p:txBody>
      </p:sp>
      <p:sp>
        <p:nvSpPr>
          <p:cNvPr id="363" name="TaskProgressRect">
            <a:extLst>
              <a:ext uri="{FF2B5EF4-FFF2-40B4-BE49-F238E27FC236}">
                <a16:creationId xmlns:a16="http://schemas.microsoft.com/office/drawing/2014/main" id="{547266BC-2911-425B-9132-4EE5F11B1E26}"/>
              </a:ext>
            </a:extLst>
          </p:cNvPr>
          <p:cNvSpPr/>
          <p:nvPr/>
        </p:nvSpPr>
        <p:spPr>
          <a:xfrm>
            <a:off x="1019175" y="1290637"/>
            <a:ext cx="0" cy="304800"/>
          </a:xfrm>
          <a:prstGeom prst="rect">
            <a:avLst/>
          </a:prstGeom>
          <a:solidFill>
            <a:srgbClr val="FFC820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/>
            <a:endParaRPr lang="en-US"/>
          </a:p>
        </p:txBody>
      </p:sp>
      <p:sp>
        <p:nvSpPr>
          <p:cNvPr id="364" name="Shape25">
            <a:extLst>
              <a:ext uri="{FF2B5EF4-FFF2-40B4-BE49-F238E27FC236}">
                <a16:creationId xmlns:a16="http://schemas.microsoft.com/office/drawing/2014/main" id="{C3146285-49FE-48A6-8738-2E1F3CF471B3}"/>
              </a:ext>
            </a:extLst>
          </p:cNvPr>
          <p:cNvSpPr txBox="1"/>
          <p:nvPr/>
        </p:nvSpPr>
        <p:spPr>
          <a:xfrm>
            <a:off x="1019175" y="1290637"/>
            <a:ext cx="219075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28575" tIns="0" rIns="0" bIns="0" spcCol="0" rtlCol="0" anchor="ctr" forceAA="0" compatLnSpc="1">
            <a:prstTxWarp prst="textNoShape">
              <a:avLst/>
            </a:prstTxWarp>
            <a:normAutofit fontScale="77500" lnSpcReduction="20000"/>
          </a:bodyPr>
          <a:lstStyle/>
          <a:p>
            <a:pPr algn="l" rtl="0"/>
            <a:r>
              <a:rPr lang="en-US" sz="800" b="1" i="0" dirty="0">
                <a:solidFill>
                  <a:srgbClr val="444444"/>
                </a:solidFill>
                <a:latin typeface="Segoe UI"/>
              </a:rPr>
              <a:t>Prep work </a:t>
            </a:r>
            <a:endParaRPr lang="en-US" sz="800" b="0" i="0" dirty="0">
              <a:solidFill>
                <a:srgbClr val="444444"/>
              </a:solidFill>
              <a:latin typeface="Segoe UI"/>
            </a:endParaRPr>
          </a:p>
        </p:txBody>
      </p:sp>
      <p:sp>
        <p:nvSpPr>
          <p:cNvPr id="365" name="Taskrect">
            <a:extLst>
              <a:ext uri="{FF2B5EF4-FFF2-40B4-BE49-F238E27FC236}">
                <a16:creationId xmlns:a16="http://schemas.microsoft.com/office/drawing/2014/main" id="{DE53F2FD-84C0-4630-89C7-4780551ED903}"/>
              </a:ext>
            </a:extLst>
          </p:cNvPr>
          <p:cNvSpPr/>
          <p:nvPr/>
        </p:nvSpPr>
        <p:spPr>
          <a:xfrm>
            <a:off x="2533650" y="1290637"/>
            <a:ext cx="1171575" cy="304800"/>
          </a:xfrm>
          <a:prstGeom prst="rect">
            <a:avLst/>
          </a:prstGeom>
          <a:solidFill>
            <a:srgbClr val="538135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/>
            <a:endParaRPr lang="en-US"/>
          </a:p>
        </p:txBody>
      </p:sp>
      <p:sp>
        <p:nvSpPr>
          <p:cNvPr id="366" name="TaskProgressRect">
            <a:extLst>
              <a:ext uri="{FF2B5EF4-FFF2-40B4-BE49-F238E27FC236}">
                <a16:creationId xmlns:a16="http://schemas.microsoft.com/office/drawing/2014/main" id="{CE2B4781-85AD-4050-BAD0-64023B560AEB}"/>
              </a:ext>
            </a:extLst>
          </p:cNvPr>
          <p:cNvSpPr/>
          <p:nvPr/>
        </p:nvSpPr>
        <p:spPr>
          <a:xfrm>
            <a:off x="2533650" y="1290637"/>
            <a:ext cx="0" cy="304800"/>
          </a:xfrm>
          <a:prstGeom prst="rect">
            <a:avLst/>
          </a:prstGeom>
          <a:solidFill>
            <a:srgbClr val="335021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/>
            <a:endParaRPr lang="en-US"/>
          </a:p>
        </p:txBody>
      </p:sp>
      <p:sp>
        <p:nvSpPr>
          <p:cNvPr id="367" name="Shape28">
            <a:extLst>
              <a:ext uri="{FF2B5EF4-FFF2-40B4-BE49-F238E27FC236}">
                <a16:creationId xmlns:a16="http://schemas.microsoft.com/office/drawing/2014/main" id="{CBC6C7FE-AA58-49BD-8DC4-ED1A772CDB7D}"/>
              </a:ext>
            </a:extLst>
          </p:cNvPr>
          <p:cNvSpPr txBox="1"/>
          <p:nvPr/>
        </p:nvSpPr>
        <p:spPr>
          <a:xfrm>
            <a:off x="2546350" y="1290637"/>
            <a:ext cx="1171575" cy="3048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28575" tIns="0" rIns="0" bIns="0" spcCol="0" rtlCol="0" anchor="ctr" forceAA="0" compatLnSpc="1">
            <a:prstTxWarp prst="textNoShape">
              <a:avLst/>
            </a:prstTxWarp>
            <a:normAutofit/>
          </a:bodyPr>
          <a:lstStyle/>
          <a:p>
            <a:pPr algn="l" rtl="0"/>
            <a:r>
              <a:rPr lang="en-US" sz="800" b="1" i="0" dirty="0">
                <a:solidFill>
                  <a:srgbClr val="FFFFFF"/>
                </a:solidFill>
                <a:latin typeface="Segoe UI"/>
              </a:rPr>
              <a:t>CF Phase 1</a:t>
            </a:r>
            <a:br>
              <a:rPr dirty="0"/>
            </a:br>
            <a:r>
              <a:rPr lang="en-US" sz="800" b="1" i="0" dirty="0">
                <a:solidFill>
                  <a:srgbClr val="FFFFFF"/>
                </a:solidFill>
                <a:latin typeface="Segoe UI"/>
              </a:rPr>
              <a:t>7/2023 - 4/2024</a:t>
            </a:r>
          </a:p>
        </p:txBody>
      </p:sp>
      <p:sp>
        <p:nvSpPr>
          <p:cNvPr id="368" name="Taskrect">
            <a:extLst>
              <a:ext uri="{FF2B5EF4-FFF2-40B4-BE49-F238E27FC236}">
                <a16:creationId xmlns:a16="http://schemas.microsoft.com/office/drawing/2014/main" id="{5944CBEB-58C2-4DFD-99C3-550265D896CF}"/>
              </a:ext>
            </a:extLst>
          </p:cNvPr>
          <p:cNvSpPr/>
          <p:nvPr/>
        </p:nvSpPr>
        <p:spPr>
          <a:xfrm>
            <a:off x="5410200" y="1290637"/>
            <a:ext cx="352425" cy="304800"/>
          </a:xfrm>
          <a:prstGeom prst="rect">
            <a:avLst/>
          </a:prstGeom>
          <a:solidFill>
            <a:srgbClr val="FFD965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/>
            <a:endParaRPr lang="en-US"/>
          </a:p>
        </p:txBody>
      </p:sp>
      <p:sp>
        <p:nvSpPr>
          <p:cNvPr id="369" name="TaskProgressRect">
            <a:extLst>
              <a:ext uri="{FF2B5EF4-FFF2-40B4-BE49-F238E27FC236}">
                <a16:creationId xmlns:a16="http://schemas.microsoft.com/office/drawing/2014/main" id="{93F39F0B-BFBF-4846-BBC5-0BEB15E4AD1C}"/>
              </a:ext>
            </a:extLst>
          </p:cNvPr>
          <p:cNvSpPr/>
          <p:nvPr/>
        </p:nvSpPr>
        <p:spPr>
          <a:xfrm>
            <a:off x="5410200" y="1290637"/>
            <a:ext cx="0" cy="304800"/>
          </a:xfrm>
          <a:prstGeom prst="rect">
            <a:avLst/>
          </a:prstGeom>
          <a:solidFill>
            <a:srgbClr val="FFC820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/>
            <a:endParaRPr lang="en-US"/>
          </a:p>
        </p:txBody>
      </p:sp>
      <p:sp>
        <p:nvSpPr>
          <p:cNvPr id="370" name="Shape31">
            <a:extLst>
              <a:ext uri="{FF2B5EF4-FFF2-40B4-BE49-F238E27FC236}">
                <a16:creationId xmlns:a16="http://schemas.microsoft.com/office/drawing/2014/main" id="{9CF4C527-D709-46E1-BB79-C84DE0DB51B4}"/>
              </a:ext>
            </a:extLst>
          </p:cNvPr>
          <p:cNvSpPr txBox="1"/>
          <p:nvPr/>
        </p:nvSpPr>
        <p:spPr>
          <a:xfrm>
            <a:off x="5410200" y="1290637"/>
            <a:ext cx="352425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28575" tIns="0" rIns="0" bIns="0" spcCol="0" rtlCol="0" anchor="ctr" forceAA="0" compatLnSpc="1">
            <a:prstTxWarp prst="textNoShape">
              <a:avLst/>
            </a:prstTxWarp>
            <a:normAutofit/>
          </a:bodyPr>
          <a:lstStyle/>
          <a:p>
            <a:pPr algn="l" rtl="0"/>
            <a:r>
              <a:rPr lang="en-US" sz="800" b="1" i="0" dirty="0">
                <a:solidFill>
                  <a:srgbClr val="444444"/>
                </a:solidFill>
                <a:latin typeface="Segoe UI"/>
              </a:rPr>
              <a:t>Prep work</a:t>
            </a:r>
            <a:endParaRPr lang="en-US" sz="800" b="0" i="0" dirty="0">
              <a:solidFill>
                <a:srgbClr val="444444"/>
              </a:solidFill>
              <a:latin typeface="Segoe UI"/>
            </a:endParaRPr>
          </a:p>
        </p:txBody>
      </p:sp>
      <p:sp>
        <p:nvSpPr>
          <p:cNvPr id="371" name="Taskrect">
            <a:extLst>
              <a:ext uri="{FF2B5EF4-FFF2-40B4-BE49-F238E27FC236}">
                <a16:creationId xmlns:a16="http://schemas.microsoft.com/office/drawing/2014/main" id="{DAE35305-E21C-449D-8C65-FD5D3E313E8E}"/>
              </a:ext>
            </a:extLst>
          </p:cNvPr>
          <p:cNvSpPr/>
          <p:nvPr/>
        </p:nvSpPr>
        <p:spPr>
          <a:xfrm>
            <a:off x="5781675" y="1290637"/>
            <a:ext cx="1009650" cy="304800"/>
          </a:xfrm>
          <a:prstGeom prst="rect">
            <a:avLst/>
          </a:prstGeom>
          <a:solidFill>
            <a:srgbClr val="538135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/>
            <a:endParaRPr lang="en-US"/>
          </a:p>
        </p:txBody>
      </p:sp>
      <p:sp>
        <p:nvSpPr>
          <p:cNvPr id="372" name="TaskProgressRect">
            <a:extLst>
              <a:ext uri="{FF2B5EF4-FFF2-40B4-BE49-F238E27FC236}">
                <a16:creationId xmlns:a16="http://schemas.microsoft.com/office/drawing/2014/main" id="{E8F82C98-99CE-4A85-AEA2-2F3533449FFF}"/>
              </a:ext>
            </a:extLst>
          </p:cNvPr>
          <p:cNvSpPr/>
          <p:nvPr/>
        </p:nvSpPr>
        <p:spPr>
          <a:xfrm>
            <a:off x="5781675" y="1290637"/>
            <a:ext cx="0" cy="304800"/>
          </a:xfrm>
          <a:prstGeom prst="rect">
            <a:avLst/>
          </a:prstGeom>
          <a:solidFill>
            <a:srgbClr val="335021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/>
            <a:endParaRPr lang="en-US"/>
          </a:p>
        </p:txBody>
      </p:sp>
      <p:sp>
        <p:nvSpPr>
          <p:cNvPr id="373" name="Shape34">
            <a:extLst>
              <a:ext uri="{FF2B5EF4-FFF2-40B4-BE49-F238E27FC236}">
                <a16:creationId xmlns:a16="http://schemas.microsoft.com/office/drawing/2014/main" id="{F16D9FBB-5050-440C-BD7C-0E17D8844D07}"/>
              </a:ext>
            </a:extLst>
          </p:cNvPr>
          <p:cNvSpPr txBox="1"/>
          <p:nvPr/>
        </p:nvSpPr>
        <p:spPr>
          <a:xfrm>
            <a:off x="5781675" y="1290637"/>
            <a:ext cx="1009650" cy="3048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28575" tIns="0" rIns="0" bIns="0" spcCol="0" rtlCol="0" anchor="ctr" forceAA="0" compatLnSpc="1">
            <a:prstTxWarp prst="textNoShape">
              <a:avLst/>
            </a:prstTxWarp>
            <a:normAutofit/>
          </a:bodyPr>
          <a:lstStyle/>
          <a:p>
            <a:pPr algn="l" rtl="0"/>
            <a:r>
              <a:rPr lang="en-US" sz="800" b="1" i="0" dirty="0">
                <a:solidFill>
                  <a:srgbClr val="FFFFFF"/>
                </a:solidFill>
                <a:latin typeface="Segoe UI"/>
              </a:rPr>
              <a:t>CF Phase 2</a:t>
            </a:r>
            <a:br>
              <a:rPr dirty="0"/>
            </a:br>
            <a:r>
              <a:rPr lang="en-US" sz="800" b="1" i="0" dirty="0">
                <a:solidFill>
                  <a:srgbClr val="FFFFFF"/>
                </a:solidFill>
                <a:latin typeface="Segoe UI"/>
              </a:rPr>
              <a:t>9/2025 - 5/2026</a:t>
            </a:r>
          </a:p>
        </p:txBody>
      </p:sp>
      <p:sp>
        <p:nvSpPr>
          <p:cNvPr id="374" name="Taskrect">
            <a:extLst>
              <a:ext uri="{FF2B5EF4-FFF2-40B4-BE49-F238E27FC236}">
                <a16:creationId xmlns:a16="http://schemas.microsoft.com/office/drawing/2014/main" id="{8D3DB0B5-0C14-4042-80D9-B54025E176E6}"/>
              </a:ext>
            </a:extLst>
          </p:cNvPr>
          <p:cNvSpPr/>
          <p:nvPr/>
        </p:nvSpPr>
        <p:spPr>
          <a:xfrm>
            <a:off x="6800850" y="1290637"/>
            <a:ext cx="1428750" cy="304800"/>
          </a:xfrm>
          <a:prstGeom prst="rect">
            <a:avLst/>
          </a:prstGeom>
          <a:solidFill>
            <a:srgbClr val="A8D08D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/>
            <a:endParaRPr lang="en-US"/>
          </a:p>
        </p:txBody>
      </p:sp>
      <p:sp>
        <p:nvSpPr>
          <p:cNvPr id="375" name="TaskProgressRect">
            <a:extLst>
              <a:ext uri="{FF2B5EF4-FFF2-40B4-BE49-F238E27FC236}">
                <a16:creationId xmlns:a16="http://schemas.microsoft.com/office/drawing/2014/main" id="{5ABA509C-673D-4014-B8AC-3DC90D6F4EAB}"/>
              </a:ext>
            </a:extLst>
          </p:cNvPr>
          <p:cNvSpPr/>
          <p:nvPr/>
        </p:nvSpPr>
        <p:spPr>
          <a:xfrm>
            <a:off x="6800850" y="1290637"/>
            <a:ext cx="0" cy="304800"/>
          </a:xfrm>
          <a:prstGeom prst="rect">
            <a:avLst/>
          </a:prstGeom>
          <a:solidFill>
            <a:srgbClr val="83BC5C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/>
            <a:endParaRPr lang="en-US"/>
          </a:p>
        </p:txBody>
      </p:sp>
      <p:sp>
        <p:nvSpPr>
          <p:cNvPr id="376" name="Shape37">
            <a:extLst>
              <a:ext uri="{FF2B5EF4-FFF2-40B4-BE49-F238E27FC236}">
                <a16:creationId xmlns:a16="http://schemas.microsoft.com/office/drawing/2014/main" id="{28A8F03C-DAE1-47F4-B11D-70D3F83CD536}"/>
              </a:ext>
            </a:extLst>
          </p:cNvPr>
          <p:cNvSpPr txBox="1"/>
          <p:nvPr/>
        </p:nvSpPr>
        <p:spPr>
          <a:xfrm>
            <a:off x="6800850" y="1290637"/>
            <a:ext cx="1428750" cy="304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28575" tIns="0" rIns="0" bIns="0" spcCol="0" rtlCol="0" anchor="ctr" forceAA="0" compatLnSpc="1">
            <a:prstTxWarp prst="textNoShape">
              <a:avLst/>
            </a:prstTxWarp>
            <a:normAutofit fontScale="92500"/>
          </a:bodyPr>
          <a:lstStyle/>
          <a:p>
            <a:pPr algn="l" rtl="0"/>
            <a:r>
              <a:rPr lang="en-US" sz="800" b="1" i="0" dirty="0">
                <a:solidFill>
                  <a:schemeClr val="bg1"/>
                </a:solidFill>
                <a:latin typeface="Segoe UI"/>
              </a:rPr>
              <a:t>Equipment Installation and Commissioning </a:t>
            </a:r>
            <a:r>
              <a:rPr lang="en-US" sz="800" b="0" i="0" dirty="0">
                <a:solidFill>
                  <a:schemeClr val="bg1"/>
                </a:solidFill>
                <a:latin typeface="Segoe UI"/>
              </a:rPr>
              <a:t>5/2026 - 4/2027</a:t>
            </a:r>
          </a:p>
        </p:txBody>
      </p:sp>
      <p:sp>
        <p:nvSpPr>
          <p:cNvPr id="377" name="MilestoneMarker">
            <a:extLst>
              <a:ext uri="{FF2B5EF4-FFF2-40B4-BE49-F238E27FC236}">
                <a16:creationId xmlns:a16="http://schemas.microsoft.com/office/drawing/2014/main" id="{B803D1EB-97FF-4A5F-B32C-796D7505CCBF}"/>
              </a:ext>
            </a:extLst>
          </p:cNvPr>
          <p:cNvSpPr/>
          <p:nvPr/>
        </p:nvSpPr>
        <p:spPr>
          <a:xfrm>
            <a:off x="952500" y="1566862"/>
            <a:ext cx="114300" cy="114300"/>
          </a:xfrm>
          <a:prstGeom prst="diamond">
            <a:avLst/>
          </a:prstGeom>
          <a:solidFill>
            <a:srgbClr val="444444">
              <a:alpha val="100000"/>
            </a:srgbClr>
          </a:solidFill>
          <a:ln w="28575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/>
          </a:p>
        </p:txBody>
      </p:sp>
      <p:sp>
        <p:nvSpPr>
          <p:cNvPr id="378" name="FloatingTextBox39">
            <a:extLst>
              <a:ext uri="{FF2B5EF4-FFF2-40B4-BE49-F238E27FC236}">
                <a16:creationId xmlns:a16="http://schemas.microsoft.com/office/drawing/2014/main" id="{37853610-513D-49ED-A0DC-463608AD391D}"/>
              </a:ext>
            </a:extLst>
          </p:cNvPr>
          <p:cNvSpPr txBox="1"/>
          <p:nvPr/>
        </p:nvSpPr>
        <p:spPr>
          <a:xfrm>
            <a:off x="390525" y="1843087"/>
            <a:ext cx="1238250" cy="3429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rmAutofit/>
          </a:bodyPr>
          <a:lstStyle/>
          <a:p>
            <a:pPr algn="ctr" rtl="0"/>
            <a:r>
              <a:rPr lang="en-US" sz="1000" b="0" i="0" dirty="0">
                <a:solidFill>
                  <a:srgbClr val="444444"/>
                </a:solidFill>
                <a:latin typeface="Segoe UI"/>
              </a:rPr>
              <a:t>FY22 Shutdown start</a:t>
            </a:r>
            <a:br>
              <a:rPr dirty="0"/>
            </a:br>
            <a:r>
              <a:rPr lang="en-US" sz="800" b="0" i="0" dirty="0">
                <a:solidFill>
                  <a:srgbClr val="444444"/>
                </a:solidFill>
                <a:latin typeface="Segoe UI"/>
              </a:rPr>
              <a:t>7/2022</a:t>
            </a:r>
          </a:p>
        </p:txBody>
      </p:sp>
      <p:cxnSp>
        <p:nvCxnSpPr>
          <p:cNvPr id="379" name="ConnectingLine40">
            <a:extLst>
              <a:ext uri="{FF2B5EF4-FFF2-40B4-BE49-F238E27FC236}">
                <a16:creationId xmlns:a16="http://schemas.microsoft.com/office/drawing/2014/main" id="{8034C3FD-7031-424F-AF78-4EAF1C247E80}"/>
              </a:ext>
            </a:extLst>
          </p:cNvPr>
          <p:cNvCxnSpPr>
            <a:stCxn id="378" idx="0"/>
            <a:endCxn id="377" idx="2"/>
          </p:cNvCxnSpPr>
          <p:nvPr/>
        </p:nvCxnSpPr>
        <p:spPr>
          <a:xfrm flipV="1">
            <a:off x="1009650" y="1652587"/>
            <a:ext cx="0" cy="19050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0" name="MilestoneMarker">
            <a:extLst>
              <a:ext uri="{FF2B5EF4-FFF2-40B4-BE49-F238E27FC236}">
                <a16:creationId xmlns:a16="http://schemas.microsoft.com/office/drawing/2014/main" id="{8A42B810-D1EA-42D6-B1B7-F2DCAE4EE841}"/>
              </a:ext>
            </a:extLst>
          </p:cNvPr>
          <p:cNvSpPr/>
          <p:nvPr/>
        </p:nvSpPr>
        <p:spPr>
          <a:xfrm>
            <a:off x="2466975" y="1566862"/>
            <a:ext cx="114300" cy="114300"/>
          </a:xfrm>
          <a:prstGeom prst="diamond">
            <a:avLst/>
          </a:prstGeom>
          <a:solidFill>
            <a:srgbClr val="444444">
              <a:alpha val="100000"/>
            </a:srgbClr>
          </a:solidFill>
          <a:ln w="28575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/>
          </a:p>
        </p:txBody>
      </p:sp>
      <p:sp>
        <p:nvSpPr>
          <p:cNvPr id="381" name="FloatingTextBox42">
            <a:extLst>
              <a:ext uri="{FF2B5EF4-FFF2-40B4-BE49-F238E27FC236}">
                <a16:creationId xmlns:a16="http://schemas.microsoft.com/office/drawing/2014/main" id="{128E0822-7BF3-4096-AA5A-F0AC3699A4EE}"/>
              </a:ext>
            </a:extLst>
          </p:cNvPr>
          <p:cNvSpPr txBox="1"/>
          <p:nvPr/>
        </p:nvSpPr>
        <p:spPr>
          <a:xfrm>
            <a:off x="1905000" y="1843087"/>
            <a:ext cx="1238250" cy="3429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rmAutofit/>
          </a:bodyPr>
          <a:lstStyle/>
          <a:p>
            <a:pPr algn="ctr" rtl="0"/>
            <a:r>
              <a:rPr lang="en-US" sz="1000" b="0" i="0" dirty="0">
                <a:solidFill>
                  <a:srgbClr val="444444"/>
                </a:solidFill>
                <a:latin typeface="Segoe UI"/>
              </a:rPr>
              <a:t>FY23 Shutdown start</a:t>
            </a:r>
            <a:br>
              <a:rPr dirty="0"/>
            </a:br>
            <a:r>
              <a:rPr lang="en-US" sz="800" b="0" i="0" dirty="0">
                <a:solidFill>
                  <a:srgbClr val="444444"/>
                </a:solidFill>
                <a:latin typeface="Segoe UI"/>
              </a:rPr>
              <a:t>7/2023</a:t>
            </a:r>
          </a:p>
        </p:txBody>
      </p:sp>
      <p:cxnSp>
        <p:nvCxnSpPr>
          <p:cNvPr id="382" name="ConnectingLine43">
            <a:extLst>
              <a:ext uri="{FF2B5EF4-FFF2-40B4-BE49-F238E27FC236}">
                <a16:creationId xmlns:a16="http://schemas.microsoft.com/office/drawing/2014/main" id="{8F1CCFF5-9DC5-451B-9DA6-87163BE568AD}"/>
              </a:ext>
            </a:extLst>
          </p:cNvPr>
          <p:cNvCxnSpPr>
            <a:stCxn id="381" idx="0"/>
            <a:endCxn id="380" idx="2"/>
          </p:cNvCxnSpPr>
          <p:nvPr/>
        </p:nvCxnSpPr>
        <p:spPr>
          <a:xfrm flipV="1">
            <a:off x="2524125" y="1652587"/>
            <a:ext cx="0" cy="19050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3" name="MilestoneMarker">
            <a:extLst>
              <a:ext uri="{FF2B5EF4-FFF2-40B4-BE49-F238E27FC236}">
                <a16:creationId xmlns:a16="http://schemas.microsoft.com/office/drawing/2014/main" id="{D72F8A35-8ED3-4EED-8FC2-15137B6A2C33}"/>
              </a:ext>
            </a:extLst>
          </p:cNvPr>
          <p:cNvSpPr/>
          <p:nvPr/>
        </p:nvSpPr>
        <p:spPr>
          <a:xfrm>
            <a:off x="5715000" y="1566862"/>
            <a:ext cx="114300" cy="114300"/>
          </a:xfrm>
          <a:prstGeom prst="diamond">
            <a:avLst/>
          </a:prstGeom>
          <a:solidFill>
            <a:srgbClr val="FF0000"/>
          </a:solidFill>
          <a:ln w="28575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/>
          </a:p>
        </p:txBody>
      </p:sp>
      <p:sp>
        <p:nvSpPr>
          <p:cNvPr id="384" name="FloatingTextBox45">
            <a:extLst>
              <a:ext uri="{FF2B5EF4-FFF2-40B4-BE49-F238E27FC236}">
                <a16:creationId xmlns:a16="http://schemas.microsoft.com/office/drawing/2014/main" id="{92A10435-1FCA-4FFA-9DC9-977BBFF237F3}"/>
              </a:ext>
            </a:extLst>
          </p:cNvPr>
          <p:cNvSpPr txBox="1"/>
          <p:nvPr/>
        </p:nvSpPr>
        <p:spPr>
          <a:xfrm>
            <a:off x="5143500" y="1843087"/>
            <a:ext cx="1257300" cy="3429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rmAutofit/>
          </a:bodyPr>
          <a:lstStyle/>
          <a:p>
            <a:pPr algn="ctr" rtl="0"/>
            <a:r>
              <a:rPr lang="en-US" sz="1000" b="0" i="0" dirty="0">
                <a:solidFill>
                  <a:srgbClr val="444444"/>
                </a:solidFill>
                <a:latin typeface="Segoe UI"/>
              </a:rPr>
              <a:t>LBNF Shutdown start</a:t>
            </a:r>
            <a:br>
              <a:rPr dirty="0"/>
            </a:br>
            <a:r>
              <a:rPr lang="en-US" sz="800" b="0" i="0" dirty="0">
                <a:solidFill>
                  <a:srgbClr val="444444"/>
                </a:solidFill>
                <a:latin typeface="Segoe UI"/>
              </a:rPr>
              <a:t>9/2025</a:t>
            </a:r>
          </a:p>
        </p:txBody>
      </p:sp>
      <p:cxnSp>
        <p:nvCxnSpPr>
          <p:cNvPr id="385" name="ConnectingLine46">
            <a:extLst>
              <a:ext uri="{FF2B5EF4-FFF2-40B4-BE49-F238E27FC236}">
                <a16:creationId xmlns:a16="http://schemas.microsoft.com/office/drawing/2014/main" id="{531E9DAD-8B93-4203-BBDE-8404A65822CA}"/>
              </a:ext>
            </a:extLst>
          </p:cNvPr>
          <p:cNvCxnSpPr>
            <a:stCxn id="384" idx="0"/>
            <a:endCxn id="383" idx="2"/>
          </p:cNvCxnSpPr>
          <p:nvPr/>
        </p:nvCxnSpPr>
        <p:spPr>
          <a:xfrm flipV="1">
            <a:off x="5772150" y="1652587"/>
            <a:ext cx="0" cy="19050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EC7FBAC-B68F-AA42-8656-CDDA7ADACDE9}"/>
              </a:ext>
            </a:extLst>
          </p:cNvPr>
          <p:cNvSpPr txBox="1"/>
          <p:nvPr/>
        </p:nvSpPr>
        <p:spPr>
          <a:xfrm>
            <a:off x="1143001" y="2226771"/>
            <a:ext cx="4000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Beam to the experimental program from the existing linac and Booster </a:t>
            </a: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02A6FA24-70EE-5D40-B518-179CBBED510E}"/>
              </a:ext>
            </a:extLst>
          </p:cNvPr>
          <p:cNvSpPr/>
          <p:nvPr/>
        </p:nvSpPr>
        <p:spPr>
          <a:xfrm>
            <a:off x="990199" y="2531794"/>
            <a:ext cx="1415786" cy="483277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E391BE-5AEF-9E43-8DC5-D93D24FA1F9A}"/>
              </a:ext>
            </a:extLst>
          </p:cNvPr>
          <p:cNvSpPr txBox="1"/>
          <p:nvPr/>
        </p:nvSpPr>
        <p:spPr>
          <a:xfrm>
            <a:off x="953629" y="2659369"/>
            <a:ext cx="3607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Beam to Switchyard 120</a:t>
            </a:r>
          </a:p>
        </p:txBody>
      </p:sp>
      <p:sp>
        <p:nvSpPr>
          <p:cNvPr id="7" name="Octagon 6">
            <a:extLst>
              <a:ext uri="{FF2B5EF4-FFF2-40B4-BE49-F238E27FC236}">
                <a16:creationId xmlns:a16="http://schemas.microsoft.com/office/drawing/2014/main" id="{50791AAA-7EC8-F741-A5F2-A50884DFAF29}"/>
              </a:ext>
            </a:extLst>
          </p:cNvPr>
          <p:cNvSpPr/>
          <p:nvPr/>
        </p:nvSpPr>
        <p:spPr>
          <a:xfrm>
            <a:off x="2447792" y="2654653"/>
            <a:ext cx="265176" cy="260081"/>
          </a:xfrm>
          <a:prstGeom prst="octag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2E1A39-F8DE-9345-83DD-E3017A0289EC}"/>
              </a:ext>
            </a:extLst>
          </p:cNvPr>
          <p:cNvSpPr txBox="1"/>
          <p:nvPr/>
        </p:nvSpPr>
        <p:spPr>
          <a:xfrm>
            <a:off x="2405634" y="2699290"/>
            <a:ext cx="4381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</a:rPr>
              <a:t>STOP</a:t>
            </a:r>
          </a:p>
        </p:txBody>
      </p:sp>
      <p:sp>
        <p:nvSpPr>
          <p:cNvPr id="51" name="Octagon 50">
            <a:extLst>
              <a:ext uri="{FF2B5EF4-FFF2-40B4-BE49-F238E27FC236}">
                <a16:creationId xmlns:a16="http://schemas.microsoft.com/office/drawing/2014/main" id="{E8148305-BE8A-2146-B932-26B29CB27559}"/>
              </a:ext>
            </a:extLst>
          </p:cNvPr>
          <p:cNvSpPr/>
          <p:nvPr/>
        </p:nvSpPr>
        <p:spPr>
          <a:xfrm>
            <a:off x="5656926" y="2232558"/>
            <a:ext cx="265176" cy="260081"/>
          </a:xfrm>
          <a:prstGeom prst="octag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A9509B-9DC1-584F-83AF-E8578D9C54F1}"/>
              </a:ext>
            </a:extLst>
          </p:cNvPr>
          <p:cNvSpPr txBox="1"/>
          <p:nvPr/>
        </p:nvSpPr>
        <p:spPr>
          <a:xfrm>
            <a:off x="5614768" y="2277195"/>
            <a:ext cx="4385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1117674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 to decide CD-2/3a IPR date in Mid-Feb 2019</a:t>
            </a:r>
          </a:p>
          <a:p>
            <a:r>
              <a:rPr lang="en-US" dirty="0"/>
              <a:t>Racing toward Feb.1 EVMS performance period</a:t>
            </a:r>
          </a:p>
          <a:p>
            <a:r>
              <a:rPr lang="en-US" dirty="0"/>
              <a:t>Need to reduce TPC</a:t>
            </a:r>
          </a:p>
          <a:p>
            <a:r>
              <a:rPr lang="en-US" dirty="0"/>
              <a:t>Working with AD to clarify path to 1.2MW</a:t>
            </a:r>
          </a:p>
          <a:p>
            <a:r>
              <a:rPr lang="en-US" dirty="0"/>
              <a:t>P2MAC meeting is 25-27-Mar-2019</a:t>
            </a:r>
          </a:p>
          <a:p>
            <a:r>
              <a:rPr lang="en-US" dirty="0"/>
              <a:t>PIP-II groundbreaking is 15-Mar-2019</a:t>
            </a:r>
          </a:p>
          <a:p>
            <a:r>
              <a:rPr lang="en-US" dirty="0"/>
              <a:t>Site clearing still planned for March 2019.</a:t>
            </a:r>
          </a:p>
          <a:p>
            <a:pPr lvl="1"/>
            <a:r>
              <a:rPr lang="en-US" dirty="0"/>
              <a:t>Need to resolve FONSI approval process issue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72BE1-9095-42AE-8900-45F05D47F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BF18ED-C200-4CAA-A399-4631FB1B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87EB-A0C9-484F-8B31-6F776B50653F}" type="datetime1">
              <a:rPr lang="en-US" altLang="en-US" smtClean="0"/>
              <a:t>1/16/2019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2554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7784C-2337-49FA-A96B-975251C3D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4BF90-C7F1-40EF-AE6E-524043A44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304745"/>
          </a:xfrm>
        </p:spPr>
        <p:txBody>
          <a:bodyPr>
            <a:normAutofit/>
          </a:bodyPr>
          <a:lstStyle/>
          <a:p>
            <a:r>
              <a:rPr lang="en-US" dirty="0"/>
              <a:t>Project Controls Manager position still open.  </a:t>
            </a:r>
          </a:p>
          <a:p>
            <a:pPr lvl="1"/>
            <a:r>
              <a:rPr lang="en-US" dirty="0"/>
              <a:t>Collecting rates from contractors.</a:t>
            </a:r>
          </a:p>
          <a:p>
            <a:pPr lvl="1"/>
            <a:r>
              <a:rPr lang="en-US" dirty="0"/>
              <a:t>Thanks to OPSS for continued support.</a:t>
            </a:r>
          </a:p>
          <a:p>
            <a:r>
              <a:rPr lang="en-US" dirty="0"/>
              <a:t>Procurement Manager and Administrator</a:t>
            </a:r>
          </a:p>
          <a:p>
            <a:pPr lvl="1"/>
            <a:r>
              <a:rPr lang="en-US" dirty="0"/>
              <a:t>Procurement Manager Frank Minton started Monday Nov.12.</a:t>
            </a:r>
          </a:p>
          <a:p>
            <a:pPr lvl="1"/>
            <a:r>
              <a:rPr lang="en-US" dirty="0"/>
              <a:t>Chris Rossman assigned as Procurement Administrator as of 14-Jan-2019.</a:t>
            </a:r>
          </a:p>
          <a:p>
            <a:r>
              <a:rPr lang="en-US" dirty="0"/>
              <a:t>Risk Manager</a:t>
            </a:r>
          </a:p>
          <a:p>
            <a:pPr lvl="1"/>
            <a:r>
              <a:rPr lang="en-US" dirty="0"/>
              <a:t>Lucas Taylor (at Fermilab this week) assigned at 25%, which should be sufficient for CD-2 preparations.  </a:t>
            </a:r>
          </a:p>
          <a:p>
            <a:r>
              <a:rPr lang="en-US" dirty="0"/>
              <a:t>LLRF</a:t>
            </a:r>
          </a:p>
          <a:p>
            <a:pPr lvl="1"/>
            <a:r>
              <a:rPr lang="en-US" dirty="0"/>
              <a:t>Josh Einstein-Curtis (LLRF CAM) is leaving Fermilab.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C2820C-FB2C-4657-882D-B14D28FDE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C7574-FC8D-49B9-B450-20156D9BD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F1FA-127B-46ED-B075-41DA2148F88C}" type="datetime1">
              <a:rPr lang="en-US" altLang="en-US" smtClean="0"/>
              <a:t>1/16/2019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6089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505D2C-B4AD-4131-8409-7515462DD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51" y="557608"/>
            <a:ext cx="6731721" cy="404619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2250" y="4417178"/>
            <a:ext cx="8229600" cy="1983619"/>
          </a:xfrm>
        </p:spPr>
        <p:txBody>
          <a:bodyPr>
            <a:normAutofit/>
          </a:bodyPr>
          <a:lstStyle/>
          <a:p>
            <a:endParaRPr lang="en-US" sz="2500" dirty="0">
              <a:solidFill>
                <a:srgbClr val="404040"/>
              </a:solidFill>
            </a:endParaRPr>
          </a:p>
          <a:p>
            <a:endParaRPr lang="en-US" sz="20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3B70437-A697-44BD-BB14-B67E824122A7}"/>
              </a:ext>
            </a:extLst>
          </p:cNvPr>
          <p:cNvSpPr txBox="1">
            <a:spLocks/>
          </p:cNvSpPr>
          <p:nvPr/>
        </p:nvSpPr>
        <p:spPr>
          <a:xfrm>
            <a:off x="203651" y="83991"/>
            <a:ext cx="8686800" cy="427877"/>
          </a:xfr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4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Funding Profile and Milestones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5F3954E-AF71-4853-AC6D-F72FEE863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1219-22F8-4446-B763-DCCC4BB17535}" type="slidenum">
              <a:rPr lang="en-US" smtClean="0"/>
              <a:t>4</a:t>
            </a:fld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5EDE0AC-466D-4921-BE60-3B3636DF20C3}"/>
              </a:ext>
            </a:extLst>
          </p:cNvPr>
          <p:cNvSpPr txBox="1">
            <a:spLocks/>
          </p:cNvSpPr>
          <p:nvPr/>
        </p:nvSpPr>
        <p:spPr>
          <a:xfrm>
            <a:off x="51122" y="4929628"/>
            <a:ext cx="5573638" cy="1370763"/>
          </a:xfr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404040"/>
                </a:solidFill>
              </a:rPr>
              <a:t>CD-1 Cost Range -&gt; $653M - $928M.  </a:t>
            </a:r>
          </a:p>
          <a:p>
            <a:r>
              <a:rPr lang="en-US" sz="1800" dirty="0">
                <a:solidFill>
                  <a:srgbClr val="404040"/>
                </a:solidFill>
              </a:rPr>
              <a:t>CD-1 Cost Estimate -&gt; $721M</a:t>
            </a:r>
          </a:p>
          <a:p>
            <a:r>
              <a:rPr lang="en-US" sz="1800" dirty="0">
                <a:solidFill>
                  <a:srgbClr val="404040"/>
                </a:solidFill>
              </a:rPr>
              <a:t>TPC today -&gt; $894M</a:t>
            </a:r>
            <a:endParaRPr lang="en-US" sz="2500" dirty="0">
              <a:solidFill>
                <a:srgbClr val="404040"/>
              </a:solidFill>
            </a:endParaRPr>
          </a:p>
          <a:p>
            <a:endParaRPr lang="en-US" sz="2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815C16-E680-43D0-91A7-3388A09FBB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22498" y="3684363"/>
          <a:ext cx="3221502" cy="2595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53549">
                  <a:extLst>
                    <a:ext uri="{9D8B030D-6E8A-4147-A177-3AD203B41FA5}">
                      <a16:colId xmlns:a16="http://schemas.microsoft.com/office/drawing/2014/main" val="670905825"/>
                    </a:ext>
                  </a:extLst>
                </a:gridCol>
                <a:gridCol w="2067953">
                  <a:extLst>
                    <a:ext uri="{9D8B030D-6E8A-4147-A177-3AD203B41FA5}">
                      <a16:colId xmlns:a16="http://schemas.microsoft.com/office/drawing/2014/main" val="1678100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Milestone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Actual or Forecast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585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CD-0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12-Nov-2015 (A)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004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CD-1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23-Jul-2018 (A)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782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CD-2/3a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Q4FY2019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170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CD-3b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Q4FY2020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6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CD-3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Q4FY2021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434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CD-4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Q3FY2027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795861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2FFA80-A8D8-434F-A287-5E93DAB4C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47204" y="6550799"/>
            <a:ext cx="856842" cy="237278"/>
          </a:xfrm>
        </p:spPr>
        <p:txBody>
          <a:bodyPr/>
          <a:lstStyle/>
          <a:p>
            <a:fld id="{74905860-D72E-4F09-9966-38EAD21C1822}" type="datetime1">
              <a:rPr lang="en-US" smtClean="0"/>
              <a:t>1/16/2019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09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2250" y="4417178"/>
            <a:ext cx="8229600" cy="1983619"/>
          </a:xfrm>
        </p:spPr>
        <p:txBody>
          <a:bodyPr>
            <a:normAutofit/>
          </a:bodyPr>
          <a:lstStyle/>
          <a:p>
            <a:endParaRPr lang="en-US" sz="2500" dirty="0">
              <a:solidFill>
                <a:srgbClr val="404040"/>
              </a:solidFill>
            </a:endParaRPr>
          </a:p>
          <a:p>
            <a:endParaRPr lang="en-US" sz="20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3B70437-A697-44BD-BB14-B67E824122A7}"/>
              </a:ext>
            </a:extLst>
          </p:cNvPr>
          <p:cNvSpPr txBox="1">
            <a:spLocks/>
          </p:cNvSpPr>
          <p:nvPr/>
        </p:nvSpPr>
        <p:spPr>
          <a:xfrm>
            <a:off x="203651" y="83991"/>
            <a:ext cx="8686800" cy="427877"/>
          </a:xfr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4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Financials Thru Dec.2018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5F3954E-AF71-4853-AC6D-F72FEE863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1219-22F8-4446-B763-DCCC4BB17535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A2BBD36-8211-4D3F-99E3-25704BFB2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389148"/>
              </p:ext>
            </p:extLst>
          </p:nvPr>
        </p:nvGraphicFramePr>
        <p:xfrm>
          <a:off x="318781" y="511868"/>
          <a:ext cx="8571670" cy="4550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5835">
                  <a:extLst>
                    <a:ext uri="{9D8B030D-6E8A-4147-A177-3AD203B41FA5}">
                      <a16:colId xmlns:a16="http://schemas.microsoft.com/office/drawing/2014/main" val="2764045650"/>
                    </a:ext>
                  </a:extLst>
                </a:gridCol>
                <a:gridCol w="4285835">
                  <a:extLst>
                    <a:ext uri="{9D8B030D-6E8A-4147-A177-3AD203B41FA5}">
                      <a16:colId xmlns:a16="http://schemas.microsoft.com/office/drawing/2014/main" val="1689131445"/>
                    </a:ext>
                  </a:extLst>
                </a:gridCol>
              </a:tblGrid>
              <a:tr h="1516931">
                <a:tc>
                  <a:txBody>
                    <a:bodyPr/>
                    <a:lstStyle/>
                    <a:p>
                      <a:r>
                        <a:rPr lang="en-US" u="sng" dirty="0"/>
                        <a:t>YTD FY19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/>
                        <a:t>Inception to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974460"/>
                  </a:ext>
                </a:extLst>
              </a:tr>
              <a:tr h="15169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719916"/>
                  </a:ext>
                </a:extLst>
              </a:tr>
              <a:tr h="15169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609778"/>
                  </a:ext>
                </a:extLst>
              </a:tr>
            </a:tbl>
          </a:graphicData>
        </a:graphic>
      </p:graphicFrame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548E400-BD39-493D-A92D-8E25D7FEF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9CE1-C91A-4DF2-8A49-65F6E7C74834}" type="datetime1">
              <a:rPr lang="en-US" smtClean="0"/>
              <a:t>1/16/2019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5FF197-F5BC-43DB-9408-212B44799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51" y="829341"/>
            <a:ext cx="4002230" cy="3743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A99F3A-98AD-4366-88ED-6AA431674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19" y="4634287"/>
            <a:ext cx="3681188" cy="154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90F1C-D3A9-4BB2-9AC2-F804B0800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688" y="847985"/>
            <a:ext cx="4065051" cy="3764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C7E5D-8766-4074-B8E0-0D8AA47A4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359" y="4624078"/>
            <a:ext cx="4125469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8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72BE1-9095-42AE-8900-45F05D47F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CB1093-59EB-4CF5-A277-CC3490218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" y="128960"/>
            <a:ext cx="8686800" cy="427877"/>
          </a:xfrm>
        </p:spPr>
        <p:txBody>
          <a:bodyPr/>
          <a:lstStyle/>
          <a:p>
            <a:r>
              <a:rPr lang="en-US" dirty="0"/>
              <a:t>Partner Activities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B5BC1D-CA49-440F-9A50-C6EF16D4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4" y="736331"/>
            <a:ext cx="8672513" cy="498786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UK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STFC funding review on 17 &amp; 18 Dec at Swindon, UK – Saravan attended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UKRI/STFC Daresbury: Final scope &amp; funding review in January 2019 FNAL/STFC teams drafted milestones for PPD – Jan 3-4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UK team to visit Fermilab Feb 11</a:t>
            </a:r>
          </a:p>
          <a:p>
            <a:pPr marL="4000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France - IN2P3</a:t>
            </a:r>
          </a:p>
          <a:p>
            <a:pPr marL="8572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Secured 2019 preliminary budget of ~200k€ R&amp;D/prototyping</a:t>
            </a:r>
          </a:p>
          <a:p>
            <a:pPr marL="8572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Waiting for first preliminary hearing at the ministry level – this might come by Spring</a:t>
            </a:r>
          </a:p>
          <a:p>
            <a:pPr marL="457200">
              <a:buFont typeface="Wingdings" panose="05000000000000000000" pitchFamily="2" charset="2"/>
              <a:buChar char="§"/>
            </a:pPr>
            <a:r>
              <a:rPr lang="en-US" sz="2200" dirty="0"/>
              <a:t>India</a:t>
            </a:r>
          </a:p>
          <a:p>
            <a:pPr marL="857250" lvl="1">
              <a:buFont typeface="Wingdings" panose="05000000000000000000" pitchFamily="2" charset="2"/>
              <a:buChar char="§"/>
            </a:pPr>
            <a:r>
              <a:rPr lang="en-US" dirty="0"/>
              <a:t>Combine PC/TC meeting with Groundbreaking, March 15 </a:t>
            </a:r>
          </a:p>
          <a:p>
            <a:pPr marL="857250" lvl="1">
              <a:buFont typeface="Wingdings" panose="05000000000000000000" pitchFamily="2" charset="2"/>
              <a:buChar char="§"/>
            </a:pPr>
            <a:r>
              <a:rPr lang="en-US" dirty="0"/>
              <a:t>Meeting focus: Sign addenda and finalize construction deliverables</a:t>
            </a:r>
            <a:endParaRPr lang="en-US" sz="200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5679DE5-5D63-4217-AF04-F408E9DDA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fld id="{7D201EB0-64B4-457B-89FC-D6BF1871FF3A}" type="datetime1">
              <a:rPr lang="en-US" altLang="en-US" smtClean="0"/>
              <a:t>1/16/2019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3368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6C5D-2570-4658-AFA7-8BC4107A4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991"/>
            <a:ext cx="8672512" cy="641739"/>
          </a:xfrm>
        </p:spPr>
        <p:txBody>
          <a:bodyPr/>
          <a:lstStyle/>
          <a:p>
            <a:r>
              <a:rPr lang="en-US" dirty="0"/>
              <a:t>ESH&amp;Q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DFB54-F748-48F2-B3AD-F03A8E91F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45403"/>
            <a:ext cx="8672513" cy="5758809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/>
              <a:t>PIP-II EA is complete</a:t>
            </a:r>
          </a:p>
          <a:p>
            <a:pPr lvl="1"/>
            <a:r>
              <a:rPr lang="en-US" sz="2400" dirty="0"/>
              <a:t>Waiting for FONSI determination from FSO</a:t>
            </a:r>
          </a:p>
          <a:p>
            <a:pPr lvl="1"/>
            <a:r>
              <a:rPr lang="en-US" sz="2400" b="1" dirty="0"/>
              <a:t>Determination has been delayed over NEPA approval delegation</a:t>
            </a:r>
          </a:p>
          <a:p>
            <a:pPr lvl="1"/>
            <a:r>
              <a:rPr lang="en-US" sz="2400" dirty="0"/>
              <a:t>DOE SC HQ is working to delegate NEPA authority down to the SC site offices </a:t>
            </a:r>
          </a:p>
          <a:p>
            <a:pPr lvl="0"/>
            <a:r>
              <a:rPr lang="en-US" dirty="0"/>
              <a:t>Completed reviews of the ESH chapter of the PIP-II PDR</a:t>
            </a:r>
          </a:p>
          <a:p>
            <a:pPr lvl="0"/>
            <a:r>
              <a:rPr lang="en-US" dirty="0"/>
              <a:t>Developing the PIP-II HAR</a:t>
            </a:r>
          </a:p>
          <a:p>
            <a:pPr lvl="1"/>
            <a:r>
              <a:rPr lang="en-US" sz="2400" dirty="0"/>
              <a:t>Anticipate reviewable draft by 2/1/2019</a:t>
            </a:r>
          </a:p>
          <a:p>
            <a:pPr lvl="1"/>
            <a:r>
              <a:rPr lang="en-US" sz="2400" dirty="0"/>
              <a:t>Needed for the CD-2 and CD-3a reviews</a:t>
            </a:r>
          </a:p>
          <a:p>
            <a:pPr lvl="0"/>
            <a:r>
              <a:rPr lang="en-US" dirty="0"/>
              <a:t>First draft of the PIP-II Construction Safety and Health Plan is complete</a:t>
            </a:r>
          </a:p>
          <a:p>
            <a:pPr lvl="0"/>
            <a:r>
              <a:rPr lang="en-US" dirty="0"/>
              <a:t>Updates for the final PIP-II IT shielding assessment to support 25 MeV operations are in progress</a:t>
            </a:r>
          </a:p>
          <a:p>
            <a:pPr lvl="0"/>
            <a:r>
              <a:rPr lang="en-US" dirty="0"/>
              <a:t>Updates to the PIP-II QA Plan in progress, including Partner expectations.</a:t>
            </a:r>
          </a:p>
          <a:p>
            <a:pPr lvl="0"/>
            <a:r>
              <a:rPr lang="en-US" dirty="0"/>
              <a:t>QA and QC Planning with L2 and L3 Managers in progress</a:t>
            </a:r>
          </a:p>
          <a:p>
            <a:pPr lvl="0"/>
            <a:r>
              <a:rPr lang="en-US" dirty="0"/>
              <a:t>Planning for traveler development in areas outside of APS-TD work (Project expectation)</a:t>
            </a:r>
          </a:p>
          <a:p>
            <a:pPr lvl="0"/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1ED49-2C3F-430C-9344-A575A4118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15D8-DB2A-4C3D-BAE8-B44BCE493F26}" type="datetime1">
              <a:rPr lang="en-US" altLang="en-US" smtClean="0"/>
              <a:t>1/16/2019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21D9A-606F-4919-A3E7-98B861C3A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2743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A2004-C5EF-4BC5-972B-090761F89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121.2 SRF Updates – HWR Cryomodule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D3715-F846-4921-8605-FBC3FF256C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13FD7B-3E73-49FC-97DC-FE99AB6A438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1/16/2019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E6BBD-E7BD-4813-BBCB-66818B868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414F5F-F351-4274-A616-1982445C96D3}"/>
              </a:ext>
            </a:extLst>
          </p:cNvPr>
          <p:cNvSpPr txBox="1"/>
          <p:nvPr/>
        </p:nvSpPr>
        <p:spPr>
          <a:xfrm>
            <a:off x="0" y="1116552"/>
            <a:ext cx="517915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All cavities were tested with high power coupler.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Clean preparation is now in progress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Three cavities were cleaned and prepared for string assembly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All 8 solenoids have been cleaned and ready for string assembly.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Strong back </a:t>
            </a:r>
            <a:r>
              <a:rPr lang="en-US" sz="1800" dirty="0" err="1"/>
              <a:t>fiducialized</a:t>
            </a:r>
            <a:r>
              <a:rPr lang="en-US" sz="1800" dirty="0"/>
              <a:t>, alignment measurements performed, cleaned, and in cleanroom for string assembly.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Cryomodule lid </a:t>
            </a:r>
            <a:r>
              <a:rPr lang="en-US" sz="1800" dirty="0" err="1"/>
              <a:t>fiducialized</a:t>
            </a:r>
            <a:r>
              <a:rPr lang="en-US" sz="1800" dirty="0"/>
              <a:t>, thermometer and instrumentation feedthroughs installed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Transportation fixture and shipping contract are being procured. Transportation test is scheduled in March and final transportation review in April.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642BBF-5E60-4360-8494-9E3B1AF2E913}"/>
              </a:ext>
            </a:extLst>
          </p:cNvPr>
          <p:cNvSpPr txBox="1"/>
          <p:nvPr/>
        </p:nvSpPr>
        <p:spPr>
          <a:xfrm>
            <a:off x="5335486" y="4027448"/>
            <a:ext cx="3606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Titanium strong back is in clean room, first cavity in place.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A18866-6BEB-4180-BAD4-8AF1C0D1C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899" y="1116552"/>
            <a:ext cx="3764501" cy="282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46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A2004-C5EF-4BC5-972B-090761F8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9771"/>
            <a:ext cx="8686800" cy="427877"/>
          </a:xfrm>
        </p:spPr>
        <p:txBody>
          <a:bodyPr/>
          <a:lstStyle/>
          <a:p>
            <a:r>
              <a:rPr lang="en-US" dirty="0"/>
              <a:t>WBS 121.2 SRF Updates – SSR Cryomodules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D3715-F846-4921-8605-FBC3FF256C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13FD7B-3E73-49FC-97DC-FE99AB6A438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1/16/2019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E6BBD-E7BD-4813-BBCB-66818B868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414F5F-F351-4274-A616-1982445C96D3}"/>
              </a:ext>
            </a:extLst>
          </p:cNvPr>
          <p:cNvSpPr txBox="1"/>
          <p:nvPr/>
        </p:nvSpPr>
        <p:spPr>
          <a:xfrm>
            <a:off x="425892" y="1386075"/>
            <a:ext cx="80129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SSR1: String assembly was completed. Leak checking is in progress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Initial pump down and leak check found two coupler windows developed leaks. These two couplers were leak tight before their previous STC tests.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 two defective coupler windows were replaced. Investigation is in progress to understand the root cause of window failure.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SSR1 string assembly is being evacuated and leak checking is in progress.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Preliminary leak checking indicated no leaks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Pending final leak check at higher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SSR2: Jacketed cavity mechanical design is in progress.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D66AA0-125F-4F22-BB0B-50BC26926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" y="3857767"/>
            <a:ext cx="4197338" cy="20392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7E91C6C-4874-416B-835C-3442B0648D70}"/>
              </a:ext>
            </a:extLst>
          </p:cNvPr>
          <p:cNvSpPr txBox="1"/>
          <p:nvPr/>
        </p:nvSpPr>
        <p:spPr>
          <a:xfrm>
            <a:off x="228600" y="5846315"/>
            <a:ext cx="5341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Leak checking of SSR1 string assembly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19DCC-990E-4704-8482-D9469BD9E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505" y="3857561"/>
            <a:ext cx="2733813" cy="2039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FD6820-EF0D-415A-8D1C-434096CB0FE7}"/>
              </a:ext>
            </a:extLst>
          </p:cNvPr>
          <p:cNvSpPr txBox="1"/>
          <p:nvPr/>
        </p:nvSpPr>
        <p:spPr>
          <a:xfrm>
            <a:off x="4514506" y="5917995"/>
            <a:ext cx="284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Replacing one of SSR1 coupler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B75650-1418-44D6-83C5-3CE0920FE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43889" y="4112466"/>
            <a:ext cx="2039232" cy="15294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0787B5-A0DE-40B9-A81D-84C01EE62D40}"/>
              </a:ext>
            </a:extLst>
          </p:cNvPr>
          <p:cNvSpPr txBox="1"/>
          <p:nvPr/>
        </p:nvSpPr>
        <p:spPr>
          <a:xfrm>
            <a:off x="7209939" y="5896793"/>
            <a:ext cx="1934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Leaking SSR1 coupler</a:t>
            </a:r>
          </a:p>
        </p:txBody>
      </p:sp>
    </p:spTree>
    <p:extLst>
      <p:ext uri="{BB962C8B-B14F-4D97-AF65-F5344CB8AC3E}">
        <p14:creationId xmlns:p14="http://schemas.microsoft.com/office/powerpoint/2010/main" val="417640320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39315</TotalTime>
  <Words>1665</Words>
  <Application>Microsoft Office PowerPoint</Application>
  <PresentationFormat>On-screen Show (4:3)</PresentationFormat>
  <Paragraphs>310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MS Mincho</vt:lpstr>
      <vt:lpstr>ＭＳ Ｐゴシック</vt:lpstr>
      <vt:lpstr>Arial</vt:lpstr>
      <vt:lpstr>Calibri</vt:lpstr>
      <vt:lpstr>Cambria Math</vt:lpstr>
      <vt:lpstr>Geneva</vt:lpstr>
      <vt:lpstr>Helvetica</vt:lpstr>
      <vt:lpstr>Segoe UI</vt:lpstr>
      <vt:lpstr>Times New Roman</vt:lpstr>
      <vt:lpstr>Wingdings</vt:lpstr>
      <vt:lpstr>Fermilab_PPT_090815</vt:lpstr>
      <vt:lpstr>PowerPoint Presentation</vt:lpstr>
      <vt:lpstr>Outline</vt:lpstr>
      <vt:lpstr>Staffing</vt:lpstr>
      <vt:lpstr>PowerPoint Presentation</vt:lpstr>
      <vt:lpstr>PowerPoint Presentation</vt:lpstr>
      <vt:lpstr>Partner Activities </vt:lpstr>
      <vt:lpstr>ESH&amp;Q Update</vt:lpstr>
      <vt:lpstr>WBS 121.2 SRF Updates – HWR Cryomodule</vt:lpstr>
      <vt:lpstr>WBS 121.2 SRF Updates – SSR Cryomodules</vt:lpstr>
      <vt:lpstr>WBS 121.2 SRF Updates – 650 Cryomodules</vt:lpstr>
      <vt:lpstr>WBS 121.2 SRF Updates - Cryogenics</vt:lpstr>
      <vt:lpstr>Updates - WBS 121.4 Linac Installation and Commissioning (1 of 2)</vt:lpstr>
      <vt:lpstr>Updates - WBS 121.4 Linac Installation and Commissioning (2 of 2)</vt:lpstr>
      <vt:lpstr>Updates - WBS 121.6 Conventional Facilities</vt:lpstr>
      <vt:lpstr>CD-2/3a Preparation Activities</vt:lpstr>
      <vt:lpstr>RLS, EVMS status</vt:lpstr>
      <vt:lpstr>Integrated Planning between PIP-I+ and PIP-II</vt:lpstr>
      <vt:lpstr>Shutdown Schedule </vt:lpstr>
      <vt:lpstr>Potential Solution - Phased CF Connection</vt:lpstr>
      <vt:lpstr>Proposed Timeline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D. Holmes x3988,3211 05964N</dc:creator>
  <cp:lastModifiedBy>Marc L. Kaducak x5192 13409N</cp:lastModifiedBy>
  <cp:revision>498</cp:revision>
  <cp:lastPrinted>2016-10-27T20:26:53Z</cp:lastPrinted>
  <dcterms:created xsi:type="dcterms:W3CDTF">2016-07-25T19:56:26Z</dcterms:created>
  <dcterms:modified xsi:type="dcterms:W3CDTF">2019-01-16T19:20:03Z</dcterms:modified>
</cp:coreProperties>
</file>