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5"/>
  </p:notesMasterIdLst>
  <p:handoutMasterIdLst>
    <p:handoutMasterId r:id="rId6"/>
  </p:handoutMasterIdLst>
  <p:sldIdLst>
    <p:sldId id="275" r:id="rId2"/>
    <p:sldId id="297" r:id="rId3"/>
    <p:sldId id="298" r:id="rId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50504E"/>
    <a:srgbClr val="4E4E4E"/>
    <a:srgbClr val="404040"/>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autoAdjust="0"/>
    <p:restoredTop sz="94660"/>
  </p:normalViewPr>
  <p:slideViewPr>
    <p:cSldViewPr snapToGrid="0" snapToObjects="1" showGuides="1">
      <p:cViewPr varScale="1">
        <p:scale>
          <a:sx n="66" d="100"/>
          <a:sy n="66" d="100"/>
        </p:scale>
        <p:origin x="54" y="75"/>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11/30/2018</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FAST Summary;  FAST RunCo: Jonathan Jarvis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11/30/2018</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FAST Summary;  FAST RunCo: Jonathan Jarvis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11/30/2018</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FAST Summary;  FAST RunCo: Jonathan Jarvis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11/30/2018</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FAST Summary;  FAST RunCo: Jonathan Jarvis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11/30/2018</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FAST Summary;  FAST RunCo: Jonathan Jarvis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11/30/2018</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FAST Summary;  FAST RunCo: Jonathan Jarvis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11/30/2018</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FAST Summary;  FAST RunCo: Jonathan Jarvis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401877"/>
            <a:ext cx="8686800" cy="427877"/>
          </a:xfrm>
        </p:spPr>
        <p:txBody>
          <a:bodyPr/>
          <a:lstStyle/>
          <a:p>
            <a:pPr algn="ctr"/>
            <a:r>
              <a:rPr lang="en-US" dirty="0">
                <a:solidFill>
                  <a:schemeClr val="bg2"/>
                </a:solidFill>
                <a:highlight>
                  <a:srgbClr val="004C97"/>
                </a:highlight>
              </a:rPr>
              <a:t>FAST Facility Department</a:t>
            </a:r>
          </a:p>
        </p:txBody>
      </p:sp>
      <p:sp>
        <p:nvSpPr>
          <p:cNvPr id="3" name="Date Placeholder 2"/>
          <p:cNvSpPr>
            <a:spLocks noGrp="1"/>
          </p:cNvSpPr>
          <p:nvPr>
            <p:ph type="dt" sz="half" idx="2"/>
          </p:nvPr>
        </p:nvSpPr>
        <p:spPr>
          <a:xfrm>
            <a:off x="543339" y="6502640"/>
            <a:ext cx="868856" cy="242873"/>
          </a:xfrm>
        </p:spPr>
        <p:txBody>
          <a:bodyPr/>
          <a:lstStyle/>
          <a:p>
            <a:pPr>
              <a:defRPr/>
            </a:pPr>
            <a:r>
              <a:rPr lang="en-US" dirty="0"/>
              <a:t>1/18/2019</a:t>
            </a:r>
          </a:p>
        </p:txBody>
      </p:sp>
      <p:sp>
        <p:nvSpPr>
          <p:cNvPr id="4" name="Footer Placeholder 3"/>
          <p:cNvSpPr>
            <a:spLocks noGrp="1"/>
          </p:cNvSpPr>
          <p:nvPr>
            <p:ph type="ftr" sz="quarter" idx="3"/>
          </p:nvPr>
        </p:nvSpPr>
        <p:spPr>
          <a:xfrm>
            <a:off x="1596863" y="6504213"/>
            <a:ext cx="6262118" cy="242873"/>
          </a:xfrm>
        </p:spPr>
        <p:txBody>
          <a:bodyPr/>
          <a:lstStyle/>
          <a:p>
            <a:pPr>
              <a:tabLst>
                <a:tab pos="6165850" algn="r"/>
              </a:tabLst>
              <a:defRPr/>
            </a:pPr>
            <a:r>
              <a:rPr lang="en-US" b="1" dirty="0"/>
              <a:t>FAST Summary</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a:t>
            </a:fld>
            <a:endParaRPr lang="en-US" dirty="0"/>
          </a:p>
        </p:txBody>
      </p:sp>
      <p:sp>
        <p:nvSpPr>
          <p:cNvPr id="10" name="Rectangle 2">
            <a:extLst>
              <a:ext uri="{FF2B5EF4-FFF2-40B4-BE49-F238E27FC236}">
                <a16:creationId xmlns:a16="http://schemas.microsoft.com/office/drawing/2014/main" id="{19EB7DF0-FC68-4EF2-B021-25A958AD2386}"/>
              </a:ext>
            </a:extLst>
          </p:cNvPr>
          <p:cNvSpPr>
            <a:spLocks noGrp="1" noChangeArrowheads="1"/>
          </p:cNvSpPr>
          <p:nvPr>
            <p:ph idx="1"/>
          </p:nvPr>
        </p:nvSpPr>
        <p:spPr bwMode="auto">
          <a:xfrm>
            <a:off x="636588" y="563741"/>
            <a:ext cx="5800498" cy="519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defTabSz="914400" eaLnBrk="0" hangingPunct="0">
              <a:spcBef>
                <a:spcPct val="0"/>
              </a:spcBef>
            </a:pPr>
            <a:r>
              <a:rPr lang="en-US" altLang="en-US" sz="1600" dirty="0">
                <a:solidFill>
                  <a:schemeClr val="tx1"/>
                </a:solidFill>
                <a:latin typeface="Arial" panose="020B0604020202020204" pitchFamily="34" charset="0"/>
              </a:rPr>
              <a:t>IOTA lattice adjustment made and now injecting 1.5 mA</a:t>
            </a:r>
          </a:p>
          <a:p>
            <a:pPr lvl="1" defTabSz="914400" eaLnBrk="0" hangingPunct="0">
              <a:spcBef>
                <a:spcPct val="0"/>
              </a:spcBef>
            </a:pPr>
            <a:r>
              <a:rPr kumimoji="0" lang="en-US" altLang="en-US" sz="1400" b="0" i="0" u="none" strike="noStrike" cap="none" normalizeH="0" baseline="0" dirty="0">
                <a:ln>
                  <a:noFill/>
                </a:ln>
                <a:solidFill>
                  <a:schemeClr val="tx1"/>
                </a:solidFill>
                <a:effectLst/>
                <a:latin typeface="Arial" panose="020B0604020202020204" pitchFamily="34" charset="0"/>
              </a:rPr>
              <a:t>Instability at high</a:t>
            </a:r>
            <a:r>
              <a:rPr lang="en-US" altLang="en-US" sz="1400" dirty="0">
                <a:solidFill>
                  <a:schemeClr val="tx1"/>
                </a:solidFill>
                <a:latin typeface="Arial" panose="020B0604020202020204" pitchFamily="34" charset="0"/>
              </a:rPr>
              <a:t>er current</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defTabSz="914400" eaLnBrk="0" hangingPunct="0">
              <a:spcBef>
                <a:spcPct val="0"/>
              </a:spcBef>
            </a:pPr>
            <a:r>
              <a:rPr kumimoji="0" lang="en-US" altLang="en-US" sz="1600" b="0" i="0" u="none" strike="noStrike" cap="none" normalizeH="0" baseline="0" dirty="0">
                <a:ln>
                  <a:noFill/>
                </a:ln>
                <a:solidFill>
                  <a:schemeClr val="tx1"/>
                </a:solidFill>
                <a:effectLst/>
                <a:latin typeface="Arial" panose="020B0604020202020204" pitchFamily="34" charset="0"/>
              </a:rPr>
              <a:t>IOTA RF Cavity</a:t>
            </a:r>
          </a:p>
          <a:p>
            <a:pPr lvl="1" defTabSz="914400" eaLnBrk="0" hangingPunct="0">
              <a:spcBef>
                <a:spcPct val="0"/>
              </a:spcBef>
            </a:pPr>
            <a:r>
              <a:rPr lang="en-US" altLang="en-US" sz="1400" dirty="0">
                <a:solidFill>
                  <a:schemeClr val="tx1"/>
                </a:solidFill>
                <a:latin typeface="Arial" panose="020B0604020202020204" pitchFamily="34" charset="0"/>
              </a:rPr>
              <a:t>Several accesses to adjust the capacitance circuit</a:t>
            </a:r>
          </a:p>
          <a:p>
            <a:pPr lvl="1" defTabSz="914400" eaLnBrk="0" hangingPunct="0">
              <a:spcBef>
                <a:spcPct val="0"/>
              </a:spcBef>
            </a:pPr>
            <a:r>
              <a:rPr kumimoji="0" lang="en-US" altLang="en-US" sz="1400" b="0" i="0" u="none" strike="noStrike" cap="none" normalizeH="0" baseline="0" dirty="0">
                <a:ln>
                  <a:noFill/>
                </a:ln>
                <a:solidFill>
                  <a:schemeClr val="tx1"/>
                </a:solidFill>
                <a:effectLst/>
                <a:latin typeface="Arial" panose="020B0604020202020204" pitchFamily="34" charset="0"/>
              </a:rPr>
              <a:t>DCCT noise coupled to RF</a:t>
            </a:r>
          </a:p>
          <a:p>
            <a:pPr defTabSz="914400" eaLnBrk="0" hangingPunct="0">
              <a:spcBef>
                <a:spcPct val="0"/>
              </a:spcBef>
            </a:pPr>
            <a:r>
              <a:rPr kumimoji="0" lang="en-US" altLang="en-US" sz="1600" b="0" i="0" u="none" strike="noStrike" cap="none" normalizeH="0" baseline="0" dirty="0">
                <a:ln>
                  <a:noFill/>
                </a:ln>
                <a:solidFill>
                  <a:schemeClr val="tx1"/>
                </a:solidFill>
                <a:effectLst/>
                <a:latin typeface="Arial" panose="020B0604020202020204" pitchFamily="34" charset="0"/>
              </a:rPr>
              <a:t>X118 </a:t>
            </a:r>
          </a:p>
          <a:p>
            <a:pPr lvl="1" defTabSz="914400" eaLnBrk="0" hangingPunct="0">
              <a:spcBef>
                <a:spcPct val="0"/>
              </a:spcBef>
            </a:pPr>
            <a:r>
              <a:rPr lang="en-US" altLang="en-US" sz="1400" dirty="0">
                <a:solidFill>
                  <a:schemeClr val="tx1"/>
                </a:solidFill>
                <a:latin typeface="Arial" panose="020B0604020202020204" pitchFamily="34" charset="0"/>
              </a:rPr>
              <a:t>Parameters for linear pot were created for H and V stepper motors</a:t>
            </a:r>
          </a:p>
          <a:p>
            <a:pPr lvl="1" defTabSz="914400" eaLnBrk="0" hangingPunct="0">
              <a:spcBef>
                <a:spcPct val="0"/>
              </a:spcBef>
            </a:pPr>
            <a:r>
              <a:rPr kumimoji="0" lang="en-US" altLang="en-US" sz="1400" b="0" i="0" u="none" strike="noStrike" cap="none" normalizeH="0" baseline="0" dirty="0">
                <a:ln>
                  <a:noFill/>
                </a:ln>
                <a:solidFill>
                  <a:schemeClr val="tx1"/>
                </a:solidFill>
                <a:effectLst/>
                <a:latin typeface="Arial" panose="020B0604020202020204" pitchFamily="34" charset="0"/>
              </a:rPr>
              <a:t>Anti-collision software created and loaded</a:t>
            </a:r>
          </a:p>
          <a:p>
            <a:pPr lvl="1" defTabSz="914400" eaLnBrk="0" hangingPunct="0">
              <a:spcBef>
                <a:spcPct val="0"/>
              </a:spcBef>
            </a:pPr>
            <a:r>
              <a:rPr lang="en-US" altLang="en-US" sz="1400" dirty="0">
                <a:solidFill>
                  <a:schemeClr val="tx1"/>
                </a:solidFill>
                <a:latin typeface="Arial" panose="020B0604020202020204" pitchFamily="34" charset="0"/>
              </a:rPr>
              <a:t>In/out limits are now consistent with X107</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defTabSz="914400" eaLnBrk="0" hangingPunct="0">
              <a:spcBef>
                <a:spcPct val="0"/>
              </a:spcBef>
            </a:pPr>
            <a:r>
              <a:rPr lang="en-US" altLang="en-US" sz="1600" dirty="0" err="1">
                <a:solidFill>
                  <a:schemeClr val="tx1"/>
                </a:solidFill>
                <a:latin typeface="Arial" panose="020B0604020202020204" pitchFamily="34" charset="0"/>
              </a:rPr>
              <a:t>Sextupole</a:t>
            </a:r>
            <a:r>
              <a:rPr lang="en-US" altLang="en-US" sz="1600" dirty="0">
                <a:solidFill>
                  <a:schemeClr val="tx1"/>
                </a:solidFill>
                <a:latin typeface="Arial" panose="020B0604020202020204" pitchFamily="34" charset="0"/>
              </a:rPr>
              <a:t> magnets</a:t>
            </a:r>
          </a:p>
          <a:p>
            <a:pPr lvl="1" defTabSz="914400" eaLnBrk="0" hangingPunct="0">
              <a:spcBef>
                <a:spcPct val="0"/>
              </a:spcBef>
            </a:pPr>
            <a:r>
              <a:rPr kumimoji="0" lang="en-US" altLang="en-US" sz="1400" b="0" i="0" u="none" strike="noStrike" cap="none" normalizeH="0" baseline="0" dirty="0">
                <a:ln>
                  <a:noFill/>
                </a:ln>
                <a:solidFill>
                  <a:schemeClr val="tx2"/>
                </a:solidFill>
                <a:effectLst/>
                <a:latin typeface="Arial" panose="020B0604020202020204" pitchFamily="34" charset="0"/>
              </a:rPr>
              <a:t>SC1R and SC2R shorted during assembly</a:t>
            </a:r>
          </a:p>
          <a:p>
            <a:pPr lvl="1" defTabSz="914400" eaLnBrk="0" hangingPunct="0">
              <a:spcBef>
                <a:spcPct val="0"/>
              </a:spcBef>
            </a:pPr>
            <a:r>
              <a:rPr lang="en-US" altLang="en-US" sz="1400" dirty="0">
                <a:solidFill>
                  <a:schemeClr val="tx2"/>
                </a:solidFill>
                <a:latin typeface="Arial" panose="020B0604020202020204" pitchFamily="34" charset="0"/>
              </a:rPr>
              <a:t>SC1L and SC2L have been electrically disconnected</a:t>
            </a:r>
          </a:p>
          <a:p>
            <a:pPr lvl="1"/>
            <a:r>
              <a:rPr lang="en-US" sz="1400" dirty="0">
                <a:solidFill>
                  <a:schemeClr val="tx2"/>
                </a:solidFill>
              </a:rPr>
              <a:t>Improve stability of supports</a:t>
            </a:r>
          </a:p>
          <a:p>
            <a:pPr lvl="1"/>
            <a:r>
              <a:rPr lang="en-US" sz="1400" dirty="0">
                <a:solidFill>
                  <a:schemeClr val="tx2"/>
                </a:solidFill>
              </a:rPr>
              <a:t>Resolve coil shorting issues</a:t>
            </a:r>
          </a:p>
          <a:p>
            <a:pPr lvl="1"/>
            <a:r>
              <a:rPr lang="en-US" sz="1400" dirty="0">
                <a:solidFill>
                  <a:schemeClr val="tx2"/>
                </a:solidFill>
              </a:rPr>
              <a:t>Figure out the way to roughly align the magnets</a:t>
            </a:r>
          </a:p>
          <a:p>
            <a:pPr lvl="1"/>
            <a:r>
              <a:rPr lang="en-US" sz="1400">
                <a:solidFill>
                  <a:schemeClr val="tx2"/>
                </a:solidFill>
              </a:rPr>
              <a:t>Determine the </a:t>
            </a:r>
            <a:r>
              <a:rPr lang="en-US" sz="1400" dirty="0">
                <a:solidFill>
                  <a:schemeClr val="tx2"/>
                </a:solidFill>
              </a:rPr>
              <a:t>maximum operational current without water cooling</a:t>
            </a:r>
          </a:p>
          <a:p>
            <a:pPr lvl="2"/>
            <a:endParaRPr lang="en-US" sz="1200" dirty="0">
              <a:solidFill>
                <a:schemeClr val="accent6">
                  <a:lumMod val="50000"/>
                </a:schemeClr>
              </a:solidFill>
            </a:endParaRPr>
          </a:p>
          <a:p>
            <a:pPr lvl="1" defTabSz="914400" eaLnBrk="0" hangingPunct="0">
              <a:spcBef>
                <a:spcPct val="0"/>
              </a:spcBef>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lvl="1" defTabSz="914400" eaLnBrk="0" hangingPunct="0">
              <a:spcBef>
                <a:spcPct val="0"/>
              </a:spcBef>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6" name="Picture 5" descr="A picture containing indoor&#10;&#10;Description generated with high confidence">
            <a:extLst>
              <a:ext uri="{FF2B5EF4-FFF2-40B4-BE49-F238E27FC236}">
                <a16:creationId xmlns:a16="http://schemas.microsoft.com/office/drawing/2014/main" id="{B2242410-4CB9-4EF7-8108-45AA4947F8E9}"/>
              </a:ext>
            </a:extLst>
          </p:cNvPr>
          <p:cNvPicPr>
            <a:picLocks noChangeAspect="1"/>
          </p:cNvPicPr>
          <p:nvPr/>
        </p:nvPicPr>
        <p:blipFill>
          <a:blip r:embed="rId2"/>
          <a:stretch>
            <a:fillRect/>
          </a:stretch>
        </p:blipFill>
        <p:spPr>
          <a:xfrm rot="5400000">
            <a:off x="5525019" y="2694444"/>
            <a:ext cx="4521198" cy="2543174"/>
          </a:xfrm>
          <a:prstGeom prst="rect">
            <a:avLst/>
          </a:prstGeom>
        </p:spPr>
      </p:pic>
    </p:spTree>
    <p:extLst>
      <p:ext uri="{BB962C8B-B14F-4D97-AF65-F5344CB8AC3E}">
        <p14:creationId xmlns:p14="http://schemas.microsoft.com/office/powerpoint/2010/main" val="378468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a:solidFill>
                  <a:schemeClr val="accent6">
                    <a:lumMod val="50000"/>
                  </a:schemeClr>
                </a:solidFill>
              </a:rPr>
              <a:t>Normal Monday morning controlled access has been moved to Tuesday:</a:t>
            </a:r>
          </a:p>
          <a:p>
            <a:pPr lvl="1" indent="-342900"/>
            <a:r>
              <a:rPr lang="en-US" sz="2400" dirty="0">
                <a:solidFill>
                  <a:schemeClr val="accent6">
                    <a:lumMod val="50000"/>
                  </a:schemeClr>
                </a:solidFill>
              </a:rPr>
              <a:t>Contact FAST </a:t>
            </a:r>
            <a:r>
              <a:rPr lang="en-US" sz="2400" dirty="0" err="1">
                <a:solidFill>
                  <a:schemeClr val="accent6">
                    <a:lumMod val="50000"/>
                  </a:schemeClr>
                </a:solidFill>
              </a:rPr>
              <a:t>RunCo</a:t>
            </a:r>
            <a:r>
              <a:rPr lang="en-US" sz="2400" dirty="0">
                <a:solidFill>
                  <a:schemeClr val="accent6">
                    <a:lumMod val="50000"/>
                  </a:schemeClr>
                </a:solidFill>
              </a:rPr>
              <a:t>, Dan </a:t>
            </a:r>
            <a:r>
              <a:rPr lang="en-US" sz="2400" dirty="0" err="1">
                <a:solidFill>
                  <a:schemeClr val="accent6">
                    <a:lumMod val="50000"/>
                  </a:schemeClr>
                </a:solidFill>
              </a:rPr>
              <a:t>Broemmelsiek</a:t>
            </a:r>
            <a:r>
              <a:rPr lang="en-US" sz="2400" dirty="0">
                <a:solidFill>
                  <a:schemeClr val="accent6">
                    <a:lumMod val="50000"/>
                  </a:schemeClr>
                </a:solidFill>
              </a:rPr>
              <a:t>, with all requests</a:t>
            </a:r>
          </a:p>
          <a:p>
            <a:pPr lvl="1" indent="-342900"/>
            <a:r>
              <a:rPr lang="en-US" dirty="0">
                <a:solidFill>
                  <a:schemeClr val="accent6">
                    <a:lumMod val="50000"/>
                  </a:schemeClr>
                </a:solidFill>
              </a:rPr>
              <a:t>FESS: CMTF switch-over to new potable water lines will be on Tuesday.  Washroom facilities at CMTF will be offline all day.  Thursday will be NML’s turn.  We will need to use the CMTF washrooms. Weather dependent so schedule may shift.</a:t>
            </a:r>
          </a:p>
          <a:p>
            <a:pPr lvl="1"/>
            <a:r>
              <a:rPr lang="en-US" dirty="0">
                <a:solidFill>
                  <a:schemeClr val="accent6">
                    <a:lumMod val="50000"/>
                  </a:schemeClr>
                </a:solidFill>
              </a:rPr>
              <a:t>RF capacitance circuit adjustments?</a:t>
            </a:r>
          </a:p>
          <a:p>
            <a:pPr lvl="1"/>
            <a:r>
              <a:rPr lang="en-US" dirty="0">
                <a:solidFill>
                  <a:schemeClr val="accent6">
                    <a:lumMod val="50000"/>
                  </a:schemeClr>
                </a:solidFill>
              </a:rPr>
              <a:t>X118</a:t>
            </a:r>
          </a:p>
          <a:p>
            <a:pPr lvl="2"/>
            <a:r>
              <a:rPr lang="en-US" dirty="0">
                <a:solidFill>
                  <a:schemeClr val="accent6">
                    <a:lumMod val="50000"/>
                  </a:schemeClr>
                </a:solidFill>
              </a:rPr>
              <a:t>Continue installation work. Test anti-collision software.</a:t>
            </a:r>
          </a:p>
          <a:p>
            <a:pPr lvl="1"/>
            <a:r>
              <a:rPr lang="en-US" dirty="0">
                <a:solidFill>
                  <a:schemeClr val="accent6">
                    <a:lumMod val="50000"/>
                  </a:schemeClr>
                </a:solidFill>
              </a:rPr>
              <a:t>Install vacuum tube for ICS experiment IR laser transport</a:t>
            </a:r>
          </a:p>
          <a:p>
            <a:pPr lvl="1"/>
            <a:r>
              <a:rPr lang="en-US" dirty="0">
                <a:solidFill>
                  <a:schemeClr val="accent6">
                    <a:lumMod val="50000"/>
                  </a:schemeClr>
                </a:solidFill>
              </a:rPr>
              <a:t>Investigate HE TPM camera triggering issues</a:t>
            </a:r>
          </a:p>
          <a:p>
            <a:pPr lvl="1" indent="-342900"/>
            <a:endParaRPr lang="en-US" sz="2400" dirty="0"/>
          </a:p>
        </p:txBody>
      </p:sp>
      <p:sp>
        <p:nvSpPr>
          <p:cNvPr id="7" name="Title 6"/>
          <p:cNvSpPr>
            <a:spLocks noGrp="1"/>
          </p:cNvSpPr>
          <p:nvPr>
            <p:ph type="title"/>
          </p:nvPr>
        </p:nvSpPr>
        <p:spPr/>
        <p:txBody>
          <a:bodyPr/>
          <a:lstStyle/>
          <a:p>
            <a:r>
              <a:rPr lang="en-US" dirty="0">
                <a:solidFill>
                  <a:schemeClr val="bg1"/>
                </a:solidFill>
                <a:highlight>
                  <a:srgbClr val="004C97"/>
                </a:highlight>
              </a:rPr>
              <a:t>FAST: Next Week</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8" name="Date Placeholder 2">
            <a:extLst>
              <a:ext uri="{FF2B5EF4-FFF2-40B4-BE49-F238E27FC236}">
                <a16:creationId xmlns:a16="http://schemas.microsoft.com/office/drawing/2014/main" id="{632E8923-AB86-0643-BB17-8DFED9004DBA}"/>
              </a:ext>
            </a:extLst>
          </p:cNvPr>
          <p:cNvSpPr>
            <a:spLocks noGrp="1"/>
          </p:cNvSpPr>
          <p:nvPr>
            <p:ph type="dt" sz="half" idx="2"/>
          </p:nvPr>
        </p:nvSpPr>
        <p:spPr>
          <a:xfrm>
            <a:off x="551299" y="6502640"/>
            <a:ext cx="853432" cy="242873"/>
          </a:xfrm>
        </p:spPr>
        <p:txBody>
          <a:bodyPr/>
          <a:lstStyle/>
          <a:p>
            <a:pPr>
              <a:defRPr/>
            </a:pPr>
            <a:r>
              <a:rPr lang="en-US" dirty="0"/>
              <a:t>1/18/2019</a:t>
            </a:r>
          </a:p>
        </p:txBody>
      </p:sp>
      <p:sp>
        <p:nvSpPr>
          <p:cNvPr id="9" name="Footer Placeholder 3">
            <a:extLst>
              <a:ext uri="{FF2B5EF4-FFF2-40B4-BE49-F238E27FC236}">
                <a16:creationId xmlns:a16="http://schemas.microsoft.com/office/drawing/2014/main" id="{1799654C-8F65-A846-949D-32FC01C07E62}"/>
              </a:ext>
            </a:extLst>
          </p:cNvPr>
          <p:cNvSpPr>
            <a:spLocks noGrp="1"/>
          </p:cNvSpPr>
          <p:nvPr>
            <p:ph type="ftr" sz="quarter" idx="3"/>
          </p:nvPr>
        </p:nvSpPr>
        <p:spPr>
          <a:xfrm>
            <a:off x="1596863" y="6504213"/>
            <a:ext cx="6262118" cy="242873"/>
          </a:xfrm>
        </p:spPr>
        <p:txBody>
          <a:bodyPr/>
          <a:lstStyle/>
          <a:p>
            <a:pPr>
              <a:tabLst>
                <a:tab pos="6165850" algn="r"/>
              </a:tabLst>
              <a:defRPr/>
            </a:pPr>
            <a:r>
              <a:rPr lang="en-US" b="1" dirty="0"/>
              <a:t>FAST Summary</a:t>
            </a:r>
          </a:p>
        </p:txBody>
      </p:sp>
    </p:spTree>
    <p:extLst>
      <p:ext uri="{BB962C8B-B14F-4D97-AF65-F5344CB8AC3E}">
        <p14:creationId xmlns:p14="http://schemas.microsoft.com/office/powerpoint/2010/main" val="191285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object&#10;&#10;Description generated with very high confidence">
            <a:extLst>
              <a:ext uri="{FF2B5EF4-FFF2-40B4-BE49-F238E27FC236}">
                <a16:creationId xmlns:a16="http://schemas.microsoft.com/office/drawing/2014/main" id="{13E2F494-24B2-4E08-A4F6-669213AC72CF}"/>
              </a:ext>
            </a:extLst>
          </p:cNvPr>
          <p:cNvPicPr>
            <a:picLocks noGrp="1" noChangeAspect="1"/>
          </p:cNvPicPr>
          <p:nvPr>
            <p:ph idx="1"/>
          </p:nvPr>
        </p:nvPicPr>
        <p:blipFill>
          <a:blip r:embed="rId2"/>
          <a:stretch>
            <a:fillRect/>
          </a:stretch>
        </p:blipFill>
        <p:spPr>
          <a:xfrm rot="5400000">
            <a:off x="754422" y="2039201"/>
            <a:ext cx="5059363" cy="2845891"/>
          </a:xfrm>
        </p:spPr>
      </p:pic>
      <p:sp>
        <p:nvSpPr>
          <p:cNvPr id="4" name="Date Placeholder 3">
            <a:extLst>
              <a:ext uri="{FF2B5EF4-FFF2-40B4-BE49-F238E27FC236}">
                <a16:creationId xmlns:a16="http://schemas.microsoft.com/office/drawing/2014/main" id="{254DD526-9E27-454A-A760-3234563B9EDD}"/>
              </a:ext>
            </a:extLst>
          </p:cNvPr>
          <p:cNvSpPr>
            <a:spLocks noGrp="1"/>
          </p:cNvSpPr>
          <p:nvPr>
            <p:ph type="dt" sz="half" idx="2"/>
          </p:nvPr>
        </p:nvSpPr>
        <p:spPr>
          <a:xfrm>
            <a:off x="736827" y="6502639"/>
            <a:ext cx="793776" cy="242873"/>
          </a:xfrm>
        </p:spPr>
        <p:txBody>
          <a:bodyPr/>
          <a:lstStyle/>
          <a:p>
            <a:pPr>
              <a:defRPr/>
            </a:pPr>
            <a:r>
              <a:rPr lang="en-US" dirty="0"/>
              <a:t>1/18/2019</a:t>
            </a:r>
          </a:p>
        </p:txBody>
      </p:sp>
      <p:sp>
        <p:nvSpPr>
          <p:cNvPr id="5" name="Footer Placeholder 4">
            <a:extLst>
              <a:ext uri="{FF2B5EF4-FFF2-40B4-BE49-F238E27FC236}">
                <a16:creationId xmlns:a16="http://schemas.microsoft.com/office/drawing/2014/main" id="{DF439498-D09D-4C48-AE9B-14D732082317}"/>
              </a:ext>
            </a:extLst>
          </p:cNvPr>
          <p:cNvSpPr>
            <a:spLocks noGrp="1"/>
          </p:cNvSpPr>
          <p:nvPr>
            <p:ph type="ftr" sz="quarter" idx="3"/>
          </p:nvPr>
        </p:nvSpPr>
        <p:spPr/>
        <p:txBody>
          <a:bodyPr/>
          <a:lstStyle/>
          <a:p>
            <a:pPr>
              <a:defRPr/>
            </a:pPr>
            <a:r>
              <a:rPr lang="en-US" dirty="0"/>
              <a:t>FAST Summary</a:t>
            </a:r>
            <a:endParaRPr lang="en-US" b="1" dirty="0"/>
          </a:p>
        </p:txBody>
      </p:sp>
      <p:sp>
        <p:nvSpPr>
          <p:cNvPr id="6" name="Slide Number Placeholder 5">
            <a:extLst>
              <a:ext uri="{FF2B5EF4-FFF2-40B4-BE49-F238E27FC236}">
                <a16:creationId xmlns:a16="http://schemas.microsoft.com/office/drawing/2014/main" id="{5FC5F867-52E2-4436-BD83-D75EBA3C1036}"/>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10" name="Picture 9" descr="A picture containing indoor, object, table&#10;&#10;Description generated with high confidence">
            <a:extLst>
              <a:ext uri="{FF2B5EF4-FFF2-40B4-BE49-F238E27FC236}">
                <a16:creationId xmlns:a16="http://schemas.microsoft.com/office/drawing/2014/main" id="{02C11F34-9D31-416F-9CBA-FC1E35588AE9}"/>
              </a:ext>
            </a:extLst>
          </p:cNvPr>
          <p:cNvPicPr>
            <a:picLocks noChangeAspect="1"/>
          </p:cNvPicPr>
          <p:nvPr/>
        </p:nvPicPr>
        <p:blipFill>
          <a:blip r:embed="rId3"/>
          <a:stretch>
            <a:fillRect/>
          </a:stretch>
        </p:blipFill>
        <p:spPr>
          <a:xfrm rot="5400000">
            <a:off x="4051278" y="2039202"/>
            <a:ext cx="5059363" cy="2845891"/>
          </a:xfrm>
          <a:prstGeom prst="rect">
            <a:avLst/>
          </a:prstGeom>
        </p:spPr>
      </p:pic>
    </p:spTree>
    <p:extLst>
      <p:ext uri="{BB962C8B-B14F-4D97-AF65-F5344CB8AC3E}">
        <p14:creationId xmlns:p14="http://schemas.microsoft.com/office/powerpoint/2010/main" val="130020430"/>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Template>
  <TotalTime>21345</TotalTime>
  <Words>210</Words>
  <Application>Microsoft Office PowerPoint</Application>
  <PresentationFormat>On-screen Show (4:3)</PresentationFormat>
  <Paragraphs>37</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ＭＳ Ｐゴシック</vt:lpstr>
      <vt:lpstr>Arial</vt:lpstr>
      <vt:lpstr>Calibri</vt:lpstr>
      <vt:lpstr>Geneva</vt:lpstr>
      <vt:lpstr>Helvetica</vt:lpstr>
      <vt:lpstr>Fermilab_PPT_090815</vt:lpstr>
      <vt:lpstr>FAST Facility Department</vt:lpstr>
      <vt:lpstr>FAST: Next Week</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R Edstrom JR</dc:creator>
  <cp:lastModifiedBy>Darren J Crawford</cp:lastModifiedBy>
  <cp:revision>155</cp:revision>
  <cp:lastPrinted>2014-01-20T19:40:21Z</cp:lastPrinted>
  <dcterms:created xsi:type="dcterms:W3CDTF">2018-09-26T13:50:12Z</dcterms:created>
  <dcterms:modified xsi:type="dcterms:W3CDTF">2019-01-18T16:50:39Z</dcterms:modified>
</cp:coreProperties>
</file>