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2"/>
    <p:restoredTop sz="93647"/>
  </p:normalViewPr>
  <p:slideViewPr>
    <p:cSldViewPr snapToGrid="0" snapToObjects="1">
      <p:cViewPr varScale="1">
        <p:scale>
          <a:sx n="104" d="100"/>
          <a:sy n="104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8610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5280" y="1207800"/>
            <a:ext cx="109766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05280" y="3855960"/>
            <a:ext cx="109766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109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5280" y="120780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29920" y="120780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229920" y="385596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5280" y="385596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6398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5280" y="1207800"/>
            <a:ext cx="35342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316640" y="1207800"/>
            <a:ext cx="35342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8028000" y="1207800"/>
            <a:ext cx="35342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8028000" y="3855960"/>
            <a:ext cx="35342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316640" y="3855960"/>
            <a:ext cx="35342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5280" y="3855960"/>
            <a:ext cx="35342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228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E428C-3F00-8642-8CEB-9A60978BA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5BF8AD-F3FD-4346-A570-FB72E028F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C46AA-BEC6-2B42-9509-D6A2BDD2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C0A4D-545A-0A45-BCC7-DD1C602017AD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9D5C5-EB34-D245-BE6B-FC061DB1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FB0FB-4E54-F647-983F-9209D3AB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EE70-091A-1447-9FC9-5D0FA550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7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 hasCustomPrompt="1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baseline="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add title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5280" y="1207800"/>
            <a:ext cx="10976640" cy="506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65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5280" y="1207800"/>
            <a:ext cx="10976640" cy="506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285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5280" y="1207800"/>
            <a:ext cx="5356320" cy="506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29920" y="1207800"/>
            <a:ext cx="5356320" cy="506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268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766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05280" y="462600"/>
            <a:ext cx="10972320" cy="29998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4356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5280" y="120780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05280" y="385596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29920" y="1207800"/>
            <a:ext cx="5356320" cy="506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8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5280" y="1207800"/>
            <a:ext cx="5356320" cy="5069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29920" y="120780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29920" y="385596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61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5280" y="462600"/>
            <a:ext cx="10972320" cy="6469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5280" y="120780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29920" y="1207800"/>
            <a:ext cx="535632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5280" y="3855960"/>
            <a:ext cx="10976640" cy="241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576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1"/>
          <p:cNvSpPr/>
          <p:nvPr/>
        </p:nvSpPr>
        <p:spPr>
          <a:xfrm>
            <a:off x="609600" y="5760720"/>
            <a:ext cx="10972800" cy="360"/>
          </a:xfrm>
          <a:prstGeom prst="line">
            <a:avLst/>
          </a:prstGeom>
          <a:ln w="25560">
            <a:solidFill>
              <a:srgbClr val="E9512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Line 2"/>
          <p:cNvSpPr/>
          <p:nvPr/>
        </p:nvSpPr>
        <p:spPr>
          <a:xfrm>
            <a:off x="609600" y="471960"/>
            <a:ext cx="10972800" cy="360"/>
          </a:xfrm>
          <a:prstGeom prst="line">
            <a:avLst/>
          </a:prstGeom>
          <a:ln w="25560">
            <a:solidFill>
              <a:srgbClr val="E9512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" name="Picture 5"/>
          <p:cNvPicPr/>
          <p:nvPr/>
        </p:nvPicPr>
        <p:blipFill>
          <a:blip r:embed="rId15"/>
          <a:stretch/>
        </p:blipFill>
        <p:spPr>
          <a:xfrm>
            <a:off x="9958388" y="5953320"/>
            <a:ext cx="1632172" cy="577800"/>
          </a:xfrm>
          <a:prstGeom prst="rect">
            <a:avLst/>
          </a:prstGeom>
          <a:ln>
            <a:noFill/>
          </a:ln>
        </p:spPr>
      </p:pic>
      <p:pic>
        <p:nvPicPr>
          <p:cNvPr id="3" name="Picture 8"/>
          <p:cNvPicPr/>
          <p:nvPr/>
        </p:nvPicPr>
        <p:blipFill>
          <a:blip r:embed="rId16"/>
          <a:stretch/>
        </p:blipFill>
        <p:spPr>
          <a:xfrm>
            <a:off x="6793440" y="250200"/>
            <a:ext cx="2252640" cy="189000"/>
          </a:xfrm>
          <a:prstGeom prst="rect">
            <a:avLst/>
          </a:prstGeom>
          <a:ln>
            <a:noFill/>
          </a:ln>
        </p:spPr>
      </p:pic>
      <p:pic>
        <p:nvPicPr>
          <p:cNvPr id="4" name="Picture 9"/>
          <p:cNvPicPr/>
          <p:nvPr/>
        </p:nvPicPr>
        <p:blipFill>
          <a:blip r:embed="rId17"/>
          <a:stretch/>
        </p:blipFill>
        <p:spPr>
          <a:xfrm>
            <a:off x="9074880" y="240120"/>
            <a:ext cx="2515200" cy="189000"/>
          </a:xfrm>
          <a:prstGeom prst="rect">
            <a:avLst/>
          </a:prstGeom>
          <a:ln>
            <a:noFill/>
          </a:ln>
        </p:spPr>
      </p:pic>
      <p:sp>
        <p:nvSpPr>
          <p:cNvPr id="5" name="PlaceHolder 3"/>
          <p:cNvSpPr>
            <a:spLocks noGrp="1"/>
          </p:cNvSpPr>
          <p:nvPr>
            <p:ph type="title"/>
          </p:nvPr>
        </p:nvSpPr>
        <p:spPr>
          <a:xfrm>
            <a:off x="609600" y="1230480"/>
            <a:ext cx="10957440" cy="1142640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3200" b="1" strike="noStrike" spc="-1">
                <a:solidFill>
                  <a:srgbClr val="E95125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Click to edit Master title style</a:t>
            </a:r>
            <a:endParaRPr lang="en-US" sz="3200" b="0" strike="noStrike" spc="-1">
              <a:solidFill>
                <a:srgbClr val="BC5F2B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body"/>
          </p:nvPr>
        </p:nvSpPr>
        <p:spPr>
          <a:xfrm>
            <a:off x="605280" y="2696760"/>
            <a:ext cx="10961760" cy="1720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E95125"/>
                </a:solidFill>
                <a:uFill>
                  <a:solidFill>
                    <a:srgbClr val="FFFFFF"/>
                  </a:solidFill>
                </a:uFill>
                <a:latin typeface="Arial"/>
                <a:ea typeface="Geneva"/>
              </a:rPr>
              <a:t>Click to edit Master text styles</a:t>
            </a:r>
            <a:endParaRPr lang="en-US" sz="2200" b="0" strike="noStrike" spc="-1">
              <a:solidFill>
                <a:srgbClr val="BC5F2B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Picture 6"/>
          <p:cNvPicPr/>
          <p:nvPr/>
        </p:nvPicPr>
        <p:blipFill>
          <a:blip r:embed="rId18"/>
          <a:stretch/>
        </p:blipFill>
        <p:spPr>
          <a:xfrm>
            <a:off x="7058024" y="5906880"/>
            <a:ext cx="2349975" cy="5893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19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100000"/>
        </a:lnSpc>
        <a:spcBef>
          <a:spcPts val="439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53AF4-43AD-E34F-BB48-46D668C49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 and FW Hit-finding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8F7E9-5633-3E46-B773-F7983B5AC417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en-US" dirty="0"/>
              <a:t>J. Greer, K. </a:t>
            </a:r>
            <a:r>
              <a:rPr lang="en-US" dirty="0" err="1"/>
              <a:t>Kothekar</a:t>
            </a:r>
            <a:r>
              <a:rPr lang="en-US" dirty="0"/>
              <a:t>, J. Brooke</a:t>
            </a:r>
          </a:p>
        </p:txBody>
      </p:sp>
    </p:spTree>
    <p:extLst>
      <p:ext uri="{BB962C8B-B14F-4D97-AF65-F5344CB8AC3E}">
        <p14:creationId xmlns:p14="http://schemas.microsoft.com/office/powerpoint/2010/main" val="420578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C942-5C54-544D-B671-92F572FE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</a:t>
            </a:r>
            <a:r>
              <a:rPr lang="en-US" dirty="0" err="1"/>
              <a:t>fw</a:t>
            </a:r>
            <a:r>
              <a:rPr lang="en-US" dirty="0"/>
              <a:t> and </a:t>
            </a:r>
            <a:r>
              <a:rPr lang="en-US" dirty="0" err="1"/>
              <a:t>sw</a:t>
            </a:r>
            <a:r>
              <a:rPr lang="en-US" dirty="0"/>
              <a:t> hits – end tick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0AD54-3472-6642-9F3C-7BF93E889BA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5490720" cy="5069880"/>
          </a:xfrm>
        </p:spPr>
        <p:txBody>
          <a:bodyPr/>
          <a:lstStyle/>
          <a:p>
            <a:r>
              <a:rPr lang="en-US" dirty="0"/>
              <a:t>End ticks not found to be the same</a:t>
            </a:r>
          </a:p>
          <a:p>
            <a:r>
              <a:rPr lang="en-US" dirty="0"/>
              <a:t>SW ends 1 tick earlier than FW hit</a:t>
            </a:r>
          </a:p>
          <a:p>
            <a:r>
              <a:rPr lang="en-US" dirty="0"/>
              <a:t>Double check </a:t>
            </a:r>
            <a:r>
              <a:rPr lang="en-US" dirty="0" err="1"/>
              <a:t>hit_size</a:t>
            </a:r>
            <a:r>
              <a:rPr lang="en-US" dirty="0"/>
              <a:t> is consistent with this before looking at why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FEB42B-EB29-D943-A822-C17FB923A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440" y="1109520"/>
            <a:ext cx="5827776" cy="459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0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78B5B-3118-1544-A1F7-9F3A9105E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</a:t>
            </a:r>
            <a:r>
              <a:rPr lang="en-US" dirty="0" err="1"/>
              <a:t>fw</a:t>
            </a:r>
            <a:r>
              <a:rPr lang="en-US" dirty="0"/>
              <a:t> and </a:t>
            </a:r>
            <a:r>
              <a:rPr lang="en-US" dirty="0" err="1"/>
              <a:t>sw</a:t>
            </a:r>
            <a:r>
              <a:rPr lang="en-US" dirty="0"/>
              <a:t> hits – hit size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E327C-2795-7949-BA49-521FEC4F2E3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5490720" cy="5069880"/>
          </a:xfrm>
        </p:spPr>
        <p:txBody>
          <a:bodyPr/>
          <a:lstStyle/>
          <a:p>
            <a:r>
              <a:rPr lang="en-US" dirty="0"/>
              <a:t>SW hit is 1 tick shorter than FW hit</a:t>
            </a:r>
          </a:p>
          <a:p>
            <a:r>
              <a:rPr lang="en-US" dirty="0"/>
              <a:t>The reason why becomes apparent when comparing the </a:t>
            </a:r>
            <a:r>
              <a:rPr lang="en-US" dirty="0" err="1"/>
              <a:t>sumADC</a:t>
            </a:r>
            <a:r>
              <a:rPr lang="en-US" dirty="0"/>
              <a:t> values of the hits found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F6D1FD-B177-DE49-BD96-E28DC68A0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440" y="1075078"/>
            <a:ext cx="5787148" cy="457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340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6A8A1-48D4-4149-A438-DB2AD6EC0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</a:t>
            </a:r>
            <a:r>
              <a:rPr lang="en-US" dirty="0" err="1"/>
              <a:t>fw</a:t>
            </a:r>
            <a:r>
              <a:rPr lang="en-US" dirty="0"/>
              <a:t> and </a:t>
            </a:r>
            <a:r>
              <a:rPr lang="en-US" dirty="0" err="1"/>
              <a:t>sw</a:t>
            </a:r>
            <a:r>
              <a:rPr lang="en-US" dirty="0"/>
              <a:t> hits–</a:t>
            </a:r>
            <a:r>
              <a:rPr lang="en-US" dirty="0" err="1"/>
              <a:t>summedADC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3B063-59E4-4B4D-9BC7-A356E29113E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10976640" cy="82216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There is a difference of 510. A threshold of 510 was used for these hits. Looking again at the SW hit-finder it considered a hit to be &gt;510 whereas FW hit-finder considered a hit to be &gt;=510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ADDF59-4A75-CD45-9F52-8E9AAFC1B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440" y="1978451"/>
            <a:ext cx="4655568" cy="36717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6B2619-7910-CA4F-B86C-EFC729778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873" y="1978451"/>
            <a:ext cx="4655567" cy="367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995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073EA-AD4D-1B42-B6D6-A6944EA31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</a:t>
            </a:r>
            <a:r>
              <a:rPr lang="en-US" dirty="0" err="1"/>
              <a:t>fw</a:t>
            </a:r>
            <a:r>
              <a:rPr lang="en-US" dirty="0"/>
              <a:t> and </a:t>
            </a:r>
            <a:r>
              <a:rPr lang="en-US" dirty="0" err="1"/>
              <a:t>sw</a:t>
            </a:r>
            <a:r>
              <a:rPr lang="en-US" dirty="0"/>
              <a:t> hits–</a:t>
            </a:r>
            <a:r>
              <a:rPr lang="en-US" dirty="0" err="1"/>
              <a:t>hit_continues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3361C-D417-7847-A851-474F5505C947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10972320" cy="5069880"/>
          </a:xfrm>
        </p:spPr>
        <p:txBody>
          <a:bodyPr/>
          <a:lstStyle/>
          <a:p>
            <a:r>
              <a:rPr lang="en-US" dirty="0"/>
              <a:t>Looking this time at the 100MeV sample with a two hits, split by the packet boundary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530BF3-85C8-1D4F-A3A5-12651F9A4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440" y="2115453"/>
            <a:ext cx="4481856" cy="35347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A61C70-F5EC-E34C-B096-7B4D16DBC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8704" y="2115453"/>
            <a:ext cx="4472736" cy="353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38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A4BC8-C391-FF4B-898A-C1E41783E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000FB-5882-FE42-A16A-1BDE068D7CB9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Evaluate the resources requirements of the new hit-finder algorithm?</a:t>
            </a:r>
          </a:p>
          <a:p>
            <a:r>
              <a:rPr lang="en-US" dirty="0"/>
              <a:t>Look at performance of current algorithm (SNB simulation, </a:t>
            </a:r>
            <a:r>
              <a:rPr lang="en-US" dirty="0" err="1"/>
              <a:t>protoDUNE</a:t>
            </a:r>
            <a:r>
              <a:rPr lang="en-US" dirty="0"/>
              <a:t> data etc.)</a:t>
            </a:r>
          </a:p>
          <a:p>
            <a:r>
              <a:rPr lang="en-US" dirty="0"/>
              <a:t>What extensions can be made, their performance gain and feasibility in terms of FPGA resources </a:t>
            </a:r>
          </a:p>
          <a:p>
            <a:r>
              <a:rPr lang="en-US" dirty="0"/>
              <a:t>Extension to multiple channels</a:t>
            </a:r>
          </a:p>
          <a:p>
            <a:r>
              <a:rPr lang="en-US" dirty="0"/>
              <a:t>Implement in hardware?</a:t>
            </a:r>
          </a:p>
        </p:txBody>
      </p:sp>
    </p:spTree>
    <p:extLst>
      <p:ext uri="{BB962C8B-B14F-4D97-AF65-F5344CB8AC3E}">
        <p14:creationId xmlns:p14="http://schemas.microsoft.com/office/powerpoint/2010/main" val="4035514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C088-CDB1-2345-A35C-8643A185B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for running SW and FW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57733-3073-7544-B3A3-AA1D99523363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The instructions for running the software and the hit-finder firmware, as well as file locations will be available very soon on the wiki</a:t>
            </a:r>
          </a:p>
          <a:p>
            <a:r>
              <a:rPr lang="en-US" dirty="0"/>
              <a:t>Need to add the new hit-finder code to the git repo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25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478DC-F101-9E41-A8D7-5E749BFFD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4FA56-25D6-5747-A816-099C6D5BBCBA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10976640" cy="5069880"/>
          </a:xfrm>
        </p:spPr>
        <p:txBody>
          <a:bodyPr/>
          <a:lstStyle/>
          <a:p>
            <a:r>
              <a:rPr lang="en-US" dirty="0"/>
              <a:t>FW algorithm now treats packets independently</a:t>
            </a:r>
          </a:p>
          <a:p>
            <a:r>
              <a:rPr lang="en-US" dirty="0"/>
              <a:t>FW working in simulation on single channel </a:t>
            </a:r>
          </a:p>
          <a:p>
            <a:r>
              <a:rPr lang="en-US" dirty="0"/>
              <a:t>SW and FW hit quantities are either the same or will be when corrections applied</a:t>
            </a:r>
          </a:p>
          <a:p>
            <a:r>
              <a:rPr lang="en-US" dirty="0"/>
              <a:t>Instructions and documentation soon!</a:t>
            </a:r>
          </a:p>
        </p:txBody>
      </p:sp>
    </p:spTree>
    <p:extLst>
      <p:ext uri="{BB962C8B-B14F-4D97-AF65-F5344CB8AC3E}">
        <p14:creationId xmlns:p14="http://schemas.microsoft.com/office/powerpoint/2010/main" val="194987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749EB-44AC-4B41-B40D-6FFAEEB95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talk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70B2B-0FB6-6346-800B-F6DD19204143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Recent updates to hit-finding </a:t>
            </a:r>
            <a:r>
              <a:rPr lang="en-US" dirty="0" err="1"/>
              <a:t>fw</a:t>
            </a:r>
            <a:endParaRPr lang="en-US" dirty="0"/>
          </a:p>
          <a:p>
            <a:r>
              <a:rPr lang="en-US" dirty="0"/>
              <a:t>Demonstration </a:t>
            </a:r>
            <a:r>
              <a:rPr lang="en-US" dirty="0" err="1"/>
              <a:t>fw</a:t>
            </a:r>
            <a:r>
              <a:rPr lang="en-US" dirty="0"/>
              <a:t> is working in simulation for hit-finding on a single channel</a:t>
            </a:r>
          </a:p>
          <a:p>
            <a:r>
              <a:rPr lang="en-US" dirty="0"/>
              <a:t>Demonstration that the hits and their quantities found in </a:t>
            </a:r>
            <a:r>
              <a:rPr lang="en-US" dirty="0" err="1"/>
              <a:t>fw</a:t>
            </a:r>
            <a:r>
              <a:rPr lang="en-US" dirty="0"/>
              <a:t> are the same as those found in </a:t>
            </a:r>
            <a:r>
              <a:rPr lang="en-US" dirty="0" err="1"/>
              <a:t>sw</a:t>
            </a:r>
            <a:endParaRPr lang="en-US" dirty="0"/>
          </a:p>
          <a:p>
            <a:r>
              <a:rPr lang="en-US" dirty="0"/>
              <a:t>What to do next</a:t>
            </a:r>
          </a:p>
          <a:p>
            <a:r>
              <a:rPr lang="en-US" dirty="0"/>
              <a:t>Where to get instructions for the whole process of running the </a:t>
            </a:r>
            <a:r>
              <a:rPr lang="en-US" dirty="0" err="1"/>
              <a:t>sw</a:t>
            </a:r>
            <a:r>
              <a:rPr lang="en-US" dirty="0"/>
              <a:t> and </a:t>
            </a:r>
            <a:r>
              <a:rPr lang="en-US" dirty="0" err="1"/>
              <a:t>fw</a:t>
            </a:r>
            <a:r>
              <a:rPr lang="en-US" dirty="0"/>
              <a:t> hit-finding and making the comparison</a:t>
            </a:r>
          </a:p>
        </p:txBody>
      </p:sp>
    </p:spTree>
    <p:extLst>
      <p:ext uri="{BB962C8B-B14F-4D97-AF65-F5344CB8AC3E}">
        <p14:creationId xmlns:p14="http://schemas.microsoft.com/office/powerpoint/2010/main" val="1718829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5ADB-F3C1-934B-AA74-30AF64DB8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updates to </a:t>
            </a:r>
            <a:r>
              <a:rPr lang="en-US" dirty="0" err="1"/>
              <a:t>fw</a:t>
            </a:r>
            <a:r>
              <a:rPr lang="en-US" dirty="0"/>
              <a:t> hit-finding algorithm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20E12-D0CD-8545-B062-224775C05E80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These bring it in line with the algorithm implemented in software</a:t>
            </a:r>
          </a:p>
          <a:p>
            <a:r>
              <a:rPr lang="en-US" dirty="0"/>
              <a:t>The main update is that the hit-finder now treats all ‘packets’ of </a:t>
            </a:r>
            <a:r>
              <a:rPr lang="en-US" dirty="0" err="1"/>
              <a:t>adc</a:t>
            </a:r>
            <a:r>
              <a:rPr lang="en-US" dirty="0"/>
              <a:t> samples (</a:t>
            </a:r>
            <a:r>
              <a:rPr lang="en-US" dirty="0" err="1"/>
              <a:t>ie</a:t>
            </a:r>
            <a:r>
              <a:rPr lang="en-US" dirty="0"/>
              <a:t>: 256 ADCs in a packet) independently</a:t>
            </a:r>
          </a:p>
          <a:p>
            <a:r>
              <a:rPr lang="en-US" dirty="0"/>
              <a:t>This should allow a round-robin style allocation of packets to hit-finders in future</a:t>
            </a:r>
          </a:p>
          <a:p>
            <a:r>
              <a:rPr lang="en-US" dirty="0"/>
              <a:t>To achieve this, if a hit is lasting beyond the end of a packet, then the hit quantities are read out as they are at the end of the packet along with a Boolean which indicates whether this hit continues up to the last ADC value in the packet (True) or not (False)</a:t>
            </a:r>
          </a:p>
          <a:p>
            <a:r>
              <a:rPr lang="en-US" dirty="0"/>
              <a:t>Just in case a hit doesn’t actually continue to next packet, the end tick of the hit and the start tick of the next allow a check to be made</a:t>
            </a:r>
          </a:p>
        </p:txBody>
      </p:sp>
    </p:spTree>
    <p:extLst>
      <p:ext uri="{BB962C8B-B14F-4D97-AF65-F5344CB8AC3E}">
        <p14:creationId xmlns:p14="http://schemas.microsoft.com/office/powerpoint/2010/main" val="2372901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6CA28-20B6-8C41-973A-DDD082D94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FW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BD624-4FA2-8846-83AD-6DD5615058C8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en-GB" dirty="0"/>
              <a:t>prod_eminus_20MeV_parallelx_dune10kt_1x2x6_nonoise_Channel3695results.txt</a:t>
            </a:r>
          </a:p>
          <a:p>
            <a:r>
              <a:rPr lang="en-GB" dirty="0"/>
              <a:t>1channel number, 2event_number, 3random, 4collection/induction, 5packet_number, 6hit_continues, 7hitstart, 8hitsize, 9hitpeak(time), 10hitpeak(</a:t>
            </a:r>
            <a:r>
              <a:rPr lang="en-GB" dirty="0" err="1"/>
              <a:t>adc</a:t>
            </a:r>
            <a:r>
              <a:rPr lang="en-GB" dirty="0"/>
              <a:t>) , 11hitsumadc</a:t>
            </a:r>
          </a:p>
          <a:p>
            <a:r>
              <a:rPr lang="en-GB" dirty="0"/>
              <a:t>9005 6123 888 1 9 0 2489 59 2532 614 32973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29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22512-0FD7-B540-82C8-6DAEE33B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FW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D9660-471B-E743-8FB7-5A2C8C52336A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5495040" cy="5069880"/>
          </a:xfrm>
        </p:spPr>
        <p:txBody>
          <a:bodyPr/>
          <a:lstStyle/>
          <a:p>
            <a:r>
              <a:rPr lang="en-GB" dirty="0"/>
              <a:t>1channel number, 2event_number, 3random, 4collection/induction, 5packet_number, 6hit_continues, 7hitstart, 8hitsize, 9hitpeak(time), 10hitpeak(</a:t>
            </a:r>
            <a:r>
              <a:rPr lang="en-GB" dirty="0" err="1"/>
              <a:t>adc</a:t>
            </a:r>
            <a:r>
              <a:rPr lang="en-GB" dirty="0"/>
              <a:t>) , 11hitsumadc</a:t>
            </a:r>
          </a:p>
          <a:p>
            <a:r>
              <a:rPr lang="en-GB" dirty="0"/>
              <a:t>9005 6123 888 1 9 0 2489 59 2532 614 32973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B8218C-1692-5C4E-B860-5776B42D5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200" y="1207800"/>
            <a:ext cx="5486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79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0431E-B685-3F41-ABF9-0BFDB40A0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FW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66CAE-7D1B-5248-87CA-8EE7DA15E30B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10972320" cy="5069880"/>
          </a:xfrm>
        </p:spPr>
        <p:txBody>
          <a:bodyPr>
            <a:normAutofit/>
          </a:bodyPr>
          <a:lstStyle/>
          <a:p>
            <a:r>
              <a:rPr lang="en-GB" dirty="0"/>
              <a:t>prod_muminus_100MeV_parallely_dune10kt_1x2x6_nonoise_Channel5436results.txt</a:t>
            </a:r>
          </a:p>
          <a:p>
            <a:r>
              <a:rPr lang="en-GB" dirty="0"/>
              <a:t>1channel number, 2event_number, 3random, 4collection/induction, 5packet_number, 6hit_continues, 7hitstart, 8hitsize, 9hitpeak(time), 10hitpeak(</a:t>
            </a:r>
            <a:r>
              <a:rPr lang="en-GB" dirty="0" err="1"/>
              <a:t>adc</a:t>
            </a:r>
            <a:r>
              <a:rPr lang="en-GB" dirty="0"/>
              <a:t>) , 11hitsumadc</a:t>
            </a:r>
          </a:p>
          <a:p>
            <a:r>
              <a:rPr lang="en-GB" dirty="0"/>
              <a:t>9005 6123 888 1 15 1 3835 6 3840 545 3144</a:t>
            </a:r>
          </a:p>
          <a:p>
            <a:r>
              <a:rPr lang="en-GB" dirty="0"/>
              <a:t>9005 6123 888 1 15 0 3841 24 3854 1211 20183</a:t>
            </a:r>
          </a:p>
          <a:p>
            <a:pPr marL="108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1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F75D2-479C-5143-8CA6-627858509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FW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812F2-C2EA-FB4F-8358-884BBEB74BFD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5490720" cy="5069880"/>
          </a:xfrm>
        </p:spPr>
        <p:txBody>
          <a:bodyPr>
            <a:normAutofit/>
          </a:bodyPr>
          <a:lstStyle/>
          <a:p>
            <a:r>
              <a:rPr lang="en-GB" dirty="0"/>
              <a:t>1channel number, 2event_number, 3random, 4collection/induction, 5packet_number, 6hit_continues, 7hitstart, 8hitsize, 9hitpeak(time), 10hitpeak(</a:t>
            </a:r>
            <a:r>
              <a:rPr lang="en-GB" dirty="0" err="1"/>
              <a:t>adc</a:t>
            </a:r>
            <a:r>
              <a:rPr lang="en-GB" dirty="0"/>
              <a:t>) , 11hitsumadc</a:t>
            </a:r>
          </a:p>
          <a:p>
            <a:r>
              <a:rPr lang="en-GB" dirty="0"/>
              <a:t>9005 6123 888 1 15 1 3835 6 3840 545 3144</a:t>
            </a:r>
          </a:p>
          <a:p>
            <a:r>
              <a:rPr lang="en-GB" dirty="0"/>
              <a:t>9005 6123 888 1 15 0 3841 24 3854 1211 20183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441497-5637-3049-A5C1-57C56181C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320" y="1207800"/>
            <a:ext cx="5486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375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4C33A-BBDC-B741-AB4E-5CAD58FC6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</a:t>
            </a:r>
            <a:r>
              <a:rPr lang="en-US" dirty="0" err="1"/>
              <a:t>fw</a:t>
            </a:r>
            <a:r>
              <a:rPr lang="en-US" dirty="0"/>
              <a:t> and </a:t>
            </a:r>
            <a:r>
              <a:rPr lang="en-US" dirty="0" err="1"/>
              <a:t>sw</a:t>
            </a:r>
            <a:r>
              <a:rPr lang="en-US" dirty="0"/>
              <a:t> hits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010F9-474A-3741-9D03-46F3DF154AEC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There are still a couple of bugs I’m correcting and investigating – already found source of some</a:t>
            </a:r>
          </a:p>
          <a:p>
            <a:r>
              <a:rPr lang="en-US" dirty="0"/>
              <a:t>Here are some early results (without bugs removed yet)</a:t>
            </a:r>
          </a:p>
          <a:p>
            <a:r>
              <a:rPr lang="en-US" dirty="0"/>
              <a:t>At the moment just comparing the start tick, end tick, </a:t>
            </a:r>
            <a:r>
              <a:rPr lang="en-US" dirty="0" err="1"/>
              <a:t>hitsize</a:t>
            </a:r>
            <a:r>
              <a:rPr lang="en-US" dirty="0"/>
              <a:t>, summed </a:t>
            </a:r>
            <a:r>
              <a:rPr lang="en-US" dirty="0" err="1"/>
              <a:t>adc</a:t>
            </a:r>
            <a:r>
              <a:rPr lang="en-US" dirty="0"/>
              <a:t> of the hits, whether the hit continues or not (1-Yes, 0-No)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19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9B077-E4CF-634C-B72B-8EEF20882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</a:t>
            </a:r>
            <a:r>
              <a:rPr lang="en-US" dirty="0" err="1"/>
              <a:t>fw</a:t>
            </a:r>
            <a:r>
              <a:rPr lang="en-US" dirty="0"/>
              <a:t> and </a:t>
            </a:r>
            <a:r>
              <a:rPr lang="en-US" dirty="0" err="1"/>
              <a:t>sw</a:t>
            </a:r>
            <a:r>
              <a:rPr lang="en-US" dirty="0"/>
              <a:t> hits – start tick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643E7-535E-7C47-8CA4-ED8EE831CE33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05280" y="1207800"/>
            <a:ext cx="5490720" cy="5069880"/>
          </a:xfrm>
        </p:spPr>
        <p:txBody>
          <a:bodyPr/>
          <a:lstStyle/>
          <a:p>
            <a:r>
              <a:rPr lang="en-US" dirty="0"/>
              <a:t>Using the 20MeV result with a single hit</a:t>
            </a:r>
          </a:p>
          <a:p>
            <a:r>
              <a:rPr lang="en-US" dirty="0"/>
              <a:t>Both start ticks found to be the same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69FD08-67B3-104E-A66F-F433DCE8A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440" y="1207800"/>
            <a:ext cx="5731522" cy="452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26951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832</Words>
  <Application>Microsoft Macintosh PowerPoint</Application>
  <PresentationFormat>Widescreen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2_Office Theme</vt:lpstr>
      <vt:lpstr>SW and FW Hit-finding Update</vt:lpstr>
      <vt:lpstr>In this talk</vt:lpstr>
      <vt:lpstr>Recent updates to fw hit-finding algorithm </vt:lpstr>
      <vt:lpstr>FW Results</vt:lpstr>
      <vt:lpstr>FW Results</vt:lpstr>
      <vt:lpstr>FW Results</vt:lpstr>
      <vt:lpstr>FW Results</vt:lpstr>
      <vt:lpstr>Comparison of fw and sw hits</vt:lpstr>
      <vt:lpstr>Comparison of fw and sw hits – start tick</vt:lpstr>
      <vt:lpstr>Comparison of fw and sw hits – end tick</vt:lpstr>
      <vt:lpstr>Comparison of fw and sw hits – hit size</vt:lpstr>
      <vt:lpstr>Comparison of fw and sw hits–summedADC</vt:lpstr>
      <vt:lpstr>Comparison of fw and sw hits–hit_continues</vt:lpstr>
      <vt:lpstr>Next steps</vt:lpstr>
      <vt:lpstr>Instructions for running SW and FW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 and FW Hit-finding Update</dc:title>
  <dc:creator>Microsoft Office User</dc:creator>
  <cp:lastModifiedBy>Microsoft Office User</cp:lastModifiedBy>
  <cp:revision>15</cp:revision>
  <dcterms:created xsi:type="dcterms:W3CDTF">2019-01-22T12:16:39Z</dcterms:created>
  <dcterms:modified xsi:type="dcterms:W3CDTF">2019-01-22T16:01:47Z</dcterms:modified>
</cp:coreProperties>
</file>