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642" r:id="rId2"/>
    <p:sldId id="644" r:id="rId3"/>
    <p:sldId id="643" r:id="rId4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 Merminga" initials="LM" lastIdx="5" clrIdx="0">
    <p:extLst>
      <p:ext uri="{19B8F6BF-5375-455C-9EA6-DF929625EA0E}">
        <p15:presenceInfo xmlns:p15="http://schemas.microsoft.com/office/powerpoint/2012/main" userId="Lia Merming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9" autoAdjust="0"/>
    <p:restoredTop sz="94643"/>
  </p:normalViewPr>
  <p:slideViewPr>
    <p:cSldViewPr snapToGrid="0" snapToObjects="1" showGuides="1">
      <p:cViewPr varScale="1">
        <p:scale>
          <a:sx n="79" d="100"/>
          <a:sy n="79" d="100"/>
        </p:scale>
        <p:origin x="847" y="43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nfa Wu" userId="9eb4ed8f995fdd0d" providerId="LiveId" clId="{5079FF2F-8B64-4B20-B10A-DE17005F080F}"/>
    <pc:docChg chg="undo redo custSel modSld">
      <pc:chgData name="Genfa Wu" userId="9eb4ed8f995fdd0d" providerId="LiveId" clId="{5079FF2F-8B64-4B20-B10A-DE17005F080F}" dt="2018-12-18T06:20:30.847" v="717" actId="20577"/>
      <pc:docMkLst>
        <pc:docMk/>
      </pc:docMkLst>
      <pc:sldChg chg="addSp delSp modSp setBg modNotesTx">
        <pc:chgData name="Genfa Wu" userId="9eb4ed8f995fdd0d" providerId="LiveId" clId="{5079FF2F-8B64-4B20-B10A-DE17005F080F}" dt="2018-12-18T06:20:30.847" v="717" actId="20577"/>
        <pc:sldMkLst>
          <pc:docMk/>
          <pc:sldMk cId="475638664" sldId="642"/>
        </pc:sldMkLst>
        <pc:spChg chg="add del mod">
          <ac:chgData name="Genfa Wu" userId="9eb4ed8f995fdd0d" providerId="LiveId" clId="{5079FF2F-8B64-4B20-B10A-DE17005F080F}" dt="2018-12-18T05:42:40.096" v="3" actId="478"/>
          <ac:spMkLst>
            <pc:docMk/>
            <pc:sldMk cId="475638664" sldId="642"/>
            <ac:spMk id="9" creationId="{D51DD3E6-D069-4E4F-B5F7-9897B15CCD42}"/>
          </ac:spMkLst>
        </pc:spChg>
        <pc:spChg chg="add mod">
          <ac:chgData name="Genfa Wu" userId="9eb4ed8f995fdd0d" providerId="LiveId" clId="{5079FF2F-8B64-4B20-B10A-DE17005F080F}" dt="2018-12-18T06:02:09.464" v="286" actId="20577"/>
          <ac:spMkLst>
            <pc:docMk/>
            <pc:sldMk cId="475638664" sldId="642"/>
            <ac:spMk id="20" creationId="{E6F89155-DB10-4C54-8A5A-F589E62F322D}"/>
          </ac:spMkLst>
        </pc:spChg>
        <pc:spChg chg="add mod">
          <ac:chgData name="Genfa Wu" userId="9eb4ed8f995fdd0d" providerId="LiveId" clId="{5079FF2F-8B64-4B20-B10A-DE17005F080F}" dt="2018-12-18T06:02:06.222" v="284" actId="20577"/>
          <ac:spMkLst>
            <pc:docMk/>
            <pc:sldMk cId="475638664" sldId="642"/>
            <ac:spMk id="22" creationId="{90286B7C-0472-43A2-8CE6-65CB4B006542}"/>
          </ac:spMkLst>
        </pc:spChg>
        <pc:spChg chg="add del mod">
          <ac:chgData name="Genfa Wu" userId="9eb4ed8f995fdd0d" providerId="LiveId" clId="{5079FF2F-8B64-4B20-B10A-DE17005F080F}" dt="2018-12-18T06:15:27.846" v="554" actId="1076"/>
          <ac:spMkLst>
            <pc:docMk/>
            <pc:sldMk cId="475638664" sldId="642"/>
            <ac:spMk id="25" creationId="{19CC5C00-56CE-4E84-AFBB-618FBA182C6D}"/>
          </ac:spMkLst>
        </pc:spChg>
        <pc:spChg chg="add mod">
          <ac:chgData name="Genfa Wu" userId="9eb4ed8f995fdd0d" providerId="LiveId" clId="{5079FF2F-8B64-4B20-B10A-DE17005F080F}" dt="2018-12-18T06:20:30.847" v="717" actId="20577"/>
          <ac:spMkLst>
            <pc:docMk/>
            <pc:sldMk cId="475638664" sldId="642"/>
            <ac:spMk id="26" creationId="{0168F947-4BD1-4DBE-9631-E93F15809819}"/>
          </ac:spMkLst>
        </pc:spChg>
        <pc:picChg chg="del">
          <ac:chgData name="Genfa Wu" userId="9eb4ed8f995fdd0d" providerId="LiveId" clId="{5079FF2F-8B64-4B20-B10A-DE17005F080F}" dt="2018-12-18T05:42:36.338" v="2" actId="478"/>
          <ac:picMkLst>
            <pc:docMk/>
            <pc:sldMk cId="475638664" sldId="642"/>
            <ac:picMk id="6" creationId="{93660739-1F61-45F3-8C37-7A4D7D53E8FA}"/>
          </ac:picMkLst>
        </pc:picChg>
        <pc:picChg chg="add mod">
          <ac:chgData name="Genfa Wu" userId="9eb4ed8f995fdd0d" providerId="LiveId" clId="{5079FF2F-8B64-4B20-B10A-DE17005F080F}" dt="2018-12-18T05:59:56.989" v="217" actId="1076"/>
          <ac:picMkLst>
            <pc:docMk/>
            <pc:sldMk cId="475638664" sldId="642"/>
            <ac:picMk id="7" creationId="{8CEFD1D5-8001-48FA-AC53-EF5E00C70C09}"/>
          </ac:picMkLst>
        </pc:picChg>
        <pc:picChg chg="add mod">
          <ac:chgData name="Genfa Wu" userId="9eb4ed8f995fdd0d" providerId="LiveId" clId="{5079FF2F-8B64-4B20-B10A-DE17005F080F}" dt="2018-12-18T06:16:43.072" v="557" actId="1076"/>
          <ac:picMkLst>
            <pc:docMk/>
            <pc:sldMk cId="475638664" sldId="642"/>
            <ac:picMk id="27" creationId="{EE38CD8F-AA85-451A-A5B3-5A509FC69A4E}"/>
          </ac:picMkLst>
        </pc:picChg>
        <pc:cxnChg chg="add mod">
          <ac:chgData name="Genfa Wu" userId="9eb4ed8f995fdd0d" providerId="LiveId" clId="{5079FF2F-8B64-4B20-B10A-DE17005F080F}" dt="2018-12-18T05:46:42.581" v="136" actId="692"/>
          <ac:cxnSpMkLst>
            <pc:docMk/>
            <pc:sldMk cId="475638664" sldId="642"/>
            <ac:cxnSpMk id="11" creationId="{906375A8-DEC6-48ED-B662-1D24E2A5BC45}"/>
          </ac:cxnSpMkLst>
        </pc:cxnChg>
        <pc:cxnChg chg="add mod">
          <ac:chgData name="Genfa Wu" userId="9eb4ed8f995fdd0d" providerId="LiveId" clId="{5079FF2F-8B64-4B20-B10A-DE17005F080F}" dt="2018-12-18T05:47:25.792" v="142" actId="1035"/>
          <ac:cxnSpMkLst>
            <pc:docMk/>
            <pc:sldMk cId="475638664" sldId="642"/>
            <ac:cxnSpMk id="12" creationId="{44FCE64C-C5FA-4113-BFED-D66473C4BFC2}"/>
          </ac:cxnSpMkLst>
        </pc:cxnChg>
        <pc:cxnChg chg="add del mod">
          <ac:chgData name="Genfa Wu" userId="9eb4ed8f995fdd0d" providerId="LiveId" clId="{5079FF2F-8B64-4B20-B10A-DE17005F080F}" dt="2018-12-18T05:50:21.203" v="160" actId="14100"/>
          <ac:cxnSpMkLst>
            <pc:docMk/>
            <pc:sldMk cId="475638664" sldId="642"/>
            <ac:cxnSpMk id="16" creationId="{FF439AA3-4561-41C1-9A06-07551E9A026F}"/>
          </ac:cxnSpMkLst>
        </pc:cxnChg>
        <pc:cxnChg chg="add mod ord">
          <ac:chgData name="Genfa Wu" userId="9eb4ed8f995fdd0d" providerId="LiveId" clId="{5079FF2F-8B64-4B20-B10A-DE17005F080F}" dt="2018-12-18T06:01:29.713" v="274" actId="166"/>
          <ac:cxnSpMkLst>
            <pc:docMk/>
            <pc:sldMk cId="475638664" sldId="642"/>
            <ac:cxnSpMk id="21" creationId="{EE65FECB-ECD9-4DF0-A6D2-D8E4DE59CBCE}"/>
          </ac:cxnSpMkLst>
        </pc:cxnChg>
        <pc:cxnChg chg="add del mod">
          <ac:chgData name="Genfa Wu" userId="9eb4ed8f995fdd0d" providerId="LiveId" clId="{5079FF2F-8B64-4B20-B10A-DE17005F080F}" dt="2018-12-18T06:03:37.756" v="392" actId="478"/>
          <ac:cxnSpMkLst>
            <pc:docMk/>
            <pc:sldMk cId="475638664" sldId="642"/>
            <ac:cxnSpMk id="23" creationId="{7FDE0F17-F891-472B-99C0-D1CF719F3294}"/>
          </ac:cxnSpMkLst>
        </pc:cxnChg>
      </pc:sldChg>
      <pc:sldChg chg="modSp">
        <pc:chgData name="Genfa Wu" userId="9eb4ed8f995fdd0d" providerId="LiveId" clId="{5079FF2F-8B64-4B20-B10A-DE17005F080F}" dt="2018-12-18T06:18:04.872" v="644" actId="20577"/>
        <pc:sldMkLst>
          <pc:docMk/>
          <pc:sldMk cId="236576107" sldId="643"/>
        </pc:sldMkLst>
        <pc:graphicFrameChg chg="modGraphic">
          <ac:chgData name="Genfa Wu" userId="9eb4ed8f995fdd0d" providerId="LiveId" clId="{5079FF2F-8B64-4B20-B10A-DE17005F080F}" dt="2018-12-18T06:18:04.872" v="644" actId="20577"/>
          <ac:graphicFrameMkLst>
            <pc:docMk/>
            <pc:sldMk cId="236576107" sldId="643"/>
            <ac:graphicFrameMk id="6" creationId="{4196F2C3-9317-4AB5-AB4B-464C8E249CE9}"/>
          </ac:graphicFrameMkLst>
        </pc:graphicFrameChg>
      </pc:sldChg>
      <pc:sldChg chg="addSp modSp">
        <pc:chgData name="Genfa Wu" userId="9eb4ed8f995fdd0d" providerId="LiveId" clId="{5079FF2F-8B64-4B20-B10A-DE17005F080F}" dt="2018-12-18T06:19:30.442" v="703" actId="20577"/>
        <pc:sldMkLst>
          <pc:docMk/>
          <pc:sldMk cId="2130852159" sldId="644"/>
        </pc:sldMkLst>
        <pc:spChg chg="add mod">
          <ac:chgData name="Genfa Wu" userId="9eb4ed8f995fdd0d" providerId="LiveId" clId="{5079FF2F-8B64-4B20-B10A-DE17005F080F}" dt="2018-12-18T06:19:30.442" v="703" actId="20577"/>
          <ac:spMkLst>
            <pc:docMk/>
            <pc:sldMk cId="2130852159" sldId="644"/>
            <ac:spMk id="3" creationId="{0F21E669-05D9-44F7-80B3-59DEA7E9A8A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2018-12-17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2018-12-17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String Assembly finish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25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A0D1213-0DA8-4803-AFC6-6399C5B7FB0F}" type="datetime1">
              <a:rPr lang="en-US" smtClean="0"/>
              <a:t>2018-12-17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Kaducak| Performance Oversight Group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D902334-6DE6-4F77-8F60-7F34F84297C0}" type="datetime1">
              <a:rPr lang="en-US" smtClean="0"/>
              <a:t>2018-12-17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Kaducak| Performance Oversight Group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7F0DE04D-AA33-432E-8641-92B4709D5F76}" type="datetime1">
              <a:rPr lang="en-US" smtClean="0"/>
              <a:t>2018-12-17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M. Kaducak| Performance Oversight Group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76DDA803-C5E0-4B37-BCBE-121AC8B043AC}" type="datetime1">
              <a:rPr lang="en-US" smtClean="0"/>
              <a:t>2018-12-17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Kaducak| Performance Oversight Group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F38715E7-9509-4394-91FC-422A56E22B2D}" type="datetime1">
              <a:rPr lang="en-US" smtClean="0"/>
              <a:t>2018-12-17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M. Kaducak| Performance Oversight Group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29B91F-EE0B-4AD2-8FC6-E0397D827320}" type="datetime1">
              <a:rPr lang="en-US" smtClean="0"/>
              <a:t>2018-12-17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M. Kaducak| Performance Oversight Group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6725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fld id="{7D201EB0-64B4-457B-89FC-D6BF1871FF3A}" type="datetime1">
              <a:rPr lang="en-US" altLang="en-US" smtClean="0"/>
              <a:t>2018-12-17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>
            <a:lvl1pPr>
              <a:defRPr sz="12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b="1"/>
              <a:t>M. Kaducak| Performance Oversight Group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0926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44E55D5A-E29A-452D-9078-12584841939E}" type="datetime1">
              <a:rPr lang="en-US" smtClean="0"/>
              <a:t>2018-12-17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Kaducak| Performance Oversight Group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pic>
        <p:nvPicPr>
          <p:cNvPr id="13" name="Picture 6" descr="FermiLogo_RGB_NALBlue.png"/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0684" y="6258863"/>
            <a:ext cx="1094716" cy="19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D3B64A-EA5B-4BBD-B33D-FBB4702EA30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161" y="6204352"/>
            <a:ext cx="1119436" cy="44066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6159D21-C2A4-4927-8486-65CB7942BD35}"/>
              </a:ext>
            </a:extLst>
          </p:cNvPr>
          <p:cNvGrpSpPr/>
          <p:nvPr userDrawn="1"/>
        </p:nvGrpSpPr>
        <p:grpSpPr>
          <a:xfrm>
            <a:off x="215900" y="6203027"/>
            <a:ext cx="8720277" cy="440660"/>
            <a:chOff x="215900" y="6203027"/>
            <a:chExt cx="8720277" cy="440660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215900" y="6362733"/>
              <a:ext cx="7538966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9C8BDFB-BD51-4DA6-A703-532E369358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6741" y="6203027"/>
              <a:ext cx="1119436" cy="44066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4" r:id="rId8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ABEA1-1066-4EB1-889F-98AF3B681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P6 schedule: SSR2 DAE cavities delivery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0CBE4-C695-44AD-8162-94654B4D6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EB0-64B4-457B-89FC-D6BF1871FF3A}" type="datetime1">
              <a:rPr lang="en-US" altLang="en-US" smtClean="0"/>
              <a:t>2018-12-18</a:t>
            </a:fld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3C6AF-F494-4306-8B97-32BB95FC4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EFD1D5-8001-48FA-AC53-EF5E00C70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3448"/>
            <a:ext cx="9144000" cy="328295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06375A8-DEC6-48ED-B662-1D24E2A5BC45}"/>
              </a:ext>
            </a:extLst>
          </p:cNvPr>
          <p:cNvCxnSpPr>
            <a:cxnSpLocks/>
          </p:cNvCxnSpPr>
          <p:nvPr/>
        </p:nvCxnSpPr>
        <p:spPr>
          <a:xfrm>
            <a:off x="5142895" y="2445660"/>
            <a:ext cx="0" cy="1613502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FCE64C-C5FA-4113-BFED-D66473C4BFC2}"/>
              </a:ext>
            </a:extLst>
          </p:cNvPr>
          <p:cNvCxnSpPr>
            <a:cxnSpLocks/>
          </p:cNvCxnSpPr>
          <p:nvPr/>
        </p:nvCxnSpPr>
        <p:spPr>
          <a:xfrm>
            <a:off x="6204859" y="2435984"/>
            <a:ext cx="0" cy="1652207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F439AA3-4561-41C1-9A06-07551E9A026F}"/>
              </a:ext>
            </a:extLst>
          </p:cNvPr>
          <p:cNvCxnSpPr>
            <a:cxnSpLocks/>
          </p:cNvCxnSpPr>
          <p:nvPr/>
        </p:nvCxnSpPr>
        <p:spPr>
          <a:xfrm flipH="1">
            <a:off x="6204860" y="1427238"/>
            <a:ext cx="4580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6F89155-DB10-4C54-8A5A-F589E62F322D}"/>
              </a:ext>
            </a:extLst>
          </p:cNvPr>
          <p:cNvSpPr txBox="1"/>
          <p:nvPr/>
        </p:nvSpPr>
        <p:spPr>
          <a:xfrm>
            <a:off x="6662872" y="1103087"/>
            <a:ext cx="229244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DAE#1 Receive 6/1/2021, Qualify 8/12/2021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286B7C-0472-43A2-8CE6-65CB4B006542}"/>
              </a:ext>
            </a:extLst>
          </p:cNvPr>
          <p:cNvSpPr txBox="1"/>
          <p:nvPr/>
        </p:nvSpPr>
        <p:spPr>
          <a:xfrm>
            <a:off x="3425378" y="1427238"/>
            <a:ext cx="24287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DAE#2 Receive 6/15/2021, Qualify 8/26/2021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65FECB-ECD9-4DF0-A6D2-D8E4DE59CBCE}"/>
              </a:ext>
            </a:extLst>
          </p:cNvPr>
          <p:cNvCxnSpPr>
            <a:cxnSpLocks/>
          </p:cNvCxnSpPr>
          <p:nvPr/>
        </p:nvCxnSpPr>
        <p:spPr>
          <a:xfrm flipH="1">
            <a:off x="5650899" y="1560286"/>
            <a:ext cx="4580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Star: 4 Points 24">
            <a:extLst>
              <a:ext uri="{FF2B5EF4-FFF2-40B4-BE49-F238E27FC236}">
                <a16:creationId xmlns:a16="http://schemas.microsoft.com/office/drawing/2014/main" id="{19CC5C00-56CE-4E84-AFBB-618FBA182C6D}"/>
              </a:ext>
            </a:extLst>
          </p:cNvPr>
          <p:cNvSpPr/>
          <p:nvPr/>
        </p:nvSpPr>
        <p:spPr>
          <a:xfrm>
            <a:off x="6450013" y="1901451"/>
            <a:ext cx="45719" cy="45719"/>
          </a:xfrm>
          <a:prstGeom prst="star4">
            <a:avLst/>
          </a:prstGeom>
          <a:solidFill>
            <a:schemeClr val="bg2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68F947-4BD1-4DBE-9631-E93F15809819}"/>
              </a:ext>
            </a:extLst>
          </p:cNvPr>
          <p:cNvSpPr txBox="1"/>
          <p:nvPr/>
        </p:nvSpPr>
        <p:spPr>
          <a:xfrm>
            <a:off x="6499986" y="1837140"/>
            <a:ext cx="2859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SSR2-0 String Assembly Starts 3/18/22</a:t>
            </a:r>
          </a:p>
        </p:txBody>
      </p:sp>
      <p:pic>
        <p:nvPicPr>
          <p:cNvPr id="27" name="Content Placeholder 5">
            <a:extLst>
              <a:ext uri="{FF2B5EF4-FFF2-40B4-BE49-F238E27FC236}">
                <a16:creationId xmlns:a16="http://schemas.microsoft.com/office/drawing/2014/main" id="{EE38CD8F-AA85-451A-A5B3-5A509FC69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8790" y="4653015"/>
            <a:ext cx="8435694" cy="100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38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F3350-AFC0-44D6-8925-FFE63F94D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RF Parameters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FFC1F6F-BC93-4BBD-A28E-70B0D942EF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5266776"/>
              </p:ext>
            </p:extLst>
          </p:nvPr>
        </p:nvGraphicFramePr>
        <p:xfrm>
          <a:off x="1720055" y="855013"/>
          <a:ext cx="5411298" cy="4693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0597">
                  <a:extLst>
                    <a:ext uri="{9D8B030D-6E8A-4147-A177-3AD203B41FA5}">
                      <a16:colId xmlns:a16="http://schemas.microsoft.com/office/drawing/2014/main" val="572549979"/>
                    </a:ext>
                  </a:extLst>
                </a:gridCol>
                <a:gridCol w="1162784">
                  <a:extLst>
                    <a:ext uri="{9D8B030D-6E8A-4147-A177-3AD203B41FA5}">
                      <a16:colId xmlns:a16="http://schemas.microsoft.com/office/drawing/2014/main" val="408399495"/>
                    </a:ext>
                  </a:extLst>
                </a:gridCol>
                <a:gridCol w="1567917">
                  <a:extLst>
                    <a:ext uri="{9D8B030D-6E8A-4147-A177-3AD203B41FA5}">
                      <a16:colId xmlns:a16="http://schemas.microsoft.com/office/drawing/2014/main" val="1984893237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Parameters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SSR2 v 2.6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Comsol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SSR2 v 3.1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Comsol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42625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Optimal beta </a:t>
                      </a:r>
                      <a:r>
                        <a:rPr lang="el-GR" sz="1600">
                          <a:effectLst/>
                        </a:rPr>
                        <a:t>β</a:t>
                      </a:r>
                      <a:r>
                        <a:rPr lang="en-US" sz="1600" baseline="-25000">
                          <a:effectLst/>
                        </a:rPr>
                        <a:t>opt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0.475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0.472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71869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Aperture [mm]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58109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Frequency [MHz]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24104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Effective length 2</a:t>
                      </a:r>
                      <a:r>
                        <a:rPr lang="el-GR" sz="1600">
                          <a:effectLst/>
                        </a:rPr>
                        <a:t>β</a:t>
                      </a:r>
                      <a:r>
                        <a:rPr lang="en-US" sz="1600" baseline="-25000">
                          <a:effectLst/>
                        </a:rPr>
                        <a:t>opt</a:t>
                      </a:r>
                      <a:r>
                        <a:rPr lang="el-GR" sz="1600">
                          <a:effectLst/>
                        </a:rPr>
                        <a:t>λ</a:t>
                      </a:r>
                      <a:r>
                        <a:rPr lang="en-US" sz="1600">
                          <a:effectLst/>
                        </a:rPr>
                        <a:t>/2 [m]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0.438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0.436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79262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</a:t>
                      </a:r>
                      <a:r>
                        <a:rPr lang="en-US" sz="1600" baseline="-25000">
                          <a:effectLst/>
                        </a:rPr>
                        <a:t>peak</a:t>
                      </a:r>
                      <a:r>
                        <a:rPr lang="en-US" sz="1600">
                          <a:effectLst/>
                        </a:rPr>
                        <a:t>/E</a:t>
                      </a:r>
                      <a:r>
                        <a:rPr lang="en-US" sz="1600" baseline="-25000">
                          <a:effectLst/>
                        </a:rPr>
                        <a:t>acc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3.39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3.51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77013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</a:t>
                      </a:r>
                      <a:r>
                        <a:rPr lang="en-US" sz="1600" baseline="-25000">
                          <a:effectLst/>
                        </a:rPr>
                        <a:t>peak</a:t>
                      </a:r>
                      <a:r>
                        <a:rPr lang="en-US" sz="1600">
                          <a:effectLst/>
                        </a:rPr>
                        <a:t>/E</a:t>
                      </a:r>
                      <a:r>
                        <a:rPr lang="en-US" sz="1600" baseline="-25000">
                          <a:effectLst/>
                        </a:rPr>
                        <a:t>acc</a:t>
                      </a:r>
                      <a:r>
                        <a:rPr lang="en-US" sz="1600">
                          <a:effectLst/>
                        </a:rPr>
                        <a:t> [mT/(MV/m)]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5.93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6.75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9674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 [Ohm]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70419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R/Q [Ohm]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296.6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305.2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98558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</a:t>
                      </a:r>
                      <a:r>
                        <a:rPr lang="en-US" sz="1600" baseline="-25000">
                          <a:effectLst/>
                        </a:rPr>
                        <a:t>peak </a:t>
                      </a:r>
                      <a:r>
                        <a:rPr lang="en-US" sz="1600">
                          <a:effectLst/>
                        </a:rPr>
                        <a:t>[MV/m] @ 5 MeV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38.7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40.2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85385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</a:t>
                      </a:r>
                      <a:r>
                        <a:rPr lang="en-US" sz="1600" baseline="-25000">
                          <a:effectLst/>
                        </a:rPr>
                        <a:t>peak </a:t>
                      </a:r>
                      <a:r>
                        <a:rPr lang="en-US" sz="1600">
                          <a:effectLst/>
                        </a:rPr>
                        <a:t>[mT] @ 5 MeV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67.7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77.4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00161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Max energy gain [MeV]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32076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Max gradient [MV/m]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11.42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11.47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18528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681E8-E572-477B-B2C8-EEBECDB43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EB0-64B4-457B-89FC-D6BF1871FF3A}" type="datetime1">
              <a:rPr lang="en-US" altLang="en-US" smtClean="0"/>
              <a:t>2018-12-17</a:t>
            </a:fld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42EF92-22ED-4002-80D7-36BD2F78D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21E669-05D9-44F7-80B3-59DEA7E9A8AC}"/>
              </a:ext>
            </a:extLst>
          </p:cNvPr>
          <p:cNvSpPr txBox="1"/>
          <p:nvPr/>
        </p:nvSpPr>
        <p:spPr>
          <a:xfrm>
            <a:off x="1720054" y="5679924"/>
            <a:ext cx="5411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Multipacting :             </a:t>
            </a:r>
            <a:r>
              <a:rPr lang="en-US" sz="1600" dirty="0"/>
              <a:t>Acceptable      Superior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852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D3165-CD44-4287-ADCE-800A3A9DA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 path forward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196F2C3-9317-4AB5-AB4B-464C8E249C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860564"/>
              </p:ext>
            </p:extLst>
          </p:nvPr>
        </p:nvGraphicFramePr>
        <p:xfrm>
          <a:off x="228601" y="861238"/>
          <a:ext cx="8672511" cy="4783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037">
                  <a:extLst>
                    <a:ext uri="{9D8B030D-6E8A-4147-A177-3AD203B41FA5}">
                      <a16:colId xmlns:a16="http://schemas.microsoft.com/office/drawing/2014/main" val="40293803"/>
                    </a:ext>
                  </a:extLst>
                </a:gridCol>
                <a:gridCol w="3400144">
                  <a:extLst>
                    <a:ext uri="{9D8B030D-6E8A-4147-A177-3AD203B41FA5}">
                      <a16:colId xmlns:a16="http://schemas.microsoft.com/office/drawing/2014/main" val="488442680"/>
                    </a:ext>
                  </a:extLst>
                </a:gridCol>
                <a:gridCol w="3667330">
                  <a:extLst>
                    <a:ext uri="{9D8B030D-6E8A-4147-A177-3AD203B41FA5}">
                      <a16:colId xmlns:a16="http://schemas.microsoft.com/office/drawing/2014/main" val="1292192478"/>
                    </a:ext>
                  </a:extLst>
                </a:gridCol>
              </a:tblGrid>
              <a:tr h="480898">
                <a:tc>
                  <a:txBody>
                    <a:bodyPr/>
                    <a:lstStyle/>
                    <a:p>
                      <a:r>
                        <a:rPr lang="en-US" sz="1600" dirty="0"/>
                        <a:t>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106089"/>
                  </a:ext>
                </a:extLst>
              </a:tr>
              <a:tr h="1681674">
                <a:tc>
                  <a:txBody>
                    <a:bodyPr/>
                    <a:lstStyle/>
                    <a:p>
                      <a:r>
                        <a:rPr lang="en-US" sz="1600" b="1" dirty="0"/>
                        <a:t>Option 1:</a:t>
                      </a:r>
                    </a:p>
                    <a:p>
                      <a:r>
                        <a:rPr lang="en-US" sz="1600" dirty="0"/>
                        <a:t>RF volume v2.7</a:t>
                      </a:r>
                    </a:p>
                    <a:p>
                      <a:r>
                        <a:rPr lang="en-US" sz="1600" dirty="0" err="1"/>
                        <a:t>Nb</a:t>
                      </a:r>
                      <a:r>
                        <a:rPr lang="en-US" sz="1600" dirty="0"/>
                        <a:t> 3.15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RF design finalized by BARC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Material at BARC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Fastest track for delivery to FNAL for integration in SSR2-0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Parallel mechanical design effort needed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Thinner material may turn out to be an issue for pressure safety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Not optimal performance for LFD and </a:t>
                      </a:r>
                      <a:r>
                        <a:rPr lang="en-US" sz="1600" dirty="0" err="1"/>
                        <a:t>dF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dP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080761"/>
                  </a:ext>
                </a:extLst>
              </a:tr>
              <a:tr h="993491">
                <a:tc>
                  <a:txBody>
                    <a:bodyPr/>
                    <a:lstStyle/>
                    <a:p>
                      <a:r>
                        <a:rPr lang="en-US" sz="1600" b="1" dirty="0"/>
                        <a:t>Option 2:</a:t>
                      </a:r>
                    </a:p>
                    <a:p>
                      <a:r>
                        <a:rPr lang="en-US" sz="1600" dirty="0"/>
                        <a:t>RF volume v3.1</a:t>
                      </a:r>
                    </a:p>
                    <a:p>
                      <a:r>
                        <a:rPr lang="en-US" sz="1600" dirty="0" err="1"/>
                        <a:t>Nb</a:t>
                      </a:r>
                      <a:r>
                        <a:rPr lang="en-US" sz="1600" dirty="0"/>
                        <a:t> 3.15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Improved design, overall better for PIP-II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Material at BARC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Common design effort, more resources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Design not finalized yet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Same as above for safety and performance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981462"/>
                  </a:ext>
                </a:extLst>
              </a:tr>
              <a:tr h="993491">
                <a:tc>
                  <a:txBody>
                    <a:bodyPr/>
                    <a:lstStyle/>
                    <a:p>
                      <a:r>
                        <a:rPr lang="en-US" sz="1600" b="1" dirty="0"/>
                        <a:t>Option 3:</a:t>
                      </a:r>
                    </a:p>
                    <a:p>
                      <a:r>
                        <a:rPr lang="en-US" sz="1600" dirty="0"/>
                        <a:t>RF volume v3.1</a:t>
                      </a:r>
                    </a:p>
                    <a:p>
                      <a:r>
                        <a:rPr lang="en-US" sz="1600" dirty="0" err="1"/>
                        <a:t>Nb</a:t>
                      </a:r>
                      <a:r>
                        <a:rPr lang="en-US" sz="1600" dirty="0"/>
                        <a:t> 4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Improved design, overall better for PIP-II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Better performance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Same design under all aspects, more resources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Design not finalized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Material not ordered yet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Longest turn-around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763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791C4-205A-4C93-8FFE-2CDD918F5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EB0-64B4-457B-89FC-D6BF1871FF3A}" type="datetime1">
              <a:rPr lang="en-US" altLang="en-US" smtClean="0"/>
              <a:t>2018-12-17</a:t>
            </a:fld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E5A2DD-1AF4-4A23-A147-F3521659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57610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4x3_100716 [Read-Only]" id="{B81737F8-D419-4D0C-9352-DF10F5D39923}" vid="{3CF56E4B-1339-4923-B68D-C89D45FFEC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22449</TotalTime>
  <Words>287</Words>
  <Application>Microsoft Office PowerPoint</Application>
  <PresentationFormat>On-screen Show (4:3)</PresentationFormat>
  <Paragraphs>85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Geneva</vt:lpstr>
      <vt:lpstr>ＭＳ Ｐゴシック</vt:lpstr>
      <vt:lpstr>Arial</vt:lpstr>
      <vt:lpstr>Calibri</vt:lpstr>
      <vt:lpstr>Helvetica</vt:lpstr>
      <vt:lpstr>Fermilab_PPT_090815</vt:lpstr>
      <vt:lpstr>P6 schedule: SSR2 DAE cavities delivery</vt:lpstr>
      <vt:lpstr>Major RF Parameters</vt:lpstr>
      <vt:lpstr>Options for path forward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Genfa Wu</cp:lastModifiedBy>
  <cp:revision>384</cp:revision>
  <cp:lastPrinted>2018-10-24T20:18:16Z</cp:lastPrinted>
  <dcterms:created xsi:type="dcterms:W3CDTF">2014-01-03T20:18:13Z</dcterms:created>
  <dcterms:modified xsi:type="dcterms:W3CDTF">2018-12-18T06:20:52Z</dcterms:modified>
</cp:coreProperties>
</file>