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82" r:id="rId2"/>
  </p:sldMasterIdLst>
  <p:notesMasterIdLst>
    <p:notesMasterId r:id="rId15"/>
  </p:notesMasterIdLst>
  <p:handoutMasterIdLst>
    <p:handoutMasterId r:id="rId16"/>
  </p:handoutMasterIdLst>
  <p:sldIdLst>
    <p:sldId id="265" r:id="rId3"/>
    <p:sldId id="283" r:id="rId4"/>
    <p:sldId id="284" r:id="rId5"/>
    <p:sldId id="285" r:id="rId6"/>
    <p:sldId id="286" r:id="rId7"/>
    <p:sldId id="282" r:id="rId8"/>
    <p:sldId id="277" r:id="rId9"/>
    <p:sldId id="276" r:id="rId10"/>
    <p:sldId id="287" r:id="rId11"/>
    <p:sldId id="278" r:id="rId12"/>
    <p:sldId id="279" r:id="rId13"/>
    <p:sldId id="288" r:id="rId14"/>
  </p:sldIdLst>
  <p:sldSz cx="9144000" cy="6858000" type="screen4x3"/>
  <p:notesSz cx="6985000" cy="92837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0000"/>
    <a:srgbClr val="404040"/>
    <a:srgbClr val="003087"/>
    <a:srgbClr val="505050"/>
    <a:srgbClr val="004C97"/>
    <a:srgbClr val="63666A"/>
    <a:srgbClr val="A7A8AA"/>
    <a:srgbClr val="0F2D62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19" d="100"/>
          <a:sy n="119" d="100"/>
        </p:scale>
        <p:origin x="171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55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fld id="{39D5C7B9-A9B6-9648-BA91-2CC9CD464704}" type="datetimeFigureOut">
              <a:rPr lang="en-US"/>
              <a:pPr>
                <a:defRPr/>
              </a:pPr>
              <a:t>12/17/2018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55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fld id="{1680B32B-262E-1A44-8415-13047641E1D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337512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fld id="{BC9A3BAE-1324-C740-9705-8A52E4DA32A5}" type="datetimeFigureOut">
              <a:rPr lang="en-US"/>
              <a:pPr>
                <a:defRPr/>
              </a:pPr>
              <a:t>12/17/2018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6913"/>
            <a:ext cx="4641850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09758"/>
            <a:ext cx="5588000" cy="4177665"/>
          </a:xfrm>
          <a:prstGeom prst="rect">
            <a:avLst/>
          </a:prstGeom>
        </p:spPr>
        <p:txBody>
          <a:bodyPr vert="horz" lIns="92958" tIns="46479" rIns="92958" bIns="46479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fld id="{55025054-EA4C-B246-838A-545AE17082B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362945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TitleSlide_06051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FermiLogo_RGB_NALBlu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0" y="1149350"/>
            <a:ext cx="32670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806450" y="3559283"/>
            <a:ext cx="7526338" cy="1139271"/>
          </a:xfrm>
          <a:prstGeom prst="rect">
            <a:avLst/>
          </a:prstGeom>
        </p:spPr>
        <p:txBody>
          <a:bodyPr wrap="square" lIns="0" tIns="0" rIns="0" bIns="0" anchor="t"/>
          <a:lstStyle>
            <a:lvl1pPr algn="l">
              <a:defRPr sz="3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806450" y="4841093"/>
            <a:ext cx="7526338" cy="14899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860050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Content"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0013" y="6515100"/>
            <a:ext cx="1076325" cy="241300"/>
          </a:xfrm>
        </p:spPr>
        <p:txBody>
          <a:bodyPr/>
          <a:lstStyle>
            <a:lvl1pPr>
              <a:defRPr sz="900">
                <a:solidFill>
                  <a:srgbClr val="004C97"/>
                </a:solidFill>
              </a:defRPr>
            </a:lvl1pPr>
          </a:lstStyle>
          <a:p>
            <a:pPr>
              <a:defRPr/>
            </a:pPr>
            <a:r>
              <a:rPr lang="en-US"/>
              <a:t>11/6/15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rgbClr val="004C97"/>
                </a:solidFill>
              </a:defRPr>
            </a:lvl1pPr>
          </a:lstStyle>
          <a:p>
            <a:pPr>
              <a:defRPr/>
            </a:pPr>
            <a:r>
              <a:rPr lang="it-IT"/>
              <a:t>P. Berrutti - SSR2 RF Design, G. Romanov - MP simulation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rgbClr val="004C97"/>
                </a:solidFill>
              </a:defRPr>
            </a:lvl1pPr>
          </a:lstStyle>
          <a:p>
            <a:pPr>
              <a:defRPr/>
            </a:pPr>
            <a:fld id="{2498B672-1E49-2245-9963-401A72E5CFA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26086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/>
          <p:cNvSpPr>
            <a:spLocks noGrp="1"/>
          </p:cNvSpPr>
          <p:nvPr>
            <p:ph type="body" sz="half" idx="12"/>
          </p:nvPr>
        </p:nvSpPr>
        <p:spPr>
          <a:xfrm>
            <a:off x="229365" y="4765101"/>
            <a:ext cx="425196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4654550" y="4765101"/>
            <a:ext cx="426085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7"/>
          </p:nvPr>
        </p:nvSpPr>
        <p:spPr>
          <a:xfrm>
            <a:off x="228601" y="1043694"/>
            <a:ext cx="4251324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8"/>
          </p:nvPr>
        </p:nvSpPr>
        <p:spPr>
          <a:xfrm>
            <a:off x="4654550" y="1043694"/>
            <a:ext cx="4260851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11/6/15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P. Berrutti - SSR2 RF Design, G. Romanov - MP simulation</a:t>
            </a:r>
            <a:endParaRPr lang="en-US" b="1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CEB1AA-6102-2449-BAC5-38734D50705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22612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043693"/>
            <a:ext cx="3027894" cy="49942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469958" y="1043694"/>
            <a:ext cx="5420360" cy="49942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11/6/15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P. Berrutti - SSR2 RF Design, G. Romanov - MP simulation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1FF9A8-14F7-F94C-9AC8-D0E14CEDB6B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588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73" y="1043694"/>
            <a:ext cx="8700851" cy="3695054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11/6/15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P. Berrutti - SSR2 RF Design, G. Romanov - MP simulation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216E41-2477-4845-9268-B747906385C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00460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61950"/>
            <a:ext cx="8675688" cy="56689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11/6/15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P. Berrutti - SSR2 RF Design, G. Romanov - MP simulation</a:t>
            </a:r>
            <a:endParaRPr lang="en-US" b="1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4AC3DD-29A7-6449-8A53-0DF262BE6B6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64978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361950"/>
            <a:ext cx="8700851" cy="4369742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11/6/15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P. Berrutti - SSR2 RF Design, G. Romanov - MP simulation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F51A8A-D569-D649-A1F9-38B86CD3F3A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67703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11/6/15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P. Berrutti - SSR2 RF Design, G. Romanov - MP simulation</a:t>
            </a:r>
            <a:endParaRPr lang="en-US" b="1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D74E57-C5ED-8247-A3CC-0A738B4BBA7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9528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Comparis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70916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70916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11/6/15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2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P. Berrutti - SSR2 RF Design, G. Romanov - MP simulation</a:t>
            </a:r>
            <a:endParaRPr lang="en-US" b="1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2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D8BE6F-8C5A-5047-825E-E7194EAB230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65905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6459538" y="6515100"/>
            <a:ext cx="1076325" cy="2413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r">
              <a:defRPr sz="900">
                <a:solidFill>
                  <a:srgbClr val="004C97"/>
                </a:solidFill>
                <a:latin typeface="Helvetica"/>
              </a:defRPr>
            </a:lvl1pPr>
          </a:lstStyle>
          <a:p>
            <a:pPr>
              <a:defRPr/>
            </a:pPr>
            <a:r>
              <a:rPr lang="en-US"/>
              <a:t>11/6/15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6450" y="6515100"/>
            <a:ext cx="5373688" cy="2413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</a:defRPr>
            </a:lvl1pPr>
          </a:lstStyle>
          <a:p>
            <a:pPr>
              <a:defRPr/>
            </a:pPr>
            <a:r>
              <a:rPr lang="it-IT"/>
              <a:t>P. Berrutti - SSR2 RF Design, G. Romanov - MP simulation</a:t>
            </a:r>
            <a:endParaRPr lang="en-US" b="1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515100"/>
            <a:ext cx="447675" cy="2413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</a:defRPr>
            </a:lvl1pPr>
          </a:lstStyle>
          <a:p>
            <a:pPr>
              <a:defRPr/>
            </a:pPr>
            <a:fld id="{6637480D-D95C-434D-BD4B-F2DA95358C8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029" name="Picture 2" descr="HeaderFooter_0060314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97" r:id="rId1"/>
    <p:sldLayoutId id="2147484098" r:id="rId2"/>
    <p:sldLayoutId id="2147484090" r:id="rId3"/>
    <p:sldLayoutId id="2147484091" r:id="rId4"/>
    <p:sldLayoutId id="2147484092" r:id="rId5"/>
  </p:sldLayoutIdLst>
  <p:hf hd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074184"/>
          </a:solidFill>
          <a:latin typeface="Helvetica"/>
          <a:ea typeface="ＭＳ Ｐゴシック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ＭＳ Ｐゴシック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ＭＳ Ｐゴシック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ＭＳ Ｐゴシック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ＭＳ Ｐゴシック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595959"/>
          </a:solidFill>
          <a:latin typeface="Helvetica"/>
          <a:ea typeface="ＭＳ Ｐゴシック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595959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595959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595959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595959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6450013" y="6515100"/>
            <a:ext cx="107632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914400">
              <a:defRPr sz="900">
                <a:solidFill>
                  <a:srgbClr val="004C97"/>
                </a:solidFill>
                <a:latin typeface="Helvetica" charset="0"/>
                <a:cs typeface="Helvetica" charset="0"/>
              </a:defRPr>
            </a:lvl1pPr>
          </a:lstStyle>
          <a:p>
            <a:pPr>
              <a:defRPr/>
            </a:pPr>
            <a:r>
              <a:rPr lang="en-US"/>
              <a:t>11/6/15</a:t>
            </a:r>
          </a:p>
        </p:txBody>
      </p:sp>
      <p:sp>
        <p:nvSpPr>
          <p:cNvPr id="9219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806450" y="6515100"/>
            <a:ext cx="5373688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>
              <a:defRPr sz="900">
                <a:solidFill>
                  <a:srgbClr val="004C97"/>
                </a:solidFill>
                <a:latin typeface="Helvetica" charset="0"/>
              </a:defRPr>
            </a:lvl1pPr>
          </a:lstStyle>
          <a:p>
            <a:pPr>
              <a:defRPr/>
            </a:pPr>
            <a:r>
              <a:rPr lang="it-IT"/>
              <a:t>P. Berrutti - SSR2 RF Design, G. Romanov - MP simulation</a:t>
            </a:r>
            <a:endParaRPr lang="en-US" b="1"/>
          </a:p>
        </p:txBody>
      </p:sp>
      <p:sp>
        <p:nvSpPr>
          <p:cNvPr id="9220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>
              <a:defRPr sz="900">
                <a:solidFill>
                  <a:srgbClr val="004C97"/>
                </a:solidFill>
                <a:latin typeface="Helvetica" charset="0"/>
              </a:defRPr>
            </a:lvl1pPr>
          </a:lstStyle>
          <a:p>
            <a:pPr>
              <a:defRPr/>
            </a:pPr>
            <a:fld id="{13C48492-623E-DE44-A215-046E35E3F04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7173" name="Picture 1" descr="Footer_060314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93" r:id="rId1"/>
    <p:sldLayoutId id="2147484094" r:id="rId2"/>
    <p:sldLayoutId id="2147484095" r:id="rId3"/>
    <p:sldLayoutId id="2147484096" r:id="rId4"/>
  </p:sldLayoutIdLst>
  <p:hf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ＭＳ Ｐゴシック" charset="0"/>
          <a:cs typeface="ＭＳ Ｐゴシック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anchorCtr="0" compatLnSpc="1">
            <a:prstTxWarp prst="textNoShape">
              <a:avLst/>
            </a:prstTxWarp>
          </a:bodyPr>
          <a:lstStyle/>
          <a:p>
            <a:r>
              <a:rPr lang="en-US" dirty="0">
                <a:latin typeface="Helvetica" charset="0"/>
              </a:rPr>
              <a:t>SSR2 v3.1 Summary</a:t>
            </a:r>
          </a:p>
        </p:txBody>
      </p:sp>
      <p:sp>
        <p:nvSpPr>
          <p:cNvPr id="14338" name="Text Placeholder 2"/>
          <p:cNvSpPr>
            <a:spLocks noGrp="1"/>
          </p:cNvSpPr>
          <p:nvPr>
            <p:ph type="body" sz="quarter" idx="10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>
                <a:latin typeface="Helvetica" charset="0"/>
              </a:rPr>
              <a:t>P. Berrutti, G. Romanov</a:t>
            </a:r>
          </a:p>
          <a:p>
            <a:r>
              <a:rPr lang="en-US" dirty="0">
                <a:latin typeface="Helvetica" charset="0"/>
              </a:rPr>
              <a:t>FNAL</a:t>
            </a:r>
          </a:p>
          <a:p>
            <a:r>
              <a:rPr lang="en-US" dirty="0">
                <a:latin typeface="Helvetica" charset="0"/>
              </a:rPr>
              <a:t>12/18/2018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7B9386-F012-4F0A-9483-42F99CBD37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evolution steps led by MP reduction</a:t>
            </a:r>
          </a:p>
        </p:txBody>
      </p:sp>
      <p:pic>
        <p:nvPicPr>
          <p:cNvPr id="18" name="Content Placeholder 17">
            <a:extLst>
              <a:ext uri="{FF2B5EF4-FFF2-40B4-BE49-F238E27FC236}">
                <a16:creationId xmlns:a16="http://schemas.microsoft.com/office/drawing/2014/main" id="{056D3CE7-37DC-4DDD-871F-E5C1BDBECD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8272" t="64886" r="10220"/>
          <a:stretch/>
        </p:blipFill>
        <p:spPr>
          <a:xfrm>
            <a:off x="1094704" y="4507144"/>
            <a:ext cx="2820474" cy="1666821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935F41-ABD8-4B0A-B457-400AC31D9F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P. Berrutti - SSR2 RF Design, G. Romanov - MP simulation</a:t>
            </a:r>
            <a:endParaRPr lang="en-US" b="1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B6A641-DF25-443E-9868-AE7FA93AE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98B672-1E49-2245-9963-401A72E5CFA9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pic>
        <p:nvPicPr>
          <p:cNvPr id="6" name="Content Placeholder 17">
            <a:extLst>
              <a:ext uri="{FF2B5EF4-FFF2-40B4-BE49-F238E27FC236}">
                <a16:creationId xmlns:a16="http://schemas.microsoft.com/office/drawing/2014/main" id="{7DD7C7C9-BE10-4815-B555-3CADEA983AB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75196" b="51347"/>
          <a:stretch/>
        </p:blipFill>
        <p:spPr>
          <a:xfrm>
            <a:off x="228600" y="1272911"/>
            <a:ext cx="2151107" cy="2309513"/>
          </a:xfrm>
          <a:prstGeom prst="rect">
            <a:avLst/>
          </a:prstGeom>
        </p:spPr>
      </p:pic>
      <p:pic>
        <p:nvPicPr>
          <p:cNvPr id="7" name="Content Placeholder 17">
            <a:extLst>
              <a:ext uri="{FF2B5EF4-FFF2-40B4-BE49-F238E27FC236}">
                <a16:creationId xmlns:a16="http://schemas.microsoft.com/office/drawing/2014/main" id="{0FFBF45C-CB8B-4DE2-B677-872B4A527F9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026" t="50281" r="50170"/>
          <a:stretch/>
        </p:blipFill>
        <p:spPr>
          <a:xfrm>
            <a:off x="3161763" y="1195814"/>
            <a:ext cx="2281188" cy="2502855"/>
          </a:xfrm>
          <a:prstGeom prst="rect">
            <a:avLst/>
          </a:prstGeom>
        </p:spPr>
      </p:pic>
      <p:sp>
        <p:nvSpPr>
          <p:cNvPr id="3" name="Arrow: Right 2">
            <a:extLst>
              <a:ext uri="{FF2B5EF4-FFF2-40B4-BE49-F238E27FC236}">
                <a16:creationId xmlns:a16="http://schemas.microsoft.com/office/drawing/2014/main" id="{4A1B0023-587C-43F8-A1C3-B9AB9CC73E26}"/>
              </a:ext>
            </a:extLst>
          </p:cNvPr>
          <p:cNvSpPr/>
          <p:nvPr/>
        </p:nvSpPr>
        <p:spPr>
          <a:xfrm>
            <a:off x="2504941" y="2286000"/>
            <a:ext cx="585989" cy="55379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D458A7F-0B4F-4293-BA82-5AD53542BC49}"/>
              </a:ext>
            </a:extLst>
          </p:cNvPr>
          <p:cNvSpPr/>
          <p:nvPr/>
        </p:nvSpPr>
        <p:spPr>
          <a:xfrm>
            <a:off x="452437" y="3648267"/>
            <a:ext cx="45573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3087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All cases have been simulated for the same amount of time, final number of particles is comparable from case to case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8F5D34D-F845-4EE9-AA07-9F04084FFD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4049" y="1115664"/>
            <a:ext cx="3641873" cy="228596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DEB5E45-124E-46DA-9997-6AA99C6329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4050" y="3873073"/>
            <a:ext cx="3641873" cy="2300892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2B48CED-BDB2-4D7A-A285-A4573C97392A}"/>
              </a:ext>
            </a:extLst>
          </p:cNvPr>
          <p:cNvCxnSpPr>
            <a:cxnSpLocks/>
          </p:cNvCxnSpPr>
          <p:nvPr/>
        </p:nvCxnSpPr>
        <p:spPr>
          <a:xfrm>
            <a:off x="7492283" y="1345842"/>
            <a:ext cx="0" cy="448184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3A832D5-E3FB-4F94-992E-563499CF308B}"/>
              </a:ext>
            </a:extLst>
          </p:cNvPr>
          <p:cNvCxnSpPr>
            <a:cxnSpLocks/>
          </p:cNvCxnSpPr>
          <p:nvPr/>
        </p:nvCxnSpPr>
        <p:spPr>
          <a:xfrm>
            <a:off x="7870063" y="1345842"/>
            <a:ext cx="0" cy="448184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Arrow: Left-Right 11">
            <a:extLst>
              <a:ext uri="{FF2B5EF4-FFF2-40B4-BE49-F238E27FC236}">
                <a16:creationId xmlns:a16="http://schemas.microsoft.com/office/drawing/2014/main" id="{B79D1321-EFD1-4732-B5CA-AE45C818CF28}"/>
              </a:ext>
            </a:extLst>
          </p:cNvPr>
          <p:cNvSpPr/>
          <p:nvPr/>
        </p:nvSpPr>
        <p:spPr>
          <a:xfrm>
            <a:off x="7498722" y="3456376"/>
            <a:ext cx="363829" cy="163035"/>
          </a:xfrm>
          <a:prstGeom prst="leftRight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3E0C744-B643-412C-A0DE-23D02932213A}"/>
              </a:ext>
            </a:extLst>
          </p:cNvPr>
          <p:cNvSpPr/>
          <p:nvPr/>
        </p:nvSpPr>
        <p:spPr>
          <a:xfrm>
            <a:off x="5513784" y="3469243"/>
            <a:ext cx="1854660" cy="276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rgbClr val="003087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Operating Voltage range</a:t>
            </a:r>
          </a:p>
        </p:txBody>
      </p:sp>
    </p:spTree>
    <p:extLst>
      <p:ext uri="{BB962C8B-B14F-4D97-AF65-F5344CB8AC3E}">
        <p14:creationId xmlns:p14="http://schemas.microsoft.com/office/powerpoint/2010/main" val="5467601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7B9386-F012-4F0A-9483-42F99CBD37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SSR2 MP simulations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935F41-ABD8-4B0A-B457-400AC31D9F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P. Berrutti - SSR2 RF Design, G. Romanov - MP simulation</a:t>
            </a:r>
            <a:endParaRPr lang="en-US" b="1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B6A641-DF25-443E-9868-AE7FA93AE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98B672-1E49-2245-9963-401A72E5CFA9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6F003914-06EA-4E08-9505-494BA20AB0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" y="1170697"/>
            <a:ext cx="8672513" cy="4975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075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sz="2400" dirty="0"/>
              <a:t>Summary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6450" y="6515100"/>
            <a:ext cx="5373688" cy="241300"/>
          </a:xfrm>
        </p:spPr>
        <p:txBody>
          <a:bodyPr/>
          <a:lstStyle/>
          <a:p>
            <a:pPr>
              <a:defRPr/>
            </a:pPr>
            <a:r>
              <a:rPr lang="en-US"/>
              <a:t>P. Berrutti - SSR2 RF Design, G. Romanov - MP simulation</a:t>
            </a:r>
            <a:endParaRPr lang="en-US" b="1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8600" y="6515100"/>
            <a:ext cx="447675" cy="241300"/>
          </a:xfrm>
        </p:spPr>
        <p:txBody>
          <a:bodyPr/>
          <a:lstStyle/>
          <a:p>
            <a:pPr>
              <a:defRPr/>
            </a:pPr>
            <a:fld id="{8D828626-EF86-AC4E-8DED-1D4611268D81}" type="slidenum">
              <a:rPr lang="en-US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10" name="Content Placeholder 4"/>
          <p:cNvSpPr txBox="1">
            <a:spLocks/>
          </p:cNvSpPr>
          <p:nvPr/>
        </p:nvSpPr>
        <p:spPr>
          <a:xfrm>
            <a:off x="228600" y="1043047"/>
            <a:ext cx="8686800" cy="2687706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404040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rgbClr val="404040"/>
                </a:solidFill>
                <a:latin typeface="Helvetica"/>
                <a:ea typeface="ＭＳ Ｐゴシック" charset="0"/>
                <a:cs typeface="ＭＳ Ｐゴシック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rgbClr val="404040"/>
                </a:solidFill>
                <a:latin typeface="Helvetica"/>
                <a:ea typeface="ＭＳ Ｐゴシック" charset="0"/>
                <a:cs typeface="ＭＳ Ｐゴシック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rgbClr val="404040"/>
                </a:solidFill>
                <a:latin typeface="Helvetica"/>
                <a:ea typeface="ＭＳ Ｐゴシック" charset="0"/>
                <a:cs typeface="ＭＳ Ｐゴシック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404040"/>
                </a:solidFill>
                <a:latin typeface="Helvetica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rgbClr val="003087"/>
                </a:solidFill>
              </a:rPr>
              <a:t>SSR2 v 3.1 improves MP characteristic: no MP in operating voltage range (4-5 MV).</a:t>
            </a:r>
          </a:p>
          <a:p>
            <a:r>
              <a:rPr lang="en-US" sz="2000" dirty="0">
                <a:solidFill>
                  <a:srgbClr val="003087"/>
                </a:solidFill>
              </a:rPr>
              <a:t>EM parameters satisfy PIP-II project needs providing reliably 5 MeV accelerating voltage.</a:t>
            </a:r>
          </a:p>
          <a:p>
            <a:r>
              <a:rPr lang="en-US" sz="2000" dirty="0">
                <a:solidFill>
                  <a:srgbClr val="003087"/>
                </a:solidFill>
              </a:rPr>
              <a:t>SSR2 v2.6: slightly better from the point of view of magnetic peak field, MP barrier much higher than v3.1 at operating voltage (from 4 to 5 MV)</a:t>
            </a:r>
          </a:p>
        </p:txBody>
      </p:sp>
    </p:spTree>
    <p:extLst>
      <p:ext uri="{BB962C8B-B14F-4D97-AF65-F5344CB8AC3E}">
        <p14:creationId xmlns:p14="http://schemas.microsoft.com/office/powerpoint/2010/main" val="14607190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sz="2400" dirty="0"/>
              <a:t>Introduction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6450" y="6515100"/>
            <a:ext cx="5373688" cy="241300"/>
          </a:xfrm>
        </p:spPr>
        <p:txBody>
          <a:bodyPr/>
          <a:lstStyle/>
          <a:p>
            <a:pPr>
              <a:defRPr/>
            </a:pPr>
            <a:r>
              <a:rPr lang="en-US"/>
              <a:t>P. Berrutti - SSR2 RF Design, G. Romanov - MP simulation</a:t>
            </a:r>
            <a:endParaRPr lang="en-US" b="1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8600" y="6515100"/>
            <a:ext cx="447675" cy="241300"/>
          </a:xfrm>
        </p:spPr>
        <p:txBody>
          <a:bodyPr/>
          <a:lstStyle/>
          <a:p>
            <a:pPr>
              <a:defRPr/>
            </a:pPr>
            <a:fld id="{8D828626-EF86-AC4E-8DED-1D4611268D81}" type="slidenum">
              <a:rPr lang="en-US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10" name="Content Placeholder 4"/>
          <p:cNvSpPr txBox="1">
            <a:spLocks/>
          </p:cNvSpPr>
          <p:nvPr/>
        </p:nvSpPr>
        <p:spPr>
          <a:xfrm>
            <a:off x="137160" y="3046212"/>
            <a:ext cx="9006840" cy="5159633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404040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rgbClr val="404040"/>
                </a:solidFill>
                <a:latin typeface="Helvetica"/>
                <a:ea typeface="ＭＳ Ｐゴシック" charset="0"/>
                <a:cs typeface="ＭＳ Ｐゴシック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rgbClr val="404040"/>
                </a:solidFill>
                <a:latin typeface="Helvetica"/>
                <a:ea typeface="ＭＳ Ｐゴシック" charset="0"/>
                <a:cs typeface="ＭＳ Ｐゴシック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rgbClr val="404040"/>
                </a:solidFill>
                <a:latin typeface="Helvetica"/>
                <a:ea typeface="ＭＳ Ｐゴシック" charset="0"/>
                <a:cs typeface="ＭＳ Ｐゴシック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404040"/>
                </a:solidFill>
                <a:latin typeface="Helvetica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rgbClr val="003087"/>
                </a:solidFill>
              </a:rPr>
              <a:t>SSR2 is part of the SC LINAC of PIP-II, it will accelerate the H</a:t>
            </a:r>
            <a:r>
              <a:rPr lang="en-US" sz="2000" baseline="30000" dirty="0">
                <a:solidFill>
                  <a:srgbClr val="003087"/>
                </a:solidFill>
              </a:rPr>
              <a:t>-</a:t>
            </a:r>
            <a:r>
              <a:rPr lang="en-US" sz="2000" dirty="0">
                <a:solidFill>
                  <a:srgbClr val="003087"/>
                </a:solidFill>
              </a:rPr>
              <a:t> beam from the end of SSR1 (MeV) to the beginning of the first 5-cell cavity section (185 MeV).</a:t>
            </a:r>
          </a:p>
          <a:p>
            <a:r>
              <a:rPr lang="en-US" sz="2000" dirty="0">
                <a:solidFill>
                  <a:srgbClr val="003087"/>
                </a:solidFill>
              </a:rPr>
              <a:t>The total number of SSR2 cavities needed is 35 divided into 7 </a:t>
            </a:r>
            <a:r>
              <a:rPr lang="en-US" sz="2000" dirty="0" err="1">
                <a:solidFill>
                  <a:srgbClr val="003087"/>
                </a:solidFill>
              </a:rPr>
              <a:t>cryomodules</a:t>
            </a:r>
            <a:r>
              <a:rPr lang="en-US" sz="2000" dirty="0">
                <a:solidFill>
                  <a:srgbClr val="003087"/>
                </a:solidFill>
              </a:rPr>
              <a:t>, having 5 resonators each.</a:t>
            </a:r>
          </a:p>
          <a:p>
            <a:r>
              <a:rPr lang="en-US" sz="2000" dirty="0">
                <a:solidFill>
                  <a:srgbClr val="003087"/>
                </a:solidFill>
              </a:rPr>
              <a:t>SSR2 beam pipe aperture is 40 mm</a:t>
            </a:r>
          </a:p>
          <a:p>
            <a:r>
              <a:rPr lang="en-US" sz="2000" dirty="0">
                <a:solidFill>
                  <a:srgbClr val="003087"/>
                </a:solidFill>
              </a:rPr>
              <a:t>CW as well as PULSED operation is planned for SSR2 cavities.</a:t>
            </a:r>
          </a:p>
          <a:p>
            <a:endParaRPr lang="en-US" sz="2000" dirty="0">
              <a:solidFill>
                <a:srgbClr val="003087"/>
              </a:solidFill>
            </a:endParaRPr>
          </a:p>
          <a:p>
            <a:endParaRPr lang="en-US" sz="2000" dirty="0">
              <a:solidFill>
                <a:srgbClr val="003087"/>
              </a:solidFill>
            </a:endParaRPr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8875" y="937593"/>
            <a:ext cx="4332909" cy="152644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72840" y="2513285"/>
            <a:ext cx="2225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PIP-II technology map</a:t>
            </a:r>
          </a:p>
        </p:txBody>
      </p:sp>
    </p:spTree>
    <p:extLst>
      <p:ext uri="{BB962C8B-B14F-4D97-AF65-F5344CB8AC3E}">
        <p14:creationId xmlns:p14="http://schemas.microsoft.com/office/powerpoint/2010/main" val="31339483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FA9F36-9161-437B-88E5-91D2221CDE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SSR2 v2.6 design evolution summary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DC1D8D5-61D9-4FF8-ABC8-52F182DCD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P. Berrutti - SSR2 RF Design, G. Romanov - MP simulation</a:t>
            </a:r>
            <a:endParaRPr lang="en-US" b="1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558EFF-924F-434D-AB1F-118D07DC77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98B672-1E49-2245-9963-401A72E5CFA9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6" name="Picture 2" descr="C:\Users\berrutti\Desktop\SSR2_047\Design_2.0\Vs_2.6.0_Multipoles\Magnetic_field.PNG">
            <a:extLst>
              <a:ext uri="{FF2B5EF4-FFF2-40B4-BE49-F238E27FC236}">
                <a16:creationId xmlns:a16="http://schemas.microsoft.com/office/drawing/2014/main" id="{187402A3-2AF1-47C2-8042-36B83E2490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6276" y="4473505"/>
            <a:ext cx="2937456" cy="1648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berrutti\Desktop\SSR2_047\Design_2.0\Vs_2.6.0_Multipoles\Electric_field.PNG">
            <a:extLst>
              <a:ext uri="{FF2B5EF4-FFF2-40B4-BE49-F238E27FC236}">
                <a16:creationId xmlns:a16="http://schemas.microsoft.com/office/drawing/2014/main" id="{F671CF29-024C-43F0-A105-4CB6B17DF4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045" y="4515439"/>
            <a:ext cx="3021680" cy="1666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85CB983-CE99-46C1-B5F9-22A2AA5843C0}"/>
              </a:ext>
            </a:extLst>
          </p:cNvPr>
          <p:cNvSpPr txBox="1"/>
          <p:nvPr/>
        </p:nvSpPr>
        <p:spPr>
          <a:xfrm>
            <a:off x="1537588" y="4031023"/>
            <a:ext cx="7777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Helvetica" panose="020B0604020202020204" pitchFamily="34" charset="0"/>
                <a:cs typeface="Helvetica" panose="020B0604020202020204" pitchFamily="34" charset="0"/>
              </a:rPr>
              <a:t>Electric (left) and magnetic (right) fields simulated with </a:t>
            </a:r>
            <a:r>
              <a:rPr lang="en-US" sz="1800" dirty="0" err="1">
                <a:latin typeface="Helvetica" panose="020B0604020202020204" pitchFamily="34" charset="0"/>
                <a:cs typeface="Helvetica" panose="020B0604020202020204" pitchFamily="34" charset="0"/>
              </a:rPr>
              <a:t>Comsol</a:t>
            </a:r>
            <a:endParaRPr lang="en-US" sz="18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9" name="Picture 4">
            <a:extLst>
              <a:ext uri="{FF2B5EF4-FFF2-40B4-BE49-F238E27FC236}">
                <a16:creationId xmlns:a16="http://schemas.microsoft.com/office/drawing/2014/main" id="{75F2877B-9ECA-464E-BCC4-92C1AF5C77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7487" y="1040453"/>
            <a:ext cx="2814638" cy="273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51C6655-A1B8-41E5-BF27-4920242D17CA}"/>
              </a:ext>
            </a:extLst>
          </p:cNvPr>
          <p:cNvSpPr txBox="1"/>
          <p:nvPr/>
        </p:nvSpPr>
        <p:spPr>
          <a:xfrm>
            <a:off x="473276" y="897285"/>
            <a:ext cx="4953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SSR2 has been redesigned in 2010 since beta went from 0.4 to 0.47.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Beta optimal is now 0.47 and MP needs to be mitigated.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Geometry has been remodeled to mitigate MP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EM parameters look satisfying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MP study still ongoing to finalize results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New cavity EM designed completed and shown on the right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34281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FA9F36-9161-437B-88E5-91D2221CDE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SSR2 from v2.6 to v3.1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DC1D8D5-61D9-4FF8-ABC8-52F182DCD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P. Berrutti - SSR2 RF Design, G. Romanov - MP simulation</a:t>
            </a:r>
            <a:endParaRPr lang="en-US" b="1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558EFF-924F-434D-AB1F-118D07DC77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98B672-1E49-2245-9963-401A72E5CFA9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6" name="Picture 2" descr="C:\Users\berrutti\Desktop\SSR2_047\Design_2.0\Vs_2.6.0_Multipoles\Magnetic_field.PNG">
            <a:extLst>
              <a:ext uri="{FF2B5EF4-FFF2-40B4-BE49-F238E27FC236}">
                <a16:creationId xmlns:a16="http://schemas.microsoft.com/office/drawing/2014/main" id="{187402A3-2AF1-47C2-8042-36B83E2490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788" y="4960060"/>
            <a:ext cx="2254079" cy="1265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berrutti\Desktop\SSR2_047\Design_2.0\Vs_2.6.0_Multipoles\Electric_field.PNG">
            <a:extLst>
              <a:ext uri="{FF2B5EF4-FFF2-40B4-BE49-F238E27FC236}">
                <a16:creationId xmlns:a16="http://schemas.microsoft.com/office/drawing/2014/main" id="{F671CF29-024C-43F0-A105-4CB6B17DF4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878" y="3588564"/>
            <a:ext cx="2267898" cy="1250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51C6655-A1B8-41E5-BF27-4920242D17CA}"/>
              </a:ext>
            </a:extLst>
          </p:cNvPr>
          <p:cNvSpPr txBox="1"/>
          <p:nvPr/>
        </p:nvSpPr>
        <p:spPr>
          <a:xfrm>
            <a:off x="473276" y="793460"/>
            <a:ext cx="84421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Most severe </a:t>
            </a:r>
            <a:r>
              <a:rPr lang="en-US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multipacting</a:t>
            </a:r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 take place near transition of cylindrical part to end walls.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Eliminating the corner seems to improve the MP barrier at operating gradient</a:t>
            </a:r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11" name="Picture 5">
            <a:extLst>
              <a:ext uri="{FF2B5EF4-FFF2-40B4-BE49-F238E27FC236}">
                <a16:creationId xmlns:a16="http://schemas.microsoft.com/office/drawing/2014/main" id="{F7BA1557-ED6E-4165-A744-F1829C8240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4829" y="2022978"/>
            <a:ext cx="1434720" cy="1541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rrow: Right 2">
            <a:extLst>
              <a:ext uri="{FF2B5EF4-FFF2-40B4-BE49-F238E27FC236}">
                <a16:creationId xmlns:a16="http://schemas.microsoft.com/office/drawing/2014/main" id="{A7501CE5-ECEB-4EEE-929D-251FE227F85C}"/>
              </a:ext>
            </a:extLst>
          </p:cNvPr>
          <p:cNvSpPr/>
          <p:nvPr/>
        </p:nvSpPr>
        <p:spPr>
          <a:xfrm>
            <a:off x="3792828" y="3293567"/>
            <a:ext cx="1448873" cy="196060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55181B2-69AE-43F6-AFB4-D16CD4A1A4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3653" y="3548228"/>
            <a:ext cx="2371243" cy="128303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0BDECC2-0CA6-43B5-BBB4-6EEB7DCE07F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63653" y="4956256"/>
            <a:ext cx="2371243" cy="126338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0436A1B-9EC5-4092-93D2-33BCAC61318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28391" y="2131454"/>
            <a:ext cx="1434720" cy="138643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77BFF50-2B82-4065-8B85-1C929516CC05}"/>
              </a:ext>
            </a:extLst>
          </p:cNvPr>
          <p:cNvSpPr txBox="1"/>
          <p:nvPr/>
        </p:nvSpPr>
        <p:spPr>
          <a:xfrm>
            <a:off x="4156372" y="2426462"/>
            <a:ext cx="40475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Helvetica" panose="020B0604020202020204" pitchFamily="34" charset="0"/>
                <a:cs typeface="Helvetica" panose="020B0604020202020204" pitchFamily="34" charset="0"/>
              </a:rPr>
              <a:t>v3.1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8F80051-1706-4C99-BBDF-109354685507}"/>
              </a:ext>
            </a:extLst>
          </p:cNvPr>
          <p:cNvSpPr txBox="1"/>
          <p:nvPr/>
        </p:nvSpPr>
        <p:spPr>
          <a:xfrm>
            <a:off x="1120010" y="2421316"/>
            <a:ext cx="40475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Helvetica" panose="020B0604020202020204" pitchFamily="34" charset="0"/>
                <a:cs typeface="Helvetica" panose="020B0604020202020204" pitchFamily="34" charset="0"/>
              </a:rPr>
              <a:t>v2.6</a:t>
            </a:r>
          </a:p>
        </p:txBody>
      </p:sp>
    </p:spTree>
    <p:extLst>
      <p:ext uri="{BB962C8B-B14F-4D97-AF65-F5344CB8AC3E}">
        <p14:creationId xmlns:p14="http://schemas.microsoft.com/office/powerpoint/2010/main" val="7843255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966D4EE-B1FB-4EE2-8AA4-27820FF4ED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9931" y="1148596"/>
            <a:ext cx="4872771" cy="506543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6FA9F36-9161-437B-88E5-91D2221CDE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SSR2 from v2.6 to v3.1 Geometry comparison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DC1D8D5-61D9-4FF8-ABC8-52F182DCD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P. Berrutti - SSR2 RF Design, G. Romanov - MP simulation</a:t>
            </a:r>
            <a:endParaRPr lang="en-US" b="1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558EFF-924F-434D-AB1F-118D07DC77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98B672-1E49-2245-9963-401A72E5CFA9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51C6655-A1B8-41E5-BF27-4920242D17CA}"/>
              </a:ext>
            </a:extLst>
          </p:cNvPr>
          <p:cNvSpPr txBox="1"/>
          <p:nvPr/>
        </p:nvSpPr>
        <p:spPr>
          <a:xfrm>
            <a:off x="291656" y="1652500"/>
            <a:ext cx="306197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Overlapping the two geometries for comparison→ v2.6 in gray v3.1 in blue.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Cavity Z length has not been changed.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Cavity radius has changed minimally.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New shape improves MP but it penalizes magnetic field volume (see following slides)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77BFF50-2B82-4065-8B85-1C929516CC05}"/>
              </a:ext>
            </a:extLst>
          </p:cNvPr>
          <p:cNvSpPr txBox="1"/>
          <p:nvPr/>
        </p:nvSpPr>
        <p:spPr>
          <a:xfrm>
            <a:off x="3086373" y="2542355"/>
            <a:ext cx="26916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Helvetica" panose="020B0604020202020204" pitchFamily="34" charset="0"/>
                <a:cs typeface="Helvetica" panose="020B0604020202020204" pitchFamily="34" charset="0"/>
              </a:rPr>
              <a:t>v3.1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8F80051-1706-4C99-BBDF-109354685507}"/>
              </a:ext>
            </a:extLst>
          </p:cNvPr>
          <p:cNvSpPr txBox="1"/>
          <p:nvPr/>
        </p:nvSpPr>
        <p:spPr>
          <a:xfrm>
            <a:off x="5687834" y="5276009"/>
            <a:ext cx="28848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Helvetica" panose="020B0604020202020204" pitchFamily="34" charset="0"/>
                <a:cs typeface="Helvetica" panose="020B0604020202020204" pitchFamily="34" charset="0"/>
              </a:rPr>
              <a:t>v2.6</a:t>
            </a:r>
          </a:p>
        </p:txBody>
      </p:sp>
    </p:spTree>
    <p:extLst>
      <p:ext uri="{BB962C8B-B14F-4D97-AF65-F5344CB8AC3E}">
        <p14:creationId xmlns:p14="http://schemas.microsoft.com/office/powerpoint/2010/main" val="3550876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sz="2400" dirty="0"/>
              <a:t>Single spoke resonator geometry COLD v2.6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6450" y="6515100"/>
            <a:ext cx="5373688" cy="241300"/>
          </a:xfrm>
        </p:spPr>
        <p:txBody>
          <a:bodyPr/>
          <a:lstStyle/>
          <a:p>
            <a:pPr>
              <a:defRPr/>
            </a:pPr>
            <a:r>
              <a:rPr lang="en-US"/>
              <a:t>P. Berrutti - SSR2 RF Design, G. Romanov - MP simulation</a:t>
            </a:r>
            <a:endParaRPr lang="en-US" b="1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8600" y="6515100"/>
            <a:ext cx="447675" cy="241300"/>
          </a:xfrm>
        </p:spPr>
        <p:txBody>
          <a:bodyPr/>
          <a:lstStyle/>
          <a:p>
            <a:pPr>
              <a:defRPr/>
            </a:pPr>
            <a:fld id="{8D828626-EF86-AC4E-8DED-1D4611268D81}" type="slidenum">
              <a:rPr lang="en-US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10" name="Content Placeholder 4"/>
          <p:cNvSpPr txBox="1">
            <a:spLocks/>
          </p:cNvSpPr>
          <p:nvPr/>
        </p:nvSpPr>
        <p:spPr>
          <a:xfrm>
            <a:off x="228600" y="1043047"/>
            <a:ext cx="2990088" cy="2687706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404040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rgbClr val="404040"/>
                </a:solidFill>
                <a:latin typeface="Helvetica"/>
                <a:ea typeface="ＭＳ Ｐゴシック" charset="0"/>
                <a:cs typeface="ＭＳ Ｐゴシック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rgbClr val="404040"/>
                </a:solidFill>
                <a:latin typeface="Helvetica"/>
                <a:ea typeface="ＭＳ Ｐゴシック" charset="0"/>
                <a:cs typeface="ＭＳ Ｐゴシック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rgbClr val="404040"/>
                </a:solidFill>
                <a:latin typeface="Helvetica"/>
                <a:ea typeface="ＭＳ Ｐゴシック" charset="0"/>
                <a:cs typeface="ＭＳ Ｐゴシック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404040"/>
                </a:solidFill>
                <a:latin typeface="Helvetica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rgbClr val="003087"/>
                </a:solidFill>
              </a:rPr>
              <a:t>The lengths are reported in the table below.</a:t>
            </a:r>
          </a:p>
          <a:p>
            <a:r>
              <a:rPr lang="en-US" sz="2000" dirty="0">
                <a:solidFill>
                  <a:srgbClr val="003087"/>
                </a:solidFill>
              </a:rPr>
              <a:t>All dimensions are for the cold cavity (2K)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3870" y="1043047"/>
            <a:ext cx="4649546" cy="4785763"/>
          </a:xfrm>
          <a:prstGeom prst="rect">
            <a:avLst/>
          </a:prstGeom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527468" y="2687058"/>
          <a:ext cx="3304032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20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20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Parameter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Length [mm]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L_cav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R_cav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271.6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R_spoke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130.71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D_aperture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Gap_to_gap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185.9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W_spoke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72.26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cxnSp>
        <p:nvCxnSpPr>
          <p:cNvPr id="6" name="Straight Arrow Connector 5"/>
          <p:cNvCxnSpPr/>
          <p:nvPr/>
        </p:nvCxnSpPr>
        <p:spPr>
          <a:xfrm flipH="1">
            <a:off x="4773168" y="2084832"/>
            <a:ext cx="3858768" cy="0"/>
          </a:xfrm>
          <a:prstGeom prst="straightConnector1">
            <a:avLst/>
          </a:prstGeom>
          <a:ln w="44450">
            <a:solidFill>
              <a:schemeClr val="tx1">
                <a:lumMod val="50000"/>
              </a:schemeClr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1808" y="1052191"/>
            <a:ext cx="4649546" cy="4785763"/>
          </a:xfrm>
          <a:prstGeom prst="rect">
            <a:avLst/>
          </a:prstGeom>
        </p:spPr>
      </p:pic>
      <p:cxnSp>
        <p:nvCxnSpPr>
          <p:cNvPr id="16" name="Straight Arrow Connector 15"/>
          <p:cNvCxnSpPr/>
          <p:nvPr/>
        </p:nvCxnSpPr>
        <p:spPr>
          <a:xfrm flipH="1">
            <a:off x="4781106" y="2093976"/>
            <a:ext cx="3858768" cy="0"/>
          </a:xfrm>
          <a:prstGeom prst="straightConnector1">
            <a:avLst/>
          </a:prstGeom>
          <a:ln w="44450">
            <a:solidFill>
              <a:schemeClr val="tx1">
                <a:lumMod val="50000"/>
              </a:schemeClr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5687568" y="1581912"/>
            <a:ext cx="1042416" cy="0"/>
          </a:xfrm>
          <a:prstGeom prst="straightConnector1">
            <a:avLst/>
          </a:prstGeom>
          <a:ln w="44450">
            <a:solidFill>
              <a:schemeClr val="tx1">
                <a:lumMod val="50000"/>
              </a:schemeClr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5276088" y="3401568"/>
            <a:ext cx="0" cy="2074672"/>
          </a:xfrm>
          <a:prstGeom prst="straightConnector1">
            <a:avLst/>
          </a:prstGeom>
          <a:ln w="44450">
            <a:solidFill>
              <a:schemeClr val="tx1">
                <a:lumMod val="50000"/>
              </a:schemeClr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8065008" y="3246120"/>
            <a:ext cx="0" cy="329184"/>
          </a:xfrm>
          <a:prstGeom prst="straightConnector1">
            <a:avLst/>
          </a:prstGeom>
          <a:ln w="44450">
            <a:solidFill>
              <a:schemeClr val="tx1">
                <a:lumMod val="50000"/>
              </a:schemeClr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>
            <a:off x="5978970" y="3465576"/>
            <a:ext cx="1478990" cy="0"/>
          </a:xfrm>
          <a:prstGeom prst="straightConnector1">
            <a:avLst/>
          </a:prstGeom>
          <a:ln w="44450">
            <a:solidFill>
              <a:schemeClr val="tx1">
                <a:lumMod val="50000"/>
              </a:schemeClr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5284027" y="4133579"/>
            <a:ext cx="11338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solidFill>
                  <a:schemeClr val="accent6">
                    <a:lumMod val="50000"/>
                  </a:schemeClr>
                </a:solidFill>
              </a:rPr>
              <a:t>R_cav</a:t>
            </a:r>
            <a:endParaRPr lang="en-US" sz="16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150369" y="3461024"/>
            <a:ext cx="1344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6">
                    <a:lumMod val="50000"/>
                  </a:schemeClr>
                </a:solidFill>
              </a:rPr>
              <a:t>Gap_to_gap</a:t>
            </a:r>
          </a:p>
        </p:txBody>
      </p:sp>
      <p:sp>
        <p:nvSpPr>
          <p:cNvPr id="35" name="TextBox 34"/>
          <p:cNvSpPr txBox="1"/>
          <p:nvPr/>
        </p:nvSpPr>
        <p:spPr>
          <a:xfrm rot="5400000">
            <a:off x="7140700" y="3406027"/>
            <a:ext cx="1344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solidFill>
                  <a:schemeClr val="accent6">
                    <a:lumMod val="50000"/>
                  </a:schemeClr>
                </a:solidFill>
              </a:rPr>
              <a:t>D_aperture</a:t>
            </a:r>
            <a:endParaRPr lang="en-US" sz="16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464065" y="2048346"/>
            <a:ext cx="7167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solidFill>
                  <a:schemeClr val="accent6">
                    <a:lumMod val="50000"/>
                  </a:schemeClr>
                </a:solidFill>
              </a:rPr>
              <a:t>L_cav</a:t>
            </a:r>
            <a:endParaRPr lang="en-US" sz="16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804029" y="1545068"/>
            <a:ext cx="9521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solidFill>
                  <a:schemeClr val="accent6">
                    <a:lumMod val="50000"/>
                  </a:schemeClr>
                </a:solidFill>
              </a:rPr>
              <a:t>R_spoke</a:t>
            </a:r>
            <a:endParaRPr lang="en-US" sz="16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268036" y="3868403"/>
            <a:ext cx="1344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solidFill>
                  <a:schemeClr val="accent6">
                    <a:lumMod val="50000"/>
                  </a:schemeClr>
                </a:solidFill>
              </a:rPr>
              <a:t>W_spoke</a:t>
            </a:r>
            <a:endParaRPr lang="en-US" sz="1600" dirty="0">
              <a:solidFill>
                <a:schemeClr val="accent6">
                  <a:lumMod val="50000"/>
                </a:schemeClr>
              </a:solidFill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flipH="1" flipV="1">
            <a:off x="6456760" y="3867593"/>
            <a:ext cx="528982" cy="9144"/>
          </a:xfrm>
          <a:prstGeom prst="straightConnector1">
            <a:avLst/>
          </a:prstGeom>
          <a:ln w="44450">
            <a:solidFill>
              <a:schemeClr val="tx1">
                <a:lumMod val="50000"/>
              </a:schemeClr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038344" y="5828810"/>
            <a:ext cx="4105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Z-Y cavity cross section</a:t>
            </a:r>
          </a:p>
        </p:txBody>
      </p:sp>
    </p:spTree>
    <p:extLst>
      <p:ext uri="{BB962C8B-B14F-4D97-AF65-F5344CB8AC3E}">
        <p14:creationId xmlns:p14="http://schemas.microsoft.com/office/powerpoint/2010/main" val="19008761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63D28C1-655B-46AE-8CE3-75FE30AADB2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524" r="33721"/>
          <a:stretch/>
        </p:blipFill>
        <p:spPr>
          <a:xfrm>
            <a:off x="4052262" y="1270544"/>
            <a:ext cx="4763263" cy="4900273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Single spoke resonator geometry COLD v3.1</a:t>
            </a:r>
            <a:endParaRPr lang="en-US" sz="2400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P. Berrutti - SSR2 RF Design, G. Romanov - MP simulation</a:t>
            </a:r>
            <a:endParaRPr lang="en-US" b="1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828626-EF86-AC4E-8DED-1D4611268D81}" type="slidenum">
              <a:rPr lang="en-US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10" name="Content Placeholder 4"/>
          <p:cNvSpPr txBox="1">
            <a:spLocks/>
          </p:cNvSpPr>
          <p:nvPr/>
        </p:nvSpPr>
        <p:spPr>
          <a:xfrm>
            <a:off x="228600" y="1043047"/>
            <a:ext cx="2990088" cy="1923782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404040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rgbClr val="404040"/>
                </a:solidFill>
                <a:latin typeface="Helvetica"/>
                <a:ea typeface="ＭＳ Ｐゴシック" charset="0"/>
                <a:cs typeface="ＭＳ Ｐゴシック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rgbClr val="404040"/>
                </a:solidFill>
                <a:latin typeface="Helvetica"/>
                <a:ea typeface="ＭＳ Ｐゴシック" charset="0"/>
                <a:cs typeface="ＭＳ Ｐゴシック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rgbClr val="404040"/>
                </a:solidFill>
                <a:latin typeface="Helvetica"/>
                <a:ea typeface="ＭＳ Ｐゴシック" charset="0"/>
                <a:cs typeface="ＭＳ Ｐゴシック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404040"/>
                </a:solidFill>
                <a:latin typeface="Helvetica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rgbClr val="003087"/>
                </a:solidFill>
              </a:rPr>
              <a:t>All the main geometry parameters are shown in the picture.</a:t>
            </a:r>
          </a:p>
          <a:p>
            <a:r>
              <a:rPr lang="en-US" sz="2000" dirty="0">
                <a:solidFill>
                  <a:srgbClr val="003087"/>
                </a:solidFill>
              </a:rPr>
              <a:t>Dimensions in the table below are in mm.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6320048"/>
              </p:ext>
            </p:extLst>
          </p:nvPr>
        </p:nvGraphicFramePr>
        <p:xfrm>
          <a:off x="574156" y="3401568"/>
          <a:ext cx="3304032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20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20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Parameter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Length [mm]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L_cav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R_cav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273.25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R_spoke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D_aperture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Gap_to_gap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185.878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Gap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113.631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5525261"/>
                  </a:ext>
                </a:extLst>
              </a:tr>
            </a:tbl>
          </a:graphicData>
        </a:graphic>
      </p:graphicFrame>
      <p:cxnSp>
        <p:nvCxnSpPr>
          <p:cNvPr id="16" name="Straight Arrow Connector 15"/>
          <p:cNvCxnSpPr>
            <a:cxnSpLocks/>
          </p:cNvCxnSpPr>
          <p:nvPr/>
        </p:nvCxnSpPr>
        <p:spPr>
          <a:xfrm flipH="1">
            <a:off x="4250754" y="2182753"/>
            <a:ext cx="4316197" cy="0"/>
          </a:xfrm>
          <a:prstGeom prst="straightConnector1">
            <a:avLst/>
          </a:prstGeom>
          <a:ln w="44450">
            <a:solidFill>
              <a:schemeClr val="tx1">
                <a:lumMod val="50000"/>
              </a:schemeClr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cxnSpLocks/>
            <a:stCxn id="5" idx="0"/>
          </p:cNvCxnSpPr>
          <p:nvPr/>
        </p:nvCxnSpPr>
        <p:spPr>
          <a:xfrm flipH="1" flipV="1">
            <a:off x="5421650" y="1263354"/>
            <a:ext cx="1012244" cy="7190"/>
          </a:xfrm>
          <a:prstGeom prst="straightConnector1">
            <a:avLst/>
          </a:prstGeom>
          <a:ln w="44450">
            <a:solidFill>
              <a:schemeClr val="tx1">
                <a:lumMod val="50000"/>
              </a:schemeClr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cxnSpLocks/>
          </p:cNvCxnSpPr>
          <p:nvPr/>
        </p:nvCxnSpPr>
        <p:spPr>
          <a:xfrm flipH="1">
            <a:off x="5276088" y="3720680"/>
            <a:ext cx="7939" cy="2332608"/>
          </a:xfrm>
          <a:prstGeom prst="straightConnector1">
            <a:avLst/>
          </a:prstGeom>
          <a:ln w="44450">
            <a:solidFill>
              <a:schemeClr val="tx1">
                <a:lumMod val="50000"/>
              </a:schemeClr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8251439" y="3541215"/>
            <a:ext cx="0" cy="329184"/>
          </a:xfrm>
          <a:prstGeom prst="straightConnector1">
            <a:avLst/>
          </a:prstGeom>
          <a:ln w="44450">
            <a:solidFill>
              <a:schemeClr val="tx1">
                <a:lumMod val="50000"/>
              </a:schemeClr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cxnSpLocks/>
          </p:cNvCxnSpPr>
          <p:nvPr/>
        </p:nvCxnSpPr>
        <p:spPr>
          <a:xfrm flipH="1">
            <a:off x="5594719" y="3705807"/>
            <a:ext cx="1587316" cy="0"/>
          </a:xfrm>
          <a:prstGeom prst="straightConnector1">
            <a:avLst/>
          </a:prstGeom>
          <a:ln w="44450">
            <a:solidFill>
              <a:schemeClr val="tx1">
                <a:lumMod val="50000"/>
              </a:schemeClr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4688818" y="5030224"/>
            <a:ext cx="11338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solidFill>
                  <a:schemeClr val="accent6">
                    <a:lumMod val="50000"/>
                  </a:schemeClr>
                </a:solidFill>
              </a:rPr>
              <a:t>R_cav</a:t>
            </a:r>
            <a:endParaRPr lang="en-US" sz="16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433893" y="3668954"/>
            <a:ext cx="1344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solidFill>
                  <a:schemeClr val="accent6">
                    <a:lumMod val="50000"/>
                  </a:schemeClr>
                </a:solidFill>
              </a:rPr>
              <a:t>Gap_to_gap</a:t>
            </a:r>
            <a:endParaRPr lang="en-US" sz="16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 rot="16200000">
            <a:off x="7984098" y="3371938"/>
            <a:ext cx="1344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solidFill>
                  <a:schemeClr val="accent6">
                    <a:lumMod val="50000"/>
                  </a:schemeClr>
                </a:solidFill>
              </a:rPr>
              <a:t>D_aperture</a:t>
            </a:r>
            <a:endParaRPr lang="en-US" sz="16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059496" y="2265618"/>
            <a:ext cx="7167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solidFill>
                  <a:schemeClr val="accent6">
                    <a:lumMod val="50000"/>
                  </a:schemeClr>
                </a:solidFill>
              </a:rPr>
              <a:t>L_cav</a:t>
            </a:r>
            <a:endParaRPr lang="en-US" sz="16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525600" y="1299840"/>
            <a:ext cx="9521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solidFill>
                  <a:schemeClr val="accent6">
                    <a:lumMod val="50000"/>
                  </a:schemeClr>
                </a:solidFill>
              </a:rPr>
              <a:t>R_spoke</a:t>
            </a:r>
            <a:endParaRPr lang="en-US" sz="16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72022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sz="2400" dirty="0"/>
              <a:t>RF design and parameters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P. Berrutti - SSR2 RF Design, G. Romanov - MP simulation</a:t>
            </a:r>
            <a:endParaRPr lang="en-US" b="1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828626-EF86-AC4E-8DED-1D4611268D81}" type="slidenum">
              <a:rPr lang="en-US"/>
              <a:pPr>
                <a:defRPr/>
              </a:pPr>
              <a:t>8</a:t>
            </a:fld>
            <a:endParaRPr lang="en-US" dirty="0"/>
          </a:p>
        </p:txBody>
      </p:sp>
      <p:graphicFrame>
        <p:nvGraphicFramePr>
          <p:cNvPr id="9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51842696"/>
              </p:ext>
            </p:extLst>
          </p:nvPr>
        </p:nvGraphicFramePr>
        <p:xfrm>
          <a:off x="3415994" y="1138400"/>
          <a:ext cx="4263129" cy="50976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03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09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0927">
                  <a:extLst>
                    <a:ext uri="{9D8B030D-6E8A-4147-A177-3AD203B41FA5}">
                      <a16:colId xmlns:a16="http://schemas.microsoft.com/office/drawing/2014/main" val="3689252270"/>
                    </a:ext>
                  </a:extLst>
                </a:gridCol>
                <a:gridCol w="840927">
                  <a:extLst>
                    <a:ext uri="{9D8B030D-6E8A-4147-A177-3AD203B41FA5}">
                      <a16:colId xmlns:a16="http://schemas.microsoft.com/office/drawing/2014/main" val="2450605323"/>
                    </a:ext>
                  </a:extLst>
                </a:gridCol>
              </a:tblGrid>
              <a:tr h="342888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Parameters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SSR2 v 2.6</a:t>
                      </a:r>
                    </a:p>
                    <a:p>
                      <a:pPr algn="ctr"/>
                      <a:r>
                        <a:rPr lang="en-US" sz="1200" b="1" dirty="0" err="1">
                          <a:solidFill>
                            <a:schemeClr val="bg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Comsol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SSR2 v 3.1</a:t>
                      </a:r>
                    </a:p>
                    <a:p>
                      <a:pPr algn="ctr"/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CST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SSR2 v 3.1</a:t>
                      </a:r>
                    </a:p>
                    <a:p>
                      <a:pPr algn="ctr"/>
                      <a:r>
                        <a:rPr lang="en-US" sz="1200" b="1" dirty="0" err="1">
                          <a:solidFill>
                            <a:schemeClr val="bg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Comsol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888"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Optimal beta </a:t>
                      </a:r>
                      <a:r>
                        <a:rPr lang="el-GR" sz="1200" b="0" baseline="0" dirty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β</a:t>
                      </a:r>
                      <a:r>
                        <a:rPr lang="en-US" sz="1200" b="0" baseline="-25000" dirty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opt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0.475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0.472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0.472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888"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Aperture [mm]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2888"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Frequency [MHz]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325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325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325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2888"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Effective</a:t>
                      </a:r>
                      <a:r>
                        <a:rPr lang="en-US" sz="1200" b="0" baseline="0" dirty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length 2</a:t>
                      </a:r>
                      <a:r>
                        <a:rPr lang="el-GR" sz="1200" b="0" baseline="0" dirty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β</a:t>
                      </a:r>
                      <a:r>
                        <a:rPr lang="en-US" sz="1200" b="0" baseline="-25000" dirty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opt</a:t>
                      </a:r>
                      <a:r>
                        <a:rPr lang="el-GR" sz="1200" b="0" baseline="0" dirty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λ</a:t>
                      </a:r>
                      <a:r>
                        <a:rPr lang="en-US" sz="1200" b="0" baseline="0" dirty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/2 [m]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0.438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0.436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0.436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2888">
                <a:tc>
                  <a:txBody>
                    <a:bodyPr/>
                    <a:lstStyle/>
                    <a:p>
                      <a:r>
                        <a:rPr lang="en-US" sz="1200" b="0" dirty="0" err="1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E</a:t>
                      </a:r>
                      <a:r>
                        <a:rPr lang="en-US" sz="1200" b="0" baseline="-25000" dirty="0" err="1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peak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/</a:t>
                      </a:r>
                      <a:r>
                        <a:rPr lang="en-US" sz="1200" b="0" dirty="0" err="1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E</a:t>
                      </a:r>
                      <a:r>
                        <a:rPr lang="en-US" sz="1200" b="0" baseline="-25000" dirty="0" err="1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acc</a:t>
                      </a:r>
                      <a:endParaRPr lang="en-US" sz="1200" b="0" baseline="-25000" dirty="0">
                        <a:solidFill>
                          <a:schemeClr val="tx1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3.39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3.46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3.51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2888">
                <a:tc>
                  <a:txBody>
                    <a:bodyPr/>
                    <a:lstStyle/>
                    <a:p>
                      <a:r>
                        <a:rPr lang="en-US" sz="1200" b="0" dirty="0" err="1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B</a:t>
                      </a:r>
                      <a:r>
                        <a:rPr lang="en-US" sz="1200" b="0" baseline="-25000" dirty="0" err="1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peak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/</a:t>
                      </a:r>
                      <a:r>
                        <a:rPr lang="en-US" sz="1200" b="0" dirty="0" err="1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E</a:t>
                      </a:r>
                      <a:r>
                        <a:rPr lang="en-US" sz="1200" b="0" baseline="-25000" dirty="0" err="1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acc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[</a:t>
                      </a:r>
                      <a:r>
                        <a:rPr lang="en-US" sz="1200" b="0" dirty="0" err="1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mT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/(MV/m)]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5.93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6.79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6.75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2888"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G [Ohm]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2888"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R/Q [Ohm]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296.6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305.2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305.2</a:t>
                      </a:r>
                    </a:p>
                    <a:p>
                      <a:pPr algn="ctr"/>
                      <a:endParaRPr lang="en-US" sz="1200" b="0" dirty="0">
                        <a:solidFill>
                          <a:schemeClr val="tx1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42888">
                <a:tc>
                  <a:txBody>
                    <a:bodyPr/>
                    <a:lstStyle/>
                    <a:p>
                      <a:r>
                        <a:rPr lang="en-US" sz="1200" b="0" dirty="0" err="1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E</a:t>
                      </a:r>
                      <a:r>
                        <a:rPr lang="en-US" sz="1200" b="0" baseline="-25000" dirty="0" err="1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peak</a:t>
                      </a:r>
                      <a:r>
                        <a:rPr lang="en-US" sz="1200" b="0" baseline="-25000" dirty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[MV/m] @ 5 MeV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38.7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39.6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40.2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42888">
                <a:tc>
                  <a:txBody>
                    <a:bodyPr/>
                    <a:lstStyle/>
                    <a:p>
                      <a:r>
                        <a:rPr lang="en-US" sz="1200" b="0" dirty="0" err="1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B</a:t>
                      </a:r>
                      <a:r>
                        <a:rPr lang="en-US" sz="1200" b="0" baseline="-25000" dirty="0" err="1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peak</a:t>
                      </a:r>
                      <a:r>
                        <a:rPr lang="en-US" sz="1200" b="0" baseline="-25000" dirty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[</a:t>
                      </a:r>
                      <a:r>
                        <a:rPr lang="en-US" sz="1200" b="0" dirty="0" err="1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mT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] @ 5 MeV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67.7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77.8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77.4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4288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Max energy</a:t>
                      </a:r>
                      <a:r>
                        <a:rPr lang="en-US" sz="1200" b="0" baseline="0" dirty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gain [MeV]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5.0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5.0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5.0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42888"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Max gradient</a:t>
                      </a:r>
                      <a:r>
                        <a:rPr lang="en-US" sz="1200" b="0" baseline="0" dirty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[MV/m]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11.42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11.46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11.47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10" name="Content Placeholder 4"/>
          <p:cNvSpPr txBox="1">
            <a:spLocks/>
          </p:cNvSpPr>
          <p:nvPr/>
        </p:nvSpPr>
        <p:spPr>
          <a:xfrm>
            <a:off x="228600" y="799594"/>
            <a:ext cx="8409373" cy="306359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404040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rgbClr val="404040"/>
                </a:solidFill>
                <a:latin typeface="Helvetica"/>
                <a:ea typeface="ＭＳ Ｐゴシック" charset="0"/>
                <a:cs typeface="ＭＳ Ｐゴシック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rgbClr val="404040"/>
                </a:solidFill>
                <a:latin typeface="Helvetica"/>
                <a:ea typeface="ＭＳ Ｐゴシック" charset="0"/>
                <a:cs typeface="ＭＳ Ｐゴシック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rgbClr val="404040"/>
                </a:solidFill>
                <a:latin typeface="Helvetica"/>
                <a:ea typeface="ＭＳ Ｐゴシック" charset="0"/>
                <a:cs typeface="ＭＳ Ｐゴシック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404040"/>
                </a:solidFill>
                <a:latin typeface="Helvetica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>
                <a:solidFill>
                  <a:srgbClr val="003087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EM parameters allow 5.0 MeV energy gain at max peak fields and optimal </a:t>
            </a:r>
            <a:r>
              <a:rPr lang="el-GR" sz="1800" dirty="0">
                <a:solidFill>
                  <a:srgbClr val="003087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β</a:t>
            </a:r>
            <a:r>
              <a:rPr lang="en-US" sz="1800" dirty="0">
                <a:solidFill>
                  <a:srgbClr val="003087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.</a:t>
            </a:r>
          </a:p>
          <a:p>
            <a:pPr marL="0" indent="0">
              <a:buFont typeface="Arial" charset="0"/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604651-1ACB-435C-B24F-23F742AAAB7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709" r="36311"/>
          <a:stretch/>
        </p:blipFill>
        <p:spPr>
          <a:xfrm>
            <a:off x="276368" y="1105953"/>
            <a:ext cx="2485173" cy="254350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EC9A2A5-A666-4914-8B9B-CCF9FA133F0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709" r="36311"/>
          <a:stretch/>
        </p:blipFill>
        <p:spPr>
          <a:xfrm>
            <a:off x="276368" y="3724389"/>
            <a:ext cx="2485173" cy="254350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1738C9F-AC86-425E-AC76-6F2131474EB0}"/>
              </a:ext>
            </a:extLst>
          </p:cNvPr>
          <p:cNvSpPr txBox="1"/>
          <p:nvPr/>
        </p:nvSpPr>
        <p:spPr>
          <a:xfrm>
            <a:off x="1146736" y="2377707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C925297-64D3-4119-A77A-0A804DA993F2}"/>
              </a:ext>
            </a:extLst>
          </p:cNvPr>
          <p:cNvSpPr txBox="1"/>
          <p:nvPr/>
        </p:nvSpPr>
        <p:spPr>
          <a:xfrm>
            <a:off x="1050561" y="5113509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</a:p>
        </p:txBody>
      </p:sp>
    </p:spTree>
    <p:extLst>
      <p:ext uri="{BB962C8B-B14F-4D97-AF65-F5344CB8AC3E}">
        <p14:creationId xmlns:p14="http://schemas.microsoft.com/office/powerpoint/2010/main" val="17025971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sz="2400" dirty="0"/>
              <a:t>Higher surface magnetic field: not critical!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6450" y="6515100"/>
            <a:ext cx="5373688" cy="241300"/>
          </a:xfrm>
        </p:spPr>
        <p:txBody>
          <a:bodyPr/>
          <a:lstStyle/>
          <a:p>
            <a:pPr>
              <a:defRPr/>
            </a:pPr>
            <a:r>
              <a:rPr lang="en-US"/>
              <a:t>P. Berrutti - SSR2 RF Design, G. Romanov - MP simulation</a:t>
            </a:r>
            <a:endParaRPr lang="en-US" b="1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8600" y="6515100"/>
            <a:ext cx="447675" cy="241300"/>
          </a:xfrm>
        </p:spPr>
        <p:txBody>
          <a:bodyPr/>
          <a:lstStyle/>
          <a:p>
            <a:pPr>
              <a:defRPr/>
            </a:pPr>
            <a:fld id="{8D828626-EF86-AC4E-8DED-1D4611268D81}" type="slidenum">
              <a:rPr lang="en-US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10" name="Content Placeholder 4"/>
          <p:cNvSpPr txBox="1">
            <a:spLocks/>
          </p:cNvSpPr>
          <p:nvPr/>
        </p:nvSpPr>
        <p:spPr>
          <a:xfrm>
            <a:off x="228600" y="1043047"/>
            <a:ext cx="8686800" cy="2687706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404040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rgbClr val="404040"/>
                </a:solidFill>
                <a:latin typeface="Helvetica"/>
                <a:ea typeface="ＭＳ Ｐゴシック" charset="0"/>
                <a:cs typeface="ＭＳ Ｐゴシック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rgbClr val="404040"/>
                </a:solidFill>
                <a:latin typeface="Helvetica"/>
                <a:ea typeface="ＭＳ Ｐゴシック" charset="0"/>
                <a:cs typeface="ＭＳ Ｐゴシック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rgbClr val="404040"/>
                </a:solidFill>
                <a:latin typeface="Helvetica"/>
                <a:ea typeface="ＭＳ Ｐゴシック" charset="0"/>
                <a:cs typeface="ＭＳ Ｐゴシック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404040"/>
                </a:solidFill>
                <a:latin typeface="Helvetica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rgbClr val="003087"/>
                </a:solidFill>
              </a:rPr>
              <a:t>SSR2 v3.1 magnetic peak field @ 5 MeV gain will exceed 77 </a:t>
            </a:r>
            <a:r>
              <a:rPr lang="en-US" sz="2000" dirty="0" err="1">
                <a:solidFill>
                  <a:srgbClr val="003087"/>
                </a:solidFill>
              </a:rPr>
              <a:t>mT</a:t>
            </a:r>
            <a:r>
              <a:rPr lang="en-US" sz="2000" dirty="0">
                <a:solidFill>
                  <a:srgbClr val="003087"/>
                </a:solidFill>
              </a:rPr>
              <a:t> from both </a:t>
            </a:r>
            <a:r>
              <a:rPr lang="en-US" sz="2000" dirty="0" err="1">
                <a:solidFill>
                  <a:srgbClr val="003087"/>
                </a:solidFill>
              </a:rPr>
              <a:t>Comsol</a:t>
            </a:r>
            <a:r>
              <a:rPr lang="en-US" sz="2000" dirty="0">
                <a:solidFill>
                  <a:srgbClr val="003087"/>
                </a:solidFill>
              </a:rPr>
              <a:t> and CST.</a:t>
            </a:r>
          </a:p>
          <a:p>
            <a:r>
              <a:rPr lang="en-US" sz="2000" dirty="0">
                <a:solidFill>
                  <a:srgbClr val="003087"/>
                </a:solidFill>
              </a:rPr>
              <a:t>Given the experience of SSR1 test this does not represent a critical value: all cavities quench above 100 </a:t>
            </a:r>
            <a:r>
              <a:rPr lang="en-US" sz="2000" dirty="0" err="1">
                <a:solidFill>
                  <a:srgbClr val="003087"/>
                </a:solidFill>
              </a:rPr>
              <a:t>mT.</a:t>
            </a:r>
            <a:endParaRPr lang="en-US" sz="2000" dirty="0">
              <a:solidFill>
                <a:srgbClr val="003087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9A777B4-BF7C-4B7C-8BDE-4A17F8BEB9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222" y="2586959"/>
            <a:ext cx="5492839" cy="3678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499413"/>
      </p:ext>
    </p:extLst>
  </p:cSld>
  <p:clrMapOvr>
    <a:masterClrMapping/>
  </p:clrMapOvr>
</p:sld>
</file>

<file path=ppt/theme/theme1.xml><?xml version="1.0" encoding="utf-8"?>
<a:theme xmlns:a="http://schemas.openxmlformats.org/drawingml/2006/main" name="FNAL template">
  <a:themeElements>
    <a:clrScheme name="Fermilab">
      <a:dk1>
        <a:srgbClr val="004C97"/>
      </a:dk1>
      <a:lt1>
        <a:srgbClr val="FFFFFF"/>
      </a:lt1>
      <a:dk2>
        <a:srgbClr val="004C9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40404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Fermilab: Footer Only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FNAL template.pot</Template>
  <TotalTime>5517</TotalTime>
  <Words>855</Words>
  <Application>Microsoft Office PowerPoint</Application>
  <PresentationFormat>On-screen Show (4:3)</PresentationFormat>
  <Paragraphs>169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ＭＳ Ｐゴシック</vt:lpstr>
      <vt:lpstr>Arial</vt:lpstr>
      <vt:lpstr>Calibri</vt:lpstr>
      <vt:lpstr>Helvetica</vt:lpstr>
      <vt:lpstr>Times New Roman</vt:lpstr>
      <vt:lpstr>FNAL template</vt:lpstr>
      <vt:lpstr>Fermilab: Footer Only</vt:lpstr>
      <vt:lpstr>SSR2 v3.1 Summary</vt:lpstr>
      <vt:lpstr>Introduction</vt:lpstr>
      <vt:lpstr>SSR2 v2.6 design evolution summary</vt:lpstr>
      <vt:lpstr>SSR2 from v2.6 to v3.1</vt:lpstr>
      <vt:lpstr>SSR2 from v2.6 to v3.1 Geometry comparison</vt:lpstr>
      <vt:lpstr>Single spoke resonator geometry COLD v2.6</vt:lpstr>
      <vt:lpstr>Single spoke resonator geometry COLD v3.1</vt:lpstr>
      <vt:lpstr>RF design and parameters</vt:lpstr>
      <vt:lpstr>Higher surface magnetic field: not critical!</vt:lpstr>
      <vt:lpstr>Design evolution steps led by MP reduction</vt:lpstr>
      <vt:lpstr>SSR2 MP simulations</vt:lpstr>
      <vt:lpstr>Summary</vt:lpstr>
    </vt:vector>
  </TitlesOfParts>
  <Company>Sandbox Studio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Paolo Berrutti x3485 15638N</dc:creator>
  <cp:lastModifiedBy>Paolo Berrutti</cp:lastModifiedBy>
  <cp:revision>221</cp:revision>
  <cp:lastPrinted>2018-12-13T14:29:01Z</cp:lastPrinted>
  <dcterms:created xsi:type="dcterms:W3CDTF">2014-01-03T20:18:13Z</dcterms:created>
  <dcterms:modified xsi:type="dcterms:W3CDTF">2018-12-17T21:38:33Z</dcterms:modified>
</cp:coreProperties>
</file>