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82" r:id="rId4"/>
    <p:sldId id="283" r:id="rId5"/>
    <p:sldId id="285" r:id="rId6"/>
    <p:sldId id="284" r:id="rId7"/>
    <p:sldId id="286" r:id="rId8"/>
    <p:sldId id="287" r:id="rId9"/>
    <p:sldId id="258" r:id="rId10"/>
    <p:sldId id="259" r:id="rId11"/>
    <p:sldId id="269" r:id="rId12"/>
    <p:sldId id="260" r:id="rId13"/>
    <p:sldId id="278" r:id="rId14"/>
    <p:sldId id="265" r:id="rId15"/>
    <p:sldId id="279" r:id="rId16"/>
    <p:sldId id="264" r:id="rId17"/>
    <p:sldId id="266" r:id="rId18"/>
    <p:sldId id="288" r:id="rId19"/>
    <p:sldId id="270" r:id="rId2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8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D6A56A77-FB16-4313-AD58-D077DB0915CC}" type="datetimeFigureOut">
              <a:rPr kumimoji="1" lang="ja-JP" altLang="en-US" smtClean="0"/>
              <a:t>2019/3/19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D59E31D-E5F6-457E-A15D-5FE309CDD2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4397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6A77-FB16-4313-AD58-D077DB0915CC}" type="datetimeFigureOut">
              <a:rPr kumimoji="1" lang="ja-JP" altLang="en-US" smtClean="0"/>
              <a:t>2019/3/19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E31D-E5F6-457E-A15D-5FE309CDD2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476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6A77-FB16-4313-AD58-D077DB0915CC}" type="datetimeFigureOut">
              <a:rPr kumimoji="1" lang="ja-JP" altLang="en-US" smtClean="0"/>
              <a:t>2019/3/19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E31D-E5F6-457E-A15D-5FE309CDD2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9518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1059" y="376238"/>
            <a:ext cx="7965175" cy="747654"/>
          </a:xfrm>
        </p:spPr>
        <p:txBody>
          <a:bodyPr anchor="t">
            <a:normAutofit/>
          </a:bodyPr>
          <a:lstStyle>
            <a:lvl1pPr algn="l">
              <a:defRPr sz="2585" b="1" baseline="0">
                <a:solidFill>
                  <a:srgbClr val="0055A0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143001"/>
            <a:ext cx="8763034" cy="4857750"/>
          </a:xfrm>
        </p:spPr>
        <p:txBody>
          <a:bodyPr/>
          <a:lstStyle>
            <a:lvl1pPr marL="166158" indent="-172804">
              <a:spcBef>
                <a:spcPts val="1477"/>
              </a:spcBef>
              <a:spcAft>
                <a:spcPts val="369"/>
              </a:spcAft>
              <a:buFont typeface="Arial"/>
              <a:buChar char="•"/>
              <a:defRPr sz="1569" b="1">
                <a:solidFill>
                  <a:srgbClr val="0055A0"/>
                </a:solidFill>
              </a:defRPr>
            </a:lvl1pPr>
            <a:lvl2pPr marL="352255" indent="-179451">
              <a:spcBef>
                <a:spcPts val="0"/>
              </a:spcBef>
              <a:spcAft>
                <a:spcPts val="369"/>
              </a:spcAft>
              <a:buClrTx/>
              <a:buSzPct val="100000"/>
              <a:buFont typeface="Arial"/>
              <a:buChar char="•"/>
              <a:defRPr sz="1385"/>
            </a:lvl2pPr>
            <a:lvl3pPr>
              <a:spcBef>
                <a:spcPts val="0"/>
              </a:spcBef>
              <a:spcAft>
                <a:spcPts val="185"/>
              </a:spcAft>
              <a:defRPr sz="1385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logo-presentation-small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3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667" y="274638"/>
            <a:ext cx="619098" cy="747654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 bwMode="auto">
          <a:xfrm>
            <a:off x="7010400" y="1"/>
            <a:ext cx="2133600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913" tIns="38957" rIns="77913" bIns="38957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80312B61-8FBB-43B8-A6DD-B3B75C37806A}" type="slidenum">
              <a:rPr lang="en-US" sz="1193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9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852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6A77-FB16-4313-AD58-D077DB0915CC}" type="datetimeFigureOut">
              <a:rPr kumimoji="1" lang="ja-JP" altLang="en-US" smtClean="0"/>
              <a:t>2019/3/19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E31D-E5F6-457E-A15D-5FE309CDD2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306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6A77-FB16-4313-AD58-D077DB0915CC}" type="datetimeFigureOut">
              <a:rPr kumimoji="1" lang="ja-JP" altLang="en-US" smtClean="0"/>
              <a:t>2019/3/19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E31D-E5F6-457E-A15D-5FE309CDD2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1759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6A77-FB16-4313-AD58-D077DB0915CC}" type="datetimeFigureOut">
              <a:rPr kumimoji="1" lang="ja-JP" altLang="en-US" smtClean="0"/>
              <a:t>2019/3/19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E31D-E5F6-457E-A15D-5FE309CDD2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99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6A77-FB16-4313-AD58-D077DB0915CC}" type="datetimeFigureOut">
              <a:rPr kumimoji="1" lang="ja-JP" altLang="en-US" smtClean="0"/>
              <a:t>2019/3/19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E31D-E5F6-457E-A15D-5FE309CDD2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2555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6A77-FB16-4313-AD58-D077DB0915CC}" type="datetimeFigureOut">
              <a:rPr kumimoji="1" lang="ja-JP" altLang="en-US" smtClean="0"/>
              <a:t>2019/3/19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E31D-E5F6-457E-A15D-5FE309CDD2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607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6A77-FB16-4313-AD58-D077DB0915CC}" type="datetimeFigureOut">
              <a:rPr kumimoji="1" lang="ja-JP" altLang="en-US" smtClean="0"/>
              <a:t>2019/3/19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E31D-E5F6-457E-A15D-5FE309CDD2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416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6A77-FB16-4313-AD58-D077DB0915CC}" type="datetimeFigureOut">
              <a:rPr kumimoji="1" lang="ja-JP" altLang="en-US" smtClean="0"/>
              <a:t>2019/3/19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D59E31D-E5F6-457E-A15D-5FE309CDD2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4449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D6A56A77-FB16-4313-AD58-D077DB0915CC}" type="datetimeFigureOut">
              <a:rPr kumimoji="1" lang="ja-JP" altLang="en-US" smtClean="0"/>
              <a:t>2019/3/19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D59E31D-E5F6-457E-A15D-5FE309CDD2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4127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D6A56A77-FB16-4313-AD58-D077DB0915CC}" type="datetimeFigureOut">
              <a:rPr kumimoji="1" lang="ja-JP" altLang="en-US" smtClean="0"/>
              <a:t>2019/3/19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4D59E31D-E5F6-457E-A15D-5FE309CDD2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03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kumimoji="1"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9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png"/><Relationship Id="rId4" Type="http://schemas.openxmlformats.org/officeDocument/2006/relationships/image" Target="../media/image49.jpeg"/><Relationship Id="rId9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805070" y="1524172"/>
            <a:ext cx="7772400" cy="22416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8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/>
              <a:t>Review of Wideband Cavity Technology</a:t>
            </a:r>
            <a:endParaRPr lang="ja-JP" alt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890689" y="4994583"/>
            <a:ext cx="6858000" cy="1363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kumimoji="1" sz="2800" kern="1200">
                <a:solidFill>
                  <a:srgbClr val="262626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kumimoji="1"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600" dirty="0" smtClean="0"/>
              <a:t>Chihiro </a:t>
            </a:r>
            <a:r>
              <a:rPr lang="en-US" altLang="ja-JP" sz="3600" dirty="0" err="1" smtClean="0"/>
              <a:t>Ohmori</a:t>
            </a:r>
            <a:r>
              <a:rPr lang="en-US" altLang="ja-JP" sz="3600" dirty="0" smtClean="0"/>
              <a:t> </a:t>
            </a:r>
          </a:p>
          <a:p>
            <a:r>
              <a:rPr lang="en-US" altLang="ja-JP" sz="3600" dirty="0" smtClean="0"/>
              <a:t>KEK/J-PARC</a:t>
            </a:r>
            <a:endParaRPr lang="ja-JP" altLang="en-US" sz="36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00" y="2632"/>
            <a:ext cx="2160000" cy="107811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2"/>
            <a:ext cx="2160000" cy="136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3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4593" y="1"/>
            <a:ext cx="8931166" cy="898634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Power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Test of new PSB cavities 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sz="1800" dirty="0" smtClean="0"/>
              <a:t>Mixing of 3 harmonics</a:t>
            </a:r>
            <a:endParaRPr kumimoji="1" lang="ja-JP" altLang="en-US" sz="1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43700" y="34371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49837" y="2874110"/>
            <a:ext cx="807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All cavities can work as fundamental (acceleration), 2</a:t>
            </a:r>
            <a:r>
              <a:rPr kumimoji="1" lang="en-US" altLang="ja-JP" baseline="30000" dirty="0" smtClean="0"/>
              <a:t>nd</a:t>
            </a:r>
            <a:r>
              <a:rPr kumimoji="1" lang="en-US" altLang="ja-JP" dirty="0" smtClean="0"/>
              <a:t> Harmonic RF and blow-up one.</a:t>
            </a:r>
            <a:endParaRPr kumimoji="1" lang="ja-JP" altLang="en-US" dirty="0"/>
          </a:p>
        </p:txBody>
      </p:sp>
      <p:pic>
        <p:nvPicPr>
          <p:cNvPr id="10" name="Pictur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6834" y="1106510"/>
            <a:ext cx="2160000" cy="16605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632" y="1106447"/>
            <a:ext cx="2160000" cy="1660563"/>
          </a:xfrm>
          <a:prstGeom prst="rect">
            <a:avLst/>
          </a:prstGeom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9579" y="1106447"/>
            <a:ext cx="2160000" cy="1660563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435329" y="1009209"/>
            <a:ext cx="853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H=1</a:t>
            </a:r>
            <a:endParaRPr kumimoji="1" lang="ja-JP" altLang="en-US" sz="32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88064" y="1009209"/>
            <a:ext cx="1162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H=1,2</a:t>
            </a:r>
            <a:endParaRPr kumimoji="1" lang="ja-JP" altLang="en-US" sz="32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999376" y="991348"/>
            <a:ext cx="1680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H=1,2,10</a:t>
            </a:r>
            <a:endParaRPr kumimoji="1" lang="ja-JP" altLang="en-US" sz="32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368882" y="2412424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M. </a:t>
            </a:r>
            <a:r>
              <a:rPr lang="en-US" altLang="ja-JP" dirty="0" err="1" smtClean="0"/>
              <a:t>paoluzzi</a:t>
            </a:r>
            <a:endParaRPr kumimoji="1" lang="ja-JP" altLang="en-US" dirty="0"/>
          </a:p>
        </p:txBody>
      </p:sp>
      <p:sp>
        <p:nvSpPr>
          <p:cNvPr id="17" name="タイトル 1"/>
          <p:cNvSpPr txBox="1">
            <a:spLocks/>
          </p:cNvSpPr>
          <p:nvPr/>
        </p:nvSpPr>
        <p:spPr>
          <a:xfrm>
            <a:off x="141889" y="3250761"/>
            <a:ext cx="8836573" cy="1111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/>
              <a:t>Reliability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1441" y="3335795"/>
            <a:ext cx="5818203" cy="327273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05611" y="5604215"/>
            <a:ext cx="2387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10</a:t>
            </a:r>
            <a:r>
              <a:rPr kumimoji="1" lang="en-US" altLang="ja-JP" dirty="0" smtClean="0"/>
              <a:t>-Cell </a:t>
            </a:r>
            <a:r>
              <a:rPr kumimoji="1" lang="en-US" altLang="ja-JP" dirty="0" err="1" smtClean="0"/>
              <a:t>Finemet</a:t>
            </a:r>
            <a:r>
              <a:rPr kumimoji="1" lang="en-US" altLang="ja-JP" dirty="0" smtClean="0"/>
              <a:t> Cavity shows &gt;99% availability 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864333" y="6508902"/>
            <a:ext cx="2237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Maria Elena </a:t>
            </a:r>
            <a:r>
              <a:rPr lang="en-US" altLang="ja-JP" dirty="0" err="1"/>
              <a:t>Angoletta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89" y="1016689"/>
            <a:ext cx="2304000" cy="17280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40" y="4161437"/>
            <a:ext cx="1825450" cy="136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5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58198"/>
          </a:xfrm>
        </p:spPr>
        <p:txBody>
          <a:bodyPr/>
          <a:lstStyle/>
          <a:p>
            <a:r>
              <a:rPr lang="en-US" altLang="ja-JP" dirty="0"/>
              <a:t>  </a:t>
            </a:r>
            <a:r>
              <a:rPr kumimoji="1" lang="en-US" altLang="ja-JP" dirty="0" smtClean="0"/>
              <a:t>PS Damper for longitudinal instability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3324" y="1166649"/>
            <a:ext cx="4878878" cy="229388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Longitudinal </a:t>
            </a:r>
            <a:r>
              <a:rPr kumimoji="1" lang="en-US" altLang="ja-JP" dirty="0" smtClean="0"/>
              <a:t>Coupled </a:t>
            </a:r>
            <a:r>
              <a:rPr kumimoji="1" lang="en-US" altLang="ja-JP" dirty="0" smtClean="0"/>
              <a:t>bunch instability at CERN PS causes emittance growth for LHC-type beam.</a:t>
            </a:r>
            <a:endParaRPr kumimoji="1" lang="en-US" altLang="ja-JP" dirty="0"/>
          </a:p>
          <a:p>
            <a:r>
              <a:rPr lang="en-US" altLang="ja-JP" dirty="0" smtClean="0"/>
              <a:t>Wideband Damper </a:t>
            </a:r>
            <a:r>
              <a:rPr lang="en-US" altLang="ja-JP" dirty="0" smtClean="0"/>
              <a:t>system works for dipole mode. 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990" y="1166650"/>
            <a:ext cx="2175641" cy="163173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26965" y="5709650"/>
            <a:ext cx="8741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But, </a:t>
            </a:r>
            <a:r>
              <a:rPr lang="en-US" altLang="ja-JP" sz="2400" dirty="0" err="1" smtClean="0"/>
              <a:t>Qudarupole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mode was </a:t>
            </a:r>
            <a:r>
              <a:rPr lang="en-US" altLang="ja-JP" sz="2400" dirty="0" smtClean="0"/>
              <a:t>observed at </a:t>
            </a:r>
            <a:r>
              <a:rPr lang="en-US" altLang="ja-JP" sz="2400" dirty="0"/>
              <a:t>&gt;2e11 </a:t>
            </a:r>
            <a:r>
              <a:rPr lang="en-US" altLang="ja-JP" sz="2400" dirty="0" smtClean="0"/>
              <a:t>ppb. </a:t>
            </a:r>
            <a:r>
              <a:rPr lang="en-US" altLang="ja-JP" sz="2400" dirty="0"/>
              <a:t>Need to damp the mode by a Landau cavity</a:t>
            </a:r>
            <a:r>
              <a:rPr lang="en-US" altLang="ja-JP" sz="2400" dirty="0" smtClean="0"/>
              <a:t>.</a:t>
            </a:r>
            <a:endParaRPr lang="en-US" altLang="ja-JP" sz="2400" dirty="0"/>
          </a:p>
        </p:txBody>
      </p:sp>
      <p:pic>
        <p:nvPicPr>
          <p:cNvPr id="8" name="コンテンツ プレースホルダ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37" y="2899831"/>
            <a:ext cx="3971229" cy="274931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136" y="2899831"/>
            <a:ext cx="4061179" cy="28098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テキスト ボックス 9"/>
          <p:cNvSpPr txBox="1"/>
          <p:nvPr/>
        </p:nvSpPr>
        <p:spPr>
          <a:xfrm>
            <a:off x="2373551" y="5247985"/>
            <a:ext cx="1651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H. </a:t>
            </a:r>
            <a:r>
              <a:rPr kumimoji="1" lang="en-US" altLang="ja-JP" sz="2400" dirty="0" err="1" smtClean="0"/>
              <a:t>Damerau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0887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2919" y="0"/>
            <a:ext cx="8079581" cy="729194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Landau cavity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9951" y="680957"/>
            <a:ext cx="6921601" cy="1270069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Beam studies with a Landau cavity.</a:t>
            </a:r>
          </a:p>
          <a:p>
            <a:pPr lvl="1"/>
            <a:r>
              <a:rPr kumimoji="1" lang="en-US" altLang="ja-JP" dirty="0" smtClean="0"/>
              <a:t>Existing 40 MHz cavity to damp Quadrupole Mode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18557" y="2337771"/>
            <a:ext cx="3093938" cy="2320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テキスト ボックス 7"/>
          <p:cNvSpPr txBox="1"/>
          <p:nvPr/>
        </p:nvSpPr>
        <p:spPr>
          <a:xfrm>
            <a:off x="1223198" y="6048389"/>
            <a:ext cx="7533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This year, reached 2.6 E11 ppb, 25 ns 72 bunches ! 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50" y="1574956"/>
            <a:ext cx="6335349" cy="43860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テキスト ボックス 8"/>
          <p:cNvSpPr txBox="1"/>
          <p:nvPr/>
        </p:nvSpPr>
        <p:spPr>
          <a:xfrm>
            <a:off x="4316824" y="5586724"/>
            <a:ext cx="1651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H. </a:t>
            </a:r>
            <a:r>
              <a:rPr kumimoji="1" lang="en-US" altLang="ja-JP" sz="2400" dirty="0" err="1" smtClean="0"/>
              <a:t>Damerau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065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339" y="464527"/>
            <a:ext cx="7454550" cy="690142"/>
          </a:xfrm>
        </p:spPr>
        <p:txBody>
          <a:bodyPr>
            <a:normAutofit/>
          </a:bodyPr>
          <a:lstStyle/>
          <a:p>
            <a:r>
              <a:rPr lang="en-US" dirty="0" smtClean="0"/>
              <a:t>Intensity evolution (25 ns, 72 bunches)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09" y="1239805"/>
            <a:ext cx="3115700" cy="2924308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509347" y="1815066"/>
            <a:ext cx="251577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4"/>
          <p:cNvSpPr txBox="1">
            <a:spLocks/>
          </p:cNvSpPr>
          <p:nvPr/>
        </p:nvSpPr>
        <p:spPr>
          <a:xfrm>
            <a:off x="4407578" y="4880463"/>
            <a:ext cx="3865984" cy="1041462"/>
          </a:xfrm>
          <a:prstGeom prst="rect">
            <a:avLst/>
          </a:prstGeom>
        </p:spPr>
        <p:txBody>
          <a:bodyPr vert="horz" lIns="84406" tIns="42203" rIns="84406" bIns="42203" rtlCol="0">
            <a:noAutofit/>
          </a:bodyPr>
          <a:lstStyle>
            <a:lvl1pPr marL="180000" indent="-187200" algn="l" defTabSz="457200" rtl="0" eaLnBrk="1" latinLnBrk="0" hangingPunct="1">
              <a:spcBef>
                <a:spcPts val="1600"/>
              </a:spcBef>
              <a:spcAft>
                <a:spcPts val="400"/>
              </a:spcAft>
              <a:buClr>
                <a:srgbClr val="0055A0"/>
              </a:buClr>
              <a:buFont typeface="Arial"/>
              <a:buChar char="•"/>
              <a:defRPr sz="1700" b="1" kern="1200">
                <a:solidFill>
                  <a:srgbClr val="0055A0"/>
                </a:solidFill>
                <a:latin typeface="Arial"/>
                <a:ea typeface="+mn-ea"/>
                <a:cs typeface="Arial"/>
              </a:defRPr>
            </a:lvl1pPr>
            <a:lvl2pPr marL="381600" indent="-1944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/>
              <a:buChar char="•"/>
              <a:defRPr sz="1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948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100000"/>
              <a:buFont typeface="Lucida Grande"/>
              <a:buChar char="−"/>
              <a:defRPr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444" indent="-347305" defTabSz="422041">
              <a:spcBef>
                <a:spcPts val="369"/>
              </a:spcBef>
              <a:spcAft>
                <a:spcPts val="369"/>
              </a:spcAft>
              <a:buClrTx/>
              <a:buFont typeface="Symbol" panose="05050102010706020507" pitchFamily="18" charset="2"/>
              <a:buChar char="®"/>
              <a:defRPr/>
            </a:pPr>
            <a:r>
              <a:rPr kumimoji="0" lang="en-GB" sz="1939" dirty="0">
                <a:latin typeface="+mn-lt"/>
              </a:rPr>
              <a:t>Wealth of beam measurements at 2.6 ∙ 10</a:t>
            </a:r>
            <a:r>
              <a:rPr kumimoji="0" lang="en-GB" sz="1939" baseline="30000" dirty="0">
                <a:latin typeface="+mn-lt"/>
              </a:rPr>
              <a:t>11</a:t>
            </a:r>
            <a:r>
              <a:rPr kumimoji="0" lang="en-GB" sz="1939" dirty="0">
                <a:latin typeface="+mn-lt"/>
              </a:rPr>
              <a:t> p/b (LIU intensity)</a:t>
            </a:r>
          </a:p>
          <a:p>
            <a:pPr marL="341444" indent="-347305">
              <a:spcBef>
                <a:spcPts val="369"/>
              </a:spcBef>
              <a:buClrTx/>
              <a:buFont typeface="Symbol" panose="05050102010706020507" pitchFamily="18" charset="2"/>
              <a:buChar char="®"/>
            </a:pPr>
            <a:r>
              <a:rPr lang="en-GB" sz="1939" dirty="0">
                <a:solidFill>
                  <a:srgbClr val="C0504D"/>
                </a:solidFill>
              </a:rPr>
              <a:t>No more protons until end of 2020</a:t>
            </a:r>
          </a:p>
          <a:p>
            <a:pPr marL="341444" indent="-347305" defTabSz="422041">
              <a:spcBef>
                <a:spcPts val="369"/>
              </a:spcBef>
              <a:spcAft>
                <a:spcPts val="369"/>
              </a:spcAft>
              <a:buClrTx/>
              <a:buFont typeface="Symbol" panose="05050102010706020507" pitchFamily="18" charset="2"/>
              <a:buChar char="®"/>
              <a:defRPr/>
            </a:pPr>
            <a:endParaRPr kumimoji="0" lang="en-GB" sz="1939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07579" y="2701609"/>
            <a:ext cx="3654968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2041">
              <a:defRPr/>
            </a:pPr>
            <a:r>
              <a:rPr kumimoji="0" lang="en-GB" sz="1477" b="1" dirty="0" err="1">
                <a:solidFill>
                  <a:prstClr val="black"/>
                </a:solidFill>
                <a:cs typeface="Arial" panose="020B0604020202020204" pitchFamily="34" charset="0"/>
              </a:rPr>
              <a:t>Finemet</a:t>
            </a:r>
            <a:r>
              <a:rPr kumimoji="0" lang="en-GB" sz="1477" b="1" dirty="0">
                <a:solidFill>
                  <a:prstClr val="black"/>
                </a:solidFill>
                <a:cs typeface="Arial" panose="020B0604020202020204" pitchFamily="34" charset="0"/>
              </a:rPr>
              <a:t> dipole-mode</a:t>
            </a:r>
          </a:p>
          <a:p>
            <a:pPr defTabSz="422041">
              <a:defRPr/>
            </a:pPr>
            <a:r>
              <a:rPr kumimoji="0" lang="en-GB" sz="1477" b="1" dirty="0">
                <a:solidFill>
                  <a:prstClr val="black"/>
                </a:solidFill>
                <a:cs typeface="Arial" panose="020B0604020202020204" pitchFamily="34" charset="0"/>
              </a:rPr>
              <a:t>coupled-bunch feedback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22735" y="2374754"/>
            <a:ext cx="1883646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2041">
              <a:defRPr/>
            </a:pPr>
            <a:r>
              <a:rPr kumimoji="0" lang="en-GB" sz="1477" b="1" dirty="0">
                <a:solidFill>
                  <a:prstClr val="black"/>
                </a:solidFill>
                <a:cs typeface="Arial" panose="020B0604020202020204" pitchFamily="34" charset="0"/>
              </a:rPr>
              <a:t>Optimization 2017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399825" y="2063746"/>
            <a:ext cx="3381369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2041">
              <a:defRPr/>
            </a:pPr>
            <a:r>
              <a:rPr kumimoji="0" lang="en-GB" sz="1477" b="1" dirty="0">
                <a:solidFill>
                  <a:prstClr val="black"/>
                </a:solidFill>
                <a:cs typeface="Arial" panose="020B0604020202020204" pitchFamily="34" charset="0"/>
              </a:rPr>
              <a:t>Suspected feedback saturation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401624" y="1417083"/>
            <a:ext cx="2931727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2041">
              <a:defRPr/>
            </a:pPr>
            <a:r>
              <a:rPr kumimoji="0" lang="en-GB" sz="1477" b="1" dirty="0">
                <a:solidFill>
                  <a:prstClr val="black"/>
                </a:solidFill>
                <a:cs typeface="Arial" panose="020B0604020202020204" pitchFamily="34" charset="0"/>
              </a:rPr>
              <a:t>Multi-harmonic feedbacks</a:t>
            </a:r>
          </a:p>
          <a:p>
            <a:pPr defTabSz="422041">
              <a:defRPr/>
            </a:pPr>
            <a:r>
              <a:rPr kumimoji="0" lang="en-GB" sz="1477" b="1" dirty="0">
                <a:solidFill>
                  <a:srgbClr val="C0504D"/>
                </a:solidFill>
                <a:cs typeface="Arial" panose="020B0604020202020204" pitchFamily="34" charset="0"/>
              </a:rPr>
              <a:t>C40-78 as Landau RF system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3771903" y="2044745"/>
            <a:ext cx="4009291" cy="0"/>
          </a:xfrm>
          <a:prstGeom prst="line">
            <a:avLst/>
          </a:prstGeom>
          <a:ln w="19050">
            <a:solidFill>
              <a:srgbClr val="0055A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499340" y="2389403"/>
            <a:ext cx="4281854" cy="0"/>
          </a:xfrm>
          <a:prstGeom prst="line">
            <a:avLst/>
          </a:prstGeom>
          <a:ln w="19050">
            <a:solidFill>
              <a:srgbClr val="0055A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954218" y="2501945"/>
            <a:ext cx="1070903" cy="0"/>
          </a:xfrm>
          <a:prstGeom prst="line">
            <a:avLst/>
          </a:prstGeom>
          <a:ln w="19050">
            <a:solidFill>
              <a:srgbClr val="0055A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409094" y="3301915"/>
            <a:ext cx="5372100" cy="0"/>
          </a:xfrm>
          <a:prstGeom prst="line">
            <a:avLst/>
          </a:prstGeom>
          <a:ln w="19050">
            <a:solidFill>
              <a:srgbClr val="0055A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022090" y="2501946"/>
            <a:ext cx="312520" cy="185320"/>
          </a:xfrm>
          <a:prstGeom prst="line">
            <a:avLst/>
          </a:prstGeom>
          <a:ln w="19050">
            <a:solidFill>
              <a:srgbClr val="0055A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334610" y="2687264"/>
            <a:ext cx="3446584" cy="0"/>
          </a:xfrm>
          <a:prstGeom prst="line">
            <a:avLst/>
          </a:prstGeom>
          <a:ln w="19050">
            <a:solidFill>
              <a:srgbClr val="0055A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859824" y="1698137"/>
            <a:ext cx="151062" cy="0"/>
          </a:xfrm>
          <a:prstGeom prst="line">
            <a:avLst/>
          </a:prstGeom>
          <a:ln w="19050">
            <a:solidFill>
              <a:srgbClr val="0055A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022793" y="1333888"/>
            <a:ext cx="311815" cy="358733"/>
          </a:xfrm>
          <a:prstGeom prst="line">
            <a:avLst/>
          </a:prstGeom>
          <a:ln w="19050">
            <a:solidFill>
              <a:srgbClr val="0055A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334610" y="1333887"/>
            <a:ext cx="3446584" cy="0"/>
          </a:xfrm>
          <a:prstGeom prst="line">
            <a:avLst/>
          </a:prstGeom>
          <a:ln w="19050">
            <a:solidFill>
              <a:srgbClr val="0055A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407579" y="3343202"/>
            <a:ext cx="2885038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2041">
              <a:defRPr/>
            </a:pPr>
            <a:r>
              <a:rPr kumimoji="0" lang="en-GB" sz="1477" b="1" dirty="0">
                <a:solidFill>
                  <a:prstClr val="black"/>
                </a:solidFill>
                <a:cs typeface="Arial" panose="020B0604020202020204" pitchFamily="34" charset="0"/>
              </a:rPr>
              <a:t>Reach with C10-86/96 coupled-bunch feedback (2005)*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474595" y="1556086"/>
            <a:ext cx="1883646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2041">
              <a:defRPr/>
            </a:pPr>
            <a:r>
              <a:rPr kumimoji="0" lang="en-GB" sz="1292" b="1" dirty="0">
                <a:solidFill>
                  <a:srgbClr val="0055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LIU baseline</a:t>
            </a:r>
          </a:p>
        </p:txBody>
      </p:sp>
      <p:sp>
        <p:nvSpPr>
          <p:cNvPr id="49" name="Text Placeholder 4"/>
          <p:cNvSpPr txBox="1">
            <a:spLocks/>
          </p:cNvSpPr>
          <p:nvPr/>
        </p:nvSpPr>
        <p:spPr>
          <a:xfrm>
            <a:off x="4401625" y="4073236"/>
            <a:ext cx="3660922" cy="367800"/>
          </a:xfrm>
          <a:prstGeom prst="rect">
            <a:avLst/>
          </a:prstGeom>
        </p:spPr>
        <p:txBody>
          <a:bodyPr vert="horz" lIns="84406" tIns="42203" rIns="84406" bIns="42203" rtlCol="0">
            <a:noAutofit/>
          </a:bodyPr>
          <a:lstStyle>
            <a:lvl1pPr marL="180000" indent="-187200" algn="l" defTabSz="457200" rtl="0" eaLnBrk="1" latinLnBrk="0" hangingPunct="1">
              <a:spcBef>
                <a:spcPts val="1600"/>
              </a:spcBef>
              <a:spcAft>
                <a:spcPts val="400"/>
              </a:spcAft>
              <a:buClr>
                <a:srgbClr val="0055A0"/>
              </a:buClr>
              <a:buFont typeface="Arial"/>
              <a:buChar char="•"/>
              <a:defRPr sz="1700" b="1" kern="1200">
                <a:solidFill>
                  <a:srgbClr val="0055A0"/>
                </a:solidFill>
                <a:latin typeface="Arial"/>
                <a:ea typeface="+mn-ea"/>
                <a:cs typeface="Arial"/>
              </a:defRPr>
            </a:lvl1pPr>
            <a:lvl2pPr marL="381600" indent="-1944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/>
              <a:buChar char="•"/>
              <a:defRPr sz="1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948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100000"/>
              <a:buFont typeface="Lucida Grande"/>
              <a:buChar char="−"/>
              <a:defRPr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22041">
              <a:spcBef>
                <a:spcPts val="369"/>
              </a:spcBef>
              <a:spcAft>
                <a:spcPts val="369"/>
              </a:spcAft>
              <a:buClrTx/>
              <a:buNone/>
              <a:defRPr/>
            </a:pPr>
            <a:r>
              <a:rPr kumimoji="0" lang="en-GB" sz="1292" dirty="0">
                <a:solidFill>
                  <a:prstClr val="black"/>
                </a:solidFill>
                <a:latin typeface="+mn-lt"/>
              </a:rPr>
              <a:t>*Intensities &gt;1.3 ∙ 10</a:t>
            </a:r>
            <a:r>
              <a:rPr kumimoji="0" lang="en-GB" sz="1292" baseline="30000" dirty="0">
                <a:solidFill>
                  <a:prstClr val="black"/>
                </a:solidFill>
                <a:latin typeface="+mn-lt"/>
              </a:rPr>
              <a:t>11</a:t>
            </a:r>
            <a:r>
              <a:rPr kumimoji="0" lang="en-GB" sz="1292" dirty="0">
                <a:solidFill>
                  <a:prstClr val="black"/>
                </a:solidFill>
                <a:latin typeface="+mn-lt"/>
              </a:rPr>
              <a:t> ppb were delivered &lt;2016, but not with sufficient quality for LHC</a:t>
            </a:r>
            <a:endParaRPr kumimoji="0" lang="en-GB" sz="1662" dirty="0">
              <a:latin typeface="+mn-lt"/>
              <a:sym typeface="Symbol" panose="05050102010706020507" pitchFamily="18" charset="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313202" y="967154"/>
            <a:ext cx="2890477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89586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n-GB" sz="1292" b="1" dirty="0">
                <a:solidFill>
                  <a:prstClr val="black"/>
                </a:solidFill>
              </a:rPr>
              <a:t>Intensity per bunch at extraction</a:t>
            </a:r>
            <a:endParaRPr kumimoji="0" lang="en-US" sz="1292" b="1" dirty="0">
              <a:solidFill>
                <a:prstClr val="black"/>
              </a:solidFill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14" y="3842338"/>
            <a:ext cx="3706254" cy="2751893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509347" y="4176049"/>
            <a:ext cx="2512743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89586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n-GB" sz="1292" b="1" dirty="0">
                <a:solidFill>
                  <a:prstClr val="black"/>
                </a:solidFill>
              </a:rPr>
              <a:t>Bunch profile/length</a:t>
            </a:r>
            <a:endParaRPr kumimoji="0" lang="en-US" sz="1292" b="1" dirty="0">
              <a:solidFill>
                <a:prstClr val="black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 flipV="1">
            <a:off x="3467417" y="2405290"/>
            <a:ext cx="0" cy="378630"/>
          </a:xfrm>
          <a:prstGeom prst="straightConnector1">
            <a:avLst/>
          </a:prstGeom>
          <a:ln w="31750">
            <a:solidFill>
              <a:srgbClr val="C0504D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820709" y="2722337"/>
            <a:ext cx="1293415" cy="518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89586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385" b="1" dirty="0">
                <a:solidFill>
                  <a:srgbClr val="C0504D"/>
                </a:solidFill>
              </a:rPr>
              <a:t>Study WG started</a:t>
            </a:r>
            <a:endParaRPr kumimoji="0" lang="en-US" sz="1385" b="1" baseline="-25000" dirty="0">
              <a:solidFill>
                <a:srgbClr val="C0504D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494944" y="6224899"/>
            <a:ext cx="1896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H. </a:t>
            </a:r>
            <a:r>
              <a:rPr kumimoji="1" lang="en-US" altLang="ja-JP" sz="2800" dirty="0" err="1" smtClean="0"/>
              <a:t>Damerau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1686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2919" y="0"/>
            <a:ext cx="8079581" cy="1184744"/>
          </a:xfrm>
        </p:spPr>
        <p:txBody>
          <a:bodyPr/>
          <a:lstStyle/>
          <a:p>
            <a:r>
              <a:rPr lang="en-US" altLang="ja-JP" dirty="0" smtClean="0"/>
              <a:t>. Rad-Hard </a:t>
            </a:r>
            <a:r>
              <a:rPr lang="en-US" altLang="ja-JP" dirty="0"/>
              <a:t>Solid-State Amplifier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7205" y="970059"/>
            <a:ext cx="8334715" cy="5420813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r>
              <a:rPr lang="en-US" altLang="ja-JP" dirty="0" smtClean="0"/>
              <a:t>To use many solid state amplifier in Accelerator Tunnel, Rad-Hard type is developed .</a:t>
            </a:r>
          </a:p>
          <a:p>
            <a:r>
              <a:rPr lang="en-US" altLang="ja-JP" dirty="0" smtClean="0"/>
              <a:t>C</a:t>
            </a:r>
            <a:r>
              <a:rPr kumimoji="1" lang="en-US" altLang="ja-JP" dirty="0" smtClean="0"/>
              <a:t>ontrol of bias point of each MOSFET improves life time.</a:t>
            </a:r>
          </a:p>
          <a:p>
            <a:r>
              <a:rPr kumimoji="1" lang="en-US" altLang="ja-JP" dirty="0" smtClean="0"/>
              <a:t>We have tested the scheme at: 3 Co-60 facilities, J-PARC, </a:t>
            </a:r>
            <a:r>
              <a:rPr kumimoji="1" lang="en-US" altLang="ja-JP" dirty="0" smtClean="0"/>
              <a:t>CERN-CHARM</a:t>
            </a:r>
            <a:r>
              <a:rPr kumimoji="1" lang="en-US" altLang="ja-JP" dirty="0" smtClean="0"/>
              <a:t>, PSI</a:t>
            </a:r>
          </a:p>
          <a:p>
            <a:r>
              <a:rPr lang="en-US" altLang="ja-JP" dirty="0" smtClean="0"/>
              <a:t>CHARM: </a:t>
            </a:r>
            <a:r>
              <a:rPr lang="en-US" altLang="ja-JP" dirty="0" smtClean="0"/>
              <a:t>1.9 </a:t>
            </a:r>
            <a:r>
              <a:rPr lang="en-US" altLang="ja-JP" dirty="0" err="1" smtClean="0"/>
              <a:t>kGy</a:t>
            </a:r>
            <a:r>
              <a:rPr lang="en-US" altLang="ja-JP" dirty="0" smtClean="0"/>
              <a:t> mixed field- </a:t>
            </a:r>
            <a:r>
              <a:rPr lang="en-US" altLang="ja-JP" sz="2600" b="1" dirty="0" smtClean="0">
                <a:solidFill>
                  <a:srgbClr val="FF0000"/>
                </a:solidFill>
              </a:rPr>
              <a:t>100 years in PSB</a:t>
            </a:r>
            <a:r>
              <a:rPr lang="en-US" altLang="ja-JP" sz="2600" b="1" dirty="0">
                <a:solidFill>
                  <a:srgbClr val="FF0000"/>
                </a:solidFill>
              </a:rPr>
              <a:t> </a:t>
            </a:r>
            <a:r>
              <a:rPr lang="en-US" altLang="ja-JP" sz="2600" b="1" dirty="0" smtClean="0">
                <a:solidFill>
                  <a:srgbClr val="FF0000"/>
                </a:solidFill>
              </a:rPr>
              <a:t>&amp; </a:t>
            </a:r>
            <a:r>
              <a:rPr lang="en-US" altLang="ja-JP" dirty="0" smtClean="0"/>
              <a:t>QST-Takasaki (Co-60):8.8 </a:t>
            </a:r>
            <a:r>
              <a:rPr lang="en-US" altLang="ja-JP" dirty="0" err="1" smtClean="0"/>
              <a:t>kGy</a:t>
            </a:r>
            <a:r>
              <a:rPr lang="en-US" altLang="ja-JP" dirty="0" smtClean="0"/>
              <a:t> 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Small gain change (~ 1dB)</a:t>
            </a:r>
          </a:p>
          <a:p>
            <a:pPr marL="0" indent="0">
              <a:buNone/>
            </a:pPr>
            <a:r>
              <a:rPr lang="en-US" altLang="ja-JP" b="1" dirty="0" smtClean="0">
                <a:solidFill>
                  <a:srgbClr val="FF0000"/>
                </a:solidFill>
              </a:rPr>
              <a:t>Next Test at J-PARC for 10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kGy</a:t>
            </a:r>
            <a:r>
              <a:rPr lang="en-US" altLang="ja-JP" b="1" dirty="0" smtClean="0">
                <a:solidFill>
                  <a:srgbClr val="FF0000"/>
                </a:solidFill>
              </a:rPr>
              <a:t> mixed field for 10 years in PS to improve feedback.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95" y="3108708"/>
            <a:ext cx="2342539" cy="231372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727" y="3108708"/>
            <a:ext cx="2296551" cy="231269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033580" y="3017999"/>
            <a:ext cx="196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8.8 </a:t>
            </a:r>
            <a:r>
              <a:rPr kumimoji="1" lang="en-US" altLang="ja-JP" dirty="0" err="1" smtClean="0"/>
              <a:t>kGy</a:t>
            </a:r>
            <a:r>
              <a:rPr kumimoji="1" lang="en-US" altLang="ja-JP" dirty="0" smtClean="0"/>
              <a:t> gamma-ray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7278" y="3017999"/>
            <a:ext cx="19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1.9 </a:t>
            </a:r>
            <a:r>
              <a:rPr kumimoji="1" lang="en-US" altLang="ja-JP" dirty="0" err="1" smtClean="0"/>
              <a:t>kGy</a:t>
            </a:r>
            <a:r>
              <a:rPr kumimoji="1" lang="en-US" altLang="ja-JP" dirty="0" smtClean="0"/>
              <a:t> mixed field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9952" y="6390872"/>
            <a:ext cx="846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B050"/>
                </a:solidFill>
              </a:rPr>
              <a:t>The results were submitted to IEEE TNS. The </a:t>
            </a:r>
            <a:r>
              <a:rPr lang="en-US" altLang="ja-JP" b="1" dirty="0">
                <a:solidFill>
                  <a:srgbClr val="00B050"/>
                </a:solidFill>
              </a:rPr>
              <a:t>work is supported by KEK,CERN,JSPS-</a:t>
            </a:r>
            <a:r>
              <a:rPr lang="en-US" altLang="ja-JP" b="1" dirty="0" err="1">
                <a:solidFill>
                  <a:srgbClr val="00B050"/>
                </a:solidFill>
              </a:rPr>
              <a:t>Kakenhi</a:t>
            </a:r>
            <a:r>
              <a:rPr lang="en-US" altLang="ja-JP" b="1" dirty="0">
                <a:solidFill>
                  <a:srgbClr val="00B050"/>
                </a:solidFill>
              </a:rPr>
              <a:t>.  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827920" y="5236738"/>
            <a:ext cx="2903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&gt;10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kGy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mixed field at J-PARC</a:t>
            </a:r>
            <a:endParaRPr kumimoji="1" lang="ja-JP" altLang="en-US" dirty="0"/>
          </a:p>
        </p:txBody>
      </p:sp>
      <p:sp>
        <p:nvSpPr>
          <p:cNvPr id="12" name="右矢印 11"/>
          <p:cNvSpPr/>
          <p:nvPr/>
        </p:nvSpPr>
        <p:spPr>
          <a:xfrm>
            <a:off x="5160320" y="3820610"/>
            <a:ext cx="721753" cy="733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856974" y="3360569"/>
            <a:ext cx="216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~1kGy/day in T2K run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96360" y="3206691"/>
            <a:ext cx="2766416" cy="207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4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78828" y="0"/>
                <a:ext cx="8820806" cy="1658198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5</a:t>
                </a:r>
                <a:r>
                  <a:rPr kumimoji="1" lang="en-US" altLang="ja-JP" dirty="0" smtClean="0"/>
                  <a:t>. Benefits of Wideband Technology</a:t>
                </a:r>
                <a:br>
                  <a:rPr kumimoji="1" lang="en-US" altLang="ja-JP" dirty="0" smtClean="0"/>
                </a:br>
                <a:r>
                  <a:rPr lang="en-US" altLang="ja-JP" dirty="0" smtClean="0"/>
                  <a:t>Success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ja-JP" dirty="0" smtClean="0"/>
                  <a:t> Deceleration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8828" y="0"/>
                <a:ext cx="8820806" cy="1658198"/>
              </a:xfrm>
              <a:blipFill rotWithShape="0">
                <a:blip r:embed="rId6"/>
                <a:stretch>
                  <a:fillRect l="-3179" t="-4779"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2672255" y="1571489"/>
            <a:ext cx="6353504" cy="357384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776924" y="5140968"/>
            <a:ext cx="3367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Maria Elena </a:t>
            </a:r>
            <a:r>
              <a:rPr lang="en-US" altLang="ja-JP" sz="2800" dirty="0" err="1"/>
              <a:t>Angoletta</a:t>
            </a:r>
            <a:endParaRPr kumimoji="1" lang="ja-JP" altLang="en-US" sz="28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8" y="2120460"/>
            <a:ext cx="2364828" cy="177362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3" y="4020206"/>
            <a:ext cx="2380594" cy="178544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429000" y="56598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80337" y="5659821"/>
            <a:ext cx="667503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ELENA needs deceleration from 5.3 MeV to 100 </a:t>
            </a:r>
            <a:r>
              <a:rPr kumimoji="1" lang="en-US" altLang="ja-JP" dirty="0" err="1" smtClean="0"/>
              <a:t>keV</a:t>
            </a:r>
            <a:r>
              <a:rPr kumimoji="1" lang="en-US" altLang="ja-JP" dirty="0" smtClean="0"/>
              <a:t> !</a:t>
            </a:r>
          </a:p>
          <a:p>
            <a:r>
              <a:rPr lang="en-US" altLang="ja-JP" sz="2800" dirty="0" smtClean="0"/>
              <a:t>Revolution Frequency :</a:t>
            </a:r>
            <a:r>
              <a:rPr lang="pl-PL" altLang="ja-JP" sz="2800" dirty="0" smtClean="0"/>
              <a:t>1.045 </a:t>
            </a:r>
            <a:r>
              <a:rPr lang="pl-PL" altLang="ja-JP" sz="2800" dirty="0"/>
              <a:t>MHz to </a:t>
            </a:r>
            <a:r>
              <a:rPr lang="pl-PL" altLang="ja-JP" sz="2800" b="1" dirty="0">
                <a:solidFill>
                  <a:srgbClr val="FF0000"/>
                </a:solidFill>
              </a:rPr>
              <a:t>144</a:t>
            </a:r>
            <a:r>
              <a:rPr lang="pl-PL" altLang="ja-JP" sz="2800" dirty="0"/>
              <a:t> kHz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3761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607" y="1475244"/>
            <a:ext cx="6479627" cy="36447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7206" y="0"/>
            <a:ext cx="8203242" cy="1658198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40 MHz </a:t>
            </a:r>
            <a:r>
              <a:rPr kumimoji="1" lang="en-US" altLang="ja-JP" dirty="0" smtClean="0"/>
              <a:t>Wideband Cavity Technology</a:t>
            </a:r>
            <a:br>
              <a:rPr kumimoji="1" lang="en-US" altLang="ja-JP" dirty="0" smtClean="0"/>
            </a:br>
            <a:r>
              <a:rPr kumimoji="1" lang="en-US" altLang="ja-JP" dirty="0" err="1" smtClean="0"/>
              <a:t>Finemet</a:t>
            </a:r>
            <a:r>
              <a:rPr kumimoji="1" lang="en-US" altLang="ja-JP" dirty="0" smtClean="0"/>
              <a:t>®-base Landau Cavity R&amp;D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9724" y="5211674"/>
            <a:ext cx="81808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The test at CERN shows a good result.</a:t>
            </a:r>
          </a:p>
          <a:p>
            <a:r>
              <a:rPr lang="en-US" altLang="ja-JP" sz="2400" dirty="0" smtClean="0"/>
              <a:t>Test </a:t>
            </a:r>
            <a:r>
              <a:rPr lang="en-US" altLang="ja-JP" sz="2400" dirty="0" smtClean="0"/>
              <a:t>cavity is under testing </a:t>
            </a:r>
            <a:r>
              <a:rPr lang="en-US" altLang="ja-JP" sz="2400" dirty="0" smtClean="0"/>
              <a:t>at KEK/J-PARC with the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best</a:t>
            </a:r>
            <a:r>
              <a:rPr lang="en-US" altLang="ja-JP" sz="2400" dirty="0" smtClean="0"/>
              <a:t> MA cores.</a:t>
            </a:r>
          </a:p>
          <a:p>
            <a:r>
              <a:rPr kumimoji="1" lang="en-US" altLang="ja-JP" sz="2400" b="1" dirty="0" smtClean="0">
                <a:solidFill>
                  <a:srgbClr val="0070C0"/>
                </a:solidFill>
              </a:rPr>
              <a:t>40 MHz Cavity R&amp;D </a:t>
            </a:r>
            <a:r>
              <a:rPr lang="en-US" altLang="ja-JP" sz="2400" b="1" dirty="0" smtClean="0">
                <a:solidFill>
                  <a:srgbClr val="0070C0"/>
                </a:solidFill>
              </a:rPr>
              <a:t>may</a:t>
            </a:r>
            <a:r>
              <a:rPr kumimoji="1" lang="en-US" altLang="ja-JP" sz="2400" b="1" dirty="0" smtClean="0">
                <a:solidFill>
                  <a:srgbClr val="0070C0"/>
                </a:solidFill>
              </a:rPr>
              <a:t> be useful for </a:t>
            </a:r>
            <a:r>
              <a:rPr kumimoji="1" lang="en-US" altLang="ja-JP" sz="2400" b="1" u="sng" dirty="0" smtClean="0">
                <a:solidFill>
                  <a:srgbClr val="0070C0"/>
                </a:solidFill>
              </a:rPr>
              <a:t>future</a:t>
            </a:r>
            <a:r>
              <a:rPr kumimoji="1" lang="en-US" altLang="ja-JP" sz="2400" b="1" dirty="0" smtClean="0">
                <a:solidFill>
                  <a:srgbClr val="0070C0"/>
                </a:solidFill>
              </a:rPr>
              <a:t> applications.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87810" y="4473704"/>
            <a:ext cx="2297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M. </a:t>
            </a:r>
            <a:r>
              <a:rPr lang="en-US" altLang="ja-JP" sz="3600" dirty="0" err="1" smtClean="0"/>
              <a:t>paoluzzi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94016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1207" y="212834"/>
            <a:ext cx="8079581" cy="1658198"/>
          </a:xfrm>
        </p:spPr>
        <p:txBody>
          <a:bodyPr/>
          <a:lstStyle/>
          <a:p>
            <a:r>
              <a:rPr kumimoji="1" lang="en-US" altLang="ja-JP" dirty="0" smtClean="0"/>
              <a:t>6. Technology Transfer and Contribution to Society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6710" y="2077157"/>
            <a:ext cx="5424748" cy="4641954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KEK/J-PARC has developed a large core production system- magnetic annealing oven in 2013.</a:t>
            </a:r>
          </a:p>
          <a:p>
            <a:r>
              <a:rPr lang="en-US" altLang="ja-JP" dirty="0" smtClean="0"/>
              <a:t>The oven may be used to produce transformer cores for power supplies of </a:t>
            </a:r>
            <a:r>
              <a:rPr lang="en-US" altLang="ja-JP" sz="3200" b="1" dirty="0" smtClean="0">
                <a:solidFill>
                  <a:srgbClr val="FF0000"/>
                </a:solidFill>
              </a:rPr>
              <a:t>transportation systems</a:t>
            </a:r>
            <a:r>
              <a:rPr lang="en-US" altLang="ja-JP" dirty="0" smtClean="0"/>
              <a:t>. </a:t>
            </a:r>
            <a:r>
              <a:rPr lang="en-US" altLang="ja-JP" b="1" dirty="0" smtClean="0"/>
              <a:t>KEK</a:t>
            </a:r>
            <a:r>
              <a:rPr lang="en-US" altLang="ja-JP" dirty="0" smtClean="0"/>
              <a:t> and </a:t>
            </a:r>
            <a:r>
              <a:rPr lang="en-US" altLang="ja-JP" b="1" dirty="0" smtClean="0"/>
              <a:t>Hitachi Metal Ltd. </a:t>
            </a:r>
            <a:r>
              <a:rPr lang="en-US" altLang="ja-JP" dirty="0" smtClean="0"/>
              <a:t>agreed to use the system and R&amp;D has been started in 2018.</a:t>
            </a:r>
            <a:endParaRPr kumimoji="1" lang="en-US" altLang="ja-JP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34" y="2077157"/>
            <a:ext cx="3347479" cy="251060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23914" y="5307727"/>
            <a:ext cx="8614166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200" b="1" dirty="0" smtClean="0">
                <a:solidFill>
                  <a:schemeClr val="bg1"/>
                </a:solidFill>
              </a:rPr>
              <a:t>Wideband Cavity Technology will contribute to downsize transformers, </a:t>
            </a:r>
            <a:r>
              <a:rPr lang="en-US" altLang="ja-JP" sz="2200" b="1" dirty="0">
                <a:solidFill>
                  <a:schemeClr val="bg1"/>
                </a:solidFill>
              </a:rPr>
              <a:t>to </a:t>
            </a:r>
            <a:r>
              <a:rPr lang="en-US" altLang="ja-JP" sz="2200" b="1" dirty="0" smtClean="0">
                <a:solidFill>
                  <a:schemeClr val="bg1"/>
                </a:solidFill>
              </a:rPr>
              <a:t>reduce </a:t>
            </a:r>
            <a:r>
              <a:rPr lang="en-US" altLang="ja-JP" sz="2200" b="1" dirty="0">
                <a:solidFill>
                  <a:schemeClr val="bg1"/>
                </a:solidFill>
              </a:rPr>
              <a:t>power </a:t>
            </a:r>
            <a:r>
              <a:rPr lang="en-US" altLang="ja-JP" sz="2200" b="1" dirty="0" smtClean="0">
                <a:solidFill>
                  <a:schemeClr val="bg1"/>
                </a:solidFill>
              </a:rPr>
              <a:t>consumption and </a:t>
            </a:r>
            <a:r>
              <a:rPr lang="en-US" altLang="ja-JP" sz="2200" b="1" dirty="0">
                <a:solidFill>
                  <a:schemeClr val="bg1"/>
                </a:solidFill>
              </a:rPr>
              <a:t>to Conservation of the global </a:t>
            </a:r>
            <a:r>
              <a:rPr lang="en-US" altLang="ja-JP" sz="2200" b="1" dirty="0" smtClean="0">
                <a:solidFill>
                  <a:schemeClr val="bg1"/>
                </a:solidFill>
              </a:rPr>
              <a:t>environment.</a:t>
            </a:r>
            <a:endParaRPr kumimoji="1" lang="ja-JP" altLang="en-US" sz="2200" b="1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855075" y="4587766"/>
            <a:ext cx="3132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KEK-made Mag. Annealing oven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29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9665" y="17840"/>
            <a:ext cx="8079581" cy="1658198"/>
          </a:xfrm>
        </p:spPr>
        <p:txBody>
          <a:bodyPr/>
          <a:lstStyle/>
          <a:p>
            <a:r>
              <a:rPr kumimoji="1" lang="en-US" altLang="ja-JP" dirty="0" smtClean="0"/>
              <a:t>Comparison of material for transformer uses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023" y="1993900"/>
            <a:ext cx="4994867" cy="3765550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6082394" y="5694735"/>
            <a:ext cx="1774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Hitachi Metal Co.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607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62" y="0"/>
            <a:ext cx="8079581" cy="1658198"/>
          </a:xfrm>
        </p:spPr>
        <p:txBody>
          <a:bodyPr/>
          <a:lstStyle/>
          <a:p>
            <a:r>
              <a:rPr kumimoji="1" lang="en-US" altLang="ja-JP" dirty="0" smtClean="0"/>
              <a:t>Wideband Cavity Technology</a:t>
            </a:r>
            <a:br>
              <a:rPr kumimoji="1" lang="en-US" altLang="ja-JP" dirty="0" smtClean="0"/>
            </a:br>
            <a:r>
              <a:rPr kumimoji="1" lang="en-US" altLang="ja-JP" dirty="0" smtClean="0"/>
              <a:t>is spreading !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0965"/>
            <a:ext cx="2750275" cy="2062706"/>
          </a:xfrm>
          <a:prstGeom prst="rect">
            <a:avLst/>
          </a:prstGeom>
        </p:spPr>
      </p:pic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45219" y="1701452"/>
            <a:ext cx="2034381" cy="1525785"/>
          </a:xfr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254" y="1983335"/>
            <a:ext cx="1965410" cy="147405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806" y="3631950"/>
            <a:ext cx="1915568" cy="143667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97774" y="1677310"/>
            <a:ext cx="2034379" cy="152578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369" y="3630656"/>
            <a:ext cx="1917294" cy="143797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289" y="195929"/>
            <a:ext cx="1082901" cy="1227083"/>
          </a:xfrm>
          <a:prstGeom prst="rect">
            <a:avLst/>
          </a:prstGeom>
        </p:spPr>
      </p:pic>
      <p:grpSp>
        <p:nvGrpSpPr>
          <p:cNvPr id="20" name="グループ化 19"/>
          <p:cNvGrpSpPr/>
          <p:nvPr/>
        </p:nvGrpSpPr>
        <p:grpSpPr>
          <a:xfrm>
            <a:off x="333805" y="2482160"/>
            <a:ext cx="7579767" cy="4056253"/>
            <a:chOff x="-231969" y="2550146"/>
            <a:chExt cx="7579767" cy="4056253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3540" y="5169744"/>
              <a:ext cx="4134258" cy="1436655"/>
            </a:xfrm>
            <a:prstGeom prst="rect">
              <a:avLst/>
            </a:prstGeom>
          </p:spPr>
        </p:pic>
        <p:sp>
          <p:nvSpPr>
            <p:cNvPr id="15" name="屈折矢印 14"/>
            <p:cNvSpPr/>
            <p:nvPr/>
          </p:nvSpPr>
          <p:spPr>
            <a:xfrm rot="5400000">
              <a:off x="966720" y="3910428"/>
              <a:ext cx="3588492" cy="867927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1969" y="4027702"/>
              <a:ext cx="2110936" cy="2110936"/>
            </a:xfrm>
            <a:prstGeom prst="rect">
              <a:avLst/>
            </a:prstGeom>
          </p:spPr>
        </p:pic>
      </p:grpSp>
      <p:sp>
        <p:nvSpPr>
          <p:cNvPr id="21" name="テキスト ボックス 20"/>
          <p:cNvSpPr txBox="1"/>
          <p:nvPr/>
        </p:nvSpPr>
        <p:spPr>
          <a:xfrm>
            <a:off x="3492997" y="3092005"/>
            <a:ext cx="6175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J-PARC                      PSB                         PS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-39678" y="2794517"/>
            <a:ext cx="29247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Large Core Production</a:t>
            </a:r>
          </a:p>
          <a:p>
            <a:r>
              <a:rPr kumimoji="1" lang="en-US" altLang="ja-JP" sz="2400" dirty="0" smtClean="0">
                <a:solidFill>
                  <a:schemeClr val="bg1"/>
                </a:solidFill>
              </a:rPr>
              <a:t>Magnetic Annealing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3" name="右矢印 2"/>
          <p:cNvSpPr/>
          <p:nvPr/>
        </p:nvSpPr>
        <p:spPr>
          <a:xfrm>
            <a:off x="2535344" y="2347769"/>
            <a:ext cx="1379483" cy="503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823266" y="6321797"/>
            <a:ext cx="3231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Public Transportation</a:t>
            </a:r>
            <a:endParaRPr kumimoji="1" lang="ja-JP" altLang="en-US" sz="2800" dirty="0"/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523" y="3625514"/>
            <a:ext cx="1908333" cy="1431250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4374827" y="4634986"/>
            <a:ext cx="4618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LEIR                ELENA    Med-</a:t>
            </a:r>
            <a:r>
              <a:rPr lang="en-US" altLang="ja-JP" sz="2400" dirty="0" err="1" smtClean="0">
                <a:solidFill>
                  <a:schemeClr val="bg1"/>
                </a:solidFill>
              </a:rPr>
              <a:t>Autstron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21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1493" y="530641"/>
            <a:ext cx="8079581" cy="1458310"/>
          </a:xfrm>
        </p:spPr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5834" y="1893028"/>
            <a:ext cx="8065294" cy="4001724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sz="3200" dirty="0" smtClean="0"/>
              <a:t>1.Wideband Cavity Technology</a:t>
            </a:r>
          </a:p>
          <a:p>
            <a:r>
              <a:rPr lang="en-US" altLang="ja-JP" sz="3200" dirty="0" smtClean="0"/>
              <a:t>2.J-PARC MR Cavity</a:t>
            </a:r>
          </a:p>
          <a:p>
            <a:r>
              <a:rPr lang="en-US" altLang="ja-JP" sz="3200" dirty="0" smtClean="0"/>
              <a:t>3.J-PARC RCS </a:t>
            </a:r>
            <a:r>
              <a:rPr lang="en-US" altLang="ja-JP" sz="3200" dirty="0" err="1" smtClean="0"/>
              <a:t>Cavtiy</a:t>
            </a:r>
            <a:endParaRPr lang="en-US" altLang="ja-JP" sz="3200" dirty="0" smtClean="0"/>
          </a:p>
          <a:p>
            <a:r>
              <a:rPr lang="en-US" altLang="ja-JP" sz="3200" dirty="0" smtClean="0"/>
              <a:t>4.CERN LIU-RF Collaboration</a:t>
            </a:r>
          </a:p>
          <a:p>
            <a:r>
              <a:rPr lang="en-US" altLang="ja-JP" sz="3200" dirty="0" smtClean="0"/>
              <a:t>5. Extension of Frequency band</a:t>
            </a:r>
          </a:p>
          <a:p>
            <a:pPr lvl="2"/>
            <a:r>
              <a:rPr lang="en-US" altLang="ja-JP" sz="2800" dirty="0"/>
              <a:t>ELENA – 100 </a:t>
            </a:r>
            <a:r>
              <a:rPr lang="en-US" altLang="ja-JP" sz="2800" dirty="0" err="1"/>
              <a:t>keV</a:t>
            </a:r>
            <a:r>
              <a:rPr lang="en-US" altLang="ja-JP" sz="2800" dirty="0"/>
              <a:t>, 100 kHz RF</a:t>
            </a:r>
          </a:p>
          <a:p>
            <a:pPr lvl="2"/>
            <a:r>
              <a:rPr lang="en-US" altLang="ja-JP" sz="2800" b="1" dirty="0">
                <a:solidFill>
                  <a:srgbClr val="FF0000"/>
                </a:solidFill>
              </a:rPr>
              <a:t>40 MHz </a:t>
            </a:r>
            <a:r>
              <a:rPr lang="en-US" altLang="ja-JP" sz="2800" dirty="0"/>
              <a:t>Wideband Cavity </a:t>
            </a:r>
            <a:r>
              <a:rPr lang="en-US" altLang="ja-JP" sz="2800" dirty="0" smtClean="0"/>
              <a:t>Technology</a:t>
            </a:r>
          </a:p>
          <a:p>
            <a:r>
              <a:rPr lang="en-US" altLang="ja-JP" sz="3200" dirty="0" smtClean="0"/>
              <a:t>6. Large Core Production </a:t>
            </a:r>
            <a:r>
              <a:rPr lang="en-US" altLang="ja-JP" sz="3200" dirty="0" smtClean="0"/>
              <a:t>for</a:t>
            </a:r>
            <a:r>
              <a:rPr lang="en-US" altLang="ja-JP" sz="3200" dirty="0" smtClean="0"/>
              <a:t> </a:t>
            </a:r>
            <a:r>
              <a:rPr lang="en-US" altLang="ja-JP" sz="3200" b="1" dirty="0" smtClean="0">
                <a:solidFill>
                  <a:srgbClr val="FF0000"/>
                </a:solidFill>
              </a:rPr>
              <a:t>Transportation</a:t>
            </a:r>
            <a:r>
              <a:rPr lang="en-US" altLang="ja-JP" sz="3200" dirty="0" smtClean="0"/>
              <a:t> </a:t>
            </a:r>
            <a:r>
              <a:rPr lang="en-US" altLang="ja-JP" sz="3200" dirty="0" smtClean="0"/>
              <a:t>System</a:t>
            </a:r>
          </a:p>
          <a:p>
            <a:pPr lvl="1"/>
            <a:endParaRPr lang="en-US" altLang="ja-JP" sz="3200" dirty="0" smtClean="0"/>
          </a:p>
          <a:p>
            <a:pPr lvl="1"/>
            <a:endParaRPr lang="en-US" altLang="ja-JP" sz="3200" dirty="0" smtClean="0"/>
          </a:p>
          <a:p>
            <a:pPr marL="0" indent="0">
              <a:buNone/>
            </a:pPr>
            <a:endParaRPr lang="en-US" altLang="ja-JP" sz="3200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487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2919" y="30447"/>
            <a:ext cx="8079581" cy="1658198"/>
          </a:xfrm>
        </p:spPr>
        <p:txBody>
          <a:bodyPr/>
          <a:lstStyle/>
          <a:p>
            <a:r>
              <a:rPr kumimoji="1" lang="en-US" altLang="ja-JP" dirty="0" smtClean="0"/>
              <a:t>1. Wideband Cavity Technology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74" y="1954485"/>
            <a:ext cx="8509391" cy="4647015"/>
          </a:xfrm>
        </p:spPr>
      </p:pic>
      <p:sp>
        <p:nvSpPr>
          <p:cNvPr id="3" name="テキスト ボックス 2"/>
          <p:cNvSpPr txBox="1"/>
          <p:nvPr/>
        </p:nvSpPr>
        <p:spPr>
          <a:xfrm>
            <a:off x="5652015" y="6076441"/>
            <a:ext cx="3136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Good </a:t>
            </a:r>
            <a:r>
              <a:rPr kumimoji="1" lang="en-US" altLang="ja-JP" sz="2800" dirty="0" err="1" smtClean="0"/>
              <a:t>Finemet</a:t>
            </a:r>
            <a:r>
              <a:rPr kumimoji="1" lang="en-US" altLang="ja-JP" sz="2800" dirty="0" smtClean="0"/>
              <a:t>® core</a:t>
            </a:r>
            <a:endParaRPr kumimoji="1" lang="ja-JP" altLang="en-US" sz="2800" dirty="0"/>
          </a:p>
        </p:txBody>
      </p:sp>
      <p:grpSp>
        <p:nvGrpSpPr>
          <p:cNvPr id="10" name="グループ化 9"/>
          <p:cNvGrpSpPr/>
          <p:nvPr/>
        </p:nvGrpSpPr>
        <p:grpSpPr>
          <a:xfrm rot="1168147">
            <a:off x="3452647" y="1964873"/>
            <a:ext cx="1521373" cy="613899"/>
            <a:chOff x="1749972" y="1908584"/>
            <a:chExt cx="1521373" cy="613899"/>
          </a:xfrm>
        </p:grpSpPr>
        <p:sp>
          <p:nvSpPr>
            <p:cNvPr id="8" name="左右矢印 7"/>
            <p:cNvSpPr/>
            <p:nvPr/>
          </p:nvSpPr>
          <p:spPr>
            <a:xfrm>
              <a:off x="1749972" y="2157731"/>
              <a:ext cx="1521373" cy="36475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1977499" y="1908584"/>
              <a:ext cx="1066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RF B-field</a:t>
              </a:r>
              <a:endParaRPr kumimoji="1" lang="ja-JP" altLang="en-US" dirty="0"/>
            </a:p>
          </p:txBody>
        </p:sp>
      </p:grpSp>
      <p:grpSp>
        <p:nvGrpSpPr>
          <p:cNvPr id="11" name="グループ化 10"/>
          <p:cNvGrpSpPr/>
          <p:nvPr/>
        </p:nvGrpSpPr>
        <p:grpSpPr>
          <a:xfrm rot="1168147">
            <a:off x="7389766" y="2777229"/>
            <a:ext cx="1521373" cy="613899"/>
            <a:chOff x="1749972" y="1908584"/>
            <a:chExt cx="1521373" cy="613899"/>
          </a:xfrm>
        </p:grpSpPr>
        <p:sp>
          <p:nvSpPr>
            <p:cNvPr id="12" name="左右矢印 11"/>
            <p:cNvSpPr/>
            <p:nvPr/>
          </p:nvSpPr>
          <p:spPr>
            <a:xfrm>
              <a:off x="1749972" y="2157731"/>
              <a:ext cx="1521373" cy="36475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977499" y="1908584"/>
              <a:ext cx="1066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RF B-field</a:t>
              </a:r>
              <a:endParaRPr kumimoji="1" lang="ja-JP" altLang="en-US" dirty="0"/>
            </a:p>
          </p:txBody>
        </p:sp>
      </p:grpSp>
      <p:cxnSp>
        <p:nvCxnSpPr>
          <p:cNvPr id="15" name="直線矢印コネクタ 14"/>
          <p:cNvCxnSpPr/>
          <p:nvPr/>
        </p:nvCxnSpPr>
        <p:spPr>
          <a:xfrm>
            <a:off x="1639614" y="2389273"/>
            <a:ext cx="15766" cy="10393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963592" y="2019941"/>
            <a:ext cx="136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Domain Wall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689867" y="3380040"/>
            <a:ext cx="13196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Domain Wall displacement</a:t>
            </a:r>
            <a:endParaRPr kumimoji="1" lang="ja-JP" altLang="en-US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837119" y="4335578"/>
            <a:ext cx="173538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Magnetic  Domain </a:t>
            </a:r>
            <a:r>
              <a:rPr lang="en-US" altLang="ja-JP" sz="1600" dirty="0"/>
              <a:t>R</a:t>
            </a:r>
            <a:r>
              <a:rPr lang="en-US" altLang="ja-JP" sz="1600" dirty="0" smtClean="0"/>
              <a:t>otation</a:t>
            </a:r>
            <a:endParaRPr kumimoji="1" lang="ja-JP" altLang="en-US" sz="16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679501" y="5666460"/>
            <a:ext cx="3089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Annealing under B-field</a:t>
            </a:r>
            <a:endParaRPr kumimoji="1" lang="ja-JP" altLang="en-US" sz="2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82971" y="5712627"/>
            <a:ext cx="2144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~2013 for large cores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 flipH="1">
            <a:off x="582971" y="1246020"/>
            <a:ext cx="8205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Cavity Impedance is improved by magnetic annealing.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84183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Mass </a:t>
            </a:r>
            <a:r>
              <a:rPr kumimoji="1" lang="en-US" altLang="ja-JP" dirty="0" err="1" smtClean="0"/>
              <a:t>Prodution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: J-PARC/KEK-made magnetic annealing oven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663" y="1993900"/>
            <a:ext cx="5021587" cy="3765550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2806262" y="5817476"/>
            <a:ext cx="6318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J-PARC MR: 300 Cores, CERN PSB:342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029926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Magnetic Annealing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7731"/>
            <a:ext cx="5095604" cy="4111625"/>
          </a:xfrm>
          <a:prstGeom prst="rect">
            <a:avLst/>
          </a:prstGeom>
        </p:spPr>
      </p:pic>
      <p:pic>
        <p:nvPicPr>
          <p:cNvPr id="9" name="コンテンツ プレースホルダ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567" y="2320551"/>
            <a:ext cx="3975889" cy="3439028"/>
          </a:xfrm>
          <a:prstGeom prst="rect">
            <a:avLst/>
          </a:prstGeom>
        </p:spPr>
      </p:pic>
      <p:sp>
        <p:nvSpPr>
          <p:cNvPr id="10" name="コンテンツ プレースホルダー 9"/>
          <p:cNvSpPr>
            <a:spLocks noGrp="1"/>
          </p:cNvSpPr>
          <p:nvPr>
            <p:ph idx="1"/>
          </p:nvPr>
        </p:nvSpPr>
        <p:spPr>
          <a:xfrm>
            <a:off x="507205" y="1726325"/>
            <a:ext cx="8558213" cy="4033254"/>
          </a:xfrm>
        </p:spPr>
        <p:txBody>
          <a:bodyPr/>
          <a:lstStyle/>
          <a:p>
            <a:r>
              <a:rPr kumimoji="1" lang="en-US" altLang="ja-JP" dirty="0" smtClean="0"/>
              <a:t>Keeping high permeability, increase Q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98779" y="3199857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With B-field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98779" y="4706007"/>
            <a:ext cx="1199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w/o B-field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19952" y="3062537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With B-field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316718" y="4173855"/>
            <a:ext cx="1199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w/o</a:t>
            </a:r>
            <a:r>
              <a:rPr kumimoji="1" lang="en-US" altLang="ja-JP" dirty="0" smtClean="0"/>
              <a:t> B-field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1268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7154" y="0"/>
            <a:ext cx="8079581" cy="1658198"/>
          </a:xfrm>
        </p:spPr>
        <p:txBody>
          <a:bodyPr/>
          <a:lstStyle/>
          <a:p>
            <a:r>
              <a:rPr kumimoji="1" lang="en-US" altLang="ja-JP" dirty="0" smtClean="0"/>
              <a:t>2. MR Cavity</a:t>
            </a:r>
            <a:endParaRPr kumimoji="1"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67281" y="1404356"/>
            <a:ext cx="3905104" cy="694628"/>
          </a:xfrm>
        </p:spPr>
        <p:txBody>
          <a:bodyPr>
            <a:normAutofit fontScale="92500"/>
          </a:bodyPr>
          <a:lstStyle/>
          <a:p>
            <a:r>
              <a:rPr kumimoji="1" lang="en-US" altLang="ja-JP" dirty="0" smtClean="0"/>
              <a:t>MR is high intensity machine &amp; periodic transient beam loading</a:t>
            </a: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44" y="597172"/>
            <a:ext cx="2917146" cy="2361018"/>
          </a:xfrm>
          <a:prstGeom prst="rect">
            <a:avLst/>
          </a:prstGeom>
        </p:spPr>
      </p:pic>
      <p:pic>
        <p:nvPicPr>
          <p:cNvPr id="10" name="コンテンツ プレースホルダ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52" y="3266952"/>
            <a:ext cx="2699610" cy="3243826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1174824" y="5769021"/>
            <a:ext cx="27975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6 Cavities for acceleration</a:t>
            </a:r>
          </a:p>
          <a:p>
            <a:r>
              <a:rPr lang="en-US" altLang="ja-JP" dirty="0" smtClean="0"/>
              <a:t>2 Cavity for 2</a:t>
            </a:r>
            <a:r>
              <a:rPr lang="en-US" altLang="ja-JP" baseline="30000" dirty="0" smtClean="0"/>
              <a:t>nd</a:t>
            </a:r>
            <a:r>
              <a:rPr lang="en-US" altLang="ja-JP" dirty="0" smtClean="0"/>
              <a:t> Harmonic RF</a:t>
            </a:r>
          </a:p>
          <a:p>
            <a:r>
              <a:rPr kumimoji="1" lang="en-US" altLang="ja-JP" dirty="0" smtClean="0"/>
              <a:t>1 Spare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216353" y="923199"/>
            <a:ext cx="702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H=9 </a:t>
            </a:r>
          </a:p>
          <a:p>
            <a:r>
              <a:rPr kumimoji="1" lang="en-US" altLang="ja-JP" dirty="0" smtClean="0"/>
              <a:t>Q=26</a:t>
            </a:r>
          </a:p>
          <a:p>
            <a:r>
              <a:rPr lang="en-US" altLang="ja-JP" dirty="0" smtClean="0"/>
              <a:t>H &lt; Q</a:t>
            </a:r>
            <a:endParaRPr kumimoji="1" lang="ja-JP" altLang="en-US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23" y="2098984"/>
            <a:ext cx="3861341" cy="36700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465" y="288410"/>
            <a:ext cx="2090947" cy="141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34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3. J-PARC RCS Cavity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507206" y="1993393"/>
            <a:ext cx="8065294" cy="836517"/>
          </a:xfrm>
        </p:spPr>
        <p:txBody>
          <a:bodyPr/>
          <a:lstStyle/>
          <a:p>
            <a:r>
              <a:rPr kumimoji="1" lang="en-US" altLang="ja-JP" dirty="0" smtClean="0"/>
              <a:t>RCS is high intensity machine &amp; 2</a:t>
            </a:r>
            <a:r>
              <a:rPr kumimoji="1" lang="en-US" altLang="ja-JP" baseline="30000" dirty="0" smtClean="0"/>
              <a:t>nd</a:t>
            </a:r>
            <a:r>
              <a:rPr kumimoji="1" lang="en-US" altLang="ja-JP" dirty="0" smtClean="0"/>
              <a:t> Harmonic RF  &amp; large frequency change =&gt;  Q=2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975" y="2829910"/>
            <a:ext cx="4121632" cy="309122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" y="3107781"/>
            <a:ext cx="3418868" cy="243197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882869" y="5817630"/>
            <a:ext cx="3366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External </a:t>
            </a:r>
            <a:r>
              <a:rPr lang="en-US" altLang="ja-JP" dirty="0" smtClean="0"/>
              <a:t>inductor in tube amplifier</a:t>
            </a:r>
          </a:p>
          <a:p>
            <a:r>
              <a:rPr lang="en-US" altLang="ja-JP" dirty="0" smtClean="0"/>
              <a:t>for Q=2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04848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plot151225_0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202"/>
          <a:stretch/>
        </p:blipFill>
        <p:spPr>
          <a:xfrm>
            <a:off x="1855615" y="4810380"/>
            <a:ext cx="2880000" cy="204762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200" dirty="0">
                <a:latin typeface="Times New Roman"/>
                <a:cs typeface="Times New Roman"/>
              </a:rPr>
              <a:t>Longitudinal </a:t>
            </a:r>
            <a:r>
              <a:rPr lang="en-US" altLang="ja-JP" sz="3200" dirty="0" smtClean="0">
                <a:latin typeface="Times New Roman"/>
                <a:cs typeface="Times New Roman"/>
              </a:rPr>
              <a:t>Profiles with</a:t>
            </a:r>
            <a:br>
              <a:rPr lang="en-US" altLang="ja-JP" sz="3200" dirty="0" smtClean="0">
                <a:latin typeface="Times New Roman"/>
                <a:cs typeface="Times New Roman"/>
              </a:rPr>
            </a:br>
            <a:r>
              <a:rPr kumimoji="1" lang="en-US" altLang="ja-JP" sz="3200" dirty="0" smtClean="0">
                <a:latin typeface="Times New Roman"/>
                <a:cs typeface="Times New Roman"/>
              </a:rPr>
              <a:t>High Intensity Beam of 500 kW equiv</a:t>
            </a:r>
            <a:r>
              <a:rPr lang="en-US" altLang="ja-JP" sz="3200" dirty="0" smtClean="0">
                <a:latin typeface="Times New Roman"/>
                <a:cs typeface="Times New Roman"/>
              </a:rPr>
              <a:t>alent</a:t>
            </a:r>
            <a:endParaRPr kumimoji="1" lang="ja-JP" altLang="en-US" sz="3200" dirty="0">
              <a:latin typeface="Times New Roman"/>
              <a:cs typeface="Times New Roman"/>
            </a:endParaRPr>
          </a:p>
        </p:txBody>
      </p:sp>
      <p:pic>
        <p:nvPicPr>
          <p:cNvPr id="6" name="図 5" descr="plot151224_53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2762" b="5161"/>
          <a:stretch/>
        </p:blipFill>
        <p:spPr>
          <a:xfrm>
            <a:off x="6343552" y="4809488"/>
            <a:ext cx="2800448" cy="2048512"/>
          </a:xfrm>
          <a:prstGeom prst="rect">
            <a:avLst/>
          </a:prstGeom>
        </p:spPr>
      </p:pic>
      <p:pic>
        <p:nvPicPr>
          <p:cNvPr id="7" name="図 6" descr="bfplot151224_23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1681" y="1068388"/>
            <a:ext cx="2880000" cy="2097509"/>
          </a:xfrm>
          <a:prstGeom prst="rect">
            <a:avLst/>
          </a:prstGeom>
        </p:spPr>
      </p:pic>
      <p:pic>
        <p:nvPicPr>
          <p:cNvPr id="9" name="図 8" descr="sgplot151224_0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458" y="3246794"/>
            <a:ext cx="2340000" cy="1755000"/>
          </a:xfrm>
          <a:prstGeom prst="rect">
            <a:avLst/>
          </a:prstGeom>
        </p:spPr>
      </p:pic>
      <p:pic>
        <p:nvPicPr>
          <p:cNvPr id="11" name="図 10" descr="sgplot151225_07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001" y="3277959"/>
            <a:ext cx="2340000" cy="1755000"/>
          </a:xfrm>
          <a:prstGeom prst="rect">
            <a:avLst/>
          </a:prstGeom>
        </p:spPr>
      </p:pic>
      <p:pic>
        <p:nvPicPr>
          <p:cNvPr id="4" name="図 3" descr="bfplot151225_06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8223" y="1123485"/>
            <a:ext cx="2880000" cy="2042411"/>
          </a:xfrm>
          <a:prstGeom prst="rect">
            <a:avLst/>
          </a:prstGeom>
        </p:spPr>
      </p:pic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127618" y="1277055"/>
            <a:ext cx="1727997" cy="143999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 smtClean="0">
                <a:latin typeface="Times New Roman"/>
                <a:cs typeface="Times New Roman"/>
              </a:rPr>
              <a:t>(100 kV,  0 kV)</a:t>
            </a:r>
          </a:p>
          <a:p>
            <a:pPr marL="0" indent="0">
              <a:buNone/>
            </a:pPr>
            <a:r>
              <a:rPr lang="en-US" altLang="ja-JP" dirty="0" smtClean="0">
                <a:latin typeface="Times New Roman"/>
                <a:cs typeface="Times New Roman"/>
              </a:rPr>
              <a:t>Bunching  factor</a:t>
            </a:r>
          </a:p>
          <a:p>
            <a:pPr marL="0" indent="0">
              <a:buNone/>
            </a:pPr>
            <a:r>
              <a:rPr lang="en-US" altLang="ja-JP" dirty="0" smtClean="0">
                <a:latin typeface="Times New Roman"/>
                <a:cs typeface="Times New Roman"/>
              </a:rPr>
              <a:t>0.2 ~ 0.3</a:t>
            </a:r>
          </a:p>
          <a:p>
            <a:pPr marL="0" indent="0">
              <a:buNone/>
            </a:pPr>
            <a:r>
              <a:rPr lang="en-US" altLang="ja-JP" dirty="0" smtClean="0">
                <a:latin typeface="Times New Roman"/>
                <a:cs typeface="Times New Roman"/>
              </a:rPr>
              <a:t>Bunch length</a:t>
            </a:r>
            <a:endParaRPr lang="en-US" altLang="ja-JP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altLang="ja-JP" dirty="0" smtClean="0">
                <a:latin typeface="Times New Roman"/>
                <a:cs typeface="Times New Roman"/>
              </a:rPr>
              <a:t>~200 ns</a:t>
            </a: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4627424" y="1226256"/>
            <a:ext cx="1727997" cy="143999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 smtClean="0">
                <a:latin typeface="Times New Roman"/>
                <a:cs typeface="Times New Roman"/>
              </a:rPr>
              <a:t>(100 kV,  70 kV)</a:t>
            </a:r>
          </a:p>
          <a:p>
            <a:pPr marL="0" indent="0">
              <a:buNone/>
            </a:pPr>
            <a:r>
              <a:rPr lang="en-US" altLang="ja-JP" dirty="0" smtClean="0">
                <a:latin typeface="Times New Roman"/>
                <a:cs typeface="Times New Roman"/>
              </a:rPr>
              <a:t>Bunching  factor</a:t>
            </a:r>
          </a:p>
          <a:p>
            <a:pPr marL="0" indent="0">
              <a:buNone/>
            </a:pPr>
            <a:r>
              <a:rPr lang="en-US" altLang="ja-JP" dirty="0" smtClean="0">
                <a:latin typeface="Times New Roman"/>
                <a:cs typeface="Times New Roman"/>
              </a:rPr>
              <a:t>0.3 ~ 0.4</a:t>
            </a:r>
          </a:p>
          <a:p>
            <a:pPr marL="0" indent="0">
              <a:buNone/>
            </a:pPr>
            <a:r>
              <a:rPr lang="en-US" altLang="ja-JP" dirty="0" smtClean="0">
                <a:latin typeface="Times New Roman"/>
                <a:cs typeface="Times New Roman"/>
              </a:rPr>
              <a:t>Bunch length</a:t>
            </a:r>
            <a:endParaRPr lang="en-US" altLang="ja-JP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altLang="ja-JP" dirty="0" smtClean="0">
                <a:latin typeface="Times New Roman"/>
                <a:cs typeface="Times New Roman"/>
              </a:rPr>
              <a:t>~400 ns</a:t>
            </a:r>
          </a:p>
        </p:txBody>
      </p:sp>
      <p:pic>
        <p:nvPicPr>
          <p:cNvPr id="3" name="図 2" descr="スクリーンショット 2016-01-27 14.40.4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83" y="3385060"/>
            <a:ext cx="2048613" cy="1471425"/>
          </a:xfrm>
          <a:prstGeom prst="rect">
            <a:avLst/>
          </a:prstGeom>
        </p:spPr>
      </p:pic>
      <p:pic>
        <p:nvPicPr>
          <p:cNvPr id="5" name="図 4" descr="スクリーンショット 2016-01-27 14.41.26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6110" y="3326389"/>
            <a:ext cx="2087999" cy="149262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27618" y="2795982"/>
            <a:ext cx="1565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  <a:latin typeface="Times New Roman"/>
                <a:cs typeface="Times New Roman"/>
              </a:rPr>
              <a:t>Simulation</a:t>
            </a:r>
          </a:p>
          <a:p>
            <a:r>
              <a:rPr kumimoji="1" lang="en-US" altLang="ja-JP" dirty="0" smtClean="0">
                <a:solidFill>
                  <a:srgbClr val="0000FF"/>
                </a:solidFill>
                <a:latin typeface="Times New Roman"/>
                <a:cs typeface="Times New Roman"/>
              </a:rPr>
              <a:t>(100 kV, 0 kV)</a:t>
            </a:r>
            <a:endParaRPr kumimoji="1" lang="ja-JP" altLang="en-US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680626" y="2735576"/>
            <a:ext cx="1680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  <a:latin typeface="Times New Roman"/>
                <a:cs typeface="Times New Roman"/>
              </a:rPr>
              <a:t>Simulation</a:t>
            </a:r>
          </a:p>
          <a:p>
            <a:r>
              <a:rPr kumimoji="1" lang="en-US" altLang="ja-JP" dirty="0" smtClean="0">
                <a:solidFill>
                  <a:srgbClr val="0000FF"/>
                </a:solidFill>
                <a:latin typeface="Times New Roman"/>
                <a:cs typeface="Times New Roman"/>
              </a:rPr>
              <a:t>(100 kV, 70 kV)</a:t>
            </a:r>
            <a:endParaRPr kumimoji="1" lang="ja-JP" altLang="en-US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198007" y="148439"/>
            <a:ext cx="1943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F. Tamura</a:t>
            </a:r>
            <a:endParaRPr kumimoji="1" lang="en-US" altLang="ja-JP" sz="3600" dirty="0" smtClean="0"/>
          </a:p>
        </p:txBody>
      </p:sp>
    </p:spTree>
    <p:extLst>
      <p:ext uri="{BB962C8B-B14F-4D97-AF65-F5344CB8AC3E}">
        <p14:creationId xmlns:p14="http://schemas.microsoft.com/office/powerpoint/2010/main" val="277657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7206" y="0"/>
            <a:ext cx="8079581" cy="1057523"/>
          </a:xfrm>
        </p:spPr>
        <p:txBody>
          <a:bodyPr/>
          <a:lstStyle/>
          <a:p>
            <a:r>
              <a:rPr lang="en-US" altLang="ja-JP" dirty="0"/>
              <a:t>4</a:t>
            </a:r>
            <a:r>
              <a:rPr kumimoji="1" lang="en-US" altLang="ja-JP" dirty="0" smtClean="0"/>
              <a:t>.LIU-PS Booster RF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21493" y="918664"/>
            <a:ext cx="8065294" cy="3766185"/>
          </a:xfrm>
        </p:spPr>
        <p:txBody>
          <a:bodyPr/>
          <a:lstStyle/>
          <a:p>
            <a:r>
              <a:rPr kumimoji="1" lang="en-US" altLang="ja-JP" dirty="0" smtClean="0"/>
              <a:t>Replacements of all ferrite-loaded cavity systems to new </a:t>
            </a:r>
            <a:r>
              <a:rPr kumimoji="1" lang="en-US" altLang="ja-JP" dirty="0" err="1" smtClean="0"/>
              <a:t>Finemet</a:t>
            </a:r>
            <a:r>
              <a:rPr kumimoji="1" lang="en-US" altLang="ja-JP" dirty="0" smtClean="0"/>
              <a:t>®-base wideband system</a:t>
            </a:r>
            <a:endParaRPr lang="en-US" altLang="ja-JP" dirty="0"/>
          </a:p>
          <a:p>
            <a:r>
              <a:rPr kumimoji="1" lang="en-US" altLang="ja-JP" dirty="0" smtClean="0"/>
              <a:t>All systems to install in LS2 are ready.</a:t>
            </a:r>
          </a:p>
          <a:p>
            <a:r>
              <a:rPr lang="en-US" altLang="ja-JP" dirty="0" smtClean="0"/>
              <a:t>KEK contributes: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Cavity Design using FT3L</a:t>
            </a:r>
          </a:p>
          <a:p>
            <a:pPr lvl="1"/>
            <a:r>
              <a:rPr lang="en-US" altLang="ja-JP" dirty="0" smtClean="0"/>
              <a:t>Productions  : Oven &amp; 132 cores</a:t>
            </a:r>
            <a:endParaRPr lang="en-US" altLang="ja-JP" dirty="0" smtClean="0">
              <a:latin typeface="Symbol" panose="05050102010706020507" pitchFamily="18" charset="2"/>
            </a:endParaRPr>
          </a:p>
          <a:p>
            <a:pPr lvl="1"/>
            <a:r>
              <a:rPr kumimoji="1" lang="en-US" altLang="ja-JP" dirty="0" smtClean="0"/>
              <a:t>Tests : Quality control</a:t>
            </a:r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257" y="1903715"/>
            <a:ext cx="3239817" cy="4320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678" y="3670157"/>
            <a:ext cx="4331306" cy="29400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テキスト ボックス 5"/>
          <p:cNvSpPr txBox="1"/>
          <p:nvPr/>
        </p:nvSpPr>
        <p:spPr>
          <a:xfrm>
            <a:off x="2483069" y="3670157"/>
            <a:ext cx="2408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CERN Courier 2017, July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156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メトロポリタン">
  <a:themeElements>
    <a:clrScheme name="メトロポリタン">
      <a:dk1>
        <a:sysClr val="windowText" lastClr="000000"/>
      </a:dk1>
      <a:lt1>
        <a:sysClr val="window" lastClr="FFFFFF"/>
      </a:lt1>
      <a:dk2>
        <a:srgbClr val="471101"/>
      </a:dk2>
      <a:lt2>
        <a:srgbClr val="E7E8E2"/>
      </a:lt2>
      <a:accent1>
        <a:srgbClr val="A6B727"/>
      </a:accent1>
      <a:accent2>
        <a:srgbClr val="F04304"/>
      </a:accent2>
      <a:accent3>
        <a:srgbClr val="EF8606"/>
      </a:accent3>
      <a:accent4>
        <a:srgbClr val="F2C100"/>
      </a:accent4>
      <a:accent5>
        <a:srgbClr val="A65001"/>
      </a:accent5>
      <a:accent6>
        <a:srgbClr val="BA9585"/>
      </a:accent6>
      <a:hlink>
        <a:srgbClr val="00B0F0"/>
      </a:hlink>
      <a:folHlink>
        <a:srgbClr val="7F7F7F"/>
      </a:folHlink>
    </a:clrScheme>
    <a:fontScheme name="メトロポリタン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メトロポリタン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A8A2BB7-7C5E-4EB2-B1F1-CFFF0F57E7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TM03457491[[fn=メトロポリタン]]</Template>
  <TotalTime>32614</TotalTime>
  <Words>788</Words>
  <Application>Microsoft Office PowerPoint</Application>
  <PresentationFormat>画面に合わせる (4:3)</PresentationFormat>
  <Paragraphs>144</Paragraphs>
  <Slides>19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6" baseType="lpstr">
      <vt:lpstr>ＭＳ Ｐゴシック</vt:lpstr>
      <vt:lpstr>Arial</vt:lpstr>
      <vt:lpstr>Calibri Light</vt:lpstr>
      <vt:lpstr>Cambria Math</vt:lpstr>
      <vt:lpstr>Symbol</vt:lpstr>
      <vt:lpstr>Times New Roman</vt:lpstr>
      <vt:lpstr>メトロポリタン</vt:lpstr>
      <vt:lpstr>PowerPoint プレゼンテーション</vt:lpstr>
      <vt:lpstr>Contents</vt:lpstr>
      <vt:lpstr>1. Wideband Cavity Technology</vt:lpstr>
      <vt:lpstr>Mass Prodution : J-PARC/KEK-made magnetic annealing oven</vt:lpstr>
      <vt:lpstr>Magnetic Annealing</vt:lpstr>
      <vt:lpstr>2. MR Cavity</vt:lpstr>
      <vt:lpstr>3. J-PARC RCS Cavity</vt:lpstr>
      <vt:lpstr>Longitudinal Profiles with High Intensity Beam of 500 kW equivalent</vt:lpstr>
      <vt:lpstr>4.LIU-PS Booster RF</vt:lpstr>
      <vt:lpstr>Power Test of new PSB cavities ： Mixing of 3 harmonics</vt:lpstr>
      <vt:lpstr>  PS Damper for longitudinal instability</vt:lpstr>
      <vt:lpstr>Landau cavity</vt:lpstr>
      <vt:lpstr>Intensity evolution (25 ns, 72 bunches)</vt:lpstr>
      <vt:lpstr>. Rad-Hard Solid-State Amplifier</vt:lpstr>
      <vt:lpstr>5. Benefits of Wideband Technology Success of P ̅ Deceleration</vt:lpstr>
      <vt:lpstr>40 MHz Wideband Cavity Technology Finemet®-base Landau Cavity R&amp;D</vt:lpstr>
      <vt:lpstr>6. Technology Transfer and Contribution to Society</vt:lpstr>
      <vt:lpstr>Comparison of material for transformer uses</vt:lpstr>
      <vt:lpstr>Wideband Cavity Technology is spreading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大森 千広</dc:creator>
  <cp:lastModifiedBy>大森 千広</cp:lastModifiedBy>
  <cp:revision>112</cp:revision>
  <cp:lastPrinted>2018-12-07T09:29:47Z</cp:lastPrinted>
  <dcterms:created xsi:type="dcterms:W3CDTF">2018-11-08T06:20:08Z</dcterms:created>
  <dcterms:modified xsi:type="dcterms:W3CDTF">2019-03-19T15:45:31Z</dcterms:modified>
</cp:coreProperties>
</file>