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22"/>
  </p:notesMasterIdLst>
  <p:handoutMasterIdLst>
    <p:handoutMasterId r:id="rId23"/>
  </p:handoutMasterIdLst>
  <p:sldIdLst>
    <p:sldId id="294" r:id="rId2"/>
    <p:sldId id="296" r:id="rId3"/>
    <p:sldId id="295" r:id="rId4"/>
    <p:sldId id="306" r:id="rId5"/>
    <p:sldId id="298" r:id="rId6"/>
    <p:sldId id="307" r:id="rId7"/>
    <p:sldId id="308" r:id="rId8"/>
    <p:sldId id="309" r:id="rId9"/>
    <p:sldId id="299" r:id="rId10"/>
    <p:sldId id="303" r:id="rId11"/>
    <p:sldId id="300" r:id="rId12"/>
    <p:sldId id="310" r:id="rId13"/>
    <p:sldId id="311" r:id="rId14"/>
    <p:sldId id="312" r:id="rId15"/>
    <p:sldId id="313" r:id="rId16"/>
    <p:sldId id="314" r:id="rId17"/>
    <p:sldId id="301" r:id="rId18"/>
    <p:sldId id="304" r:id="rId19"/>
    <p:sldId id="315" r:id="rId20"/>
    <p:sldId id="297" r:id="rId2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54" autoAdjust="0"/>
    <p:restoredTop sz="94700"/>
  </p:normalViewPr>
  <p:slideViewPr>
    <p:cSldViewPr snapToGrid="0" snapToObjects="1" showGuides="1">
      <p:cViewPr varScale="1">
        <p:scale>
          <a:sx n="149" d="100"/>
          <a:sy n="149" d="100"/>
        </p:scale>
        <p:origin x="192" y="1328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C.Y. Tan, C. Bhat &amp; V. Grzelak | US-J Meeting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82285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4" y="4886325"/>
            <a:ext cx="1076325" cy="180975"/>
          </a:xfrm>
        </p:spPr>
        <p:txBody>
          <a:bodyPr/>
          <a:lstStyle>
            <a:lvl1pPr>
              <a:defRPr sz="675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19 March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675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675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21B04D65-FDB1-9D47-B7AC-43233F8093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101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ov"/><Relationship Id="rId13" Type="http://schemas.openxmlformats.org/officeDocument/2006/relationships/image" Target="../media/image21.png"/><Relationship Id="rId3" Type="http://schemas.microsoft.com/office/2007/relationships/media" Target="../media/media3.mov"/><Relationship Id="rId7" Type="http://schemas.microsoft.com/office/2007/relationships/media" Target="../media/media5.mov"/><Relationship Id="rId12" Type="http://schemas.openxmlformats.org/officeDocument/2006/relationships/image" Target="../media/image20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video" Target="../media/media4.mov"/><Relationship Id="rId11" Type="http://schemas.openxmlformats.org/officeDocument/2006/relationships/image" Target="../media/image19.png"/><Relationship Id="rId5" Type="http://schemas.microsoft.com/office/2007/relationships/media" Target="../media/media4.mov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video" Target="../media/media3.mo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Longitudinal Dynamics </a:t>
            </a:r>
            <a:r>
              <a:rPr lang="en-US" dirty="0"/>
              <a:t>D</a:t>
            </a:r>
            <a:r>
              <a:rPr lang="en-US" sz="2400" dirty="0"/>
              <a:t>uring </a:t>
            </a:r>
            <a:r>
              <a:rPr lang="en-US" dirty="0"/>
              <a:t>C</a:t>
            </a:r>
            <a:r>
              <a:rPr lang="en-US" sz="2400" dirty="0"/>
              <a:t>apture At Injection </a:t>
            </a:r>
            <a:r>
              <a:rPr lang="en-US" dirty="0"/>
              <a:t>I</a:t>
            </a:r>
            <a:r>
              <a:rPr lang="en-US" sz="2400" dirty="0"/>
              <a:t>n Booster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C.Y. Tan, C. Bhat &amp; V. </a:t>
            </a:r>
            <a:r>
              <a:rPr lang="en-US" dirty="0" err="1"/>
              <a:t>Grzelak</a:t>
            </a:r>
            <a:endParaRPr lang="en-US" dirty="0"/>
          </a:p>
          <a:p>
            <a:r>
              <a:rPr lang="en-US" dirty="0"/>
              <a:t>US-Japan Collaboration Meeting 2019</a:t>
            </a:r>
          </a:p>
          <a:p>
            <a:r>
              <a:rPr lang="en-US" dirty="0"/>
              <a:t>19 March 2019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0751BA-D8A7-3145-B990-0A1FEBA8F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very peculiar</a:t>
            </a:r>
          </a:p>
          <a:p>
            <a:pPr lvl="1"/>
            <a:r>
              <a:rPr lang="en-US" dirty="0"/>
              <a:t>There is no reason why the neck is there.</a:t>
            </a:r>
          </a:p>
          <a:p>
            <a:pPr lvl="1"/>
            <a:r>
              <a:rPr lang="en-US" dirty="0"/>
              <a:t>We have tried tuning out the neck, but empirically, the losses with the neck is smaller than losses with the neck.</a:t>
            </a:r>
          </a:p>
          <a:p>
            <a:pPr lvl="1"/>
            <a:r>
              <a:rPr lang="en-US" dirty="0"/>
              <a:t>Our simulations show that adiabatic capture is very robust and *none* of them require a neck.</a:t>
            </a:r>
          </a:p>
          <a:p>
            <a:pPr lvl="2"/>
            <a:r>
              <a:rPr lang="en-US" dirty="0"/>
              <a:t>In fact, for the </a:t>
            </a:r>
            <a:r>
              <a:rPr lang="en-US" dirty="0" err="1"/>
              <a:t>dE</a:t>
            </a:r>
            <a:r>
              <a:rPr lang="en-US" dirty="0"/>
              <a:t> ~ 1.5 MeV (95%) that we have, we should have 100% capture!</a:t>
            </a:r>
          </a:p>
          <a:p>
            <a:pPr lvl="2"/>
            <a:r>
              <a:rPr lang="en-US" b="1" dirty="0"/>
              <a:t>BUT we don’t!</a:t>
            </a:r>
          </a:p>
          <a:p>
            <a:pPr lvl="1"/>
            <a:r>
              <a:rPr lang="en-US" dirty="0"/>
              <a:t>Without understanding why there is a neck, we cannot proceed to figuring out how to fix injection problems.</a:t>
            </a:r>
          </a:p>
          <a:p>
            <a:pPr lvl="2"/>
            <a:r>
              <a:rPr lang="en-US" dirty="0"/>
              <a:t>Many explanations have been given:</a:t>
            </a:r>
          </a:p>
          <a:p>
            <a:pPr lvl="3"/>
            <a:r>
              <a:rPr lang="en-US" dirty="0"/>
              <a:t>Microbunching?</a:t>
            </a:r>
          </a:p>
          <a:p>
            <a:pPr lvl="3"/>
            <a:r>
              <a:rPr lang="en-US" dirty="0"/>
              <a:t>Space charge?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9DFC87-4E9D-7B40-ADC2-8D4DC5BA1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worry about the neck?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716B1-ABC2-AE4D-850A-BDB358C8A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78F025-9D1B-2646-9AB8-C6B4DD7F60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71D622-77B7-BC4C-9239-33CF87E26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515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AAE255-B74A-EC44-A5AE-B90900F2D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1521241"/>
          </a:xfrm>
        </p:spPr>
        <p:txBody>
          <a:bodyPr/>
          <a:lstStyle/>
          <a:p>
            <a:r>
              <a:rPr lang="en-US" dirty="0"/>
              <a:t>We go into DC ramp mode</a:t>
            </a:r>
          </a:p>
          <a:p>
            <a:pPr lvl="1"/>
            <a:r>
              <a:rPr lang="en-US" dirty="0"/>
              <a:t>This means that Booster does not ramp and sits at 400 MeV.</a:t>
            </a:r>
          </a:p>
          <a:p>
            <a:pPr lvl="1"/>
            <a:r>
              <a:rPr lang="en-US" dirty="0"/>
              <a:t>In this mode, we get rid of the complexities of the ramp and feedback systems.</a:t>
            </a:r>
          </a:p>
          <a:p>
            <a:pPr lvl="2"/>
            <a:r>
              <a:rPr lang="en-US" dirty="0"/>
              <a:t>Both phase and radial feedback systems are off.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D4AFD8-9BC0-8D4A-AEEB-A23FCE2A6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 ramp to the rescue	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02FC1-9DAC-3943-A536-3342FB0DA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DD5BBA74-D612-B149-AA97-CEA73E52F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" y="2041678"/>
            <a:ext cx="5593803" cy="26987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8E8623-861E-1A48-AC37-252A25C21D70}"/>
              </a:ext>
            </a:extLst>
          </p:cNvPr>
          <p:cNvSpPr txBox="1"/>
          <p:nvPr/>
        </p:nvSpPr>
        <p:spPr>
          <a:xfrm>
            <a:off x="5967663" y="1654398"/>
            <a:ext cx="29334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 measured the phase of the injected beam </a:t>
            </a:r>
            <a:r>
              <a:rPr lang="en-US" sz="1400" dirty="0" err="1"/>
              <a:t>w.r.t</a:t>
            </a:r>
            <a:r>
              <a:rPr lang="en-US" sz="1400" dirty="0"/>
              <a:t>. the RF and found that there is a phase slip.</a:t>
            </a:r>
          </a:p>
          <a:p>
            <a:endParaRPr lang="en-US" sz="1400" dirty="0"/>
          </a:p>
          <a:p>
            <a:r>
              <a:rPr lang="en-US" sz="1400" dirty="0"/>
              <a:t>This phase slip tells us that the injected beam has an energy error which is small compared to 400 MeV (&lt; 5 MeV) </a:t>
            </a:r>
          </a:p>
          <a:p>
            <a:endParaRPr lang="en-US" sz="1400" dirty="0"/>
          </a:p>
          <a:p>
            <a:r>
              <a:rPr lang="en-US" sz="1400" dirty="0"/>
              <a:t>For this experiment we corrected the phase slip by changing the RF frequency.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C5918ED-29CB-3746-8AFD-8FCB340576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8B60BA7-FDA5-8F4A-B6DA-7A2840292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4A2BCB-6EAB-BD45-A11E-6B5F2C9BE6DF}"/>
              </a:ext>
            </a:extLst>
          </p:cNvPr>
          <p:cNvSpPr txBox="1"/>
          <p:nvPr/>
        </p:nvSpPr>
        <p:spPr>
          <a:xfrm>
            <a:off x="4438045" y="4225128"/>
            <a:ext cx="3227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Chandra noticed the slip. This is an important discovery! It opens up a simple explanation for the neck!</a:t>
            </a:r>
          </a:p>
        </p:txBody>
      </p:sp>
    </p:spTree>
    <p:extLst>
      <p:ext uri="{BB962C8B-B14F-4D97-AF65-F5344CB8AC3E}">
        <p14:creationId xmlns:p14="http://schemas.microsoft.com/office/powerpoint/2010/main" val="23038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D938B2-9CF3-7F4C-93FE-4761D583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We can reproduce the results (</a:t>
            </a:r>
            <a:r>
              <a:rPr lang="en-US" sz="1800" dirty="0" err="1">
                <a:solidFill>
                  <a:schemeClr val="tx1"/>
                </a:solidFill>
              </a:rPr>
              <a:t>σE</a:t>
            </a:r>
            <a:r>
              <a:rPr lang="en-US" sz="1800" dirty="0">
                <a:solidFill>
                  <a:schemeClr val="tx1"/>
                </a:solidFill>
              </a:rPr>
              <a:t> = 1.875 MeV ) with simple simulations!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F45BB-5DE9-994B-9AD1-98ECE0FF1C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F843C-EA2B-6D43-B305-25BDB75F8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212FC-C874-8046-B3CC-665F893A3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AC9437-3545-A947-881B-89FC7E20EBD1}"/>
              </a:ext>
            </a:extLst>
          </p:cNvPr>
          <p:cNvGrpSpPr/>
          <p:nvPr/>
        </p:nvGrpSpPr>
        <p:grpSpPr>
          <a:xfrm>
            <a:off x="1288804" y="424424"/>
            <a:ext cx="1957407" cy="2242613"/>
            <a:chOff x="191247" y="1147086"/>
            <a:chExt cx="2609876" cy="2990150"/>
          </a:xfrm>
        </p:grpSpPr>
        <p:pic>
          <p:nvPicPr>
            <p:cNvPr id="8" name="sim">
              <a:hlinkClick r:id="" action="ppaction://media"/>
              <a:extLst>
                <a:ext uri="{FF2B5EF4-FFF2-40B4-BE49-F238E27FC236}">
                  <a16:creationId xmlns:a16="http://schemas.microsoft.com/office/drawing/2014/main" id="{5DE5841F-0F65-8043-AE11-522B3BA13370}"/>
                </a:ext>
              </a:extLst>
            </p:cNvPr>
            <p:cNvPicPr>
              <a:picLocks noChangeAspect="1"/>
            </p:cNvPicPr>
            <p:nvPr>
              <a:vide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191247" y="1454863"/>
              <a:ext cx="2609876" cy="268237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522B2F-BD88-1246-952F-B6FB2790040C}"/>
                </a:ext>
              </a:extLst>
            </p:cNvPr>
            <p:cNvSpPr txBox="1"/>
            <p:nvPr/>
          </p:nvSpPr>
          <p:spPr>
            <a:xfrm>
              <a:off x="488795" y="1147086"/>
              <a:ext cx="201477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No injection energy error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D21122-EE3E-1944-A9F8-0451239AFABB}"/>
              </a:ext>
            </a:extLst>
          </p:cNvPr>
          <p:cNvGrpSpPr/>
          <p:nvPr/>
        </p:nvGrpSpPr>
        <p:grpSpPr>
          <a:xfrm>
            <a:off x="3486405" y="450944"/>
            <a:ext cx="1957408" cy="2216093"/>
            <a:chOff x="3124541" y="1116669"/>
            <a:chExt cx="2609877" cy="2954791"/>
          </a:xfrm>
        </p:grpSpPr>
        <p:pic>
          <p:nvPicPr>
            <p:cNvPr id="11" name="sim">
              <a:hlinkClick r:id="" action="ppaction://media"/>
              <a:extLst>
                <a:ext uri="{FF2B5EF4-FFF2-40B4-BE49-F238E27FC236}">
                  <a16:creationId xmlns:a16="http://schemas.microsoft.com/office/drawing/2014/main" id="{5388F229-5D57-9F4F-BE73-AEE4C517DDB5}"/>
                </a:ext>
              </a:extLst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3124541" y="1389087"/>
              <a:ext cx="2609877" cy="268237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00CE21-20B5-AB44-B03F-2241B8F627F0}"/>
                </a:ext>
              </a:extLst>
            </p:cNvPr>
            <p:cNvSpPr txBox="1"/>
            <p:nvPr/>
          </p:nvSpPr>
          <p:spPr>
            <a:xfrm>
              <a:off x="3496070" y="1116669"/>
              <a:ext cx="215186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Injection error = -1.5 MeV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40B8C0-D4E8-A148-911A-811FE12AF7B4}"/>
              </a:ext>
            </a:extLst>
          </p:cNvPr>
          <p:cNvGrpSpPr/>
          <p:nvPr/>
        </p:nvGrpSpPr>
        <p:grpSpPr>
          <a:xfrm>
            <a:off x="5722460" y="424424"/>
            <a:ext cx="1957408" cy="2242613"/>
            <a:chOff x="6162588" y="1221982"/>
            <a:chExt cx="2609877" cy="2990150"/>
          </a:xfrm>
        </p:grpSpPr>
        <p:pic>
          <p:nvPicPr>
            <p:cNvPr id="14" name="sim">
              <a:hlinkClick r:id="" action="ppaction://media"/>
              <a:extLst>
                <a:ext uri="{FF2B5EF4-FFF2-40B4-BE49-F238E27FC236}">
                  <a16:creationId xmlns:a16="http://schemas.microsoft.com/office/drawing/2014/main" id="{B8781B78-7415-3A41-8E5E-998DE94D055D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6162588" y="1529759"/>
              <a:ext cx="2609877" cy="268237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9658F2-D270-B844-870A-76864683CB89}"/>
                </a:ext>
              </a:extLst>
            </p:cNvPr>
            <p:cNvSpPr txBox="1"/>
            <p:nvPr/>
          </p:nvSpPr>
          <p:spPr>
            <a:xfrm>
              <a:off x="6391595" y="1221982"/>
              <a:ext cx="215186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Injection error = -2.5 MeV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019DDF-9955-B74A-BDD1-0305B26D04FC}"/>
              </a:ext>
            </a:extLst>
          </p:cNvPr>
          <p:cNvGrpSpPr/>
          <p:nvPr/>
        </p:nvGrpSpPr>
        <p:grpSpPr>
          <a:xfrm>
            <a:off x="1288803" y="2724493"/>
            <a:ext cx="1957408" cy="2279789"/>
            <a:chOff x="194404" y="3779890"/>
            <a:chExt cx="2609877" cy="3039719"/>
          </a:xfrm>
        </p:grpSpPr>
        <p:pic>
          <p:nvPicPr>
            <p:cNvPr id="17" name="sim">
              <a:hlinkClick r:id="" action="ppaction://media"/>
              <a:extLst>
                <a:ext uri="{FF2B5EF4-FFF2-40B4-BE49-F238E27FC236}">
                  <a16:creationId xmlns:a16="http://schemas.microsoft.com/office/drawing/2014/main" id="{08F6196B-D2F1-314A-9084-EFCD94C98209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194404" y="4137236"/>
              <a:ext cx="2609877" cy="268237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A62890-FE7E-5F48-A500-028178609183}"/>
                </a:ext>
              </a:extLst>
            </p:cNvPr>
            <p:cNvSpPr txBox="1"/>
            <p:nvPr/>
          </p:nvSpPr>
          <p:spPr>
            <a:xfrm>
              <a:off x="491953" y="3779890"/>
              <a:ext cx="201477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Injection error=-5 MeV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26B03BB-3173-664A-A3F2-8141B5B7D1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065" y="2667037"/>
            <a:ext cx="2286000" cy="1714500"/>
          </a:xfrm>
          <a:prstGeom prst="rect">
            <a:avLst/>
          </a:prstGeom>
        </p:spPr>
      </p:pic>
      <p:pic>
        <p:nvPicPr>
          <p:cNvPr id="20" name="Picture 19" descr="A close up of a map&#10;&#10;Description automatically generated">
            <a:extLst>
              <a:ext uri="{FF2B5EF4-FFF2-40B4-BE49-F238E27FC236}">
                <a16:creationId xmlns:a16="http://schemas.microsoft.com/office/drawing/2014/main" id="{3370DFA5-33CD-874D-BC61-2BD2344712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04" y="2667037"/>
            <a:ext cx="2286000" cy="1714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A0EA62A-86F8-4248-AE77-6810C1930664}"/>
              </a:ext>
            </a:extLst>
          </p:cNvPr>
          <p:cNvSpPr txBox="1"/>
          <p:nvPr/>
        </p:nvSpPr>
        <p:spPr>
          <a:xfrm>
            <a:off x="3486406" y="4381537"/>
            <a:ext cx="41934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The phase slip is qualitatively similar. It took 200 </a:t>
            </a:r>
            <a:r>
              <a:rPr lang="en-US" sz="900" dirty="0" err="1"/>
              <a:t>μs</a:t>
            </a:r>
            <a:r>
              <a:rPr lang="en-US" sz="900" dirty="0"/>
              <a:t> for the measured data and also in this sim to get to equilibrium. But this is probably dependent on the actual </a:t>
            </a:r>
            <a:r>
              <a:rPr lang="en-US" sz="900" dirty="0" err="1"/>
              <a:t>paraphase</a:t>
            </a:r>
            <a:r>
              <a:rPr lang="en-US" sz="900" dirty="0"/>
              <a:t> curve. </a:t>
            </a:r>
          </a:p>
        </p:txBody>
      </p:sp>
    </p:spTree>
    <p:extLst>
      <p:ext uri="{BB962C8B-B14F-4D97-AF65-F5344CB8AC3E}">
        <p14:creationId xmlns:p14="http://schemas.microsoft.com/office/powerpoint/2010/main" val="18113288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3A38CB-FDCF-264E-9129-256F7B3A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measured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EE3CF-8DA5-4C43-9BCC-E3ADB34DCF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7FF4E-F6FE-7848-997F-7689908A5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4FAC9-06B9-DA49-8858-2D42E5536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3FAE91-4072-A64C-94AF-438B648CC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54" y="509722"/>
            <a:ext cx="2957513" cy="2218134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BA078E55-79A2-C940-BBF2-41EF02E6D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54" y="2774805"/>
            <a:ext cx="4195352" cy="20240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B8E532-893C-014C-B9A4-929598FE3ED7}"/>
              </a:ext>
            </a:extLst>
          </p:cNvPr>
          <p:cNvSpPr txBox="1"/>
          <p:nvPr/>
        </p:nvSpPr>
        <p:spPr>
          <a:xfrm>
            <a:off x="5148306" y="255669"/>
            <a:ext cx="312379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behavior between simulations and measurements are similar. I’m not sure that the beam loss is similar or not because we cannot distinguish captured/uncaptured beam in the measurements. (See previous slide) Even the double hump structure during phase slip is seen in the simulation!</a:t>
            </a:r>
          </a:p>
          <a:p>
            <a:endParaRPr lang="en-US" sz="1600" dirty="0"/>
          </a:p>
          <a:p>
            <a:r>
              <a:rPr lang="en-US" sz="1600" dirty="0"/>
              <a:t>Time scale and shape for phase slip is probably dependent on the </a:t>
            </a:r>
            <a:r>
              <a:rPr lang="en-US" sz="1600" dirty="0" err="1"/>
              <a:t>paraphase</a:t>
            </a:r>
            <a:r>
              <a:rPr lang="en-US" sz="1600" dirty="0"/>
              <a:t> curve. In this case they look very similar to the measurements although I’m not using the actual </a:t>
            </a:r>
            <a:r>
              <a:rPr lang="en-US" sz="1600" dirty="0" err="1"/>
              <a:t>paraphase</a:t>
            </a:r>
            <a:r>
              <a:rPr lang="en-US" sz="1600" dirty="0"/>
              <a:t> curve during DC studies.</a:t>
            </a:r>
          </a:p>
        </p:txBody>
      </p:sp>
    </p:spTree>
    <p:extLst>
      <p:ext uri="{BB962C8B-B14F-4D97-AF65-F5344CB8AC3E}">
        <p14:creationId xmlns:p14="http://schemas.microsoft.com/office/powerpoint/2010/main" val="4293391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34852F-9805-7842-B1A5-65789E295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 ramp with 4 turns (flat injection)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0770D-4DB3-E14B-9407-3FECAFD79F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8DEEF-AC96-3F4D-B1A3-C2D3426A98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42B72-CBAA-2743-A7F7-E46D3405C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CD972E-0C9D-B64B-AD9D-EA837F28FFFC}"/>
              </a:ext>
            </a:extLst>
          </p:cNvPr>
          <p:cNvGrpSpPr/>
          <p:nvPr/>
        </p:nvGrpSpPr>
        <p:grpSpPr>
          <a:xfrm>
            <a:off x="250393" y="439142"/>
            <a:ext cx="1928759" cy="2707979"/>
            <a:chOff x="65065" y="585522"/>
            <a:chExt cx="2571679" cy="36106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654461-984E-A74D-BCBC-7D2FB5BFE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5" y="585522"/>
              <a:ext cx="2571679" cy="36106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2AF6D2-CD5C-FA4C-B496-989AC5EE46C3}"/>
                </a:ext>
              </a:extLst>
            </p:cNvPr>
            <p:cNvSpPr txBox="1"/>
            <p:nvPr/>
          </p:nvSpPr>
          <p:spPr>
            <a:xfrm>
              <a:off x="958841" y="2345120"/>
              <a:ext cx="3017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1FD8F2-0607-9047-81BF-422858747A4C}"/>
              </a:ext>
            </a:extLst>
          </p:cNvPr>
          <p:cNvGrpSpPr/>
          <p:nvPr/>
        </p:nvGrpSpPr>
        <p:grpSpPr>
          <a:xfrm>
            <a:off x="2158436" y="439142"/>
            <a:ext cx="1928760" cy="2707979"/>
            <a:chOff x="2609122" y="585522"/>
            <a:chExt cx="2571680" cy="361063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1AAC943-9CD6-254F-BE64-BEB711F2A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122" y="585522"/>
              <a:ext cx="2571680" cy="361063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EA93CB-A2B2-0B4D-8AE4-8104BA8610C8}"/>
                </a:ext>
              </a:extLst>
            </p:cNvPr>
            <p:cNvSpPr txBox="1"/>
            <p:nvPr/>
          </p:nvSpPr>
          <p:spPr>
            <a:xfrm>
              <a:off x="3446463" y="2345120"/>
              <a:ext cx="3017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FAFD54-ACDE-D54D-9408-E4377A03FD46}"/>
              </a:ext>
            </a:extLst>
          </p:cNvPr>
          <p:cNvGrpSpPr/>
          <p:nvPr/>
        </p:nvGrpSpPr>
        <p:grpSpPr>
          <a:xfrm>
            <a:off x="4417783" y="439140"/>
            <a:ext cx="1928760" cy="2707980"/>
            <a:chOff x="5000390" y="0"/>
            <a:chExt cx="2571680" cy="36106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31FD83A-6615-D94D-ACC6-2BFADE9D8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390" y="0"/>
              <a:ext cx="2571680" cy="36106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FBFC255-57DF-334D-BB61-44518FE247E4}"/>
                </a:ext>
              </a:extLst>
            </p:cNvPr>
            <p:cNvSpPr txBox="1"/>
            <p:nvPr/>
          </p:nvSpPr>
          <p:spPr>
            <a:xfrm>
              <a:off x="5815891" y="1728748"/>
              <a:ext cx="3017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956D63-3B81-8F44-A3CB-298E19DD2726}"/>
              </a:ext>
            </a:extLst>
          </p:cNvPr>
          <p:cNvGrpSpPr/>
          <p:nvPr/>
        </p:nvGrpSpPr>
        <p:grpSpPr>
          <a:xfrm>
            <a:off x="6703049" y="414449"/>
            <a:ext cx="1882125" cy="2642504"/>
            <a:chOff x="6634499" y="3334661"/>
            <a:chExt cx="2509500" cy="352333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CDBB4F2-CF85-5B48-91F5-D123A9564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4499" y="3334661"/>
              <a:ext cx="2509500" cy="352333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8C8FCAA-FE78-C94B-8166-53E268770649}"/>
                </a:ext>
              </a:extLst>
            </p:cNvPr>
            <p:cNvSpPr txBox="1"/>
            <p:nvPr/>
          </p:nvSpPr>
          <p:spPr>
            <a:xfrm>
              <a:off x="7522074" y="4999442"/>
              <a:ext cx="3017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FE9DC9-7D57-E54D-90A1-02F87816186C}"/>
              </a:ext>
            </a:extLst>
          </p:cNvPr>
          <p:cNvGrpSpPr/>
          <p:nvPr/>
        </p:nvGrpSpPr>
        <p:grpSpPr>
          <a:xfrm>
            <a:off x="586448" y="3147120"/>
            <a:ext cx="3687389" cy="2034847"/>
            <a:chOff x="548148" y="4143548"/>
            <a:chExt cx="4916518" cy="271312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60204CF-75C3-0048-9367-CE71EA084BCD}"/>
                </a:ext>
              </a:extLst>
            </p:cNvPr>
            <p:cNvGrpSpPr/>
            <p:nvPr/>
          </p:nvGrpSpPr>
          <p:grpSpPr>
            <a:xfrm>
              <a:off x="548148" y="4143548"/>
              <a:ext cx="4916518" cy="2713129"/>
              <a:chOff x="548148" y="4143548"/>
              <a:chExt cx="4916518" cy="2713129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D12DA9D-8F5A-694E-9747-FDF02C819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148" y="4143548"/>
                <a:ext cx="4916518" cy="2713129"/>
              </a:xfrm>
              <a:prstGeom prst="rect">
                <a:avLst/>
              </a:prstGeom>
            </p:spPr>
          </p:pic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4E314A1C-77AC-9443-ACBC-6E738D7B51A7}"/>
                  </a:ext>
                </a:extLst>
              </p:cNvPr>
              <p:cNvCxnSpPr/>
              <p:nvPr/>
            </p:nvCxnSpPr>
            <p:spPr>
              <a:xfrm>
                <a:off x="1611824" y="4943959"/>
                <a:ext cx="340962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144FD3-FE13-D640-A40C-D9CB862089DC}"/>
                </a:ext>
              </a:extLst>
            </p:cNvPr>
            <p:cNvSpPr txBox="1"/>
            <p:nvPr/>
          </p:nvSpPr>
          <p:spPr>
            <a:xfrm>
              <a:off x="1504429" y="4682349"/>
              <a:ext cx="55575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dirty="0"/>
                <a:t>76 us 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79A9612-6500-EA4E-8A46-79BF3F294C8F}"/>
              </a:ext>
            </a:extLst>
          </p:cNvPr>
          <p:cNvSpPr txBox="1"/>
          <p:nvPr/>
        </p:nvSpPr>
        <p:spPr>
          <a:xfrm>
            <a:off x="4705673" y="3147121"/>
            <a:ext cx="250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Jitter where notch occurs.</a:t>
            </a:r>
          </a:p>
        </p:txBody>
      </p:sp>
    </p:spTree>
    <p:extLst>
      <p:ext uri="{BB962C8B-B14F-4D97-AF65-F5344CB8AC3E}">
        <p14:creationId xmlns:p14="http://schemas.microsoft.com/office/powerpoint/2010/main" val="2127443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75624E-A1DE-AB43-AD2D-493CA71C2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 turn HEP data (flat injection)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F19F8-65E4-6D4D-B579-1C4C01A1C7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50311-146C-6848-B6AA-4C3AF7E32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CFF2B-E340-0C45-8523-DF1D3B703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EA60AF-9925-F146-BE49-0997E9406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64" y="456375"/>
            <a:ext cx="1949611" cy="27372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0641BF-FAC2-F04D-8399-9D16DDD39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41" y="398893"/>
            <a:ext cx="1949611" cy="27372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4E0CCE-BB90-FB49-A06E-D1F8B6715D41}"/>
              </a:ext>
            </a:extLst>
          </p:cNvPr>
          <p:cNvSpPr txBox="1"/>
          <p:nvPr/>
        </p:nvSpPr>
        <p:spPr>
          <a:xfrm>
            <a:off x="1066328" y="750748"/>
            <a:ext cx="209169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Notice that the phase jump does not occur at the same spot! I think, this means that the neck is not at the same spot as well. </a:t>
            </a:r>
          </a:p>
          <a:p>
            <a:endParaRPr lang="en-US" sz="1800" dirty="0"/>
          </a:p>
          <a:p>
            <a:r>
              <a:rPr lang="en-US" sz="1400" dirty="0"/>
              <a:t>The 2 peaks are 76 us apart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2512FD-CA8C-DC49-A372-4D598A6452A6}"/>
              </a:ext>
            </a:extLst>
          </p:cNvPr>
          <p:cNvGrpSpPr/>
          <p:nvPr/>
        </p:nvGrpSpPr>
        <p:grpSpPr>
          <a:xfrm>
            <a:off x="1160626" y="3087478"/>
            <a:ext cx="3561015" cy="1901513"/>
            <a:chOff x="628651" y="4322648"/>
            <a:chExt cx="4748020" cy="25353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384C2B-ECC3-DC4A-9970-0AED93DFB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1" y="4322648"/>
              <a:ext cx="4748020" cy="2535350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11FF89C-5081-1746-BA45-D5D72F4D0784}"/>
                </a:ext>
              </a:extLst>
            </p:cNvPr>
            <p:cNvCxnSpPr/>
            <p:nvPr/>
          </p:nvCxnSpPr>
          <p:spPr>
            <a:xfrm>
              <a:off x="1609344" y="4846320"/>
              <a:ext cx="32918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3986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29F029-6781-4D41-9989-972E12084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Zoomed in view of phase slipping and settling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A6118-BE2B-184B-B8DC-FC93F1E67E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64839-D693-6340-BF49-FD87B827E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B26B6-6948-044D-AFB4-D7E605A12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9FF84-639D-424C-B321-6EEE3D53B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41" y="690230"/>
            <a:ext cx="3470459" cy="1949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C14882-D13A-1B46-97D1-59D3F1A12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40" y="2785063"/>
            <a:ext cx="3470460" cy="1886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DDADAF-F846-B146-BFC7-0263BDA1BFF4}"/>
              </a:ext>
            </a:extLst>
          </p:cNvPr>
          <p:cNvSpPr txBox="1"/>
          <p:nvPr/>
        </p:nvSpPr>
        <p:spPr>
          <a:xfrm>
            <a:off x="4010026" y="664493"/>
            <a:ext cx="30664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There seems to be a phase slip of between 20 – 30 </a:t>
            </a:r>
            <a:r>
              <a:rPr lang="en-US" sz="1050" dirty="0" err="1"/>
              <a:t>deg</a:t>
            </a:r>
            <a:r>
              <a:rPr lang="en-US" sz="1050" dirty="0"/>
              <a:t> for 4 turns injection. May be larger before the beam is bunched which I cannot measure.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CAAAB5-BBD6-AE4A-9D6E-CCAB6CF99080}"/>
              </a:ext>
            </a:extLst>
          </p:cNvPr>
          <p:cNvSpPr txBox="1"/>
          <p:nvPr/>
        </p:nvSpPr>
        <p:spPr>
          <a:xfrm>
            <a:off x="3942459" y="3909814"/>
            <a:ext cx="1794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For 14 turns, phase slip of about 20 to 30 deg.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266023-C3BF-444C-A9A2-FDE72B2D866A}"/>
              </a:ext>
            </a:extLst>
          </p:cNvPr>
          <p:cNvSpPr txBox="1"/>
          <p:nvPr/>
        </p:nvSpPr>
        <p:spPr>
          <a:xfrm>
            <a:off x="4943925" y="1294766"/>
            <a:ext cx="2702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It is interesting to see that after the neck the phase jumps back up to 20 </a:t>
            </a:r>
            <a:r>
              <a:rPr lang="en-US" sz="1200" dirty="0" err="1"/>
              <a:t>deg</a:t>
            </a:r>
            <a:r>
              <a:rPr lang="en-US" sz="1200" dirty="0"/>
              <a:t> and there is a small slope as well. But this could be due to the ramp because flat injection is done.</a:t>
            </a:r>
          </a:p>
          <a:p>
            <a:endParaRPr lang="en-US" sz="1200" dirty="0"/>
          </a:p>
          <a:p>
            <a:r>
              <a:rPr lang="en-US" sz="1200" dirty="0"/>
              <a:t>For 14 turns, only one data set is good, which shows maybe 20 – 30 </a:t>
            </a:r>
            <a:r>
              <a:rPr lang="en-US" sz="1200" dirty="0" err="1"/>
              <a:t>deg</a:t>
            </a:r>
            <a:r>
              <a:rPr lang="en-US" sz="1200" dirty="0"/>
              <a:t> phase slip. However, it settles to the same phase after the neck. And there is a small slope as well.</a:t>
            </a:r>
          </a:p>
          <a:p>
            <a:endParaRPr lang="en-US" sz="1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DC17D3-8D72-D04A-9D57-1A665414821E}"/>
              </a:ext>
            </a:extLst>
          </p:cNvPr>
          <p:cNvCxnSpPr>
            <a:cxnSpLocks/>
          </p:cNvCxnSpPr>
          <p:nvPr/>
        </p:nvCxnSpPr>
        <p:spPr>
          <a:xfrm>
            <a:off x="1357191" y="1854186"/>
            <a:ext cx="6035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32736A-4F11-FC41-946E-2633BE5576E4}"/>
              </a:ext>
            </a:extLst>
          </p:cNvPr>
          <p:cNvCxnSpPr>
            <a:cxnSpLocks/>
          </p:cNvCxnSpPr>
          <p:nvPr/>
        </p:nvCxnSpPr>
        <p:spPr>
          <a:xfrm>
            <a:off x="1357192" y="2297670"/>
            <a:ext cx="25471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97E78C2-D9DE-E945-886A-7911CA36B68F}"/>
              </a:ext>
            </a:extLst>
          </p:cNvPr>
          <p:cNvCxnSpPr/>
          <p:nvPr/>
        </p:nvCxnSpPr>
        <p:spPr>
          <a:xfrm>
            <a:off x="1418916" y="1854186"/>
            <a:ext cx="0" cy="44348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6BA1851-C3BC-CE46-95F5-4980159D042B}"/>
              </a:ext>
            </a:extLst>
          </p:cNvPr>
          <p:cNvSpPr txBox="1"/>
          <p:nvPr/>
        </p:nvSpPr>
        <p:spPr>
          <a:xfrm>
            <a:off x="1384623" y="1683645"/>
            <a:ext cx="54864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30 </a:t>
            </a:r>
            <a:r>
              <a:rPr lang="en-US" sz="825" dirty="0" err="1"/>
              <a:t>deg</a:t>
            </a:r>
            <a:endParaRPr lang="en-US" sz="825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CD85F1-B80A-AE43-8F7F-CC10F0FCF53A}"/>
              </a:ext>
            </a:extLst>
          </p:cNvPr>
          <p:cNvCxnSpPr>
            <a:cxnSpLocks/>
          </p:cNvCxnSpPr>
          <p:nvPr/>
        </p:nvCxnSpPr>
        <p:spPr>
          <a:xfrm>
            <a:off x="2630744" y="1986774"/>
            <a:ext cx="14290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4BF9552-B7CD-B343-A2ED-08B768110DED}"/>
              </a:ext>
            </a:extLst>
          </p:cNvPr>
          <p:cNvCxnSpPr>
            <a:cxnSpLocks/>
          </p:cNvCxnSpPr>
          <p:nvPr/>
        </p:nvCxnSpPr>
        <p:spPr>
          <a:xfrm>
            <a:off x="3165420" y="1986774"/>
            <a:ext cx="0" cy="3365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C6CBA0B-75A6-0340-84B9-CEE0A290E576}"/>
              </a:ext>
            </a:extLst>
          </p:cNvPr>
          <p:cNvSpPr txBox="1"/>
          <p:nvPr/>
        </p:nvSpPr>
        <p:spPr>
          <a:xfrm>
            <a:off x="3158314" y="2054690"/>
            <a:ext cx="54864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20 </a:t>
            </a:r>
            <a:r>
              <a:rPr lang="en-US" sz="825" dirty="0" err="1"/>
              <a:t>deg</a:t>
            </a:r>
            <a:endParaRPr lang="en-US" sz="825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663FD1C-0296-EE42-B20D-0B1EB56D3A94}"/>
              </a:ext>
            </a:extLst>
          </p:cNvPr>
          <p:cNvCxnSpPr/>
          <p:nvPr/>
        </p:nvCxnSpPr>
        <p:spPr>
          <a:xfrm>
            <a:off x="1479150" y="3851480"/>
            <a:ext cx="13576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6B8ED7C-F9D2-0C4A-9CAF-B3B595FAA11F}"/>
              </a:ext>
            </a:extLst>
          </p:cNvPr>
          <p:cNvCxnSpPr>
            <a:cxnSpLocks/>
          </p:cNvCxnSpPr>
          <p:nvPr/>
        </p:nvCxnSpPr>
        <p:spPr>
          <a:xfrm>
            <a:off x="1620882" y="4301822"/>
            <a:ext cx="21914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C6B1B56-6F9B-104E-A683-CB17222A4B96}"/>
              </a:ext>
            </a:extLst>
          </p:cNvPr>
          <p:cNvCxnSpPr/>
          <p:nvPr/>
        </p:nvCxnSpPr>
        <p:spPr>
          <a:xfrm>
            <a:off x="1816677" y="3851481"/>
            <a:ext cx="0" cy="4715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615846-7EC2-7949-9E36-EF281A202BC7}"/>
              </a:ext>
            </a:extLst>
          </p:cNvPr>
          <p:cNvCxnSpPr/>
          <p:nvPr/>
        </p:nvCxnSpPr>
        <p:spPr>
          <a:xfrm>
            <a:off x="2546678" y="3986354"/>
            <a:ext cx="13576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4ED2E89-A7C3-8A4F-91E5-3653CA26BB3F}"/>
              </a:ext>
            </a:extLst>
          </p:cNvPr>
          <p:cNvSpPr txBox="1"/>
          <p:nvPr/>
        </p:nvSpPr>
        <p:spPr>
          <a:xfrm>
            <a:off x="1492866" y="3639078"/>
            <a:ext cx="54864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40 </a:t>
            </a:r>
            <a:r>
              <a:rPr lang="en-US" sz="825" dirty="0" err="1"/>
              <a:t>deg</a:t>
            </a:r>
            <a:endParaRPr lang="en-US" sz="825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E9760DB-6B75-D443-AE6C-D47376B09273}"/>
              </a:ext>
            </a:extLst>
          </p:cNvPr>
          <p:cNvCxnSpPr/>
          <p:nvPr/>
        </p:nvCxnSpPr>
        <p:spPr>
          <a:xfrm>
            <a:off x="3277431" y="3986355"/>
            <a:ext cx="0" cy="3367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4681D43-2909-7248-AC1B-3BA68A8C0730}"/>
              </a:ext>
            </a:extLst>
          </p:cNvPr>
          <p:cNvSpPr txBox="1"/>
          <p:nvPr/>
        </p:nvSpPr>
        <p:spPr>
          <a:xfrm>
            <a:off x="3263715" y="4082657"/>
            <a:ext cx="54864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30 </a:t>
            </a:r>
            <a:r>
              <a:rPr lang="en-US" sz="825" dirty="0" err="1"/>
              <a:t>deg</a:t>
            </a:r>
            <a:endParaRPr lang="en-US" sz="825" dirty="0"/>
          </a:p>
        </p:txBody>
      </p:sp>
      <p:pic>
        <p:nvPicPr>
          <p:cNvPr id="26" name="Picture 25" descr="A close up of a map&#10;&#10;Description automatically generated">
            <a:extLst>
              <a:ext uri="{FF2B5EF4-FFF2-40B4-BE49-F238E27FC236}">
                <a16:creationId xmlns:a16="http://schemas.microsoft.com/office/drawing/2014/main" id="{F2578D88-C537-0648-9B00-E4BC41BAB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456" y="3526693"/>
            <a:ext cx="2352470" cy="113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14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89CA56-61CD-BB42-866C-CBEB3311F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Finally, we have a simple hypothesis for the neck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BA483-4B4D-2243-8CF1-271F22717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39A82E-9B13-3948-9B8F-0FB94807E01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7" y="683345"/>
            <a:ext cx="2056014" cy="1732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8F03DF-CF2F-D842-B886-7A20CB8A8AB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51" y="582518"/>
            <a:ext cx="2181311" cy="18336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A09F1F-5F99-D94C-AF61-FDC0B7D37B76}"/>
              </a:ext>
            </a:extLst>
          </p:cNvPr>
          <p:cNvSpPr txBox="1"/>
          <p:nvPr/>
        </p:nvSpPr>
        <p:spPr>
          <a:xfrm>
            <a:off x="0" y="2636534"/>
            <a:ext cx="3971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100" dirty="0"/>
              <a:t>Beam has wrong energy and wants to be at a different radius compared to the RF.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Beam then phase slips to match the RF.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There’s beam outside the buckets.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To improve capture, </a:t>
            </a:r>
            <a:r>
              <a:rPr lang="en-US" sz="1100" u="sng" dirty="0"/>
              <a:t>we have to </a:t>
            </a:r>
            <a:r>
              <a:rPr lang="en-US" sz="1100" u="sng" dirty="0" err="1"/>
              <a:t>debunch</a:t>
            </a:r>
            <a:r>
              <a:rPr lang="en-US" sz="1100" u="sng" dirty="0"/>
              <a:t> the beam to redo adiabatic capture</a:t>
            </a:r>
            <a:r>
              <a:rPr lang="en-US" sz="1100" dirty="0"/>
              <a:t>. ⟵ </a:t>
            </a:r>
            <a:r>
              <a:rPr lang="en-US" sz="1100" b="1" dirty="0"/>
              <a:t>This is the reason for the neck!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34F08C-A7B1-D84C-8EE6-DFA76EDBED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79EE49-297F-B341-A80F-E6AA50727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55D207-DAC4-B34C-8461-DD2EEA2CF567}"/>
              </a:ext>
            </a:extLst>
          </p:cNvPr>
          <p:cNvSpPr txBox="1"/>
          <p:nvPr/>
        </p:nvSpPr>
        <p:spPr>
          <a:xfrm>
            <a:off x="222250" y="3808237"/>
            <a:ext cx="3845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Simulations are still preliminary, (not quite right yet) we just thought up this hypothesis last week.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74A9A-9495-9D47-82CC-A65BB1D76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898" y="2718270"/>
            <a:ext cx="2866111" cy="19030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F53C564-3BA0-3B47-84EA-343FD5A82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8835" y="463905"/>
            <a:ext cx="2056015" cy="2107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CEA79A-9DBA-AB4A-B1B8-44CE935DB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898" y="433769"/>
            <a:ext cx="2181311" cy="22358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336C5D-DB1E-184A-998B-93A9B87AB1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1299" y="2538582"/>
            <a:ext cx="2105326" cy="215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7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8CE602-32E5-3449-BFE3-85FAB542C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Check to see if we can match energy from </a:t>
            </a:r>
            <a:r>
              <a:rPr lang="en-US" dirty="0" err="1"/>
              <a:t>Linac</a:t>
            </a:r>
            <a:r>
              <a:rPr lang="en-US" dirty="0"/>
              <a:t> either by changing incoming beam energy or the dipole field of Booster.</a:t>
            </a:r>
          </a:p>
          <a:p>
            <a:pPr lvl="1"/>
            <a:r>
              <a:rPr lang="en-US" dirty="0"/>
              <a:t>We have to change RF frequency.</a:t>
            </a:r>
          </a:p>
          <a:p>
            <a:r>
              <a:rPr lang="en-US" dirty="0"/>
              <a:t>However, if we change the RF frequency, we have to make sure that the radial position is put back to its HEP position.</a:t>
            </a:r>
          </a:p>
          <a:p>
            <a:pPr lvl="1"/>
            <a:r>
              <a:rPr lang="en-US" dirty="0"/>
              <a:t>Note RPOS will not see phase slip because it only sees 38 MHz component and thus cannot see any phase slips.</a:t>
            </a:r>
          </a:p>
          <a:p>
            <a:r>
              <a:rPr lang="en-US" dirty="0"/>
              <a:t>We will test this out during studies </a:t>
            </a:r>
            <a:r>
              <a:rPr lang="en-US"/>
              <a:t>on Wednesday (20 March).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C9E1C0-C686-E84E-AFA8-5C11811A6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plan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6178B-1525-1948-8558-E3F35AEB6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1475A4-E5E9-C34B-97E4-C92C6A3E07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80E002-16BB-1243-AA39-2ED3B8BF3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134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6C7CB3-70D0-D241-8A88-C35F8B94A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41BEE7-1A88-E74B-A824-155D7F782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A9703-C435-B941-B504-CD2FF1D8A2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E6E35-860E-FE4E-BBDC-EA2C8D335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237D9-53FC-BB43-B342-6B575A0C7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354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6395DF-CD60-E340-8205-58D7630D0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89" y="890337"/>
            <a:ext cx="3954344" cy="33628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019516-5B2E-5840-B065-CC87FE8AA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Parameters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E5AA0-9355-2F4E-B785-ADA67844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 March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A116E-37CE-B748-8848-5B2F7E79B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1929B-F2EF-3847-8856-F4D308A9A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0F5518-9943-FE4C-BE27-F75900F17180}"/>
              </a:ext>
            </a:extLst>
          </p:cNvPr>
          <p:cNvSpPr txBox="1"/>
          <p:nvPr/>
        </p:nvSpPr>
        <p:spPr>
          <a:xfrm>
            <a:off x="4910263" y="806116"/>
            <a:ext cx="2947737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Circumference = 2PI x 75.47 meters</a:t>
            </a:r>
            <a:br>
              <a:rPr lang="en-US" sz="600" dirty="0"/>
            </a:br>
            <a:r>
              <a:rPr lang="en-US" sz="1050" dirty="0"/>
              <a:t>Injection energy = 400 </a:t>
            </a:r>
            <a:r>
              <a:rPr lang="en-US" sz="1050" dirty="0" err="1"/>
              <a:t>Mev</a:t>
            </a:r>
            <a:r>
              <a:rPr lang="en-US" sz="1050" dirty="0"/>
              <a:t> (kinetic)</a:t>
            </a:r>
            <a:br>
              <a:rPr lang="en-US" sz="600" dirty="0"/>
            </a:br>
            <a:r>
              <a:rPr lang="en-US" sz="1050" dirty="0"/>
              <a:t>Extraction energy = 8 </a:t>
            </a:r>
            <a:r>
              <a:rPr lang="en-US" sz="1050" dirty="0" err="1"/>
              <a:t>Gev</a:t>
            </a:r>
            <a:r>
              <a:rPr lang="en-US" sz="1050" dirty="0"/>
              <a:t> (kinetic)</a:t>
            </a:r>
            <a:br>
              <a:rPr lang="en-US" sz="600" dirty="0"/>
            </a:br>
            <a:r>
              <a:rPr lang="en-US" sz="1050" dirty="0"/>
              <a:t>Cycle time = 1/15 sec</a:t>
            </a:r>
            <a:br>
              <a:rPr lang="en-US" sz="600" dirty="0"/>
            </a:br>
            <a:r>
              <a:rPr lang="en-US" sz="1050" dirty="0"/>
              <a:t>Harmonic number, h = 84</a:t>
            </a:r>
            <a:br>
              <a:rPr lang="en-US" sz="600" dirty="0"/>
            </a:br>
            <a:r>
              <a:rPr lang="en-US" sz="1050" dirty="0"/>
              <a:t>Transition gamma = 5.45</a:t>
            </a:r>
            <a:br>
              <a:rPr lang="en-US" sz="600" dirty="0"/>
            </a:br>
            <a:r>
              <a:rPr lang="en-US" sz="1050" dirty="0"/>
              <a:t>Injection Frequency = 37.77 </a:t>
            </a:r>
            <a:r>
              <a:rPr lang="en-US" sz="1050" dirty="0" err="1"/>
              <a:t>Mhz</a:t>
            </a:r>
            <a:br>
              <a:rPr lang="en-US" sz="600" dirty="0"/>
            </a:br>
            <a:r>
              <a:rPr lang="en-US" sz="1050" dirty="0"/>
              <a:t>Extraction Frequency = 52.81 </a:t>
            </a:r>
            <a:r>
              <a:rPr lang="en-US" sz="1050" dirty="0" err="1"/>
              <a:t>Mhz</a:t>
            </a:r>
            <a:br>
              <a:rPr lang="en-US" sz="600" dirty="0"/>
            </a:br>
            <a:r>
              <a:rPr lang="en-US" sz="1050" dirty="0"/>
              <a:t>Maximum RF voltage = 0.86 MV</a:t>
            </a:r>
            <a:br>
              <a:rPr lang="en-US" sz="600" dirty="0"/>
            </a:br>
            <a:r>
              <a:rPr lang="en-US" sz="1050" dirty="0"/>
              <a:t>Longitudinal emittance = 0.25 eV sec</a:t>
            </a:r>
            <a:br>
              <a:rPr lang="en-US" sz="600" dirty="0"/>
            </a:br>
            <a:r>
              <a:rPr lang="en-US" sz="1050" dirty="0"/>
              <a:t>Horizontal Beta Max = 33.7 meters</a:t>
            </a:r>
            <a:br>
              <a:rPr lang="en-US" sz="600" dirty="0"/>
            </a:br>
            <a:r>
              <a:rPr lang="en-US" sz="1050" dirty="0"/>
              <a:t>Vertical Beta max = 20.5 meters</a:t>
            </a:r>
            <a:br>
              <a:rPr lang="en-US" sz="600" dirty="0"/>
            </a:br>
            <a:r>
              <a:rPr lang="en-US" sz="1050" dirty="0"/>
              <a:t>Maximum dispersion = 3.2 meters</a:t>
            </a:r>
            <a:br>
              <a:rPr lang="en-US" sz="600" dirty="0"/>
            </a:br>
            <a:r>
              <a:rPr lang="en-US" sz="1050" dirty="0"/>
              <a:t>Tune </a:t>
            </a:r>
            <a:r>
              <a:rPr lang="en-US" sz="1050" dirty="0" err="1"/>
              <a:t>vx</a:t>
            </a:r>
            <a:r>
              <a:rPr lang="en-US" sz="1050" dirty="0"/>
              <a:t> = </a:t>
            </a:r>
            <a:r>
              <a:rPr lang="en-US" sz="1050" dirty="0" err="1"/>
              <a:t>vy</a:t>
            </a:r>
            <a:r>
              <a:rPr lang="en-US" sz="1050" dirty="0"/>
              <a:t> = 6.7</a:t>
            </a:r>
            <a:br>
              <a:rPr lang="en-US" sz="600" dirty="0"/>
            </a:br>
            <a:r>
              <a:rPr lang="en-US" sz="1050" dirty="0"/>
              <a:t>Transverse emittance(normalized) = 12PI mm </a:t>
            </a:r>
            <a:r>
              <a:rPr lang="en-US" sz="1050" dirty="0" err="1"/>
              <a:t>mrad</a:t>
            </a:r>
            <a:br>
              <a:rPr lang="en-US" sz="600" dirty="0"/>
            </a:br>
            <a:r>
              <a:rPr lang="en-US" sz="1050" dirty="0"/>
              <a:t>Bend magnet length = 2.9 meters</a:t>
            </a:r>
            <a:br>
              <a:rPr lang="en-US" sz="600" dirty="0"/>
            </a:br>
            <a:r>
              <a:rPr lang="en-US" sz="1050" dirty="0"/>
              <a:t>Standard cell length = 19.76 meters</a:t>
            </a:r>
            <a:br>
              <a:rPr lang="en-US" sz="600" dirty="0"/>
            </a:br>
            <a:r>
              <a:rPr lang="en-US" sz="1050" dirty="0"/>
              <a:t>Bend magnets per cell = 4</a:t>
            </a:r>
            <a:br>
              <a:rPr lang="en-US" sz="600" dirty="0"/>
            </a:br>
            <a:r>
              <a:rPr lang="en-US" sz="1050" dirty="0"/>
              <a:t>Bend magnets total = 96</a:t>
            </a:r>
            <a:br>
              <a:rPr lang="en-US" sz="600" dirty="0"/>
            </a:br>
            <a:r>
              <a:rPr lang="en-US" sz="1050" dirty="0"/>
              <a:t>Typical intensity = 4.5e12</a:t>
            </a:r>
            <a:br>
              <a:rPr lang="en-US" sz="600" dirty="0"/>
            </a:br>
            <a:r>
              <a:rPr lang="en-US" sz="1050" dirty="0"/>
              <a:t>Phase advance per cell = 96 </a:t>
            </a:r>
            <a:r>
              <a:rPr lang="en-US" sz="1050" dirty="0" err="1"/>
              <a:t>degs</a:t>
            </a:r>
            <a:br>
              <a:rPr lang="en-US" sz="600" dirty="0"/>
            </a:br>
            <a:r>
              <a:rPr lang="en-US" sz="1050" dirty="0"/>
              <a:t>Cell type = FOFDOOD (DOODFOF)</a:t>
            </a:r>
            <a:endParaRPr lang="en-US" sz="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D37CF7-E8FF-2C40-9FA3-25DC7E56D869}"/>
              </a:ext>
            </a:extLst>
          </p:cNvPr>
          <p:cNvSpPr/>
          <p:nvPr/>
        </p:nvSpPr>
        <p:spPr>
          <a:xfrm>
            <a:off x="3308684" y="1041275"/>
            <a:ext cx="268133" cy="22204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669940-1738-0240-92F4-495864CF424D}"/>
              </a:ext>
            </a:extLst>
          </p:cNvPr>
          <p:cNvSpPr/>
          <p:nvPr/>
        </p:nvSpPr>
        <p:spPr>
          <a:xfrm>
            <a:off x="2507895" y="1263316"/>
            <a:ext cx="268133" cy="22204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95060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E01F46-BCDD-F54F-B409-BE97EBC8A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and curves during normal HEP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B0A0B-0CD9-5D4D-9FE2-A2DF469D4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95112-40A3-F941-BCA0-EB21F9BB6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511" y="634974"/>
            <a:ext cx="5764212" cy="387355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CF39B3-A32B-FE46-8A7D-F9A9DE144C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37A945-9395-3B41-B986-8D95860E5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968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5F2B96-9B43-1C46-9275-F50BCCCAD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PIP goals have been met. We have 4.5e12 </a:t>
            </a:r>
            <a:r>
              <a:rPr lang="en-US" dirty="0" err="1"/>
              <a:t>ppp</a:t>
            </a:r>
            <a:r>
              <a:rPr lang="en-US" dirty="0"/>
              <a:t> at extraction to get 730 kW &gt; 700 kW goal.</a:t>
            </a:r>
          </a:p>
          <a:p>
            <a:r>
              <a:rPr lang="en-US" dirty="0"/>
              <a:t>PIP1+ goal is to have 900 kW beam. This means that we need to have 5e12 </a:t>
            </a:r>
            <a:r>
              <a:rPr lang="en-US" dirty="0" err="1"/>
              <a:t>ppp</a:t>
            </a:r>
            <a:r>
              <a:rPr lang="en-US" dirty="0"/>
              <a:t> at extraction.</a:t>
            </a:r>
          </a:p>
          <a:p>
            <a:pPr lvl="1"/>
            <a:r>
              <a:rPr lang="en-US" dirty="0"/>
              <a:t>One limitation are the losses at injection and transition.</a:t>
            </a:r>
          </a:p>
          <a:p>
            <a:pPr lvl="1"/>
            <a:r>
              <a:rPr lang="en-US" dirty="0"/>
              <a:t>We have to limit the losses to about 500 W in Booster.</a:t>
            </a:r>
          </a:p>
          <a:p>
            <a:pPr lvl="1"/>
            <a:r>
              <a:rPr lang="en-US" dirty="0"/>
              <a:t>We will concentrate on fixing the losses at injection in this talk</a:t>
            </a:r>
          </a:p>
          <a:p>
            <a:pPr lvl="2"/>
            <a:r>
              <a:rPr lang="en-US" dirty="0"/>
              <a:t>We spent a year looking closely at transverse dynamics and have found from both measurements and simulations that the major part of the loss does not come from transverse dynamics.</a:t>
            </a:r>
          </a:p>
          <a:p>
            <a:pPr lvl="2"/>
            <a:r>
              <a:rPr lang="en-US" dirty="0"/>
              <a:t>We started looking at longitudinal dynamics.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C99D23-E902-9F40-A53D-DFF46CE75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F3200-C805-6541-A23E-D73DCF40E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6A59B5-24A0-8143-AC0A-ADB727B101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2FEF309-A6FF-B040-B959-1C3D22623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245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58D997-9800-A245-8D3A-EAA17968E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Simulations say that we should have 100% capture efficiency!</a:t>
            </a:r>
          </a:p>
          <a:p>
            <a:r>
              <a:rPr lang="en-US" dirty="0"/>
              <a:t>After the RF phase error discovery and fix, we believe that there is still something odd going on with either the LLRF or the HLRF.</a:t>
            </a:r>
          </a:p>
          <a:p>
            <a:pPr lvl="1"/>
            <a:r>
              <a:rPr lang="en-US" dirty="0"/>
              <a:t>Space charge is *not* the problem.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26510F-469B-9345-A40B-486229F32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there any injection capture losses?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16D32-5060-B844-B42B-BB4538DB7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pic>
        <p:nvPicPr>
          <p:cNvPr id="44" name="Picture 43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8B088860-8E80-094C-B519-B435DF617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4" y="1986385"/>
            <a:ext cx="4374339" cy="296830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EE11326-0124-6940-B295-2CEF4FBD6A36}"/>
              </a:ext>
            </a:extLst>
          </p:cNvPr>
          <p:cNvSpPr txBox="1"/>
          <p:nvPr/>
        </p:nvSpPr>
        <p:spPr>
          <a:xfrm>
            <a:off x="5101389" y="1880755"/>
            <a:ext cx="31419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Our work with simulations in transverse and longitudinal and measurements show that SC is not the problem. It is something else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A5E90-883B-7244-8258-4E638152E4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33EF3-EFE6-7D40-B4B2-DC87A54AE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726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08EE1B-197D-864D-BF10-6140ADC92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Paraphasing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6E8DC-C898-744F-AF8D-A336C3336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8D0295-63B4-9B44-89D3-F43F33E4932C}"/>
              </a:ext>
            </a:extLst>
          </p:cNvPr>
          <p:cNvGrpSpPr/>
          <p:nvPr/>
        </p:nvGrpSpPr>
        <p:grpSpPr>
          <a:xfrm>
            <a:off x="102990" y="601453"/>
            <a:ext cx="6419098" cy="4497984"/>
            <a:chOff x="243102" y="1298971"/>
            <a:chExt cx="6492162" cy="56561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D62E7E3-6F98-6446-B243-A495F9C9DBEB}"/>
                </a:ext>
              </a:extLst>
            </p:cNvPr>
            <p:cNvGrpSpPr/>
            <p:nvPr/>
          </p:nvGrpSpPr>
          <p:grpSpPr>
            <a:xfrm>
              <a:off x="4586348" y="1980433"/>
              <a:ext cx="2148916" cy="2509675"/>
              <a:chOff x="4946637" y="2627064"/>
              <a:chExt cx="2148916" cy="1886888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80DE6625-EE2D-FB43-A7DF-A97EDECA10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785099" y="2788602"/>
                <a:ext cx="1886888" cy="1563812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5F27D54-B5D5-1243-B833-F26D362A02A8}"/>
                  </a:ext>
                </a:extLst>
              </p:cNvPr>
              <p:cNvSpPr txBox="1"/>
              <p:nvPr/>
            </p:nvSpPr>
            <p:spPr>
              <a:xfrm>
                <a:off x="5318090" y="2741520"/>
                <a:ext cx="930019" cy="29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FF00"/>
                    </a:solidFill>
                    <a:sym typeface="Symbol" panose="05050102010706020507" pitchFamily="18" charset="2"/>
                  </a:rPr>
                  <a:t></a:t>
                </a:r>
                <a:r>
                  <a:rPr lang="en-US" sz="2000" dirty="0">
                    <a:solidFill>
                      <a:srgbClr val="FFFF00"/>
                    </a:solidFill>
                  </a:rPr>
                  <a:t>E Dist.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6B22FA-9AB2-9740-A659-011373DD9425}"/>
                  </a:ext>
                </a:extLst>
              </p:cNvPr>
              <p:cNvSpPr txBox="1"/>
              <p:nvPr/>
            </p:nvSpPr>
            <p:spPr>
              <a:xfrm>
                <a:off x="6531007" y="2662257"/>
                <a:ext cx="495118" cy="349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30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A95DCEB-8605-6B40-B211-25D7538B5671}"/>
                  </a:ext>
                </a:extLst>
              </p:cNvPr>
              <p:cNvSpPr txBox="1"/>
              <p:nvPr/>
            </p:nvSpPr>
            <p:spPr>
              <a:xfrm>
                <a:off x="6519226" y="4160371"/>
                <a:ext cx="506899" cy="349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-30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43513E9-215F-C44B-AE42-2C37C6737B9F}"/>
                  </a:ext>
                </a:extLst>
              </p:cNvPr>
              <p:cNvSpPr txBox="1"/>
              <p:nvPr/>
            </p:nvSpPr>
            <p:spPr>
              <a:xfrm>
                <a:off x="6523886" y="3415652"/>
                <a:ext cx="232861" cy="349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0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61EB8B4-C53B-F244-A236-0F7F0AFEA715}"/>
                  </a:ext>
                </a:extLst>
              </p:cNvPr>
              <p:cNvSpPr txBox="1"/>
              <p:nvPr/>
            </p:nvSpPr>
            <p:spPr>
              <a:xfrm rot="16200000">
                <a:off x="6369101" y="3397261"/>
                <a:ext cx="1079367" cy="373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ym typeface="Symbol" panose="05050102010706020507" pitchFamily="18" charset="2"/>
                  </a:rPr>
                  <a:t>E </a:t>
                </a:r>
                <a:r>
                  <a:rPr lang="en-US" sz="1800" b="1" dirty="0"/>
                  <a:t>(MeV) 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B7FABCD-01CD-2F4F-9DB8-D7CA83251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946" y="4160371"/>
              <a:ext cx="4562010" cy="20781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9F7487-9DD7-8A42-A411-E81729F1D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50" y="1440870"/>
              <a:ext cx="4558866" cy="309649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34E3B0-7709-5142-8BAF-4DE23C2A3525}"/>
                </a:ext>
              </a:extLst>
            </p:cNvPr>
            <p:cNvSpPr txBox="1"/>
            <p:nvPr/>
          </p:nvSpPr>
          <p:spPr>
            <a:xfrm>
              <a:off x="1767485" y="4561031"/>
              <a:ext cx="1857076" cy="292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Line-Charge Dist.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B6BDCC-D9F3-3646-8FE9-92CD09F0E88D}"/>
                </a:ext>
              </a:extLst>
            </p:cNvPr>
            <p:cNvSpPr txBox="1"/>
            <p:nvPr/>
          </p:nvSpPr>
          <p:spPr>
            <a:xfrm>
              <a:off x="1145060" y="2361962"/>
              <a:ext cx="3422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  <a:sym typeface="Symbol" panose="05050102010706020507" pitchFamily="18" charset="2"/>
                </a:rPr>
                <a:t>E-t Phase space (8.2E12ppc)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C05392-AC06-C847-AB20-3E205C618124}"/>
                </a:ext>
              </a:extLst>
            </p:cNvPr>
            <p:cNvSpPr/>
            <p:nvPr/>
          </p:nvSpPr>
          <p:spPr>
            <a:xfrm>
              <a:off x="243102" y="1298971"/>
              <a:ext cx="4667633" cy="3262242"/>
            </a:xfrm>
            <a:prstGeom prst="rect">
              <a:avLst/>
            </a:prstGeom>
            <a:noFill/>
            <a:ln w="1079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50CEFE-00A1-1847-951C-6FD870FD3634}"/>
                </a:ext>
              </a:extLst>
            </p:cNvPr>
            <p:cNvSpPr/>
            <p:nvPr/>
          </p:nvSpPr>
          <p:spPr>
            <a:xfrm>
              <a:off x="4870933" y="4513953"/>
              <a:ext cx="119796" cy="1107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C1744B3-AB30-7E47-8306-9D0F536908F1}"/>
                </a:ext>
              </a:extLst>
            </p:cNvPr>
            <p:cNvGrpSpPr/>
            <p:nvPr/>
          </p:nvGrpSpPr>
          <p:grpSpPr>
            <a:xfrm>
              <a:off x="692871" y="6182514"/>
              <a:ext cx="3787222" cy="772620"/>
              <a:chOff x="946676" y="4798840"/>
              <a:chExt cx="3787222" cy="77262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DF939EC-9237-F642-9AFC-8B74669470FA}"/>
                  </a:ext>
                </a:extLst>
              </p:cNvPr>
              <p:cNvSpPr txBox="1"/>
              <p:nvPr/>
            </p:nvSpPr>
            <p:spPr>
              <a:xfrm>
                <a:off x="4428778" y="4798840"/>
                <a:ext cx="305120" cy="464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/>
                  <a:t>2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0692DF-A947-644B-874D-E20F8764EF1A}"/>
                  </a:ext>
                </a:extLst>
              </p:cNvPr>
              <p:cNvSpPr txBox="1"/>
              <p:nvPr/>
            </p:nvSpPr>
            <p:spPr>
              <a:xfrm>
                <a:off x="946676" y="4798840"/>
                <a:ext cx="376455" cy="464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/>
                  <a:t>-2</a:t>
                </a:r>
                <a:endParaRPr lang="en-US" b="1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E72908-AACE-5149-8813-CB8238FBE6C0}"/>
                  </a:ext>
                </a:extLst>
              </p:cNvPr>
              <p:cNvSpPr txBox="1"/>
              <p:nvPr/>
            </p:nvSpPr>
            <p:spPr>
              <a:xfrm>
                <a:off x="2699233" y="4803297"/>
                <a:ext cx="305120" cy="464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/>
                  <a:t>0</a:t>
                </a:r>
                <a:endParaRPr lang="en-US" b="1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CE36DE8-E59B-8A44-ACCA-5A14340A3672}"/>
                  </a:ext>
                </a:extLst>
              </p:cNvPr>
              <p:cNvSpPr txBox="1"/>
              <p:nvPr/>
            </p:nvSpPr>
            <p:spPr>
              <a:xfrm>
                <a:off x="1701315" y="5145732"/>
                <a:ext cx="2044718" cy="4257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Azimuthal Angle(</a:t>
                </a:r>
                <a:r>
                  <a:rPr lang="en-US" sz="1600" b="1" dirty="0" err="1"/>
                  <a:t>deg</a:t>
                </a:r>
                <a:r>
                  <a:rPr lang="en-US" sz="1600" b="1" dirty="0"/>
                  <a:t>)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B76B9A-BE28-2D46-BC64-FBE0B09738B4}"/>
                </a:ext>
              </a:extLst>
            </p:cNvPr>
            <p:cNvSpPr/>
            <p:nvPr/>
          </p:nvSpPr>
          <p:spPr>
            <a:xfrm>
              <a:off x="3514199" y="3747641"/>
              <a:ext cx="119455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sym typeface="Symbol" panose="05050102010706020507" pitchFamily="18" charset="2"/>
                </a:rPr>
                <a:t></a:t>
              </a:r>
              <a:r>
                <a:rPr lang="en-US" dirty="0" err="1">
                  <a:solidFill>
                    <a:schemeClr val="bg1"/>
                  </a:solidFill>
                  <a:sym typeface="Symbol" panose="05050102010706020507" pitchFamily="18" charset="2"/>
                </a:rPr>
                <a:t>E@Inj</a:t>
              </a:r>
              <a:r>
                <a:rPr lang="en-US" dirty="0">
                  <a:solidFill>
                    <a:schemeClr val="bg1"/>
                  </a:solidFill>
                  <a:sym typeface="Symbol" panose="05050102010706020507" pitchFamily="18" charset="2"/>
                </a:rPr>
                <a:t> </a:t>
              </a:r>
            </a:p>
            <a:p>
              <a:r>
                <a:rPr lang="en-US" dirty="0">
                  <a:solidFill>
                    <a:schemeClr val="bg1"/>
                  </a:solidFill>
                  <a:sym typeface="Symbol" panose="05050102010706020507" pitchFamily="18" charset="2"/>
                </a:rPr>
                <a:t>= 1.5 MeV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F0B9514-256A-6C4F-8B47-9750267F1C45}"/>
              </a:ext>
            </a:extLst>
          </p:cNvPr>
          <p:cNvSpPr txBox="1"/>
          <p:nvPr/>
        </p:nvSpPr>
        <p:spPr>
          <a:xfrm>
            <a:off x="4881234" y="3332136"/>
            <a:ext cx="3598073" cy="1569660"/>
          </a:xfrm>
          <a:prstGeom prst="rect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highlight>
                  <a:srgbClr val="00FF00"/>
                </a:highlight>
              </a:rPr>
              <a:t>Simulations suggest</a:t>
            </a:r>
          </a:p>
          <a:p>
            <a:pPr marL="336550" indent="-336550">
              <a:buAutoNum type="arabicPeriod"/>
            </a:pPr>
            <a:r>
              <a:rPr lang="en-US" sz="1600" dirty="0"/>
              <a:t>one can achieve  &lt;20% emittance growth during capture.</a:t>
            </a:r>
          </a:p>
          <a:p>
            <a:pPr marL="344488" indent="-344488">
              <a:buAutoNum type="arabicPeriod" startAt="2"/>
            </a:pPr>
            <a:r>
              <a:rPr lang="en-US" sz="1600" dirty="0">
                <a:sym typeface="Symbol" panose="05050102010706020507" pitchFamily="18" charset="2"/>
              </a:rPr>
              <a:t></a:t>
            </a:r>
            <a:r>
              <a:rPr lang="en-US" sz="1600" baseline="-25000" dirty="0" err="1">
                <a:sym typeface="Symbol" panose="05050102010706020507" pitchFamily="18" charset="2"/>
              </a:rPr>
              <a:t>L</a:t>
            </a:r>
            <a:r>
              <a:rPr lang="en-US" sz="1600" dirty="0" err="1"/>
              <a:t>@Exit</a:t>
            </a:r>
            <a:r>
              <a:rPr lang="en-US" sz="1600" dirty="0"/>
              <a:t> ~0.06 eVs (95%) </a:t>
            </a:r>
          </a:p>
          <a:p>
            <a:pPr marL="336550" indent="-336550">
              <a:buFontTx/>
              <a:buAutoNum type="arabicPeriod" startAt="2"/>
            </a:pPr>
            <a:r>
              <a:rPr lang="en-US" sz="1600" dirty="0"/>
              <a:t>No particle losses </a:t>
            </a:r>
          </a:p>
          <a:p>
            <a:pPr marL="336550" indent="-336550">
              <a:buFontTx/>
              <a:buAutoNum type="arabicPeriod" startAt="2"/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sz="16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sz="1600" dirty="0"/>
              <a:t> @Exit&lt; 2.75 MeV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BD6B87-BDD4-854A-BFCA-1B6B922E88B6}"/>
              </a:ext>
            </a:extLst>
          </p:cNvPr>
          <p:cNvSpPr txBox="1"/>
          <p:nvPr/>
        </p:nvSpPr>
        <p:spPr>
          <a:xfrm>
            <a:off x="6801087" y="1153163"/>
            <a:ext cx="1810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00CC"/>
                </a:solidFill>
              </a:rPr>
              <a:t>Vrf</a:t>
            </a:r>
            <a:r>
              <a:rPr lang="en-US" sz="1400" dirty="0">
                <a:solidFill>
                  <a:srgbClr val="0000CC"/>
                </a:solidFill>
              </a:rPr>
              <a:t>=0 @ Injection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C7B934-AFFE-C243-8348-549119C6C4C6}"/>
              </a:ext>
            </a:extLst>
          </p:cNvPr>
          <p:cNvSpPr txBox="1"/>
          <p:nvPr/>
        </p:nvSpPr>
        <p:spPr>
          <a:xfrm rot="16200000">
            <a:off x="7176751" y="1780051"/>
            <a:ext cx="952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00CC"/>
                </a:solidFill>
              </a:rPr>
              <a:t>Vrf</a:t>
            </a:r>
            <a:r>
              <a:rPr lang="en-US" sz="1400" dirty="0">
                <a:solidFill>
                  <a:srgbClr val="0000CC"/>
                </a:solidFill>
              </a:rPr>
              <a:t> during 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</a:rPr>
              <a:t>Capture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DD1396B-1B6D-A949-B47A-7677BFD77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895" y="1186924"/>
            <a:ext cx="2301390" cy="186069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333F09-8272-7E4E-A953-0418230E4A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D5EC4A4D-55FF-7B41-89C7-A37E4D94D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043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CB6A62-E0B3-1242-BBE5-E411A5E9C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phase cleanup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AEAD2-37CC-E443-886E-4FE6A93772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11022B-BC52-1242-86E3-908CCD04F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309" y="509722"/>
            <a:ext cx="3391353" cy="2652881"/>
          </a:xfrm>
          <a:prstGeom prst="rect">
            <a:avLst/>
          </a:prstGeom>
        </p:spPr>
      </p:pic>
      <p:pic>
        <p:nvPicPr>
          <p:cNvPr id="8" name="movieRFON_F3Dq0b.mp4">
            <a:hlinkClick r:id="" action="ppaction://media"/>
            <a:extLst>
              <a:ext uri="{FF2B5EF4-FFF2-40B4-BE49-F238E27FC236}">
                <a16:creationId xmlns:a16="http://schemas.microsoft.com/office/drawing/2014/main" id="{CE0FFB23-D52C-3C4B-8071-41EE80E6F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11860" y="635668"/>
            <a:ext cx="3221424" cy="38721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FF3622-D258-7D43-9717-D47CFD490131}"/>
              </a:ext>
            </a:extLst>
          </p:cNvPr>
          <p:cNvSpPr txBox="1"/>
          <p:nvPr/>
        </p:nvSpPr>
        <p:spPr>
          <a:xfrm>
            <a:off x="429419" y="3361967"/>
            <a:ext cx="4362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adiabatic capture, require essentially 0 volts at the beginning. However, measurements show asymmetric fill of the notch.</a:t>
            </a:r>
          </a:p>
          <a:p>
            <a:r>
              <a:rPr lang="en-US" sz="1600" dirty="0"/>
              <a:t>ESME simulations show the same effect if the RF stations are not phased correctly. Required large errors &gt; 5 </a:t>
            </a:r>
            <a:r>
              <a:rPr lang="en-US" sz="1600" dirty="0" err="1"/>
              <a:t>deg</a:t>
            </a:r>
            <a:r>
              <a:rPr lang="en-US" sz="1600" dirty="0"/>
              <a:t>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BC1DB7-8DD0-C94B-9587-D79C2BFCFE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9A40AF5-010D-6046-869D-225538712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03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123BBA-FFBD-EA4A-8FA1-CA9DAF53B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results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24E70-8CFC-3D4F-AA1F-9DFBA8CDD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54A1611-5873-0D43-8980-BB87154F84D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28600" y="664313"/>
          <a:ext cx="2878287" cy="3814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Worksheet" r:id="rId3" imgW="3600384" imgH="4772045" progId="Excel.Sheet.12">
                  <p:embed/>
                </p:oleObj>
              </mc:Choice>
              <mc:Fallback>
                <p:oleObj name="Worksheet" r:id="rId3" imgW="3600384" imgH="4772045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054A1611-5873-0D43-8980-BB87154F84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664313"/>
                        <a:ext cx="2878287" cy="3814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89419462-BFC9-0741-850F-3351C3C7E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105" y="349268"/>
            <a:ext cx="2175424" cy="199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73412D-A751-FE4D-B273-7C913E3D6717}"/>
              </a:ext>
            </a:extLst>
          </p:cNvPr>
          <p:cNvSpPr txBox="1"/>
          <p:nvPr/>
        </p:nvSpPr>
        <p:spPr>
          <a:xfrm>
            <a:off x="5830159" y="349268"/>
            <a:ext cx="3054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Verdict: Yes there were large errors exactly where we said they were.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1D4E2E-8765-EB46-90D4-7C974BF71F57}"/>
              </a:ext>
            </a:extLst>
          </p:cNvPr>
          <p:cNvSpPr txBox="1"/>
          <p:nvPr/>
        </p:nvSpPr>
        <p:spPr>
          <a:xfrm>
            <a:off x="5747657" y="1416861"/>
            <a:ext cx="1512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Blown gap monitor in station 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CD310C-4646-EB42-9736-E86139256B7D}"/>
              </a:ext>
            </a:extLst>
          </p:cNvPr>
          <p:cNvSpPr txBox="1"/>
          <p:nvPr/>
        </p:nvSpPr>
        <p:spPr>
          <a:xfrm>
            <a:off x="3788229" y="2447527"/>
            <a:ext cx="433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Delay errors fixed!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D6E696-2E71-7549-9095-1A242352A1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43F1DA0-0C09-A54F-8DBB-4718BACF3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412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2E19FB-2BE8-F94C-896A-862776ACB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Replacing one Booster station with another does not require a lot of tuning any more – good for operations!</a:t>
            </a:r>
          </a:p>
          <a:p>
            <a:r>
              <a:rPr lang="en-US" dirty="0"/>
              <a:t>However did not see any improvement at injection </a:t>
            </a:r>
            <a:r>
              <a:rPr lang="en-US" dirty="0">
                <a:sym typeface="Wingdings" pitchFamily="2" charset="2"/>
              </a:rPr>
              <a:t></a:t>
            </a:r>
          </a:p>
          <a:p>
            <a:r>
              <a:rPr lang="en-US" dirty="0">
                <a:sym typeface="Wingdings" pitchFamily="2" charset="2"/>
              </a:rPr>
              <a:t>What else is going on?</a:t>
            </a:r>
          </a:p>
          <a:p>
            <a:pPr lvl="1"/>
            <a:r>
              <a:rPr lang="en-US" dirty="0">
                <a:sym typeface="Wingdings" pitchFamily="2" charset="2"/>
              </a:rPr>
              <a:t>LLRF?</a:t>
            </a:r>
          </a:p>
          <a:p>
            <a:pPr lvl="1"/>
            <a:r>
              <a:rPr lang="en-US" dirty="0">
                <a:sym typeface="Wingdings" pitchFamily="2" charset="2"/>
              </a:rPr>
              <a:t>HLRF?</a:t>
            </a:r>
          </a:p>
          <a:p>
            <a:r>
              <a:rPr lang="en-US" dirty="0">
                <a:sym typeface="Wingdings" pitchFamily="2" charset="2"/>
              </a:rPr>
              <a:t>Two pronged attack</a:t>
            </a:r>
          </a:p>
          <a:p>
            <a:pPr lvl="1"/>
            <a:r>
              <a:rPr lang="en-US" dirty="0">
                <a:sym typeface="Wingdings" pitchFamily="2" charset="2"/>
              </a:rPr>
              <a:t>This talk will concentrate on HLRF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951D0-658F-DE4B-8BCA-A80BD1BD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 from fix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B1178-B897-6844-9624-8669065E9F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1378F-A9C7-FC43-9101-230316DFE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AA079-E796-0644-948F-B2972B52D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Picture 7" descr="A picture containing text&#13;&#10;&#13;&#10;Description automatically generated">
            <a:extLst>
              <a:ext uri="{FF2B5EF4-FFF2-40B4-BE49-F238E27FC236}">
                <a16:creationId xmlns:a16="http://schemas.microsoft.com/office/drawing/2014/main" id="{F0DD215E-F488-9F41-B104-65BA8DCD2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859" y="1801511"/>
            <a:ext cx="3284087" cy="272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23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27C014-7D5C-CA4B-B4D9-8D3400792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Neck … why does it even exist?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856A7-EE98-C147-82B2-6B5666251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C. Bhat &amp; V. Grzelak | US-J Meeting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4F59DC-C169-0D42-BD38-DD2D5241C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9" y="703152"/>
            <a:ext cx="3964023" cy="341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23304E-35DC-274B-9219-F6BE4D5C7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150" y="703152"/>
            <a:ext cx="3964023" cy="34193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A2F823-82CA-9F4F-8132-D425F27DD384}"/>
              </a:ext>
            </a:extLst>
          </p:cNvPr>
          <p:cNvSpPr txBox="1"/>
          <p:nvPr/>
        </p:nvSpPr>
        <p:spPr>
          <a:xfrm>
            <a:off x="1386670" y="2412826"/>
            <a:ext cx="72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neck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5E5DA8-96CA-ED42-B86F-76C155B33DD2}"/>
              </a:ext>
            </a:extLst>
          </p:cNvPr>
          <p:cNvCxnSpPr>
            <a:cxnSpLocks/>
          </p:cNvCxnSpPr>
          <p:nvPr/>
        </p:nvCxnSpPr>
        <p:spPr>
          <a:xfrm flipV="1">
            <a:off x="1759844" y="1868504"/>
            <a:ext cx="102314" cy="61741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0314F8-52C7-C848-A10C-CA98EBE1CA2D}"/>
              </a:ext>
            </a:extLst>
          </p:cNvPr>
          <p:cNvCxnSpPr>
            <a:cxnSpLocks/>
          </p:cNvCxnSpPr>
          <p:nvPr/>
        </p:nvCxnSpPr>
        <p:spPr>
          <a:xfrm>
            <a:off x="1722835" y="2635070"/>
            <a:ext cx="37009" cy="36933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E53E6A3-ED03-7E4C-A297-CC24D19365B8}"/>
              </a:ext>
            </a:extLst>
          </p:cNvPr>
          <p:cNvSpPr txBox="1"/>
          <p:nvPr/>
        </p:nvSpPr>
        <p:spPr>
          <a:xfrm>
            <a:off x="2673991" y="2635070"/>
            <a:ext cx="996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RF sum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43C93A-FF1C-F74F-835F-94306687CD23}"/>
              </a:ext>
            </a:extLst>
          </p:cNvPr>
          <p:cNvSpPr txBox="1"/>
          <p:nvPr/>
        </p:nvSpPr>
        <p:spPr>
          <a:xfrm>
            <a:off x="2399416" y="1282306"/>
            <a:ext cx="1547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Resistive wall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A74A94-35FF-2C47-A23C-64EB45F81CBD}"/>
              </a:ext>
            </a:extLst>
          </p:cNvPr>
          <p:cNvSpPr txBox="1"/>
          <p:nvPr/>
        </p:nvSpPr>
        <p:spPr>
          <a:xfrm>
            <a:off x="2253620" y="3277067"/>
            <a:ext cx="996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CH0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6FAB38-317D-154E-954E-053795D2B80F}"/>
              </a:ext>
            </a:extLst>
          </p:cNvPr>
          <p:cNvSpPr txBox="1"/>
          <p:nvPr/>
        </p:nvSpPr>
        <p:spPr>
          <a:xfrm>
            <a:off x="228600" y="4152551"/>
            <a:ext cx="3964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Normal HEP with 20 stations.</a:t>
            </a:r>
          </a:p>
          <a:p>
            <a:r>
              <a:rPr lang="en-US" sz="1200" dirty="0"/>
              <a:t>Clearly a neck that comes from paraphrasing going to zero *after* the beam is captured, i.e. there is a re-capture!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0A0F24-29F3-774A-9EB4-46DC681B77A7}"/>
              </a:ext>
            </a:extLst>
          </p:cNvPr>
          <p:cNvSpPr txBox="1"/>
          <p:nvPr/>
        </p:nvSpPr>
        <p:spPr>
          <a:xfrm>
            <a:off x="4463822" y="4152551"/>
            <a:ext cx="3922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neck is gone! (Bill’s curve)</a:t>
            </a:r>
          </a:p>
          <a:p>
            <a:r>
              <a:rPr lang="en-US" sz="1200" dirty="0"/>
              <a:t>However quadrupole oscillations remain. </a:t>
            </a:r>
          </a:p>
          <a:p>
            <a:r>
              <a:rPr lang="en-US" sz="1200" b="1" dirty="0"/>
              <a:t>Capture efficiency is worse!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4BC6D0-6B7D-7243-935B-30E5CEF5858F}"/>
              </a:ext>
            </a:extLst>
          </p:cNvPr>
          <p:cNvSpPr txBox="1"/>
          <p:nvPr/>
        </p:nvSpPr>
        <p:spPr>
          <a:xfrm>
            <a:off x="6269566" y="1203657"/>
            <a:ext cx="1947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Quad oscillations still remain. Have to tune this out!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453F320-5FD7-2D4C-B6F8-31ACC9FF7FC2}"/>
              </a:ext>
            </a:extLst>
          </p:cNvPr>
          <p:cNvCxnSpPr>
            <a:cxnSpLocks/>
          </p:cNvCxnSpPr>
          <p:nvPr/>
        </p:nvCxnSpPr>
        <p:spPr>
          <a:xfrm flipH="1" flipV="1">
            <a:off x="7055950" y="949532"/>
            <a:ext cx="128016" cy="3758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2B70A5-A77F-FE4D-8BB2-5A86506D16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 March 2019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700698B-1A74-6F4F-A607-EF3E15207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25570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0215CA9-A3D5-0448-BDA5-E9C3631CDBB3}" vid="{06A8245B-0811-AA45-AF91-74C6D2E7E6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3559</TotalTime>
  <Words>1706</Words>
  <Application>Microsoft Macintosh PowerPoint</Application>
  <PresentationFormat>On-screen Show (16:9)</PresentationFormat>
  <Paragraphs>191</Paragraphs>
  <Slides>20</Slides>
  <Notes>0</Notes>
  <HiddenSlides>0</HiddenSlides>
  <MMClips>5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Helvetica</vt:lpstr>
      <vt:lpstr>Times New Roman</vt:lpstr>
      <vt:lpstr>Fermilab_PPT_090915</vt:lpstr>
      <vt:lpstr>Worksheet</vt:lpstr>
      <vt:lpstr>PowerPoint Presentation</vt:lpstr>
      <vt:lpstr>Booster Parameters</vt:lpstr>
      <vt:lpstr>Goals</vt:lpstr>
      <vt:lpstr>Why is there any injection capture losses?</vt:lpstr>
      <vt:lpstr>Paraphasing</vt:lpstr>
      <vt:lpstr>Longitudinal phase cleanup</vt:lpstr>
      <vt:lpstr>Measured results</vt:lpstr>
      <vt:lpstr>Improvements from fix</vt:lpstr>
      <vt:lpstr>Neck … why does it even exist?</vt:lpstr>
      <vt:lpstr>Why worry about the neck?</vt:lpstr>
      <vt:lpstr>DC ramp to the rescue </vt:lpstr>
      <vt:lpstr>We can reproduce the results (σE = 1.875 MeV ) with simple simulations!</vt:lpstr>
      <vt:lpstr>Comparison with measured data</vt:lpstr>
      <vt:lpstr>HEP ramp with 4 turns (flat injection)</vt:lpstr>
      <vt:lpstr>14 turn HEP data (flat injection)</vt:lpstr>
      <vt:lpstr>Zoomed in view of phase slipping and settling</vt:lpstr>
      <vt:lpstr>Finally, we have a simple hypothesis for the neck</vt:lpstr>
      <vt:lpstr>Study plan</vt:lpstr>
      <vt:lpstr>Backup slides</vt:lpstr>
      <vt:lpstr>Timing and curves during normal HEP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Cheng-Yang Tan</dc:creator>
  <cp:lastModifiedBy>Cheng-Yang Tan</cp:lastModifiedBy>
  <cp:revision>93</cp:revision>
  <cp:lastPrinted>2014-01-20T19:40:21Z</cp:lastPrinted>
  <dcterms:created xsi:type="dcterms:W3CDTF">2019-03-16T20:16:28Z</dcterms:created>
  <dcterms:modified xsi:type="dcterms:W3CDTF">2019-03-19T18:30:00Z</dcterms:modified>
</cp:coreProperties>
</file>