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24.jpg" ContentType="image/jpg"/>
  <Override PartName="/ppt/media/image25.jpg" ContentType="image/jpg"/>
  <Override PartName="/ppt/media/image26.jpg" ContentType="image/jpg"/>
  <Override PartName="/ppt/media/image27.jpg" ContentType="image/jpg"/>
  <Override PartName="/ppt/media/image29.jpg" ContentType="image/jpg"/>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58" r:id="rId4"/>
    <p:sldId id="259" r:id="rId5"/>
    <p:sldId id="260" r:id="rId6"/>
    <p:sldId id="443" r:id="rId7"/>
    <p:sldId id="371" r:id="rId8"/>
    <p:sldId id="265" r:id="rId9"/>
    <p:sldId id="1351" r:id="rId10"/>
    <p:sldId id="1353" r:id="rId11"/>
    <p:sldId id="1283" r:id="rId12"/>
    <p:sldId id="1222" r:id="rId13"/>
    <p:sldId id="1215" r:id="rId14"/>
    <p:sldId id="1354"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6" d="100"/>
          <a:sy n="76" d="100"/>
        </p:scale>
        <p:origin x="67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6DC077-783F-4D45-9EBF-F37E3B61E852}" type="datetimeFigureOut">
              <a:rPr kumimoji="1" lang="ja-JP" altLang="en-US" smtClean="0"/>
              <a:t>2019/3/20</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55411C-4BBE-46E5-B72C-51773310B3A9}" type="slidenum">
              <a:rPr kumimoji="1" lang="ja-JP" altLang="en-US" smtClean="0"/>
              <a:t>‹#›</a:t>
            </a:fld>
            <a:endParaRPr kumimoji="1" lang="ja-JP" altLang="en-US"/>
          </a:p>
        </p:txBody>
      </p:sp>
    </p:spTree>
    <p:extLst>
      <p:ext uri="{BB962C8B-B14F-4D97-AF65-F5344CB8AC3E}">
        <p14:creationId xmlns:p14="http://schemas.microsoft.com/office/powerpoint/2010/main" val="183972093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スライド イメージ プレースホルダ 1"/>
          <p:cNvSpPr>
            <a:spLocks noGrp="1" noRot="1" noChangeAspect="1" noTextEdit="1"/>
          </p:cNvSpPr>
          <p:nvPr>
            <p:ph type="sldImg"/>
          </p:nvPr>
        </p:nvSpPr>
        <p:spPr>
          <a:ln/>
        </p:spPr>
      </p:sp>
      <p:sp>
        <p:nvSpPr>
          <p:cNvPr id="33795"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ea typeface="ＭＳ Ｐ明朝" charset="-128"/>
            </a:endParaRPr>
          </a:p>
        </p:txBody>
      </p:sp>
      <p:sp>
        <p:nvSpPr>
          <p:cNvPr id="33796" name="ヘッダー プレースホルダ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b="1">
                <a:solidFill>
                  <a:schemeClr val="tx1"/>
                </a:solidFill>
                <a:latin typeface="Arial" charset="0"/>
                <a:ea typeface="ＭＳ Ｐゴシック" charset="-128"/>
              </a:defRPr>
            </a:lvl1pPr>
            <a:lvl2pPr marL="742950" indent="-285750" eaLnBrk="0" hangingPunct="0">
              <a:defRPr kumimoji="1" b="1">
                <a:solidFill>
                  <a:schemeClr val="tx1"/>
                </a:solidFill>
                <a:latin typeface="Arial" charset="0"/>
                <a:ea typeface="ＭＳ Ｐゴシック" charset="-128"/>
              </a:defRPr>
            </a:lvl2pPr>
            <a:lvl3pPr marL="1143000" indent="-228600" eaLnBrk="0" hangingPunct="0">
              <a:defRPr kumimoji="1" b="1">
                <a:solidFill>
                  <a:schemeClr val="tx1"/>
                </a:solidFill>
                <a:latin typeface="Arial" charset="0"/>
                <a:ea typeface="ＭＳ Ｐゴシック" charset="-128"/>
              </a:defRPr>
            </a:lvl3pPr>
            <a:lvl4pPr marL="1600200" indent="-228600" eaLnBrk="0" hangingPunct="0">
              <a:defRPr kumimoji="1" b="1">
                <a:solidFill>
                  <a:schemeClr val="tx1"/>
                </a:solidFill>
                <a:latin typeface="Arial" charset="0"/>
                <a:ea typeface="ＭＳ Ｐゴシック" charset="-128"/>
              </a:defRPr>
            </a:lvl4pPr>
            <a:lvl5pPr marL="2057400" indent="-228600" eaLnBrk="0" hangingPunct="0">
              <a:defRPr kumimoji="1" b="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b="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b="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b="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b="1">
                <a:solidFill>
                  <a:schemeClr val="tx1"/>
                </a:solidFill>
                <a:latin typeface="Arial" charset="0"/>
                <a:ea typeface="ＭＳ Ｐゴシック" charset="-128"/>
              </a:defRPr>
            </a:lvl9pPr>
          </a:lstStyle>
          <a:p>
            <a:pPr eaLnBrk="1" hangingPunct="1"/>
            <a:r>
              <a:rPr lang="en-US" altLang="ja-JP" b="0"/>
              <a:t>ATAC09</a:t>
            </a:r>
          </a:p>
        </p:txBody>
      </p:sp>
      <p:sp>
        <p:nvSpPr>
          <p:cNvPr id="33797" name="スライド番号プレースホルダ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b="1">
                <a:solidFill>
                  <a:schemeClr val="tx1"/>
                </a:solidFill>
                <a:latin typeface="Arial" charset="0"/>
                <a:ea typeface="ＭＳ Ｐゴシック" charset="-128"/>
              </a:defRPr>
            </a:lvl1pPr>
            <a:lvl2pPr marL="742950" indent="-285750" eaLnBrk="0" hangingPunct="0">
              <a:defRPr kumimoji="1" b="1">
                <a:solidFill>
                  <a:schemeClr val="tx1"/>
                </a:solidFill>
                <a:latin typeface="Arial" charset="0"/>
                <a:ea typeface="ＭＳ Ｐゴシック" charset="-128"/>
              </a:defRPr>
            </a:lvl2pPr>
            <a:lvl3pPr marL="1143000" indent="-228600" eaLnBrk="0" hangingPunct="0">
              <a:defRPr kumimoji="1" b="1">
                <a:solidFill>
                  <a:schemeClr val="tx1"/>
                </a:solidFill>
                <a:latin typeface="Arial" charset="0"/>
                <a:ea typeface="ＭＳ Ｐゴシック" charset="-128"/>
              </a:defRPr>
            </a:lvl3pPr>
            <a:lvl4pPr marL="1600200" indent="-228600" eaLnBrk="0" hangingPunct="0">
              <a:defRPr kumimoji="1" b="1">
                <a:solidFill>
                  <a:schemeClr val="tx1"/>
                </a:solidFill>
                <a:latin typeface="Arial" charset="0"/>
                <a:ea typeface="ＭＳ Ｐゴシック" charset="-128"/>
              </a:defRPr>
            </a:lvl4pPr>
            <a:lvl5pPr marL="2057400" indent="-228600" eaLnBrk="0" hangingPunct="0">
              <a:defRPr kumimoji="1" b="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b="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b="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b="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b="1">
                <a:solidFill>
                  <a:schemeClr val="tx1"/>
                </a:solidFill>
                <a:latin typeface="Arial" charset="0"/>
                <a:ea typeface="ＭＳ Ｐゴシック" charset="-128"/>
              </a:defRPr>
            </a:lvl9pPr>
          </a:lstStyle>
          <a:p>
            <a:pPr eaLnBrk="1" hangingPunct="1"/>
            <a:fld id="{72BFB7EE-B5FF-4477-AF48-361DB9860370}" type="slidenum">
              <a:rPr lang="en-US" altLang="ja-JP" b="0" smtClean="0"/>
              <a:pPr eaLnBrk="1" hangingPunct="1"/>
              <a:t>6</a:t>
            </a:fld>
            <a:endParaRPr lang="en-US" altLang="ja-JP" b="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02A96083-CC51-4B76-89B8-6A63804F5308}" type="slidenum">
              <a:rPr lang="en-US" altLang="ja-JP" smtClean="0"/>
              <a:pPr/>
              <a:t>7</a:t>
            </a:fld>
            <a:endParaRPr lang="en-US" altLang="ja-JP"/>
          </a:p>
        </p:txBody>
      </p:sp>
    </p:spTree>
    <p:extLst>
      <p:ext uri="{BB962C8B-B14F-4D97-AF65-F5344CB8AC3E}">
        <p14:creationId xmlns:p14="http://schemas.microsoft.com/office/powerpoint/2010/main" val="15165386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AD127C2D-8C2A-448D-BF73-9909289CB93E}" type="slidenum">
              <a:rPr lang="ja-JP" altLang="en-US" smtClean="0"/>
              <a:pPr>
                <a:defRPr/>
              </a:pPr>
              <a:t>12</a:t>
            </a:fld>
            <a:endParaRPr lang="ja-JP" altLang="en-US"/>
          </a:p>
        </p:txBody>
      </p:sp>
    </p:spTree>
    <p:extLst>
      <p:ext uri="{BB962C8B-B14F-4D97-AF65-F5344CB8AC3E}">
        <p14:creationId xmlns:p14="http://schemas.microsoft.com/office/powerpoint/2010/main" val="1119384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55E2E-4FC5-4FA8-9D6A-DD23C7C659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8F61364-7607-41D0-9BFA-DA1C195939F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09D49B3-0DD8-4E9C-98EA-F19B459579A8}"/>
              </a:ext>
            </a:extLst>
          </p:cNvPr>
          <p:cNvSpPr>
            <a:spLocks noGrp="1"/>
          </p:cNvSpPr>
          <p:nvPr>
            <p:ph type="dt" sz="half" idx="10"/>
          </p:nvPr>
        </p:nvSpPr>
        <p:spPr/>
        <p:txBody>
          <a:bodyPr/>
          <a:lstStyle/>
          <a:p>
            <a:fld id="{99EF3C44-A319-41EE-A898-14C154DC4FB5}" type="datetimeFigureOut">
              <a:rPr lang="en-US" smtClean="0"/>
              <a:t>3/20/2019</a:t>
            </a:fld>
            <a:endParaRPr lang="en-US"/>
          </a:p>
        </p:txBody>
      </p:sp>
      <p:sp>
        <p:nvSpPr>
          <p:cNvPr id="5" name="Footer Placeholder 4">
            <a:extLst>
              <a:ext uri="{FF2B5EF4-FFF2-40B4-BE49-F238E27FC236}">
                <a16:creationId xmlns:a16="http://schemas.microsoft.com/office/drawing/2014/main" id="{402F133C-1191-4782-BFA3-37717512DF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8271B0-95F8-4438-927D-C8ECEB85E9B2}"/>
              </a:ext>
            </a:extLst>
          </p:cNvPr>
          <p:cNvSpPr>
            <a:spLocks noGrp="1"/>
          </p:cNvSpPr>
          <p:nvPr>
            <p:ph type="sldNum" sz="quarter" idx="12"/>
          </p:nvPr>
        </p:nvSpPr>
        <p:spPr/>
        <p:txBody>
          <a:bodyPr/>
          <a:lstStyle/>
          <a:p>
            <a:fld id="{A35990F0-1C16-41F7-A89A-A5B7B24DD651}" type="slidenum">
              <a:rPr lang="en-US" smtClean="0"/>
              <a:t>‹#›</a:t>
            </a:fld>
            <a:endParaRPr lang="en-US"/>
          </a:p>
        </p:txBody>
      </p:sp>
    </p:spTree>
    <p:extLst>
      <p:ext uri="{BB962C8B-B14F-4D97-AF65-F5344CB8AC3E}">
        <p14:creationId xmlns:p14="http://schemas.microsoft.com/office/powerpoint/2010/main" val="21648195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BCF2D-C26F-483D-919E-D8A4024D2E4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6FCB3-923D-48EC-8ABB-FD9146B706C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85738E-B7E4-428D-8173-72EA259C53BA}"/>
              </a:ext>
            </a:extLst>
          </p:cNvPr>
          <p:cNvSpPr>
            <a:spLocks noGrp="1"/>
          </p:cNvSpPr>
          <p:nvPr>
            <p:ph type="dt" sz="half" idx="10"/>
          </p:nvPr>
        </p:nvSpPr>
        <p:spPr/>
        <p:txBody>
          <a:bodyPr/>
          <a:lstStyle/>
          <a:p>
            <a:fld id="{99EF3C44-A319-41EE-A898-14C154DC4FB5}" type="datetimeFigureOut">
              <a:rPr lang="en-US" smtClean="0"/>
              <a:t>3/20/2019</a:t>
            </a:fld>
            <a:endParaRPr lang="en-US"/>
          </a:p>
        </p:txBody>
      </p:sp>
      <p:sp>
        <p:nvSpPr>
          <p:cNvPr id="5" name="Footer Placeholder 4">
            <a:extLst>
              <a:ext uri="{FF2B5EF4-FFF2-40B4-BE49-F238E27FC236}">
                <a16:creationId xmlns:a16="http://schemas.microsoft.com/office/drawing/2014/main" id="{2012C54E-5BC3-4C50-B38B-1034076399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E1E7B4-04E4-4E60-8D27-D76F884E16A6}"/>
              </a:ext>
            </a:extLst>
          </p:cNvPr>
          <p:cNvSpPr>
            <a:spLocks noGrp="1"/>
          </p:cNvSpPr>
          <p:nvPr>
            <p:ph type="sldNum" sz="quarter" idx="12"/>
          </p:nvPr>
        </p:nvSpPr>
        <p:spPr/>
        <p:txBody>
          <a:bodyPr/>
          <a:lstStyle/>
          <a:p>
            <a:fld id="{A35990F0-1C16-41F7-A89A-A5B7B24DD651}" type="slidenum">
              <a:rPr lang="en-US" smtClean="0"/>
              <a:t>‹#›</a:t>
            </a:fld>
            <a:endParaRPr lang="en-US"/>
          </a:p>
        </p:txBody>
      </p:sp>
    </p:spTree>
    <p:extLst>
      <p:ext uri="{BB962C8B-B14F-4D97-AF65-F5344CB8AC3E}">
        <p14:creationId xmlns:p14="http://schemas.microsoft.com/office/powerpoint/2010/main" val="2126854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6E99561-882A-41E3-8A0C-0F058E19F46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66CC439-AF9A-4A7F-ADED-9F09D17E435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6DC8D4-4377-454B-B958-430D97F1E553}"/>
              </a:ext>
            </a:extLst>
          </p:cNvPr>
          <p:cNvSpPr>
            <a:spLocks noGrp="1"/>
          </p:cNvSpPr>
          <p:nvPr>
            <p:ph type="dt" sz="half" idx="10"/>
          </p:nvPr>
        </p:nvSpPr>
        <p:spPr/>
        <p:txBody>
          <a:bodyPr/>
          <a:lstStyle/>
          <a:p>
            <a:fld id="{99EF3C44-A319-41EE-A898-14C154DC4FB5}" type="datetimeFigureOut">
              <a:rPr lang="en-US" smtClean="0"/>
              <a:t>3/20/2019</a:t>
            </a:fld>
            <a:endParaRPr lang="en-US"/>
          </a:p>
        </p:txBody>
      </p:sp>
      <p:sp>
        <p:nvSpPr>
          <p:cNvPr id="5" name="Footer Placeholder 4">
            <a:extLst>
              <a:ext uri="{FF2B5EF4-FFF2-40B4-BE49-F238E27FC236}">
                <a16:creationId xmlns:a16="http://schemas.microsoft.com/office/drawing/2014/main" id="{99590D91-F454-41F9-A20A-6AA0FD13F1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209048-C2FB-4C9C-B01F-A63EB4A126E0}"/>
              </a:ext>
            </a:extLst>
          </p:cNvPr>
          <p:cNvSpPr>
            <a:spLocks noGrp="1"/>
          </p:cNvSpPr>
          <p:nvPr>
            <p:ph type="sldNum" sz="quarter" idx="12"/>
          </p:nvPr>
        </p:nvSpPr>
        <p:spPr/>
        <p:txBody>
          <a:bodyPr/>
          <a:lstStyle/>
          <a:p>
            <a:fld id="{A35990F0-1C16-41F7-A89A-A5B7B24DD651}" type="slidenum">
              <a:rPr lang="en-US" smtClean="0"/>
              <a:t>‹#›</a:t>
            </a:fld>
            <a:endParaRPr lang="en-US"/>
          </a:p>
        </p:txBody>
      </p:sp>
    </p:spTree>
    <p:extLst>
      <p:ext uri="{BB962C8B-B14F-4D97-AF65-F5344CB8AC3E}">
        <p14:creationId xmlns:p14="http://schemas.microsoft.com/office/powerpoint/2010/main" val="3398744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D904C-1307-4023-B8C4-813EBC96BCE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E9663E-E9D9-4BC5-93FB-11F447A82DC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3CCD3F-4090-4B80-B0BC-0BA00DF61C42}"/>
              </a:ext>
            </a:extLst>
          </p:cNvPr>
          <p:cNvSpPr>
            <a:spLocks noGrp="1"/>
          </p:cNvSpPr>
          <p:nvPr>
            <p:ph type="dt" sz="half" idx="10"/>
          </p:nvPr>
        </p:nvSpPr>
        <p:spPr/>
        <p:txBody>
          <a:bodyPr/>
          <a:lstStyle/>
          <a:p>
            <a:fld id="{99EF3C44-A319-41EE-A898-14C154DC4FB5}" type="datetimeFigureOut">
              <a:rPr lang="en-US" smtClean="0"/>
              <a:t>3/20/2019</a:t>
            </a:fld>
            <a:endParaRPr lang="en-US"/>
          </a:p>
        </p:txBody>
      </p:sp>
      <p:sp>
        <p:nvSpPr>
          <p:cNvPr id="5" name="Footer Placeholder 4">
            <a:extLst>
              <a:ext uri="{FF2B5EF4-FFF2-40B4-BE49-F238E27FC236}">
                <a16:creationId xmlns:a16="http://schemas.microsoft.com/office/drawing/2014/main" id="{F95AC79E-8BD2-449E-A95F-188BDB95D6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F1976B-B755-4438-892D-04AE46397BFB}"/>
              </a:ext>
            </a:extLst>
          </p:cNvPr>
          <p:cNvSpPr>
            <a:spLocks noGrp="1"/>
          </p:cNvSpPr>
          <p:nvPr>
            <p:ph type="sldNum" sz="quarter" idx="12"/>
          </p:nvPr>
        </p:nvSpPr>
        <p:spPr/>
        <p:txBody>
          <a:bodyPr/>
          <a:lstStyle/>
          <a:p>
            <a:fld id="{A35990F0-1C16-41F7-A89A-A5B7B24DD651}" type="slidenum">
              <a:rPr lang="en-US" smtClean="0"/>
              <a:t>‹#›</a:t>
            </a:fld>
            <a:endParaRPr lang="en-US"/>
          </a:p>
        </p:txBody>
      </p:sp>
    </p:spTree>
    <p:extLst>
      <p:ext uri="{BB962C8B-B14F-4D97-AF65-F5344CB8AC3E}">
        <p14:creationId xmlns:p14="http://schemas.microsoft.com/office/powerpoint/2010/main" val="1647445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A4C3C-9218-46DD-8BEE-B789313A656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1562EAA-577B-4AB4-9CE7-439E20F5F75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2FE1F44-FDE5-4253-977B-28CBA9D01E32}"/>
              </a:ext>
            </a:extLst>
          </p:cNvPr>
          <p:cNvSpPr>
            <a:spLocks noGrp="1"/>
          </p:cNvSpPr>
          <p:nvPr>
            <p:ph type="dt" sz="half" idx="10"/>
          </p:nvPr>
        </p:nvSpPr>
        <p:spPr/>
        <p:txBody>
          <a:bodyPr/>
          <a:lstStyle/>
          <a:p>
            <a:fld id="{99EF3C44-A319-41EE-A898-14C154DC4FB5}" type="datetimeFigureOut">
              <a:rPr lang="en-US" smtClean="0"/>
              <a:t>3/20/2019</a:t>
            </a:fld>
            <a:endParaRPr lang="en-US"/>
          </a:p>
        </p:txBody>
      </p:sp>
      <p:sp>
        <p:nvSpPr>
          <p:cNvPr id="5" name="Footer Placeholder 4">
            <a:extLst>
              <a:ext uri="{FF2B5EF4-FFF2-40B4-BE49-F238E27FC236}">
                <a16:creationId xmlns:a16="http://schemas.microsoft.com/office/drawing/2014/main" id="{8C6AC8B6-98DD-44B3-842A-796213B552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344BC9-E57F-4254-94EF-B2EA1BE90A86}"/>
              </a:ext>
            </a:extLst>
          </p:cNvPr>
          <p:cNvSpPr>
            <a:spLocks noGrp="1"/>
          </p:cNvSpPr>
          <p:nvPr>
            <p:ph type="sldNum" sz="quarter" idx="12"/>
          </p:nvPr>
        </p:nvSpPr>
        <p:spPr/>
        <p:txBody>
          <a:bodyPr/>
          <a:lstStyle/>
          <a:p>
            <a:fld id="{A35990F0-1C16-41F7-A89A-A5B7B24DD651}" type="slidenum">
              <a:rPr lang="en-US" smtClean="0"/>
              <a:t>‹#›</a:t>
            </a:fld>
            <a:endParaRPr lang="en-US"/>
          </a:p>
        </p:txBody>
      </p:sp>
    </p:spTree>
    <p:extLst>
      <p:ext uri="{BB962C8B-B14F-4D97-AF65-F5344CB8AC3E}">
        <p14:creationId xmlns:p14="http://schemas.microsoft.com/office/powerpoint/2010/main" val="2330882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208AA-FD3C-40A1-8A07-B3EAAAABCD7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1467C8A-6224-42A1-8643-59A6BFD362A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BB00097-D4B5-4417-BE62-607F5E97CA4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C078580-A72B-4992-9CE8-E1F253097378}"/>
              </a:ext>
            </a:extLst>
          </p:cNvPr>
          <p:cNvSpPr>
            <a:spLocks noGrp="1"/>
          </p:cNvSpPr>
          <p:nvPr>
            <p:ph type="dt" sz="half" idx="10"/>
          </p:nvPr>
        </p:nvSpPr>
        <p:spPr/>
        <p:txBody>
          <a:bodyPr/>
          <a:lstStyle/>
          <a:p>
            <a:fld id="{99EF3C44-A319-41EE-A898-14C154DC4FB5}" type="datetimeFigureOut">
              <a:rPr lang="en-US" smtClean="0"/>
              <a:t>3/20/2019</a:t>
            </a:fld>
            <a:endParaRPr lang="en-US"/>
          </a:p>
        </p:txBody>
      </p:sp>
      <p:sp>
        <p:nvSpPr>
          <p:cNvPr id="6" name="Footer Placeholder 5">
            <a:extLst>
              <a:ext uri="{FF2B5EF4-FFF2-40B4-BE49-F238E27FC236}">
                <a16:creationId xmlns:a16="http://schemas.microsoft.com/office/drawing/2014/main" id="{A3E2398B-8B92-491F-8224-2FD661F227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3756F0-070C-4958-A470-EBFA5A9EAE63}"/>
              </a:ext>
            </a:extLst>
          </p:cNvPr>
          <p:cNvSpPr>
            <a:spLocks noGrp="1"/>
          </p:cNvSpPr>
          <p:nvPr>
            <p:ph type="sldNum" sz="quarter" idx="12"/>
          </p:nvPr>
        </p:nvSpPr>
        <p:spPr/>
        <p:txBody>
          <a:bodyPr/>
          <a:lstStyle/>
          <a:p>
            <a:fld id="{A35990F0-1C16-41F7-A89A-A5B7B24DD651}" type="slidenum">
              <a:rPr lang="en-US" smtClean="0"/>
              <a:t>‹#›</a:t>
            </a:fld>
            <a:endParaRPr lang="en-US"/>
          </a:p>
        </p:txBody>
      </p:sp>
    </p:spTree>
    <p:extLst>
      <p:ext uri="{BB962C8B-B14F-4D97-AF65-F5344CB8AC3E}">
        <p14:creationId xmlns:p14="http://schemas.microsoft.com/office/powerpoint/2010/main" val="3751382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8A679-1FCB-4986-A165-6A9FDC16B8C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E440E8B-9AD9-4D94-9C00-6D6C02AB7EC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98F54A7-6E89-472C-8726-56C587DA31D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127FD69-C8A6-437E-B468-D52A22B7821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0EBF8CF-E7ED-42C4-B784-56C4030AA54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9CD221E-27BB-4CC3-8934-689EB7B4EE85}"/>
              </a:ext>
            </a:extLst>
          </p:cNvPr>
          <p:cNvSpPr>
            <a:spLocks noGrp="1"/>
          </p:cNvSpPr>
          <p:nvPr>
            <p:ph type="dt" sz="half" idx="10"/>
          </p:nvPr>
        </p:nvSpPr>
        <p:spPr/>
        <p:txBody>
          <a:bodyPr/>
          <a:lstStyle/>
          <a:p>
            <a:fld id="{99EF3C44-A319-41EE-A898-14C154DC4FB5}" type="datetimeFigureOut">
              <a:rPr lang="en-US" smtClean="0"/>
              <a:t>3/20/2019</a:t>
            </a:fld>
            <a:endParaRPr lang="en-US"/>
          </a:p>
        </p:txBody>
      </p:sp>
      <p:sp>
        <p:nvSpPr>
          <p:cNvPr id="8" name="Footer Placeholder 7">
            <a:extLst>
              <a:ext uri="{FF2B5EF4-FFF2-40B4-BE49-F238E27FC236}">
                <a16:creationId xmlns:a16="http://schemas.microsoft.com/office/drawing/2014/main" id="{4DA74EF8-49A8-4636-B7D0-F2931E62C82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96423F4-9C30-44AA-ADBA-16A981CB72C9}"/>
              </a:ext>
            </a:extLst>
          </p:cNvPr>
          <p:cNvSpPr>
            <a:spLocks noGrp="1"/>
          </p:cNvSpPr>
          <p:nvPr>
            <p:ph type="sldNum" sz="quarter" idx="12"/>
          </p:nvPr>
        </p:nvSpPr>
        <p:spPr/>
        <p:txBody>
          <a:bodyPr/>
          <a:lstStyle/>
          <a:p>
            <a:fld id="{A35990F0-1C16-41F7-A89A-A5B7B24DD651}" type="slidenum">
              <a:rPr lang="en-US" smtClean="0"/>
              <a:t>‹#›</a:t>
            </a:fld>
            <a:endParaRPr lang="en-US"/>
          </a:p>
        </p:txBody>
      </p:sp>
    </p:spTree>
    <p:extLst>
      <p:ext uri="{BB962C8B-B14F-4D97-AF65-F5344CB8AC3E}">
        <p14:creationId xmlns:p14="http://schemas.microsoft.com/office/powerpoint/2010/main" val="2646123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0B11A-5292-453E-88DE-BE64A561DBC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A1D0B1E-13E1-490D-BB19-2AEF645DF6AB}"/>
              </a:ext>
            </a:extLst>
          </p:cNvPr>
          <p:cNvSpPr>
            <a:spLocks noGrp="1"/>
          </p:cNvSpPr>
          <p:nvPr>
            <p:ph type="dt" sz="half" idx="10"/>
          </p:nvPr>
        </p:nvSpPr>
        <p:spPr/>
        <p:txBody>
          <a:bodyPr/>
          <a:lstStyle/>
          <a:p>
            <a:fld id="{99EF3C44-A319-41EE-A898-14C154DC4FB5}" type="datetimeFigureOut">
              <a:rPr lang="en-US" smtClean="0"/>
              <a:t>3/20/2019</a:t>
            </a:fld>
            <a:endParaRPr lang="en-US"/>
          </a:p>
        </p:txBody>
      </p:sp>
      <p:sp>
        <p:nvSpPr>
          <p:cNvPr id="4" name="Footer Placeholder 3">
            <a:extLst>
              <a:ext uri="{FF2B5EF4-FFF2-40B4-BE49-F238E27FC236}">
                <a16:creationId xmlns:a16="http://schemas.microsoft.com/office/drawing/2014/main" id="{0B3C48B9-900F-4FFC-8A51-28CB8A9F865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A184419-9F98-4C88-B9C1-CEBD3A63BD15}"/>
              </a:ext>
            </a:extLst>
          </p:cNvPr>
          <p:cNvSpPr>
            <a:spLocks noGrp="1"/>
          </p:cNvSpPr>
          <p:nvPr>
            <p:ph type="sldNum" sz="quarter" idx="12"/>
          </p:nvPr>
        </p:nvSpPr>
        <p:spPr/>
        <p:txBody>
          <a:bodyPr/>
          <a:lstStyle/>
          <a:p>
            <a:fld id="{A35990F0-1C16-41F7-A89A-A5B7B24DD651}" type="slidenum">
              <a:rPr lang="en-US" smtClean="0"/>
              <a:t>‹#›</a:t>
            </a:fld>
            <a:endParaRPr lang="en-US"/>
          </a:p>
        </p:txBody>
      </p:sp>
    </p:spTree>
    <p:extLst>
      <p:ext uri="{BB962C8B-B14F-4D97-AF65-F5344CB8AC3E}">
        <p14:creationId xmlns:p14="http://schemas.microsoft.com/office/powerpoint/2010/main" val="1268234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DD2AE9A-A9F1-42D1-9156-A7C954870FD5}"/>
              </a:ext>
            </a:extLst>
          </p:cNvPr>
          <p:cNvSpPr>
            <a:spLocks noGrp="1"/>
          </p:cNvSpPr>
          <p:nvPr>
            <p:ph type="dt" sz="half" idx="10"/>
          </p:nvPr>
        </p:nvSpPr>
        <p:spPr/>
        <p:txBody>
          <a:bodyPr/>
          <a:lstStyle/>
          <a:p>
            <a:fld id="{99EF3C44-A319-41EE-A898-14C154DC4FB5}" type="datetimeFigureOut">
              <a:rPr lang="en-US" smtClean="0"/>
              <a:t>3/20/2019</a:t>
            </a:fld>
            <a:endParaRPr lang="en-US"/>
          </a:p>
        </p:txBody>
      </p:sp>
      <p:sp>
        <p:nvSpPr>
          <p:cNvPr id="3" name="Footer Placeholder 2">
            <a:extLst>
              <a:ext uri="{FF2B5EF4-FFF2-40B4-BE49-F238E27FC236}">
                <a16:creationId xmlns:a16="http://schemas.microsoft.com/office/drawing/2014/main" id="{C4A0C86E-B822-4D13-A167-01AE2740F68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036F7FD-4495-45B1-B78D-6C89D080BCDA}"/>
              </a:ext>
            </a:extLst>
          </p:cNvPr>
          <p:cNvSpPr>
            <a:spLocks noGrp="1"/>
          </p:cNvSpPr>
          <p:nvPr>
            <p:ph type="sldNum" sz="quarter" idx="12"/>
          </p:nvPr>
        </p:nvSpPr>
        <p:spPr/>
        <p:txBody>
          <a:bodyPr/>
          <a:lstStyle/>
          <a:p>
            <a:fld id="{A35990F0-1C16-41F7-A89A-A5B7B24DD651}" type="slidenum">
              <a:rPr lang="en-US" smtClean="0"/>
              <a:t>‹#›</a:t>
            </a:fld>
            <a:endParaRPr lang="en-US"/>
          </a:p>
        </p:txBody>
      </p:sp>
    </p:spTree>
    <p:extLst>
      <p:ext uri="{BB962C8B-B14F-4D97-AF65-F5344CB8AC3E}">
        <p14:creationId xmlns:p14="http://schemas.microsoft.com/office/powerpoint/2010/main" val="3482501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EF43B-F66C-4167-B50D-ADD22E552B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B4AE957-8C4B-4D35-A279-81D79079477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CE0F0B5-9F80-48D2-AC66-366594AED5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05E9429-95B1-4D6C-AD14-AE7F53B53164}"/>
              </a:ext>
            </a:extLst>
          </p:cNvPr>
          <p:cNvSpPr>
            <a:spLocks noGrp="1"/>
          </p:cNvSpPr>
          <p:nvPr>
            <p:ph type="dt" sz="half" idx="10"/>
          </p:nvPr>
        </p:nvSpPr>
        <p:spPr/>
        <p:txBody>
          <a:bodyPr/>
          <a:lstStyle/>
          <a:p>
            <a:fld id="{99EF3C44-A319-41EE-A898-14C154DC4FB5}" type="datetimeFigureOut">
              <a:rPr lang="en-US" smtClean="0"/>
              <a:t>3/20/2019</a:t>
            </a:fld>
            <a:endParaRPr lang="en-US"/>
          </a:p>
        </p:txBody>
      </p:sp>
      <p:sp>
        <p:nvSpPr>
          <p:cNvPr id="6" name="Footer Placeholder 5">
            <a:extLst>
              <a:ext uri="{FF2B5EF4-FFF2-40B4-BE49-F238E27FC236}">
                <a16:creationId xmlns:a16="http://schemas.microsoft.com/office/drawing/2014/main" id="{116D0643-920B-40B5-B240-5266940F65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9C0822-8697-463E-8E15-9BAE6E015603}"/>
              </a:ext>
            </a:extLst>
          </p:cNvPr>
          <p:cNvSpPr>
            <a:spLocks noGrp="1"/>
          </p:cNvSpPr>
          <p:nvPr>
            <p:ph type="sldNum" sz="quarter" idx="12"/>
          </p:nvPr>
        </p:nvSpPr>
        <p:spPr/>
        <p:txBody>
          <a:bodyPr/>
          <a:lstStyle/>
          <a:p>
            <a:fld id="{A35990F0-1C16-41F7-A89A-A5B7B24DD651}" type="slidenum">
              <a:rPr lang="en-US" smtClean="0"/>
              <a:t>‹#›</a:t>
            </a:fld>
            <a:endParaRPr lang="en-US"/>
          </a:p>
        </p:txBody>
      </p:sp>
    </p:spTree>
    <p:extLst>
      <p:ext uri="{BB962C8B-B14F-4D97-AF65-F5344CB8AC3E}">
        <p14:creationId xmlns:p14="http://schemas.microsoft.com/office/powerpoint/2010/main" val="9470364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7AB89-C4C6-477B-8D5D-5BD1A78EC5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7BF15A7-0EEB-495D-8B19-6E1D9B1DAE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0E33798-FFB1-4436-B360-0EF510106F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4F146DC-BC6F-43E3-8D87-25048DA54C86}"/>
              </a:ext>
            </a:extLst>
          </p:cNvPr>
          <p:cNvSpPr>
            <a:spLocks noGrp="1"/>
          </p:cNvSpPr>
          <p:nvPr>
            <p:ph type="dt" sz="half" idx="10"/>
          </p:nvPr>
        </p:nvSpPr>
        <p:spPr/>
        <p:txBody>
          <a:bodyPr/>
          <a:lstStyle/>
          <a:p>
            <a:fld id="{99EF3C44-A319-41EE-A898-14C154DC4FB5}" type="datetimeFigureOut">
              <a:rPr lang="en-US" smtClean="0"/>
              <a:t>3/20/2019</a:t>
            </a:fld>
            <a:endParaRPr lang="en-US"/>
          </a:p>
        </p:txBody>
      </p:sp>
      <p:sp>
        <p:nvSpPr>
          <p:cNvPr id="6" name="Footer Placeholder 5">
            <a:extLst>
              <a:ext uri="{FF2B5EF4-FFF2-40B4-BE49-F238E27FC236}">
                <a16:creationId xmlns:a16="http://schemas.microsoft.com/office/drawing/2014/main" id="{D937F88C-EBB4-420E-9C6A-83B2AA7B3D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EE019F-0353-41AB-ABE3-45E9B55F3949}"/>
              </a:ext>
            </a:extLst>
          </p:cNvPr>
          <p:cNvSpPr>
            <a:spLocks noGrp="1"/>
          </p:cNvSpPr>
          <p:nvPr>
            <p:ph type="sldNum" sz="quarter" idx="12"/>
          </p:nvPr>
        </p:nvSpPr>
        <p:spPr/>
        <p:txBody>
          <a:bodyPr/>
          <a:lstStyle/>
          <a:p>
            <a:fld id="{A35990F0-1C16-41F7-A89A-A5B7B24DD651}" type="slidenum">
              <a:rPr lang="en-US" smtClean="0"/>
              <a:t>‹#›</a:t>
            </a:fld>
            <a:endParaRPr lang="en-US"/>
          </a:p>
        </p:txBody>
      </p:sp>
    </p:spTree>
    <p:extLst>
      <p:ext uri="{BB962C8B-B14F-4D97-AF65-F5344CB8AC3E}">
        <p14:creationId xmlns:p14="http://schemas.microsoft.com/office/powerpoint/2010/main" val="11214304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EE3407-82F3-44C8-8B0A-56DD8AED748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548A41A-3850-4CC8-8FC8-0DA078BB8C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3ECD8D-7514-430E-9C3A-15E481A47DA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EF3C44-A319-41EE-A898-14C154DC4FB5}" type="datetimeFigureOut">
              <a:rPr lang="en-US" smtClean="0"/>
              <a:t>3/20/2019</a:t>
            </a:fld>
            <a:endParaRPr lang="en-US"/>
          </a:p>
        </p:txBody>
      </p:sp>
      <p:sp>
        <p:nvSpPr>
          <p:cNvPr id="5" name="Footer Placeholder 4">
            <a:extLst>
              <a:ext uri="{FF2B5EF4-FFF2-40B4-BE49-F238E27FC236}">
                <a16:creationId xmlns:a16="http://schemas.microsoft.com/office/drawing/2014/main" id="{4E69470F-A811-4139-BCBF-FD75FC524E3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66D0BD8-52D4-40A4-9406-EF0B04BE35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5990F0-1C16-41F7-A89A-A5B7B24DD651}" type="slidenum">
              <a:rPr lang="en-US" smtClean="0"/>
              <a:t>‹#›</a:t>
            </a:fld>
            <a:endParaRPr lang="en-US"/>
          </a:p>
        </p:txBody>
      </p:sp>
    </p:spTree>
    <p:extLst>
      <p:ext uri="{BB962C8B-B14F-4D97-AF65-F5344CB8AC3E}">
        <p14:creationId xmlns:p14="http://schemas.microsoft.com/office/powerpoint/2010/main" val="2858377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emf"/><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xml"/><Relationship Id="rId5" Type="http://schemas.openxmlformats.org/officeDocument/2006/relationships/image" Target="../media/image27.jpg"/><Relationship Id="rId4" Type="http://schemas.openxmlformats.org/officeDocument/2006/relationships/image" Target="../media/image2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18553-E9FF-4F2D-814A-8A5E309E8C21}"/>
              </a:ext>
            </a:extLst>
          </p:cNvPr>
          <p:cNvSpPr>
            <a:spLocks noGrp="1"/>
          </p:cNvSpPr>
          <p:nvPr>
            <p:ph type="ctrTitle"/>
          </p:nvPr>
        </p:nvSpPr>
        <p:spPr>
          <a:xfrm>
            <a:off x="1524000" y="1122363"/>
            <a:ext cx="9144000" cy="1557335"/>
          </a:xfrm>
        </p:spPr>
        <p:txBody>
          <a:bodyPr/>
          <a:lstStyle/>
          <a:p>
            <a:r>
              <a:rPr lang="en-US" altLang="ja-JP" dirty="0"/>
              <a:t>RCS collaboration</a:t>
            </a:r>
            <a:endParaRPr lang="en-US" dirty="0"/>
          </a:p>
        </p:txBody>
      </p:sp>
      <p:sp>
        <p:nvSpPr>
          <p:cNvPr id="3" name="Subtitle 2">
            <a:extLst>
              <a:ext uri="{FF2B5EF4-FFF2-40B4-BE49-F238E27FC236}">
                <a16:creationId xmlns:a16="http://schemas.microsoft.com/office/drawing/2014/main" id="{EDCBCC8E-94C0-449B-95F3-F6C685910A6D}"/>
              </a:ext>
            </a:extLst>
          </p:cNvPr>
          <p:cNvSpPr>
            <a:spLocks noGrp="1"/>
          </p:cNvSpPr>
          <p:nvPr>
            <p:ph type="subTitle" idx="1"/>
          </p:nvPr>
        </p:nvSpPr>
        <p:spPr>
          <a:xfrm>
            <a:off x="1524000" y="3602038"/>
            <a:ext cx="9144000" cy="2874962"/>
          </a:xfrm>
        </p:spPr>
        <p:txBody>
          <a:bodyPr>
            <a:normAutofit fontScale="92500" lnSpcReduction="10000"/>
          </a:bodyPr>
          <a:lstStyle/>
          <a:p>
            <a:r>
              <a:rPr lang="en-US" dirty="0"/>
              <a:t>US-Japan Meeting on Accelerators and Beam Equipment for High-Intensity Neutrino Beams</a:t>
            </a:r>
          </a:p>
          <a:p>
            <a:pPr hangingPunct="0"/>
            <a:r>
              <a:rPr lang="en-US" altLang="ja-JP" sz="3600" b="1" dirty="0">
                <a:ea typeface="Osaka" pitchFamily="1" charset="-128"/>
                <a:cs typeface="Arial" panose="020B0604020202020204" pitchFamily="34" charset="0"/>
              </a:rPr>
              <a:t>Kazami Yamamoto</a:t>
            </a:r>
          </a:p>
          <a:p>
            <a:pPr hangingPunct="0"/>
            <a:endParaRPr lang="en-US" altLang="ja-JP" sz="1100" b="1" dirty="0">
              <a:ea typeface="Osaka" pitchFamily="1" charset="-128"/>
              <a:cs typeface="Arial" panose="020B0604020202020204" pitchFamily="34" charset="0"/>
            </a:endParaRPr>
          </a:p>
          <a:p>
            <a:pPr hangingPunct="0"/>
            <a:r>
              <a:rPr lang="en-US" altLang="ja-JP" sz="2800" b="1" dirty="0">
                <a:ea typeface="Osaka" pitchFamily="1" charset="-128"/>
                <a:cs typeface="Arial" panose="020B0604020202020204" pitchFamily="34" charset="0"/>
              </a:rPr>
              <a:t>Accelerator Division</a:t>
            </a:r>
          </a:p>
          <a:p>
            <a:pPr hangingPunct="0"/>
            <a:r>
              <a:rPr lang="en-US" altLang="ja-JP" b="1" dirty="0">
                <a:ea typeface="Osaka" pitchFamily="1" charset="-128"/>
                <a:cs typeface="Arial" panose="020B0604020202020204" pitchFamily="34" charset="0"/>
              </a:rPr>
              <a:t>Japan Atomic Energy Agency (JAEA)</a:t>
            </a:r>
            <a:endParaRPr lang="en-US" dirty="0"/>
          </a:p>
          <a:p>
            <a:r>
              <a:rPr lang="en-US" dirty="0"/>
              <a:t> </a:t>
            </a:r>
          </a:p>
        </p:txBody>
      </p:sp>
    </p:spTree>
    <p:extLst>
      <p:ext uri="{BB962C8B-B14F-4D97-AF65-F5344CB8AC3E}">
        <p14:creationId xmlns:p14="http://schemas.microsoft.com/office/powerpoint/2010/main" val="30416657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40006" y="556067"/>
            <a:ext cx="8946746" cy="620364"/>
          </a:xfrm>
          <a:prstGeom prst="rect">
            <a:avLst/>
          </a:prstGeom>
        </p:spPr>
        <p:txBody>
          <a:bodyPr vert="horz" wrap="square" lIns="0" tIns="10860" rIns="0" bIns="0" rtlCol="0" anchor="ctr">
            <a:spAutoFit/>
          </a:bodyPr>
          <a:lstStyle/>
          <a:p>
            <a:pPr marL="10860">
              <a:spcBef>
                <a:spcPts val="86"/>
              </a:spcBef>
            </a:pPr>
            <a:r>
              <a:rPr b="1" i="1" spc="-4" dirty="0">
                <a:solidFill>
                  <a:srgbClr val="00B0F0"/>
                </a:solidFill>
                <a:effectLst>
                  <a:outerShdw blurRad="38100" dist="38100" dir="2700000" algn="tl">
                    <a:srgbClr val="000000">
                      <a:alpha val="43137"/>
                    </a:srgbClr>
                  </a:outerShdw>
                </a:effectLst>
              </a:rPr>
              <a:t>Measurements vs Numerical</a:t>
            </a:r>
            <a:r>
              <a:rPr b="1" i="1" spc="-73" dirty="0">
                <a:solidFill>
                  <a:srgbClr val="00B0F0"/>
                </a:solidFill>
                <a:effectLst>
                  <a:outerShdw blurRad="38100" dist="38100" dir="2700000" algn="tl">
                    <a:srgbClr val="000000">
                      <a:alpha val="43137"/>
                    </a:srgbClr>
                  </a:outerShdw>
                </a:effectLst>
              </a:rPr>
              <a:t> </a:t>
            </a:r>
            <a:r>
              <a:rPr b="1" i="1" dirty="0">
                <a:solidFill>
                  <a:srgbClr val="00B0F0"/>
                </a:solidFill>
                <a:effectLst>
                  <a:outerShdw blurRad="38100" dist="38100" dir="2700000" algn="tl">
                    <a:srgbClr val="000000">
                      <a:alpha val="43137"/>
                    </a:srgbClr>
                  </a:outerShdw>
                </a:effectLst>
              </a:rPr>
              <a:t>simulations</a:t>
            </a:r>
          </a:p>
        </p:txBody>
      </p:sp>
      <p:sp>
        <p:nvSpPr>
          <p:cNvPr id="3" name="object 3"/>
          <p:cNvSpPr/>
          <p:nvPr/>
        </p:nvSpPr>
        <p:spPr>
          <a:xfrm>
            <a:off x="2468344" y="2200035"/>
            <a:ext cx="3519587" cy="2540722"/>
          </a:xfrm>
          <a:prstGeom prst="rect">
            <a:avLst/>
          </a:prstGeom>
          <a:blipFill>
            <a:blip r:embed="rId2" cstate="print"/>
            <a:stretch>
              <a:fillRect/>
            </a:stretch>
          </a:blipFill>
        </p:spPr>
        <p:txBody>
          <a:bodyPr wrap="square" lIns="0" tIns="0" rIns="0" bIns="0" rtlCol="0"/>
          <a:lstStyle/>
          <a:p>
            <a:endParaRPr sz="1539"/>
          </a:p>
        </p:txBody>
      </p:sp>
      <p:sp>
        <p:nvSpPr>
          <p:cNvPr id="4" name="object 4"/>
          <p:cNvSpPr/>
          <p:nvPr/>
        </p:nvSpPr>
        <p:spPr>
          <a:xfrm>
            <a:off x="6181719" y="2196332"/>
            <a:ext cx="3518765" cy="2543987"/>
          </a:xfrm>
          <a:prstGeom prst="rect">
            <a:avLst/>
          </a:prstGeom>
          <a:blipFill>
            <a:blip r:embed="rId3" cstate="print"/>
            <a:stretch>
              <a:fillRect/>
            </a:stretch>
          </a:blipFill>
        </p:spPr>
        <p:txBody>
          <a:bodyPr wrap="square" lIns="0" tIns="0" rIns="0" bIns="0" rtlCol="0"/>
          <a:lstStyle/>
          <a:p>
            <a:endParaRPr sz="1539"/>
          </a:p>
        </p:txBody>
      </p:sp>
      <p:sp>
        <p:nvSpPr>
          <p:cNvPr id="5" name="object 5"/>
          <p:cNvSpPr txBox="1"/>
          <p:nvPr/>
        </p:nvSpPr>
        <p:spPr>
          <a:xfrm>
            <a:off x="2900282" y="4783159"/>
            <a:ext cx="5949029" cy="845416"/>
          </a:xfrm>
          <a:prstGeom prst="rect">
            <a:avLst/>
          </a:prstGeom>
        </p:spPr>
        <p:txBody>
          <a:bodyPr vert="horz" wrap="square" lIns="0" tIns="110228" rIns="0" bIns="0" rtlCol="0">
            <a:spAutoFit/>
          </a:bodyPr>
          <a:lstStyle/>
          <a:p>
            <a:pPr marL="270951" indent="-253033">
              <a:spcBef>
                <a:spcPts val="868"/>
              </a:spcBef>
              <a:buFont typeface="Wingdings"/>
              <a:buChar char=""/>
              <a:tabLst>
                <a:tab pos="262806" algn="l"/>
              </a:tabLst>
            </a:pPr>
            <a:r>
              <a:rPr sz="1368" dirty="0">
                <a:latin typeface="Book Antiqua"/>
                <a:cs typeface="Book Antiqua"/>
              </a:rPr>
              <a:t>The </a:t>
            </a:r>
            <a:r>
              <a:rPr sz="1368" spc="-4" dirty="0">
                <a:latin typeface="Book Antiqua"/>
                <a:cs typeface="Book Antiqua"/>
              </a:rPr>
              <a:t>experimental results were well reproduced by numerical</a:t>
            </a:r>
            <a:r>
              <a:rPr sz="1368" spc="-64" dirty="0">
                <a:latin typeface="Book Antiqua"/>
                <a:cs typeface="Book Antiqua"/>
              </a:rPr>
              <a:t> </a:t>
            </a:r>
            <a:r>
              <a:rPr sz="1368" dirty="0">
                <a:latin typeface="Book Antiqua"/>
                <a:cs typeface="Book Antiqua"/>
              </a:rPr>
              <a:t>simulations.</a:t>
            </a:r>
          </a:p>
          <a:p>
            <a:pPr marL="270951" marR="1611590" indent="-260091">
              <a:spcBef>
                <a:spcPts val="786"/>
              </a:spcBef>
              <a:buFont typeface="Wingdings"/>
              <a:buChar char=""/>
              <a:tabLst>
                <a:tab pos="255205" algn="l"/>
              </a:tabLst>
            </a:pPr>
            <a:r>
              <a:rPr sz="1368" dirty="0">
                <a:latin typeface="Book Antiqua"/>
                <a:cs typeface="Book Antiqua"/>
              </a:rPr>
              <a:t>We investigated more detailed </a:t>
            </a:r>
            <a:r>
              <a:rPr sz="1368" spc="-4" dirty="0">
                <a:latin typeface="Book Antiqua"/>
                <a:cs typeface="Book Antiqua"/>
              </a:rPr>
              <a:t>beam </a:t>
            </a:r>
            <a:r>
              <a:rPr sz="1368" dirty="0">
                <a:latin typeface="Book Antiqua"/>
                <a:cs typeface="Book Antiqua"/>
              </a:rPr>
              <a:t>loss</a:t>
            </a:r>
            <a:r>
              <a:rPr sz="1368" spc="-120" dirty="0">
                <a:latin typeface="Book Antiqua"/>
                <a:cs typeface="Book Antiqua"/>
              </a:rPr>
              <a:t> </a:t>
            </a:r>
            <a:r>
              <a:rPr sz="1368" dirty="0">
                <a:latin typeface="Book Antiqua"/>
                <a:cs typeface="Book Antiqua"/>
              </a:rPr>
              <a:t>mechanism  </a:t>
            </a:r>
            <a:r>
              <a:rPr sz="1368" spc="-4" dirty="0">
                <a:latin typeface="Book Antiqua"/>
                <a:cs typeface="Book Antiqua"/>
              </a:rPr>
              <a:t>using the numerical </a:t>
            </a:r>
            <a:r>
              <a:rPr sz="1368" dirty="0">
                <a:latin typeface="Book Antiqua"/>
                <a:cs typeface="Book Antiqua"/>
              </a:rPr>
              <a:t>simulation</a:t>
            </a:r>
            <a:r>
              <a:rPr sz="1368" spc="-21" dirty="0">
                <a:latin typeface="Book Antiqua"/>
                <a:cs typeface="Book Antiqua"/>
              </a:rPr>
              <a:t> </a:t>
            </a:r>
            <a:r>
              <a:rPr sz="1368" spc="-4" dirty="0">
                <a:latin typeface="Book Antiqua"/>
                <a:cs typeface="Book Antiqua"/>
              </a:rPr>
              <a:t>results.</a:t>
            </a:r>
            <a:endParaRPr sz="1368" dirty="0">
              <a:latin typeface="Book Antiqua"/>
              <a:cs typeface="Book Antiqua"/>
            </a:endParaRPr>
          </a:p>
        </p:txBody>
      </p:sp>
      <p:sp>
        <p:nvSpPr>
          <p:cNvPr id="7" name="object 7"/>
          <p:cNvSpPr txBox="1">
            <a:spLocks noGrp="1"/>
          </p:cNvSpPr>
          <p:nvPr>
            <p:ph type="sldNum" sz="quarter" idx="7"/>
          </p:nvPr>
        </p:nvSpPr>
        <p:spPr>
          <a:xfrm>
            <a:off x="10272464" y="6384836"/>
            <a:ext cx="279400" cy="269304"/>
          </a:xfrm>
          <a:prstGeom prst="rect">
            <a:avLst/>
          </a:prstGeom>
        </p:spPr>
        <p:txBody>
          <a:bodyPr vert="horz" wrap="square" lIns="0" tIns="0" rIns="0" bIns="0" rtlCol="0">
            <a:spAutoFit/>
          </a:bodyPr>
          <a:lstStyle>
            <a:defPPr>
              <a:defRPr lang="ja-JP"/>
            </a:defPPr>
            <a:lvl1pPr marL="0" algn="l" defTabSz="914400" rtl="0" eaLnBrk="1" latinLnBrk="0" hangingPunct="1">
              <a:defRPr kumimoji="1" sz="1800" b="0" i="0" kern="1200">
                <a:solidFill>
                  <a:schemeClr val="tx1"/>
                </a:solidFill>
                <a:latin typeface="Book Antiqua"/>
                <a:ea typeface="+mn-ea"/>
                <a:cs typeface="Book Antiqua"/>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25400">
              <a:lnSpc>
                <a:spcPts val="2120"/>
              </a:lnSpc>
            </a:pPr>
            <a:fld id="{81D60167-4931-47E6-BA6A-407CBD079E47}" type="slidenum">
              <a:rPr lang="en-US" altLang="ja-JP" smtClean="0"/>
              <a:pPr marL="25400">
                <a:lnSpc>
                  <a:spcPts val="2120"/>
                </a:lnSpc>
              </a:pPr>
              <a:t>10</a:t>
            </a:fld>
            <a:endParaRPr dirty="0"/>
          </a:p>
        </p:txBody>
      </p:sp>
      <p:sp>
        <p:nvSpPr>
          <p:cNvPr id="6" name="object 6"/>
          <p:cNvSpPr txBox="1"/>
          <p:nvPr/>
        </p:nvSpPr>
        <p:spPr>
          <a:xfrm>
            <a:off x="2743242" y="1619423"/>
            <a:ext cx="5719887" cy="757261"/>
          </a:xfrm>
          <a:prstGeom prst="rect">
            <a:avLst/>
          </a:prstGeom>
        </p:spPr>
        <p:txBody>
          <a:bodyPr vert="horz" wrap="square" lIns="0" tIns="10860" rIns="0" bIns="0" rtlCol="0">
            <a:spAutoFit/>
          </a:bodyPr>
          <a:lstStyle/>
          <a:p>
            <a:pPr marL="255205" indent="-244345">
              <a:spcBef>
                <a:spcPts val="86"/>
              </a:spcBef>
              <a:buFont typeface="Wingdings"/>
              <a:buChar char=""/>
              <a:tabLst>
                <a:tab pos="255205" algn="l"/>
              </a:tabLst>
            </a:pPr>
            <a:r>
              <a:rPr sz="1368" spc="-4" dirty="0">
                <a:latin typeface="Book Antiqua"/>
                <a:cs typeface="Book Antiqua"/>
              </a:rPr>
              <a:t>Measurements</a:t>
            </a:r>
            <a:endParaRPr sz="1368">
              <a:latin typeface="Book Antiqua"/>
              <a:cs typeface="Book Antiqua"/>
            </a:endParaRPr>
          </a:p>
          <a:p>
            <a:pPr marL="227512">
              <a:spcBef>
                <a:spcPts val="34"/>
              </a:spcBef>
              <a:tabLst>
                <a:tab pos="3704811" algn="l"/>
              </a:tabLst>
            </a:pPr>
            <a:r>
              <a:rPr sz="2052" baseline="1736" dirty="0">
                <a:latin typeface="Book Antiqua"/>
                <a:cs typeface="Book Antiqua"/>
              </a:rPr>
              <a:t>(BLM signals at </a:t>
            </a:r>
            <a:r>
              <a:rPr sz="2052" spc="-6" baseline="1736" dirty="0">
                <a:latin typeface="Book Antiqua"/>
                <a:cs typeface="Book Antiqua"/>
              </a:rPr>
              <a:t>the</a:t>
            </a:r>
            <a:r>
              <a:rPr sz="2052" spc="-13" baseline="1736" dirty="0">
                <a:latin typeface="Book Antiqua"/>
                <a:cs typeface="Book Antiqua"/>
              </a:rPr>
              <a:t> </a:t>
            </a:r>
            <a:r>
              <a:rPr sz="2052" baseline="1736" dirty="0">
                <a:latin typeface="Book Antiqua"/>
                <a:cs typeface="Book Antiqua"/>
              </a:rPr>
              <a:t>collimator</a:t>
            </a:r>
            <a:r>
              <a:rPr sz="2052" spc="-13" baseline="1736" dirty="0">
                <a:latin typeface="Book Antiqua"/>
                <a:cs typeface="Book Antiqua"/>
              </a:rPr>
              <a:t> </a:t>
            </a:r>
            <a:r>
              <a:rPr sz="2052" baseline="1736" dirty="0">
                <a:latin typeface="Book Antiqua"/>
                <a:cs typeface="Book Antiqua"/>
              </a:rPr>
              <a:t>section)	</a:t>
            </a:r>
            <a:r>
              <a:rPr sz="1368" dirty="0">
                <a:latin typeface="Wingdings"/>
                <a:cs typeface="Wingdings"/>
              </a:rPr>
              <a:t></a:t>
            </a:r>
            <a:r>
              <a:rPr sz="1368" dirty="0">
                <a:latin typeface="Times New Roman"/>
                <a:cs typeface="Times New Roman"/>
              </a:rPr>
              <a:t> </a:t>
            </a:r>
            <a:r>
              <a:rPr sz="1368" spc="-4" dirty="0">
                <a:latin typeface="Book Antiqua"/>
                <a:cs typeface="Book Antiqua"/>
              </a:rPr>
              <a:t>Numerical</a:t>
            </a:r>
            <a:r>
              <a:rPr sz="1368" spc="-188" dirty="0">
                <a:latin typeface="Book Antiqua"/>
                <a:cs typeface="Book Antiqua"/>
              </a:rPr>
              <a:t> </a:t>
            </a:r>
            <a:r>
              <a:rPr sz="1368" spc="-4" dirty="0">
                <a:latin typeface="Book Antiqua"/>
                <a:cs typeface="Book Antiqua"/>
              </a:rPr>
              <a:t>simulations</a:t>
            </a:r>
            <a:endParaRPr sz="1368">
              <a:latin typeface="Book Antiqua"/>
              <a:cs typeface="Book Antiqua"/>
            </a:endParaRPr>
          </a:p>
          <a:p>
            <a:pPr marL="443622">
              <a:spcBef>
                <a:spcPts val="1090"/>
              </a:spcBef>
            </a:pPr>
            <a:r>
              <a:rPr sz="1197" u="sng" spc="-4" dirty="0">
                <a:uFill>
                  <a:solidFill>
                    <a:srgbClr val="000000"/>
                  </a:solidFill>
                </a:uFill>
                <a:latin typeface="Book Antiqua"/>
                <a:cs typeface="Book Antiqua"/>
              </a:rPr>
              <a:t>“Correlated painting”</a:t>
            </a:r>
            <a:endParaRPr sz="1197">
              <a:latin typeface="Book Antiqua"/>
              <a:cs typeface="Book Antiqu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602232" y="1380372"/>
            <a:ext cx="2366054" cy="2139871"/>
          </a:xfrm>
          <a:prstGeom prst="rect">
            <a:avLst/>
          </a:prstGeom>
          <a:blipFill>
            <a:blip r:embed="rId2" cstate="print"/>
            <a:stretch>
              <a:fillRect/>
            </a:stretch>
          </a:blipFill>
        </p:spPr>
        <p:txBody>
          <a:bodyPr wrap="square" lIns="0" tIns="0" rIns="0" bIns="0" rtlCol="0"/>
          <a:lstStyle/>
          <a:p>
            <a:endParaRPr sz="1539" dirty="0"/>
          </a:p>
        </p:txBody>
      </p:sp>
      <p:sp>
        <p:nvSpPr>
          <p:cNvPr id="3" name="object 3"/>
          <p:cNvSpPr/>
          <p:nvPr/>
        </p:nvSpPr>
        <p:spPr>
          <a:xfrm>
            <a:off x="5372936" y="1400480"/>
            <a:ext cx="4052732" cy="2490241"/>
          </a:xfrm>
          <a:prstGeom prst="rect">
            <a:avLst/>
          </a:prstGeom>
          <a:blipFill>
            <a:blip r:embed="rId3" cstate="print"/>
            <a:stretch>
              <a:fillRect/>
            </a:stretch>
          </a:blipFill>
        </p:spPr>
        <p:txBody>
          <a:bodyPr wrap="square" lIns="0" tIns="0" rIns="0" bIns="0" rtlCol="0"/>
          <a:lstStyle/>
          <a:p>
            <a:endParaRPr sz="1539" dirty="0"/>
          </a:p>
        </p:txBody>
      </p:sp>
      <p:sp>
        <p:nvSpPr>
          <p:cNvPr id="4" name="object 4"/>
          <p:cNvSpPr txBox="1"/>
          <p:nvPr/>
        </p:nvSpPr>
        <p:spPr>
          <a:xfrm>
            <a:off x="6814384" y="1438388"/>
            <a:ext cx="2845283" cy="553708"/>
          </a:xfrm>
          <a:prstGeom prst="rect">
            <a:avLst/>
          </a:prstGeom>
        </p:spPr>
        <p:txBody>
          <a:bodyPr vert="horz" wrap="square" lIns="0" tIns="10317" rIns="0" bIns="0" rtlCol="0">
            <a:spAutoFit/>
          </a:bodyPr>
          <a:lstStyle/>
          <a:p>
            <a:pPr marL="98824" indent="-87964">
              <a:lnSpc>
                <a:spcPts val="1428"/>
              </a:lnSpc>
              <a:spcBef>
                <a:spcPts val="81"/>
              </a:spcBef>
              <a:buChar char="-"/>
              <a:tabLst>
                <a:tab pos="99367" algn="l"/>
              </a:tabLst>
            </a:pPr>
            <a:r>
              <a:rPr sz="1197" spc="-4" dirty="0">
                <a:latin typeface="Book Antiqua"/>
                <a:cs typeface="Book Antiqua"/>
              </a:rPr>
              <a:t>Correlated painting </a:t>
            </a:r>
            <a:r>
              <a:rPr sz="1197" dirty="0">
                <a:latin typeface="Book Antiqua"/>
                <a:cs typeface="Book Antiqua"/>
              </a:rPr>
              <a:t>(</a:t>
            </a:r>
            <a:r>
              <a:rPr sz="1197" dirty="0">
                <a:latin typeface="Symbol"/>
                <a:cs typeface="Symbol"/>
              </a:rPr>
              <a:t></a:t>
            </a:r>
            <a:r>
              <a:rPr sz="1154" baseline="-21604" dirty="0">
                <a:latin typeface="Book Antiqua"/>
                <a:cs typeface="Book Antiqua"/>
              </a:rPr>
              <a:t>tp</a:t>
            </a:r>
            <a:r>
              <a:rPr sz="1197" dirty="0">
                <a:latin typeface="Book Antiqua"/>
                <a:cs typeface="Book Antiqua"/>
              </a:rPr>
              <a:t>=200</a:t>
            </a:r>
            <a:r>
              <a:rPr sz="1197" dirty="0">
                <a:latin typeface="Symbol"/>
                <a:cs typeface="Symbol"/>
              </a:rPr>
              <a:t></a:t>
            </a:r>
            <a:r>
              <a:rPr sz="1197" dirty="0">
                <a:latin typeface="Times New Roman"/>
                <a:cs typeface="Times New Roman"/>
              </a:rPr>
              <a:t> </a:t>
            </a:r>
            <a:r>
              <a:rPr sz="1197" spc="-4" dirty="0">
                <a:latin typeface="Book Antiqua"/>
                <a:cs typeface="Book Antiqua"/>
              </a:rPr>
              <a:t>mm</a:t>
            </a:r>
            <a:r>
              <a:rPr sz="1197" spc="13" dirty="0">
                <a:latin typeface="Book Antiqua"/>
                <a:cs typeface="Book Antiqua"/>
              </a:rPr>
              <a:t> </a:t>
            </a:r>
            <a:r>
              <a:rPr sz="1197" spc="-4" dirty="0">
                <a:latin typeface="Book Antiqua"/>
                <a:cs typeface="Book Antiqua"/>
              </a:rPr>
              <a:t>mrad)</a:t>
            </a:r>
            <a:endParaRPr sz="1197" dirty="0">
              <a:latin typeface="Book Antiqua"/>
              <a:cs typeface="Book Antiqua"/>
            </a:endParaRPr>
          </a:p>
          <a:p>
            <a:pPr marL="98824" indent="-87964">
              <a:lnSpc>
                <a:spcPts val="1428"/>
              </a:lnSpc>
              <a:buChar char="-"/>
              <a:tabLst>
                <a:tab pos="99367" algn="l"/>
              </a:tabLst>
            </a:pPr>
            <a:r>
              <a:rPr sz="1197" spc="-4" dirty="0">
                <a:latin typeface="Book Antiqua"/>
                <a:cs typeface="Book Antiqua"/>
              </a:rPr>
              <a:t>With edge focus corr. by</a:t>
            </a:r>
            <a:r>
              <a:rPr sz="1197" spc="9" dirty="0">
                <a:latin typeface="Book Antiqua"/>
                <a:cs typeface="Book Antiqua"/>
              </a:rPr>
              <a:t> </a:t>
            </a:r>
            <a:r>
              <a:rPr sz="1197" spc="-4" dirty="0">
                <a:latin typeface="Book Antiqua"/>
                <a:cs typeface="Book Antiqua"/>
              </a:rPr>
              <a:t>QDTs</a:t>
            </a:r>
            <a:endParaRPr sz="1197" dirty="0">
              <a:latin typeface="Book Antiqua"/>
              <a:cs typeface="Book Antiqua"/>
            </a:endParaRPr>
          </a:p>
          <a:p>
            <a:pPr marL="98824" indent="-87964">
              <a:buChar char="-"/>
              <a:tabLst>
                <a:tab pos="99367" algn="l"/>
              </a:tabLst>
            </a:pPr>
            <a:r>
              <a:rPr sz="1197" spc="-4" dirty="0">
                <a:latin typeface="Book Antiqua"/>
                <a:cs typeface="Book Antiqua"/>
              </a:rPr>
              <a:t>Sextupole magnets :</a:t>
            </a:r>
            <a:r>
              <a:rPr sz="1197" spc="21" dirty="0">
                <a:latin typeface="Book Antiqua"/>
                <a:cs typeface="Book Antiqua"/>
              </a:rPr>
              <a:t> </a:t>
            </a:r>
            <a:r>
              <a:rPr sz="1197" spc="-4" dirty="0">
                <a:latin typeface="Book Antiqua"/>
                <a:cs typeface="Book Antiqua"/>
              </a:rPr>
              <a:t>off</a:t>
            </a:r>
            <a:endParaRPr sz="1197" dirty="0">
              <a:latin typeface="Book Antiqua"/>
              <a:cs typeface="Book Antiqua"/>
            </a:endParaRPr>
          </a:p>
        </p:txBody>
      </p:sp>
      <p:sp>
        <p:nvSpPr>
          <p:cNvPr id="5" name="object 5"/>
          <p:cNvSpPr txBox="1"/>
          <p:nvPr/>
        </p:nvSpPr>
        <p:spPr>
          <a:xfrm>
            <a:off x="5100353" y="1885478"/>
            <a:ext cx="205184" cy="1429157"/>
          </a:xfrm>
          <a:prstGeom prst="rect">
            <a:avLst/>
          </a:prstGeom>
        </p:spPr>
        <p:txBody>
          <a:bodyPr vert="vert270" wrap="square" lIns="0" tIns="0" rIns="0" bIns="0" rtlCol="0">
            <a:spAutoFit/>
          </a:bodyPr>
          <a:lstStyle/>
          <a:p>
            <a:pPr marL="10860">
              <a:lnSpc>
                <a:spcPts val="1625"/>
              </a:lnSpc>
            </a:pPr>
            <a:r>
              <a:rPr sz="1368" dirty="0">
                <a:latin typeface="Book Antiqua"/>
                <a:cs typeface="Book Antiqua"/>
              </a:rPr>
              <a:t>BLM signals</a:t>
            </a:r>
            <a:r>
              <a:rPr sz="1368" spc="-90" dirty="0">
                <a:latin typeface="Book Antiqua"/>
                <a:cs typeface="Book Antiqua"/>
              </a:rPr>
              <a:t> </a:t>
            </a:r>
            <a:r>
              <a:rPr sz="1368" dirty="0">
                <a:latin typeface="Book Antiqua"/>
                <a:cs typeface="Book Antiqua"/>
              </a:rPr>
              <a:t>(arb.)</a:t>
            </a:r>
          </a:p>
        </p:txBody>
      </p:sp>
      <p:sp>
        <p:nvSpPr>
          <p:cNvPr id="6" name="object 6"/>
          <p:cNvSpPr txBox="1"/>
          <p:nvPr/>
        </p:nvSpPr>
        <p:spPr>
          <a:xfrm>
            <a:off x="5692347" y="1429914"/>
            <a:ext cx="970328" cy="221473"/>
          </a:xfrm>
          <a:prstGeom prst="rect">
            <a:avLst/>
          </a:prstGeom>
        </p:spPr>
        <p:txBody>
          <a:bodyPr vert="horz" wrap="square" lIns="0" tIns="10860" rIns="0" bIns="0" rtlCol="0">
            <a:spAutoFit/>
          </a:bodyPr>
          <a:lstStyle/>
          <a:p>
            <a:pPr marL="10860">
              <a:spcBef>
                <a:spcPts val="86"/>
              </a:spcBef>
            </a:pPr>
            <a:r>
              <a:rPr sz="1368" dirty="0">
                <a:latin typeface="Book Antiqua"/>
                <a:cs typeface="Book Antiqua"/>
              </a:rPr>
              <a:t>Loss</a:t>
            </a:r>
            <a:r>
              <a:rPr sz="1368" spc="-68" dirty="0">
                <a:latin typeface="Book Antiqua"/>
                <a:cs typeface="Book Antiqua"/>
              </a:rPr>
              <a:t> </a:t>
            </a:r>
            <a:r>
              <a:rPr sz="1368" dirty="0">
                <a:latin typeface="Book Antiqua"/>
                <a:cs typeface="Book Antiqua"/>
              </a:rPr>
              <a:t>~1.81%</a:t>
            </a:r>
          </a:p>
        </p:txBody>
      </p:sp>
      <p:sp>
        <p:nvSpPr>
          <p:cNvPr id="7" name="object 7"/>
          <p:cNvSpPr txBox="1"/>
          <p:nvPr/>
        </p:nvSpPr>
        <p:spPr>
          <a:xfrm>
            <a:off x="5692991" y="3350805"/>
            <a:ext cx="970328" cy="221473"/>
          </a:xfrm>
          <a:prstGeom prst="rect">
            <a:avLst/>
          </a:prstGeom>
        </p:spPr>
        <p:txBody>
          <a:bodyPr vert="horz" wrap="square" lIns="0" tIns="10860" rIns="0" bIns="0" rtlCol="0">
            <a:spAutoFit/>
          </a:bodyPr>
          <a:lstStyle/>
          <a:p>
            <a:pPr marL="10860">
              <a:spcBef>
                <a:spcPts val="86"/>
              </a:spcBef>
            </a:pPr>
            <a:r>
              <a:rPr sz="1368" dirty="0">
                <a:latin typeface="Book Antiqua"/>
                <a:cs typeface="Book Antiqua"/>
              </a:rPr>
              <a:t>Loss</a:t>
            </a:r>
            <a:r>
              <a:rPr sz="1368" spc="-68" dirty="0">
                <a:latin typeface="Book Antiqua"/>
                <a:cs typeface="Book Antiqua"/>
              </a:rPr>
              <a:t> </a:t>
            </a:r>
            <a:r>
              <a:rPr sz="1368" dirty="0">
                <a:latin typeface="Book Antiqua"/>
                <a:cs typeface="Book Antiqua"/>
              </a:rPr>
              <a:t>~0.25%</a:t>
            </a:r>
          </a:p>
        </p:txBody>
      </p:sp>
      <p:sp>
        <p:nvSpPr>
          <p:cNvPr id="8" name="object 8"/>
          <p:cNvSpPr txBox="1">
            <a:spLocks noGrp="1"/>
          </p:cNvSpPr>
          <p:nvPr>
            <p:ph type="title"/>
          </p:nvPr>
        </p:nvSpPr>
        <p:spPr>
          <a:xfrm>
            <a:off x="2758107" y="101077"/>
            <a:ext cx="6838808" cy="620364"/>
          </a:xfrm>
          <a:prstGeom prst="rect">
            <a:avLst/>
          </a:prstGeom>
        </p:spPr>
        <p:txBody>
          <a:bodyPr vert="horz" wrap="square" lIns="0" tIns="10860" rIns="0" bIns="0" rtlCol="0" anchor="ctr">
            <a:spAutoFit/>
          </a:bodyPr>
          <a:lstStyle/>
          <a:p>
            <a:pPr marL="10860">
              <a:spcBef>
                <a:spcPts val="86"/>
              </a:spcBef>
            </a:pPr>
            <a:r>
              <a:rPr b="1" i="1" spc="-4" dirty="0">
                <a:solidFill>
                  <a:srgbClr val="00B0F0"/>
                </a:solidFill>
                <a:effectLst>
                  <a:outerShdw blurRad="38100" dist="38100" dir="2700000" algn="tl">
                    <a:srgbClr val="000000">
                      <a:alpha val="43137"/>
                    </a:srgbClr>
                  </a:outerShdw>
                </a:effectLst>
              </a:rPr>
              <a:t>1-MW </a:t>
            </a:r>
            <a:r>
              <a:rPr b="1" i="1" dirty="0">
                <a:solidFill>
                  <a:srgbClr val="00B0F0"/>
                </a:solidFill>
                <a:effectLst>
                  <a:outerShdw blurRad="38100" dist="38100" dir="2700000" algn="tl">
                    <a:srgbClr val="000000">
                      <a:alpha val="43137"/>
                    </a:srgbClr>
                  </a:outerShdw>
                </a:effectLst>
              </a:rPr>
              <a:t>beam </a:t>
            </a:r>
            <a:r>
              <a:rPr b="1" i="1" spc="-4" dirty="0">
                <a:solidFill>
                  <a:srgbClr val="00B0F0"/>
                </a:solidFill>
                <a:effectLst>
                  <a:outerShdw blurRad="38100" dist="38100" dir="2700000" algn="tl">
                    <a:srgbClr val="000000">
                      <a:alpha val="43137"/>
                    </a:srgbClr>
                  </a:outerShdw>
                </a:effectLst>
              </a:rPr>
              <a:t>test in</a:t>
            </a:r>
            <a:r>
              <a:rPr b="1" i="1" spc="-73" dirty="0">
                <a:solidFill>
                  <a:srgbClr val="00B0F0"/>
                </a:solidFill>
                <a:effectLst>
                  <a:outerShdw blurRad="38100" dist="38100" dir="2700000" algn="tl">
                    <a:srgbClr val="000000">
                      <a:alpha val="43137"/>
                    </a:srgbClr>
                  </a:outerShdw>
                </a:effectLst>
              </a:rPr>
              <a:t> </a:t>
            </a:r>
            <a:r>
              <a:rPr b="1" i="1" spc="-4" dirty="0">
                <a:solidFill>
                  <a:srgbClr val="00B0F0"/>
                </a:solidFill>
                <a:effectLst>
                  <a:outerShdw blurRad="38100" dist="38100" dir="2700000" algn="tl">
                    <a:srgbClr val="000000">
                      <a:alpha val="43137"/>
                    </a:srgbClr>
                  </a:outerShdw>
                </a:effectLst>
              </a:rPr>
              <a:t>2016</a:t>
            </a:r>
          </a:p>
        </p:txBody>
      </p:sp>
      <p:sp>
        <p:nvSpPr>
          <p:cNvPr id="9" name="object 9"/>
          <p:cNvSpPr/>
          <p:nvPr/>
        </p:nvSpPr>
        <p:spPr>
          <a:xfrm>
            <a:off x="5795084" y="2483974"/>
            <a:ext cx="414847" cy="623356"/>
          </a:xfrm>
          <a:custGeom>
            <a:avLst/>
            <a:gdLst/>
            <a:ahLst/>
            <a:cxnLst/>
            <a:rect l="l" t="t" r="r" b="b"/>
            <a:pathLst>
              <a:path w="485139" h="728979">
                <a:moveTo>
                  <a:pt x="484631" y="486155"/>
                </a:moveTo>
                <a:lnTo>
                  <a:pt x="363474" y="486155"/>
                </a:lnTo>
                <a:lnTo>
                  <a:pt x="363473" y="0"/>
                </a:lnTo>
                <a:lnTo>
                  <a:pt x="121157" y="0"/>
                </a:lnTo>
                <a:lnTo>
                  <a:pt x="121157" y="486155"/>
                </a:lnTo>
                <a:lnTo>
                  <a:pt x="0" y="486155"/>
                </a:lnTo>
                <a:lnTo>
                  <a:pt x="242315" y="728471"/>
                </a:lnTo>
                <a:lnTo>
                  <a:pt x="484631" y="486155"/>
                </a:lnTo>
                <a:close/>
              </a:path>
            </a:pathLst>
          </a:custGeom>
          <a:solidFill>
            <a:srgbClr val="00CB98"/>
          </a:solidFill>
        </p:spPr>
        <p:txBody>
          <a:bodyPr wrap="square" lIns="0" tIns="0" rIns="0" bIns="0" rtlCol="0"/>
          <a:lstStyle/>
          <a:p>
            <a:endParaRPr sz="1539" dirty="0"/>
          </a:p>
        </p:txBody>
      </p:sp>
      <p:sp>
        <p:nvSpPr>
          <p:cNvPr id="10" name="object 10"/>
          <p:cNvSpPr/>
          <p:nvPr/>
        </p:nvSpPr>
        <p:spPr>
          <a:xfrm>
            <a:off x="5785310" y="2479413"/>
            <a:ext cx="434394" cy="633130"/>
          </a:xfrm>
          <a:custGeom>
            <a:avLst/>
            <a:gdLst/>
            <a:ahLst/>
            <a:cxnLst/>
            <a:rect l="l" t="t" r="r" b="b"/>
            <a:pathLst>
              <a:path w="508000" h="740410">
                <a:moveTo>
                  <a:pt x="132588" y="486156"/>
                </a:moveTo>
                <a:lnTo>
                  <a:pt x="0" y="486156"/>
                </a:lnTo>
                <a:lnTo>
                  <a:pt x="11429" y="497586"/>
                </a:lnTo>
                <a:lnTo>
                  <a:pt x="11430" y="496062"/>
                </a:lnTo>
                <a:lnTo>
                  <a:pt x="14478" y="487680"/>
                </a:lnTo>
                <a:lnTo>
                  <a:pt x="22860" y="496062"/>
                </a:lnTo>
                <a:lnTo>
                  <a:pt x="127254" y="496062"/>
                </a:lnTo>
                <a:lnTo>
                  <a:pt x="127254" y="491490"/>
                </a:lnTo>
                <a:lnTo>
                  <a:pt x="132588" y="486156"/>
                </a:lnTo>
                <a:close/>
              </a:path>
              <a:path w="508000" h="740410">
                <a:moveTo>
                  <a:pt x="22860" y="496062"/>
                </a:moveTo>
                <a:lnTo>
                  <a:pt x="14478" y="487680"/>
                </a:lnTo>
                <a:lnTo>
                  <a:pt x="11430" y="496062"/>
                </a:lnTo>
                <a:lnTo>
                  <a:pt x="22860" y="496062"/>
                </a:lnTo>
                <a:close/>
              </a:path>
              <a:path w="508000" h="740410">
                <a:moveTo>
                  <a:pt x="253365" y="726567"/>
                </a:moveTo>
                <a:lnTo>
                  <a:pt x="22860" y="496062"/>
                </a:lnTo>
                <a:lnTo>
                  <a:pt x="11430" y="496062"/>
                </a:lnTo>
                <a:lnTo>
                  <a:pt x="11429" y="497586"/>
                </a:lnTo>
                <a:lnTo>
                  <a:pt x="249936" y="736092"/>
                </a:lnTo>
                <a:lnTo>
                  <a:pt x="249936" y="729996"/>
                </a:lnTo>
                <a:lnTo>
                  <a:pt x="253365" y="726567"/>
                </a:lnTo>
                <a:close/>
              </a:path>
              <a:path w="508000" h="740410">
                <a:moveTo>
                  <a:pt x="379476" y="486156"/>
                </a:moveTo>
                <a:lnTo>
                  <a:pt x="379475" y="0"/>
                </a:lnTo>
                <a:lnTo>
                  <a:pt x="127253" y="0"/>
                </a:lnTo>
                <a:lnTo>
                  <a:pt x="127254" y="486156"/>
                </a:lnTo>
                <a:lnTo>
                  <a:pt x="132588" y="486156"/>
                </a:lnTo>
                <a:lnTo>
                  <a:pt x="132587" y="9906"/>
                </a:lnTo>
                <a:lnTo>
                  <a:pt x="137160" y="5334"/>
                </a:lnTo>
                <a:lnTo>
                  <a:pt x="137160" y="9906"/>
                </a:lnTo>
                <a:lnTo>
                  <a:pt x="369570" y="9906"/>
                </a:lnTo>
                <a:lnTo>
                  <a:pt x="369570" y="5334"/>
                </a:lnTo>
                <a:lnTo>
                  <a:pt x="374903" y="9906"/>
                </a:lnTo>
                <a:lnTo>
                  <a:pt x="374904" y="486156"/>
                </a:lnTo>
                <a:lnTo>
                  <a:pt x="379476" y="486156"/>
                </a:lnTo>
                <a:close/>
              </a:path>
              <a:path w="508000" h="740410">
                <a:moveTo>
                  <a:pt x="137160" y="496062"/>
                </a:moveTo>
                <a:lnTo>
                  <a:pt x="137160" y="9906"/>
                </a:lnTo>
                <a:lnTo>
                  <a:pt x="132587" y="9906"/>
                </a:lnTo>
                <a:lnTo>
                  <a:pt x="132588" y="486156"/>
                </a:lnTo>
                <a:lnTo>
                  <a:pt x="127254" y="491490"/>
                </a:lnTo>
                <a:lnTo>
                  <a:pt x="127254" y="496062"/>
                </a:lnTo>
                <a:lnTo>
                  <a:pt x="137160" y="496062"/>
                </a:lnTo>
                <a:close/>
              </a:path>
              <a:path w="508000" h="740410">
                <a:moveTo>
                  <a:pt x="137160" y="9906"/>
                </a:moveTo>
                <a:lnTo>
                  <a:pt x="137160" y="5334"/>
                </a:lnTo>
                <a:lnTo>
                  <a:pt x="132587" y="9906"/>
                </a:lnTo>
                <a:lnTo>
                  <a:pt x="137160" y="9906"/>
                </a:lnTo>
                <a:close/>
              </a:path>
              <a:path w="508000" h="740410">
                <a:moveTo>
                  <a:pt x="256794" y="729996"/>
                </a:moveTo>
                <a:lnTo>
                  <a:pt x="253365" y="726567"/>
                </a:lnTo>
                <a:lnTo>
                  <a:pt x="249936" y="729996"/>
                </a:lnTo>
                <a:lnTo>
                  <a:pt x="256794" y="729996"/>
                </a:lnTo>
                <a:close/>
              </a:path>
              <a:path w="508000" h="740410">
                <a:moveTo>
                  <a:pt x="256794" y="736854"/>
                </a:moveTo>
                <a:lnTo>
                  <a:pt x="256794" y="729996"/>
                </a:lnTo>
                <a:lnTo>
                  <a:pt x="249936" y="729996"/>
                </a:lnTo>
                <a:lnTo>
                  <a:pt x="249936" y="736092"/>
                </a:lnTo>
                <a:lnTo>
                  <a:pt x="253746" y="739902"/>
                </a:lnTo>
                <a:lnTo>
                  <a:pt x="256794" y="736854"/>
                </a:lnTo>
                <a:close/>
              </a:path>
              <a:path w="508000" h="740410">
                <a:moveTo>
                  <a:pt x="496062" y="497586"/>
                </a:moveTo>
                <a:lnTo>
                  <a:pt x="496062" y="496062"/>
                </a:lnTo>
                <a:lnTo>
                  <a:pt x="483869" y="496062"/>
                </a:lnTo>
                <a:lnTo>
                  <a:pt x="253365" y="726567"/>
                </a:lnTo>
                <a:lnTo>
                  <a:pt x="256794" y="729996"/>
                </a:lnTo>
                <a:lnTo>
                  <a:pt x="256794" y="736854"/>
                </a:lnTo>
                <a:lnTo>
                  <a:pt x="496062" y="497586"/>
                </a:lnTo>
                <a:close/>
              </a:path>
              <a:path w="508000" h="740410">
                <a:moveTo>
                  <a:pt x="374903" y="9906"/>
                </a:moveTo>
                <a:lnTo>
                  <a:pt x="369570" y="5334"/>
                </a:lnTo>
                <a:lnTo>
                  <a:pt x="369570" y="9906"/>
                </a:lnTo>
                <a:lnTo>
                  <a:pt x="374903" y="9906"/>
                </a:lnTo>
                <a:close/>
              </a:path>
              <a:path w="508000" h="740410">
                <a:moveTo>
                  <a:pt x="379476" y="496062"/>
                </a:moveTo>
                <a:lnTo>
                  <a:pt x="379476" y="491490"/>
                </a:lnTo>
                <a:lnTo>
                  <a:pt x="374904" y="486156"/>
                </a:lnTo>
                <a:lnTo>
                  <a:pt x="374903" y="9906"/>
                </a:lnTo>
                <a:lnTo>
                  <a:pt x="369570" y="9906"/>
                </a:lnTo>
                <a:lnTo>
                  <a:pt x="369570" y="496062"/>
                </a:lnTo>
                <a:lnTo>
                  <a:pt x="379476" y="496062"/>
                </a:lnTo>
                <a:close/>
              </a:path>
              <a:path w="508000" h="740410">
                <a:moveTo>
                  <a:pt x="507492" y="486156"/>
                </a:moveTo>
                <a:lnTo>
                  <a:pt x="374904" y="486156"/>
                </a:lnTo>
                <a:lnTo>
                  <a:pt x="379476" y="491490"/>
                </a:lnTo>
                <a:lnTo>
                  <a:pt x="379476" y="496062"/>
                </a:lnTo>
                <a:lnTo>
                  <a:pt x="483869" y="496062"/>
                </a:lnTo>
                <a:lnTo>
                  <a:pt x="492252" y="487680"/>
                </a:lnTo>
                <a:lnTo>
                  <a:pt x="496062" y="496062"/>
                </a:lnTo>
                <a:lnTo>
                  <a:pt x="496062" y="497586"/>
                </a:lnTo>
                <a:lnTo>
                  <a:pt x="507492" y="486156"/>
                </a:lnTo>
                <a:close/>
              </a:path>
              <a:path w="508000" h="740410">
                <a:moveTo>
                  <a:pt x="496062" y="496062"/>
                </a:moveTo>
                <a:lnTo>
                  <a:pt x="492252" y="487680"/>
                </a:lnTo>
                <a:lnTo>
                  <a:pt x="483869" y="496062"/>
                </a:lnTo>
                <a:lnTo>
                  <a:pt x="496062" y="496062"/>
                </a:lnTo>
                <a:close/>
              </a:path>
            </a:pathLst>
          </a:custGeom>
          <a:solidFill>
            <a:srgbClr val="CBCBFF"/>
          </a:solidFill>
        </p:spPr>
        <p:txBody>
          <a:bodyPr wrap="square" lIns="0" tIns="0" rIns="0" bIns="0" rtlCol="0"/>
          <a:lstStyle/>
          <a:p>
            <a:endParaRPr sz="1539" dirty="0"/>
          </a:p>
        </p:txBody>
      </p:sp>
      <p:sp>
        <p:nvSpPr>
          <p:cNvPr id="11" name="object 11"/>
          <p:cNvSpPr txBox="1"/>
          <p:nvPr/>
        </p:nvSpPr>
        <p:spPr>
          <a:xfrm>
            <a:off x="8204881" y="1126277"/>
            <a:ext cx="1114764" cy="221473"/>
          </a:xfrm>
          <a:prstGeom prst="rect">
            <a:avLst/>
          </a:prstGeom>
        </p:spPr>
        <p:txBody>
          <a:bodyPr vert="horz" wrap="square" lIns="0" tIns="10860" rIns="0" bIns="0" rtlCol="0">
            <a:spAutoFit/>
          </a:bodyPr>
          <a:lstStyle/>
          <a:p>
            <a:pPr marL="10860">
              <a:spcBef>
                <a:spcPts val="86"/>
              </a:spcBef>
            </a:pPr>
            <a:r>
              <a:rPr sz="1368" b="1" u="sng" dirty="0">
                <a:solidFill>
                  <a:srgbClr val="FF32CC"/>
                </a:solidFill>
                <a:uFill>
                  <a:solidFill>
                    <a:srgbClr val="FF32CB"/>
                  </a:solidFill>
                </a:uFill>
                <a:latin typeface="Book Antiqua"/>
                <a:cs typeface="Book Antiqua"/>
              </a:rPr>
              <a:t>Measureme</a:t>
            </a:r>
            <a:r>
              <a:rPr sz="1368" b="1" u="sng" spc="-9" dirty="0">
                <a:solidFill>
                  <a:srgbClr val="FF32CC"/>
                </a:solidFill>
                <a:uFill>
                  <a:solidFill>
                    <a:srgbClr val="FF32CB"/>
                  </a:solidFill>
                </a:uFill>
                <a:latin typeface="Book Antiqua"/>
                <a:cs typeface="Book Antiqua"/>
              </a:rPr>
              <a:t>n</a:t>
            </a:r>
            <a:r>
              <a:rPr sz="1368" b="1" u="sng" dirty="0">
                <a:solidFill>
                  <a:srgbClr val="FF32CC"/>
                </a:solidFill>
                <a:uFill>
                  <a:solidFill>
                    <a:srgbClr val="FF32CB"/>
                  </a:solidFill>
                </a:uFill>
                <a:latin typeface="Book Antiqua"/>
                <a:cs typeface="Book Antiqua"/>
              </a:rPr>
              <a:t>t</a:t>
            </a:r>
            <a:endParaRPr sz="1368" dirty="0">
              <a:latin typeface="Book Antiqua"/>
              <a:cs typeface="Book Antiqua"/>
            </a:endParaRPr>
          </a:p>
        </p:txBody>
      </p:sp>
      <p:sp>
        <p:nvSpPr>
          <p:cNvPr id="12" name="object 12"/>
          <p:cNvSpPr txBox="1"/>
          <p:nvPr/>
        </p:nvSpPr>
        <p:spPr>
          <a:xfrm>
            <a:off x="6789622" y="2701172"/>
            <a:ext cx="3157504" cy="553708"/>
          </a:xfrm>
          <a:prstGeom prst="rect">
            <a:avLst/>
          </a:prstGeom>
        </p:spPr>
        <p:txBody>
          <a:bodyPr vert="horz" wrap="square" lIns="0" tIns="10317" rIns="0" bIns="0" rtlCol="0">
            <a:spAutoFit/>
          </a:bodyPr>
          <a:lstStyle/>
          <a:p>
            <a:pPr marL="98824" indent="-87964">
              <a:lnSpc>
                <a:spcPts val="1428"/>
              </a:lnSpc>
              <a:spcBef>
                <a:spcPts val="81"/>
              </a:spcBef>
              <a:buChar char="-"/>
              <a:tabLst>
                <a:tab pos="99367" algn="l"/>
              </a:tabLst>
            </a:pPr>
            <a:r>
              <a:rPr sz="1197" spc="-4" dirty="0">
                <a:latin typeface="Book Antiqua"/>
                <a:cs typeface="Book Antiqua"/>
              </a:rPr>
              <a:t>Anti-correlated painting </a:t>
            </a:r>
            <a:r>
              <a:rPr sz="1197" dirty="0">
                <a:latin typeface="Book Antiqua"/>
                <a:cs typeface="Book Antiqua"/>
              </a:rPr>
              <a:t>(</a:t>
            </a:r>
            <a:r>
              <a:rPr sz="1197" dirty="0">
                <a:latin typeface="Symbol"/>
                <a:cs typeface="Symbol"/>
              </a:rPr>
              <a:t></a:t>
            </a:r>
            <a:r>
              <a:rPr sz="1154" baseline="-21604" dirty="0">
                <a:latin typeface="Book Antiqua"/>
                <a:cs typeface="Book Antiqua"/>
              </a:rPr>
              <a:t>tp</a:t>
            </a:r>
            <a:r>
              <a:rPr sz="1197" dirty="0">
                <a:latin typeface="Book Antiqua"/>
                <a:cs typeface="Book Antiqua"/>
              </a:rPr>
              <a:t>=200</a:t>
            </a:r>
            <a:r>
              <a:rPr sz="1197" dirty="0">
                <a:latin typeface="Symbol"/>
                <a:cs typeface="Symbol"/>
              </a:rPr>
              <a:t></a:t>
            </a:r>
            <a:r>
              <a:rPr sz="1197" dirty="0">
                <a:latin typeface="Times New Roman"/>
                <a:cs typeface="Times New Roman"/>
              </a:rPr>
              <a:t> </a:t>
            </a:r>
            <a:r>
              <a:rPr sz="1197" spc="-4" dirty="0">
                <a:latin typeface="Book Antiqua"/>
                <a:cs typeface="Book Antiqua"/>
              </a:rPr>
              <a:t>mm</a:t>
            </a:r>
            <a:r>
              <a:rPr sz="1197" spc="43" dirty="0">
                <a:latin typeface="Book Antiqua"/>
                <a:cs typeface="Book Antiqua"/>
              </a:rPr>
              <a:t> </a:t>
            </a:r>
            <a:r>
              <a:rPr sz="1197" spc="-4" dirty="0">
                <a:latin typeface="Book Antiqua"/>
                <a:cs typeface="Book Antiqua"/>
              </a:rPr>
              <a:t>mrad)</a:t>
            </a:r>
            <a:endParaRPr sz="1197" dirty="0">
              <a:latin typeface="Book Antiqua"/>
              <a:cs typeface="Book Antiqua"/>
            </a:endParaRPr>
          </a:p>
          <a:p>
            <a:pPr marL="98824" indent="-87964">
              <a:lnSpc>
                <a:spcPts val="1428"/>
              </a:lnSpc>
              <a:buChar char="-"/>
              <a:tabLst>
                <a:tab pos="99367" algn="l"/>
              </a:tabLst>
            </a:pPr>
            <a:r>
              <a:rPr sz="1197" spc="-4" dirty="0">
                <a:latin typeface="Book Antiqua"/>
                <a:cs typeface="Book Antiqua"/>
              </a:rPr>
              <a:t>With edge focus corr. by</a:t>
            </a:r>
            <a:r>
              <a:rPr sz="1197" spc="9" dirty="0">
                <a:latin typeface="Book Antiqua"/>
                <a:cs typeface="Book Antiqua"/>
              </a:rPr>
              <a:t> </a:t>
            </a:r>
            <a:r>
              <a:rPr sz="1197" spc="-4" dirty="0">
                <a:latin typeface="Book Antiqua"/>
                <a:cs typeface="Book Antiqua"/>
              </a:rPr>
              <a:t>QDTs</a:t>
            </a:r>
            <a:endParaRPr sz="1197" dirty="0">
              <a:latin typeface="Book Antiqua"/>
              <a:cs typeface="Book Antiqua"/>
            </a:endParaRPr>
          </a:p>
          <a:p>
            <a:pPr marL="98824" indent="-87964">
              <a:buChar char="-"/>
              <a:tabLst>
                <a:tab pos="99367" algn="l"/>
              </a:tabLst>
            </a:pPr>
            <a:r>
              <a:rPr sz="1197" spc="-4" dirty="0">
                <a:latin typeface="Book Antiqua"/>
                <a:cs typeface="Book Antiqua"/>
              </a:rPr>
              <a:t>Sextupole magnets :</a:t>
            </a:r>
            <a:r>
              <a:rPr sz="1197" spc="21" dirty="0">
                <a:latin typeface="Book Antiqua"/>
                <a:cs typeface="Book Antiqua"/>
              </a:rPr>
              <a:t> </a:t>
            </a:r>
            <a:r>
              <a:rPr sz="1197" spc="-4" dirty="0">
                <a:latin typeface="Book Antiqua"/>
                <a:cs typeface="Book Antiqua"/>
              </a:rPr>
              <a:t>off</a:t>
            </a:r>
            <a:endParaRPr sz="1197" dirty="0">
              <a:latin typeface="Book Antiqua"/>
              <a:cs typeface="Book Antiqua"/>
            </a:endParaRPr>
          </a:p>
        </p:txBody>
      </p:sp>
      <p:sp>
        <p:nvSpPr>
          <p:cNvPr id="13" name="object 13"/>
          <p:cNvSpPr txBox="1"/>
          <p:nvPr/>
        </p:nvSpPr>
        <p:spPr>
          <a:xfrm>
            <a:off x="3225420" y="3491554"/>
            <a:ext cx="1443275" cy="221473"/>
          </a:xfrm>
          <a:prstGeom prst="rect">
            <a:avLst/>
          </a:prstGeom>
        </p:spPr>
        <p:txBody>
          <a:bodyPr vert="horz" wrap="square" lIns="0" tIns="10860" rIns="0" bIns="0" rtlCol="0">
            <a:spAutoFit/>
          </a:bodyPr>
          <a:lstStyle/>
          <a:p>
            <a:pPr marL="10860">
              <a:spcBef>
                <a:spcPts val="86"/>
              </a:spcBef>
            </a:pPr>
            <a:r>
              <a:rPr sz="1368" dirty="0">
                <a:latin typeface="Book Antiqua"/>
                <a:cs typeface="Book Antiqua"/>
              </a:rPr>
              <a:t>Horizontal </a:t>
            </a:r>
            <a:r>
              <a:rPr sz="1368" spc="-4" dirty="0">
                <a:latin typeface="Book Antiqua"/>
                <a:cs typeface="Book Antiqua"/>
              </a:rPr>
              <a:t>tune</a:t>
            </a:r>
            <a:r>
              <a:rPr sz="1368" spc="-60" dirty="0">
                <a:latin typeface="Book Antiqua"/>
                <a:cs typeface="Book Antiqua"/>
              </a:rPr>
              <a:t> </a:t>
            </a:r>
            <a:r>
              <a:rPr sz="1368" dirty="0">
                <a:latin typeface="Symbol"/>
                <a:cs typeface="Symbol"/>
              </a:rPr>
              <a:t></a:t>
            </a:r>
            <a:r>
              <a:rPr sz="1347" baseline="-21164" dirty="0">
                <a:latin typeface="Book Antiqua"/>
                <a:cs typeface="Book Antiqua"/>
              </a:rPr>
              <a:t>x</a:t>
            </a:r>
          </a:p>
        </p:txBody>
      </p:sp>
      <p:sp>
        <p:nvSpPr>
          <p:cNvPr id="14" name="object 14"/>
          <p:cNvSpPr txBox="1"/>
          <p:nvPr/>
        </p:nvSpPr>
        <p:spPr>
          <a:xfrm>
            <a:off x="2333760" y="1793508"/>
            <a:ext cx="210507" cy="1208702"/>
          </a:xfrm>
          <a:prstGeom prst="rect">
            <a:avLst/>
          </a:prstGeom>
        </p:spPr>
        <p:txBody>
          <a:bodyPr vert="vert270" wrap="square" lIns="0" tIns="11946" rIns="0" bIns="0" rtlCol="0">
            <a:spAutoFit/>
          </a:bodyPr>
          <a:lstStyle/>
          <a:p>
            <a:pPr marL="10860">
              <a:spcBef>
                <a:spcPts val="94"/>
              </a:spcBef>
            </a:pPr>
            <a:r>
              <a:rPr sz="1368" spc="-4" dirty="0">
                <a:latin typeface="Book Antiqua"/>
                <a:cs typeface="Book Antiqua"/>
              </a:rPr>
              <a:t>Vertical tune</a:t>
            </a:r>
            <a:r>
              <a:rPr sz="1368" spc="-68" dirty="0">
                <a:latin typeface="Book Antiqua"/>
                <a:cs typeface="Book Antiqua"/>
              </a:rPr>
              <a:t> </a:t>
            </a:r>
            <a:r>
              <a:rPr sz="1368" dirty="0">
                <a:latin typeface="Symbol"/>
                <a:cs typeface="Symbol"/>
              </a:rPr>
              <a:t></a:t>
            </a:r>
            <a:r>
              <a:rPr sz="1347" baseline="-21164" dirty="0">
                <a:latin typeface="Book Antiqua"/>
                <a:cs typeface="Book Antiqua"/>
              </a:rPr>
              <a:t>y</a:t>
            </a:r>
          </a:p>
        </p:txBody>
      </p:sp>
      <p:sp>
        <p:nvSpPr>
          <p:cNvPr id="15" name="object 15"/>
          <p:cNvSpPr/>
          <p:nvPr/>
        </p:nvSpPr>
        <p:spPr>
          <a:xfrm>
            <a:off x="2846633" y="1428396"/>
            <a:ext cx="2056857" cy="1961290"/>
          </a:xfrm>
          <a:custGeom>
            <a:avLst/>
            <a:gdLst/>
            <a:ahLst/>
            <a:cxnLst/>
            <a:rect l="l" t="t" r="r" b="b"/>
            <a:pathLst>
              <a:path w="2405379" h="2293620">
                <a:moveTo>
                  <a:pt x="2404872" y="28194"/>
                </a:moveTo>
                <a:lnTo>
                  <a:pt x="2378202" y="0"/>
                </a:lnTo>
                <a:lnTo>
                  <a:pt x="0" y="2266188"/>
                </a:lnTo>
                <a:lnTo>
                  <a:pt x="25907" y="2293620"/>
                </a:lnTo>
                <a:lnTo>
                  <a:pt x="2404872" y="28194"/>
                </a:lnTo>
                <a:close/>
              </a:path>
            </a:pathLst>
          </a:custGeom>
          <a:solidFill>
            <a:srgbClr val="FF0000"/>
          </a:solidFill>
        </p:spPr>
        <p:txBody>
          <a:bodyPr wrap="square" lIns="0" tIns="0" rIns="0" bIns="0" rtlCol="0"/>
          <a:lstStyle/>
          <a:p>
            <a:endParaRPr sz="1539" dirty="0"/>
          </a:p>
        </p:txBody>
      </p:sp>
      <p:sp>
        <p:nvSpPr>
          <p:cNvPr id="16" name="object 16"/>
          <p:cNvSpPr txBox="1"/>
          <p:nvPr/>
        </p:nvSpPr>
        <p:spPr>
          <a:xfrm>
            <a:off x="3054702" y="2177294"/>
            <a:ext cx="753130" cy="221473"/>
          </a:xfrm>
          <a:prstGeom prst="rect">
            <a:avLst/>
          </a:prstGeom>
        </p:spPr>
        <p:txBody>
          <a:bodyPr vert="horz" wrap="square" lIns="0" tIns="10860" rIns="0" bIns="0" rtlCol="0">
            <a:spAutoFit/>
          </a:bodyPr>
          <a:lstStyle/>
          <a:p>
            <a:pPr marL="10860">
              <a:spcBef>
                <a:spcPts val="86"/>
              </a:spcBef>
            </a:pPr>
            <a:r>
              <a:rPr sz="1368" dirty="0">
                <a:solidFill>
                  <a:srgbClr val="FF0000"/>
                </a:solidFill>
                <a:latin typeface="Book Antiqua"/>
                <a:cs typeface="Book Antiqua"/>
              </a:rPr>
              <a:t>2</a:t>
            </a:r>
            <a:r>
              <a:rPr sz="1368" spc="-4" dirty="0">
                <a:solidFill>
                  <a:srgbClr val="FF0000"/>
                </a:solidFill>
                <a:latin typeface="Symbol"/>
                <a:cs typeface="Symbol"/>
              </a:rPr>
              <a:t></a:t>
            </a:r>
            <a:r>
              <a:rPr sz="1347" baseline="-21164" dirty="0">
                <a:solidFill>
                  <a:srgbClr val="FF0000"/>
                </a:solidFill>
                <a:latin typeface="Book Antiqua"/>
                <a:cs typeface="Book Antiqua"/>
              </a:rPr>
              <a:t>x</a:t>
            </a:r>
            <a:r>
              <a:rPr sz="1368" dirty="0">
                <a:solidFill>
                  <a:srgbClr val="FF0000"/>
                </a:solidFill>
                <a:latin typeface="Book Antiqua"/>
                <a:cs typeface="Book Antiqua"/>
              </a:rPr>
              <a:t>-2</a:t>
            </a:r>
            <a:r>
              <a:rPr sz="1368" spc="-4" dirty="0">
                <a:solidFill>
                  <a:srgbClr val="FF0000"/>
                </a:solidFill>
                <a:latin typeface="Symbol"/>
                <a:cs typeface="Symbol"/>
              </a:rPr>
              <a:t></a:t>
            </a:r>
            <a:r>
              <a:rPr sz="1347" spc="6" baseline="-21164" dirty="0">
                <a:solidFill>
                  <a:srgbClr val="FF0000"/>
                </a:solidFill>
                <a:latin typeface="Book Antiqua"/>
                <a:cs typeface="Book Antiqua"/>
              </a:rPr>
              <a:t>y</a:t>
            </a:r>
            <a:r>
              <a:rPr sz="1368" dirty="0">
                <a:solidFill>
                  <a:srgbClr val="FF0000"/>
                </a:solidFill>
                <a:latin typeface="Book Antiqua"/>
                <a:cs typeface="Book Antiqua"/>
              </a:rPr>
              <a:t>=0</a:t>
            </a:r>
            <a:endParaRPr sz="1368" dirty="0">
              <a:latin typeface="Book Antiqua"/>
              <a:cs typeface="Book Antiqua"/>
            </a:endParaRPr>
          </a:p>
        </p:txBody>
      </p:sp>
      <p:sp>
        <p:nvSpPr>
          <p:cNvPr id="17" name="object 17"/>
          <p:cNvSpPr/>
          <p:nvPr/>
        </p:nvSpPr>
        <p:spPr>
          <a:xfrm>
            <a:off x="2857710" y="1423836"/>
            <a:ext cx="2025906" cy="989876"/>
          </a:xfrm>
          <a:custGeom>
            <a:avLst/>
            <a:gdLst/>
            <a:ahLst/>
            <a:cxnLst/>
            <a:rect l="l" t="t" r="r" b="b"/>
            <a:pathLst>
              <a:path w="2369185" h="1157605">
                <a:moveTo>
                  <a:pt x="2369058" y="1134617"/>
                </a:moveTo>
                <a:lnTo>
                  <a:pt x="2300478" y="1101089"/>
                </a:lnTo>
                <a:lnTo>
                  <a:pt x="2289047" y="1123949"/>
                </a:lnTo>
                <a:lnTo>
                  <a:pt x="2357628" y="1157477"/>
                </a:lnTo>
                <a:lnTo>
                  <a:pt x="2369058" y="1134617"/>
                </a:lnTo>
                <a:close/>
              </a:path>
              <a:path w="2369185" h="1157605">
                <a:moveTo>
                  <a:pt x="2277617" y="1090421"/>
                </a:moveTo>
                <a:lnTo>
                  <a:pt x="2208276" y="1056893"/>
                </a:lnTo>
                <a:lnTo>
                  <a:pt x="2197608" y="1079753"/>
                </a:lnTo>
                <a:lnTo>
                  <a:pt x="2266188" y="1113281"/>
                </a:lnTo>
                <a:lnTo>
                  <a:pt x="2277617" y="1090421"/>
                </a:lnTo>
                <a:close/>
              </a:path>
              <a:path w="2369185" h="1157605">
                <a:moveTo>
                  <a:pt x="2185416" y="1046225"/>
                </a:moveTo>
                <a:lnTo>
                  <a:pt x="2116835" y="1013459"/>
                </a:lnTo>
                <a:lnTo>
                  <a:pt x="2106167" y="1036319"/>
                </a:lnTo>
                <a:lnTo>
                  <a:pt x="2174747" y="1069086"/>
                </a:lnTo>
                <a:lnTo>
                  <a:pt x="2185416" y="1046225"/>
                </a:lnTo>
                <a:close/>
              </a:path>
              <a:path w="2369185" h="1157605">
                <a:moveTo>
                  <a:pt x="2093976" y="1002029"/>
                </a:moveTo>
                <a:lnTo>
                  <a:pt x="2025395" y="969263"/>
                </a:lnTo>
                <a:lnTo>
                  <a:pt x="2014727" y="992123"/>
                </a:lnTo>
                <a:lnTo>
                  <a:pt x="2083308" y="1024889"/>
                </a:lnTo>
                <a:lnTo>
                  <a:pt x="2093976" y="1002029"/>
                </a:lnTo>
                <a:close/>
              </a:path>
              <a:path w="2369185" h="1157605">
                <a:moveTo>
                  <a:pt x="2002535" y="957833"/>
                </a:moveTo>
                <a:lnTo>
                  <a:pt x="1933955" y="925067"/>
                </a:lnTo>
                <a:lnTo>
                  <a:pt x="1922526" y="947927"/>
                </a:lnTo>
                <a:lnTo>
                  <a:pt x="1991867" y="980693"/>
                </a:lnTo>
                <a:lnTo>
                  <a:pt x="2002535" y="957833"/>
                </a:lnTo>
                <a:close/>
              </a:path>
              <a:path w="2369185" h="1157605">
                <a:moveTo>
                  <a:pt x="1911095" y="914399"/>
                </a:moveTo>
                <a:lnTo>
                  <a:pt x="1842515" y="880871"/>
                </a:lnTo>
                <a:lnTo>
                  <a:pt x="1831085" y="903732"/>
                </a:lnTo>
                <a:lnTo>
                  <a:pt x="1899665" y="937259"/>
                </a:lnTo>
                <a:lnTo>
                  <a:pt x="1911095" y="914399"/>
                </a:lnTo>
                <a:close/>
              </a:path>
              <a:path w="2369185" h="1157605">
                <a:moveTo>
                  <a:pt x="1819655" y="870203"/>
                </a:moveTo>
                <a:lnTo>
                  <a:pt x="1751076" y="836676"/>
                </a:lnTo>
                <a:lnTo>
                  <a:pt x="1739645" y="859535"/>
                </a:lnTo>
                <a:lnTo>
                  <a:pt x="1808226" y="893063"/>
                </a:lnTo>
                <a:lnTo>
                  <a:pt x="1819655" y="870203"/>
                </a:lnTo>
                <a:close/>
              </a:path>
              <a:path w="2369185" h="1157605">
                <a:moveTo>
                  <a:pt x="1728215" y="826007"/>
                </a:moveTo>
                <a:lnTo>
                  <a:pt x="1658873" y="793241"/>
                </a:lnTo>
                <a:lnTo>
                  <a:pt x="1648205" y="816101"/>
                </a:lnTo>
                <a:lnTo>
                  <a:pt x="1716785" y="848867"/>
                </a:lnTo>
                <a:lnTo>
                  <a:pt x="1728215" y="826007"/>
                </a:lnTo>
                <a:close/>
              </a:path>
              <a:path w="2369185" h="1157605">
                <a:moveTo>
                  <a:pt x="1636014" y="781811"/>
                </a:moveTo>
                <a:lnTo>
                  <a:pt x="1567433" y="749046"/>
                </a:lnTo>
                <a:lnTo>
                  <a:pt x="1556765" y="771905"/>
                </a:lnTo>
                <a:lnTo>
                  <a:pt x="1625345" y="804671"/>
                </a:lnTo>
                <a:lnTo>
                  <a:pt x="1636014" y="781811"/>
                </a:lnTo>
                <a:close/>
              </a:path>
              <a:path w="2369185" h="1157605">
                <a:moveTo>
                  <a:pt x="1544573" y="737615"/>
                </a:moveTo>
                <a:lnTo>
                  <a:pt x="1475993" y="704849"/>
                </a:lnTo>
                <a:lnTo>
                  <a:pt x="1465325" y="727709"/>
                </a:lnTo>
                <a:lnTo>
                  <a:pt x="1533905" y="760475"/>
                </a:lnTo>
                <a:lnTo>
                  <a:pt x="1544573" y="737615"/>
                </a:lnTo>
                <a:close/>
              </a:path>
              <a:path w="2369185" h="1157605">
                <a:moveTo>
                  <a:pt x="1453133" y="694182"/>
                </a:moveTo>
                <a:lnTo>
                  <a:pt x="1384553" y="660654"/>
                </a:lnTo>
                <a:lnTo>
                  <a:pt x="1373886" y="683513"/>
                </a:lnTo>
                <a:lnTo>
                  <a:pt x="1442465" y="717041"/>
                </a:lnTo>
                <a:lnTo>
                  <a:pt x="1453133" y="694182"/>
                </a:lnTo>
                <a:close/>
              </a:path>
              <a:path w="2369185" h="1157605">
                <a:moveTo>
                  <a:pt x="1361693" y="649985"/>
                </a:moveTo>
                <a:lnTo>
                  <a:pt x="1293114" y="616457"/>
                </a:lnTo>
                <a:lnTo>
                  <a:pt x="1281683" y="639318"/>
                </a:lnTo>
                <a:lnTo>
                  <a:pt x="1351025" y="672846"/>
                </a:lnTo>
                <a:lnTo>
                  <a:pt x="1361693" y="649985"/>
                </a:lnTo>
                <a:close/>
              </a:path>
              <a:path w="2369185" h="1157605">
                <a:moveTo>
                  <a:pt x="1270253" y="605790"/>
                </a:moveTo>
                <a:lnTo>
                  <a:pt x="1201673" y="573023"/>
                </a:lnTo>
                <a:lnTo>
                  <a:pt x="1190243" y="595883"/>
                </a:lnTo>
                <a:lnTo>
                  <a:pt x="1258823" y="628649"/>
                </a:lnTo>
                <a:lnTo>
                  <a:pt x="1270253" y="605790"/>
                </a:lnTo>
                <a:close/>
              </a:path>
              <a:path w="2369185" h="1157605">
                <a:moveTo>
                  <a:pt x="1178814" y="561593"/>
                </a:moveTo>
                <a:lnTo>
                  <a:pt x="1110233" y="528827"/>
                </a:lnTo>
                <a:lnTo>
                  <a:pt x="1098803" y="551687"/>
                </a:lnTo>
                <a:lnTo>
                  <a:pt x="1167383" y="584454"/>
                </a:lnTo>
                <a:lnTo>
                  <a:pt x="1178814" y="561593"/>
                </a:lnTo>
                <a:close/>
              </a:path>
              <a:path w="2369185" h="1157605">
                <a:moveTo>
                  <a:pt x="1087373" y="517397"/>
                </a:moveTo>
                <a:lnTo>
                  <a:pt x="1018031" y="484631"/>
                </a:lnTo>
                <a:lnTo>
                  <a:pt x="1007363" y="507491"/>
                </a:lnTo>
                <a:lnTo>
                  <a:pt x="1075943" y="540257"/>
                </a:lnTo>
                <a:lnTo>
                  <a:pt x="1087373" y="517397"/>
                </a:lnTo>
                <a:close/>
              </a:path>
              <a:path w="2369185" h="1157605">
                <a:moveTo>
                  <a:pt x="995171" y="473963"/>
                </a:moveTo>
                <a:lnTo>
                  <a:pt x="926591" y="440435"/>
                </a:lnTo>
                <a:lnTo>
                  <a:pt x="915923" y="463295"/>
                </a:lnTo>
                <a:lnTo>
                  <a:pt x="984503" y="496823"/>
                </a:lnTo>
                <a:lnTo>
                  <a:pt x="995171" y="473963"/>
                </a:lnTo>
                <a:close/>
              </a:path>
              <a:path w="2369185" h="1157605">
                <a:moveTo>
                  <a:pt x="903731" y="429767"/>
                </a:moveTo>
                <a:lnTo>
                  <a:pt x="835151" y="396239"/>
                </a:lnTo>
                <a:lnTo>
                  <a:pt x="824483" y="419099"/>
                </a:lnTo>
                <a:lnTo>
                  <a:pt x="893063" y="452627"/>
                </a:lnTo>
                <a:lnTo>
                  <a:pt x="903731" y="429767"/>
                </a:lnTo>
                <a:close/>
              </a:path>
              <a:path w="2369185" h="1157605">
                <a:moveTo>
                  <a:pt x="812291" y="385571"/>
                </a:moveTo>
                <a:lnTo>
                  <a:pt x="743711" y="352805"/>
                </a:lnTo>
                <a:lnTo>
                  <a:pt x="732281" y="375665"/>
                </a:lnTo>
                <a:lnTo>
                  <a:pt x="801623" y="408431"/>
                </a:lnTo>
                <a:lnTo>
                  <a:pt x="812291" y="385571"/>
                </a:lnTo>
                <a:close/>
              </a:path>
              <a:path w="2369185" h="1157605">
                <a:moveTo>
                  <a:pt x="720851" y="341375"/>
                </a:moveTo>
                <a:lnTo>
                  <a:pt x="652271" y="308609"/>
                </a:lnTo>
                <a:lnTo>
                  <a:pt x="640841" y="331469"/>
                </a:lnTo>
                <a:lnTo>
                  <a:pt x="709421" y="364235"/>
                </a:lnTo>
                <a:lnTo>
                  <a:pt x="720851" y="341375"/>
                </a:lnTo>
                <a:close/>
              </a:path>
              <a:path w="2369185" h="1157605">
                <a:moveTo>
                  <a:pt x="629411" y="297180"/>
                </a:moveTo>
                <a:lnTo>
                  <a:pt x="560832" y="264414"/>
                </a:lnTo>
                <a:lnTo>
                  <a:pt x="549401" y="287274"/>
                </a:lnTo>
                <a:lnTo>
                  <a:pt x="617982" y="320040"/>
                </a:lnTo>
                <a:lnTo>
                  <a:pt x="629411" y="297180"/>
                </a:lnTo>
                <a:close/>
              </a:path>
              <a:path w="2369185" h="1157605">
                <a:moveTo>
                  <a:pt x="537971" y="253746"/>
                </a:moveTo>
                <a:lnTo>
                  <a:pt x="468629" y="220218"/>
                </a:lnTo>
                <a:lnTo>
                  <a:pt x="457961" y="243078"/>
                </a:lnTo>
                <a:lnTo>
                  <a:pt x="526541" y="276606"/>
                </a:lnTo>
                <a:lnTo>
                  <a:pt x="537971" y="253746"/>
                </a:lnTo>
                <a:close/>
              </a:path>
              <a:path w="2369185" h="1157605">
                <a:moveTo>
                  <a:pt x="445769" y="209550"/>
                </a:moveTo>
                <a:lnTo>
                  <a:pt x="377189" y="176022"/>
                </a:lnTo>
                <a:lnTo>
                  <a:pt x="366521" y="198881"/>
                </a:lnTo>
                <a:lnTo>
                  <a:pt x="435101" y="232409"/>
                </a:lnTo>
                <a:lnTo>
                  <a:pt x="445769" y="209550"/>
                </a:lnTo>
                <a:close/>
              </a:path>
              <a:path w="2369185" h="1157605">
                <a:moveTo>
                  <a:pt x="354329" y="165353"/>
                </a:moveTo>
                <a:lnTo>
                  <a:pt x="285750" y="132587"/>
                </a:lnTo>
                <a:lnTo>
                  <a:pt x="275081" y="155447"/>
                </a:lnTo>
                <a:lnTo>
                  <a:pt x="343661" y="188214"/>
                </a:lnTo>
                <a:lnTo>
                  <a:pt x="354329" y="165353"/>
                </a:lnTo>
                <a:close/>
              </a:path>
              <a:path w="2369185" h="1157605">
                <a:moveTo>
                  <a:pt x="262889" y="121158"/>
                </a:moveTo>
                <a:lnTo>
                  <a:pt x="194309" y="88391"/>
                </a:lnTo>
                <a:lnTo>
                  <a:pt x="183641" y="111252"/>
                </a:lnTo>
                <a:lnTo>
                  <a:pt x="252221" y="144018"/>
                </a:lnTo>
                <a:lnTo>
                  <a:pt x="262889" y="121158"/>
                </a:lnTo>
                <a:close/>
              </a:path>
              <a:path w="2369185" h="1157605">
                <a:moveTo>
                  <a:pt x="171450" y="76962"/>
                </a:moveTo>
                <a:lnTo>
                  <a:pt x="102869" y="44196"/>
                </a:lnTo>
                <a:lnTo>
                  <a:pt x="91439" y="67056"/>
                </a:lnTo>
                <a:lnTo>
                  <a:pt x="160781" y="99822"/>
                </a:lnTo>
                <a:lnTo>
                  <a:pt x="171450" y="76962"/>
                </a:lnTo>
                <a:close/>
              </a:path>
              <a:path w="2369185" h="1157605">
                <a:moveTo>
                  <a:pt x="80009" y="33528"/>
                </a:moveTo>
                <a:lnTo>
                  <a:pt x="11429" y="0"/>
                </a:lnTo>
                <a:lnTo>
                  <a:pt x="0" y="22859"/>
                </a:lnTo>
                <a:lnTo>
                  <a:pt x="68579" y="56387"/>
                </a:lnTo>
                <a:lnTo>
                  <a:pt x="80009" y="33528"/>
                </a:lnTo>
                <a:close/>
              </a:path>
            </a:pathLst>
          </a:custGeom>
          <a:solidFill>
            <a:srgbClr val="0F6FFB"/>
          </a:solidFill>
        </p:spPr>
        <p:txBody>
          <a:bodyPr wrap="square" lIns="0" tIns="0" rIns="0" bIns="0" rtlCol="0"/>
          <a:lstStyle/>
          <a:p>
            <a:endParaRPr sz="1539" dirty="0"/>
          </a:p>
        </p:txBody>
      </p:sp>
      <p:sp>
        <p:nvSpPr>
          <p:cNvPr id="18" name="object 18"/>
          <p:cNvSpPr txBox="1"/>
          <p:nvPr/>
        </p:nvSpPr>
        <p:spPr>
          <a:xfrm>
            <a:off x="2854007" y="1105425"/>
            <a:ext cx="2116586" cy="585867"/>
          </a:xfrm>
          <a:prstGeom prst="rect">
            <a:avLst/>
          </a:prstGeom>
        </p:spPr>
        <p:txBody>
          <a:bodyPr vert="horz" wrap="square" lIns="0" tIns="10860" rIns="0" bIns="0" rtlCol="0">
            <a:spAutoFit/>
          </a:bodyPr>
          <a:lstStyle/>
          <a:p>
            <a:pPr marL="10860">
              <a:spcBef>
                <a:spcPts val="86"/>
              </a:spcBef>
            </a:pPr>
            <a:r>
              <a:rPr sz="1368" b="1" u="sng" spc="-4" dirty="0">
                <a:solidFill>
                  <a:srgbClr val="985787"/>
                </a:solidFill>
                <a:uFill>
                  <a:solidFill>
                    <a:srgbClr val="975786"/>
                  </a:solidFill>
                </a:uFill>
                <a:latin typeface="Book Antiqua"/>
                <a:cs typeface="Book Antiqua"/>
              </a:rPr>
              <a:t>Tune footprint </a:t>
            </a:r>
            <a:r>
              <a:rPr sz="1368" b="1" u="sng" dirty="0">
                <a:solidFill>
                  <a:srgbClr val="985787"/>
                </a:solidFill>
                <a:uFill>
                  <a:solidFill>
                    <a:srgbClr val="975786"/>
                  </a:solidFill>
                </a:uFill>
                <a:latin typeface="Book Antiqua"/>
                <a:cs typeface="Book Antiqua"/>
              </a:rPr>
              <a:t>@</a:t>
            </a:r>
            <a:r>
              <a:rPr sz="1368" b="1" u="sng" spc="-56" dirty="0">
                <a:solidFill>
                  <a:srgbClr val="985787"/>
                </a:solidFill>
                <a:uFill>
                  <a:solidFill>
                    <a:srgbClr val="975786"/>
                  </a:solidFill>
                </a:uFill>
                <a:latin typeface="Book Antiqua"/>
                <a:cs typeface="Book Antiqua"/>
              </a:rPr>
              <a:t> </a:t>
            </a:r>
            <a:r>
              <a:rPr sz="1368" b="1" u="sng" spc="-4" dirty="0">
                <a:solidFill>
                  <a:srgbClr val="985787"/>
                </a:solidFill>
                <a:uFill>
                  <a:solidFill>
                    <a:srgbClr val="975786"/>
                  </a:solidFill>
                </a:uFill>
                <a:latin typeface="Book Antiqua"/>
                <a:cs typeface="Book Antiqua"/>
              </a:rPr>
              <a:t>injection</a:t>
            </a:r>
            <a:endParaRPr sz="1368" dirty="0">
              <a:latin typeface="Book Antiqua"/>
              <a:cs typeface="Book Antiqua"/>
            </a:endParaRPr>
          </a:p>
          <a:p>
            <a:pPr marL="594572">
              <a:spcBef>
                <a:spcPts val="1154"/>
              </a:spcBef>
            </a:pPr>
            <a:r>
              <a:rPr sz="1368" dirty="0">
                <a:solidFill>
                  <a:srgbClr val="006FC0"/>
                </a:solidFill>
                <a:latin typeface="Symbol"/>
                <a:cs typeface="Symbol"/>
              </a:rPr>
              <a:t></a:t>
            </a:r>
            <a:r>
              <a:rPr sz="1347" baseline="-21164" dirty="0">
                <a:solidFill>
                  <a:srgbClr val="006FC0"/>
                </a:solidFill>
                <a:latin typeface="Book Antiqua"/>
                <a:cs typeface="Book Antiqua"/>
              </a:rPr>
              <a:t>x</a:t>
            </a:r>
            <a:r>
              <a:rPr sz="1368" dirty="0">
                <a:solidFill>
                  <a:srgbClr val="006FC0"/>
                </a:solidFill>
                <a:latin typeface="Book Antiqua"/>
                <a:cs typeface="Book Antiqua"/>
              </a:rPr>
              <a:t>+2</a:t>
            </a:r>
            <a:r>
              <a:rPr sz="1368" dirty="0">
                <a:solidFill>
                  <a:srgbClr val="006FC0"/>
                </a:solidFill>
                <a:latin typeface="Symbol"/>
                <a:cs typeface="Symbol"/>
              </a:rPr>
              <a:t></a:t>
            </a:r>
            <a:r>
              <a:rPr sz="1347" baseline="-21164" dirty="0">
                <a:solidFill>
                  <a:srgbClr val="006FC0"/>
                </a:solidFill>
                <a:latin typeface="Book Antiqua"/>
                <a:cs typeface="Book Antiqua"/>
              </a:rPr>
              <a:t>y</a:t>
            </a:r>
            <a:r>
              <a:rPr sz="1368" dirty="0">
                <a:solidFill>
                  <a:srgbClr val="006FC0"/>
                </a:solidFill>
                <a:latin typeface="Book Antiqua"/>
                <a:cs typeface="Book Antiqua"/>
              </a:rPr>
              <a:t>=19</a:t>
            </a:r>
            <a:endParaRPr sz="1368" dirty="0">
              <a:latin typeface="Book Antiqua"/>
              <a:cs typeface="Book Antiqua"/>
            </a:endParaRPr>
          </a:p>
        </p:txBody>
      </p:sp>
      <p:sp>
        <p:nvSpPr>
          <p:cNvPr id="19" name="object 19"/>
          <p:cNvSpPr txBox="1"/>
          <p:nvPr/>
        </p:nvSpPr>
        <p:spPr>
          <a:xfrm>
            <a:off x="2600577" y="3757439"/>
            <a:ext cx="7415386" cy="2458619"/>
          </a:xfrm>
          <a:prstGeom prst="rect">
            <a:avLst/>
          </a:prstGeom>
        </p:spPr>
        <p:txBody>
          <a:bodyPr vert="horz" wrap="square" lIns="0" tIns="73847" rIns="0" bIns="0" rtlCol="0">
            <a:spAutoFit/>
          </a:bodyPr>
          <a:lstStyle/>
          <a:p>
            <a:pPr marL="4531239">
              <a:spcBef>
                <a:spcPts val="581"/>
              </a:spcBef>
            </a:pPr>
            <a:r>
              <a:rPr sz="1368" dirty="0">
                <a:latin typeface="Book Antiqua"/>
                <a:cs typeface="Book Antiqua"/>
              </a:rPr>
              <a:t>Time</a:t>
            </a:r>
            <a:r>
              <a:rPr sz="1368" spc="-21" dirty="0">
                <a:latin typeface="Book Antiqua"/>
                <a:cs typeface="Book Antiqua"/>
              </a:rPr>
              <a:t> </a:t>
            </a:r>
            <a:r>
              <a:rPr sz="1368" dirty="0">
                <a:latin typeface="Book Antiqua"/>
                <a:cs typeface="Book Antiqua"/>
              </a:rPr>
              <a:t>(ms)</a:t>
            </a:r>
          </a:p>
          <a:p>
            <a:pPr marL="271494" marR="762356" indent="-260634">
              <a:spcBef>
                <a:spcPts val="496"/>
              </a:spcBef>
              <a:buFont typeface="Wingdings"/>
              <a:buChar char=""/>
              <a:tabLst>
                <a:tab pos="255205" algn="l"/>
              </a:tabLst>
            </a:pPr>
            <a:r>
              <a:rPr sz="1368" spc="-4" dirty="0">
                <a:latin typeface="Book Antiqua"/>
                <a:cs typeface="Book Antiqua"/>
              </a:rPr>
              <a:t>Issues in realizing </a:t>
            </a:r>
            <a:r>
              <a:rPr sz="1368" dirty="0">
                <a:latin typeface="Book Antiqua"/>
                <a:cs typeface="Book Antiqua"/>
              </a:rPr>
              <a:t>a </a:t>
            </a:r>
            <a:r>
              <a:rPr sz="1368" spc="-4" dirty="0">
                <a:latin typeface="Book Antiqua"/>
                <a:cs typeface="Book Antiqua"/>
              </a:rPr>
              <a:t>large transverse painting were </a:t>
            </a:r>
            <a:r>
              <a:rPr sz="1368" dirty="0">
                <a:solidFill>
                  <a:srgbClr val="3232CC"/>
                </a:solidFill>
                <a:latin typeface="Symbol"/>
                <a:cs typeface="Symbol"/>
              </a:rPr>
              <a:t></a:t>
            </a:r>
            <a:r>
              <a:rPr sz="1347" baseline="-21164" dirty="0">
                <a:solidFill>
                  <a:srgbClr val="3232CC"/>
                </a:solidFill>
                <a:latin typeface="Book Antiqua"/>
                <a:cs typeface="Book Antiqua"/>
              </a:rPr>
              <a:t>x</a:t>
            </a:r>
            <a:r>
              <a:rPr sz="1368" dirty="0">
                <a:solidFill>
                  <a:srgbClr val="3232CC"/>
                </a:solidFill>
                <a:latin typeface="Symbol"/>
                <a:cs typeface="Symbol"/>
              </a:rPr>
              <a:t></a:t>
            </a:r>
            <a:r>
              <a:rPr sz="1368" dirty="0">
                <a:solidFill>
                  <a:srgbClr val="3232CC"/>
                </a:solidFill>
                <a:latin typeface="Book Antiqua"/>
                <a:cs typeface="Book Antiqua"/>
              </a:rPr>
              <a:t>2</a:t>
            </a:r>
            <a:r>
              <a:rPr sz="1368" dirty="0">
                <a:solidFill>
                  <a:srgbClr val="3232CC"/>
                </a:solidFill>
                <a:latin typeface="Symbol"/>
                <a:cs typeface="Symbol"/>
              </a:rPr>
              <a:t></a:t>
            </a:r>
            <a:r>
              <a:rPr sz="1347" baseline="-21164" dirty="0">
                <a:solidFill>
                  <a:srgbClr val="3232CC"/>
                </a:solidFill>
                <a:latin typeface="Book Antiqua"/>
                <a:cs typeface="Book Antiqua"/>
              </a:rPr>
              <a:t>y</a:t>
            </a:r>
            <a:r>
              <a:rPr sz="1368" dirty="0">
                <a:solidFill>
                  <a:srgbClr val="3232CC"/>
                </a:solidFill>
                <a:latin typeface="Book Antiqua"/>
                <a:cs typeface="Book Antiqua"/>
              </a:rPr>
              <a:t>=19 </a:t>
            </a:r>
            <a:r>
              <a:rPr sz="1368" dirty="0">
                <a:latin typeface="Book Antiqua"/>
                <a:cs typeface="Book Antiqua"/>
              </a:rPr>
              <a:t>and </a:t>
            </a:r>
            <a:r>
              <a:rPr sz="1368" dirty="0">
                <a:solidFill>
                  <a:srgbClr val="FF0000"/>
                </a:solidFill>
                <a:latin typeface="Symbol"/>
                <a:cs typeface="Symbol"/>
              </a:rPr>
              <a:t></a:t>
            </a:r>
            <a:r>
              <a:rPr sz="1347" baseline="-21164" dirty="0">
                <a:solidFill>
                  <a:srgbClr val="FF0000"/>
                </a:solidFill>
                <a:latin typeface="Book Antiqua"/>
                <a:cs typeface="Book Antiqua"/>
              </a:rPr>
              <a:t>x</a:t>
            </a:r>
            <a:r>
              <a:rPr sz="1368" dirty="0">
                <a:solidFill>
                  <a:srgbClr val="FF0000"/>
                </a:solidFill>
                <a:latin typeface="Symbol"/>
                <a:cs typeface="Symbol"/>
              </a:rPr>
              <a:t></a:t>
            </a:r>
            <a:r>
              <a:rPr sz="1368" dirty="0">
                <a:solidFill>
                  <a:srgbClr val="FF0000"/>
                </a:solidFill>
                <a:latin typeface="Book Antiqua"/>
                <a:cs typeface="Book Antiqua"/>
              </a:rPr>
              <a:t>2</a:t>
            </a:r>
            <a:r>
              <a:rPr sz="1368" dirty="0">
                <a:solidFill>
                  <a:srgbClr val="FF0000"/>
                </a:solidFill>
                <a:latin typeface="Symbol"/>
                <a:cs typeface="Symbol"/>
              </a:rPr>
              <a:t></a:t>
            </a:r>
            <a:r>
              <a:rPr sz="1347" baseline="-21164" dirty="0">
                <a:solidFill>
                  <a:srgbClr val="FF0000"/>
                </a:solidFill>
                <a:latin typeface="Book Antiqua"/>
                <a:cs typeface="Book Antiqua"/>
              </a:rPr>
              <a:t>y</a:t>
            </a:r>
            <a:r>
              <a:rPr sz="1368" dirty="0">
                <a:solidFill>
                  <a:srgbClr val="FF0000"/>
                </a:solidFill>
                <a:latin typeface="Book Antiqua"/>
                <a:cs typeface="Book Antiqua"/>
              </a:rPr>
              <a:t>=0</a:t>
            </a:r>
            <a:r>
              <a:rPr sz="1368" dirty="0">
                <a:latin typeface="Book Antiqua"/>
                <a:cs typeface="Book Antiqua"/>
              </a:rPr>
              <a:t>;  </a:t>
            </a:r>
            <a:r>
              <a:rPr sz="1368" spc="-4" dirty="0">
                <a:latin typeface="Book Antiqua"/>
                <a:cs typeface="Book Antiqua"/>
              </a:rPr>
              <a:t>they </a:t>
            </a:r>
            <a:r>
              <a:rPr sz="1368" dirty="0">
                <a:latin typeface="Book Antiqua"/>
                <a:cs typeface="Book Antiqua"/>
              </a:rPr>
              <a:t>cause a shrinkage of </a:t>
            </a:r>
            <a:r>
              <a:rPr sz="1368" spc="-4" dirty="0">
                <a:latin typeface="Book Antiqua"/>
                <a:cs typeface="Book Antiqua"/>
              </a:rPr>
              <a:t>the </a:t>
            </a:r>
            <a:r>
              <a:rPr sz="1368" dirty="0">
                <a:latin typeface="Book Antiqua"/>
                <a:cs typeface="Book Antiqua"/>
              </a:rPr>
              <a:t>dynamic aperture and make additional </a:t>
            </a:r>
            <a:r>
              <a:rPr sz="1368" spc="-4" dirty="0">
                <a:latin typeface="Book Antiqua"/>
                <a:cs typeface="Book Antiqua"/>
              </a:rPr>
              <a:t>beam loss  when the transverse painting area </a:t>
            </a:r>
            <a:r>
              <a:rPr sz="1368" dirty="0">
                <a:latin typeface="Book Antiqua"/>
                <a:cs typeface="Book Antiqua"/>
              </a:rPr>
              <a:t>is </a:t>
            </a:r>
            <a:r>
              <a:rPr sz="1368" spc="-4" dirty="0">
                <a:latin typeface="Book Antiqua"/>
                <a:cs typeface="Book Antiqua"/>
              </a:rPr>
              <a:t>enlarged to </a:t>
            </a:r>
            <a:r>
              <a:rPr sz="1368" dirty="0">
                <a:latin typeface="Symbol"/>
                <a:cs typeface="Symbol"/>
              </a:rPr>
              <a:t></a:t>
            </a:r>
            <a:r>
              <a:rPr sz="1347" baseline="-21164" dirty="0">
                <a:latin typeface="Book Antiqua"/>
                <a:cs typeface="Book Antiqua"/>
              </a:rPr>
              <a:t>tp</a:t>
            </a:r>
            <a:r>
              <a:rPr sz="1368" dirty="0">
                <a:latin typeface="Book Antiqua"/>
                <a:cs typeface="Book Antiqua"/>
              </a:rPr>
              <a:t>&gt;100</a:t>
            </a:r>
            <a:r>
              <a:rPr sz="1368" dirty="0">
                <a:latin typeface="Symbol"/>
                <a:cs typeface="Symbol"/>
              </a:rPr>
              <a:t></a:t>
            </a:r>
            <a:r>
              <a:rPr sz="1368" dirty="0">
                <a:latin typeface="Times New Roman"/>
                <a:cs typeface="Times New Roman"/>
              </a:rPr>
              <a:t> </a:t>
            </a:r>
            <a:r>
              <a:rPr sz="1368" dirty="0">
                <a:latin typeface="Book Antiqua"/>
                <a:cs typeface="Book Antiqua"/>
              </a:rPr>
              <a:t>mm</a:t>
            </a:r>
            <a:r>
              <a:rPr sz="1368" spc="-13" dirty="0">
                <a:latin typeface="Book Antiqua"/>
                <a:cs typeface="Book Antiqua"/>
              </a:rPr>
              <a:t> </a:t>
            </a:r>
            <a:r>
              <a:rPr sz="1368" dirty="0">
                <a:latin typeface="Book Antiqua"/>
                <a:cs typeface="Book Antiqua"/>
              </a:rPr>
              <a:t>mrad.</a:t>
            </a:r>
          </a:p>
          <a:p>
            <a:pPr marL="271494" indent="-260634">
              <a:spcBef>
                <a:spcPts val="718"/>
              </a:spcBef>
              <a:buFont typeface="Wingdings"/>
              <a:buChar char=""/>
              <a:tabLst>
                <a:tab pos="255205" algn="l"/>
              </a:tabLst>
            </a:pPr>
            <a:r>
              <a:rPr sz="1368" dirty="0">
                <a:latin typeface="Book Antiqua"/>
                <a:cs typeface="Book Antiqua"/>
              </a:rPr>
              <a:t>By minimizing </a:t>
            </a:r>
            <a:r>
              <a:rPr sz="1368" spc="-4" dirty="0">
                <a:latin typeface="Book Antiqua"/>
                <a:cs typeface="Book Antiqua"/>
              </a:rPr>
              <a:t>the </a:t>
            </a:r>
            <a:r>
              <a:rPr sz="1368" dirty="0">
                <a:latin typeface="Book Antiqua"/>
                <a:cs typeface="Book Antiqua"/>
              </a:rPr>
              <a:t>effects of </a:t>
            </a:r>
            <a:r>
              <a:rPr sz="1368" dirty="0">
                <a:solidFill>
                  <a:srgbClr val="3232CC"/>
                </a:solidFill>
                <a:latin typeface="Symbol"/>
                <a:cs typeface="Symbol"/>
              </a:rPr>
              <a:t></a:t>
            </a:r>
            <a:r>
              <a:rPr sz="1347" baseline="-21164" dirty="0">
                <a:solidFill>
                  <a:srgbClr val="3232CC"/>
                </a:solidFill>
                <a:latin typeface="Book Antiqua"/>
                <a:cs typeface="Book Antiqua"/>
              </a:rPr>
              <a:t>x</a:t>
            </a:r>
            <a:r>
              <a:rPr sz="1368" dirty="0">
                <a:solidFill>
                  <a:srgbClr val="3232CC"/>
                </a:solidFill>
                <a:latin typeface="Symbol"/>
                <a:cs typeface="Symbol"/>
              </a:rPr>
              <a:t></a:t>
            </a:r>
            <a:r>
              <a:rPr sz="1368" dirty="0">
                <a:solidFill>
                  <a:srgbClr val="3232CC"/>
                </a:solidFill>
                <a:latin typeface="Book Antiqua"/>
                <a:cs typeface="Book Antiqua"/>
              </a:rPr>
              <a:t>2</a:t>
            </a:r>
            <a:r>
              <a:rPr sz="1368" dirty="0">
                <a:solidFill>
                  <a:srgbClr val="3232CC"/>
                </a:solidFill>
                <a:latin typeface="Symbol"/>
                <a:cs typeface="Symbol"/>
              </a:rPr>
              <a:t></a:t>
            </a:r>
            <a:r>
              <a:rPr sz="1347" baseline="-21164" dirty="0">
                <a:solidFill>
                  <a:srgbClr val="3232CC"/>
                </a:solidFill>
                <a:latin typeface="Book Antiqua"/>
                <a:cs typeface="Book Antiqua"/>
              </a:rPr>
              <a:t>y</a:t>
            </a:r>
            <a:r>
              <a:rPr sz="1368" dirty="0">
                <a:solidFill>
                  <a:srgbClr val="3232CC"/>
                </a:solidFill>
                <a:latin typeface="Book Antiqua"/>
                <a:cs typeface="Book Antiqua"/>
              </a:rPr>
              <a:t>=19 </a:t>
            </a:r>
            <a:r>
              <a:rPr sz="1368" dirty="0">
                <a:latin typeface="Book Antiqua"/>
                <a:cs typeface="Book Antiqua"/>
              </a:rPr>
              <a:t>and</a:t>
            </a:r>
            <a:r>
              <a:rPr sz="1368" spc="-38" dirty="0">
                <a:latin typeface="Book Antiqua"/>
                <a:cs typeface="Book Antiqua"/>
              </a:rPr>
              <a:t> </a:t>
            </a:r>
            <a:r>
              <a:rPr sz="1368" dirty="0">
                <a:solidFill>
                  <a:srgbClr val="FF0000"/>
                </a:solidFill>
                <a:latin typeface="Symbol"/>
                <a:cs typeface="Symbol"/>
              </a:rPr>
              <a:t></a:t>
            </a:r>
            <a:r>
              <a:rPr sz="1347" baseline="-21164" dirty="0">
                <a:solidFill>
                  <a:srgbClr val="FF0000"/>
                </a:solidFill>
                <a:latin typeface="Book Antiqua"/>
                <a:cs typeface="Book Antiqua"/>
              </a:rPr>
              <a:t>x</a:t>
            </a:r>
            <a:r>
              <a:rPr sz="1368" dirty="0">
                <a:solidFill>
                  <a:srgbClr val="FF0000"/>
                </a:solidFill>
                <a:latin typeface="Symbol"/>
                <a:cs typeface="Symbol"/>
              </a:rPr>
              <a:t></a:t>
            </a:r>
            <a:r>
              <a:rPr sz="1368" dirty="0">
                <a:solidFill>
                  <a:srgbClr val="FF0000"/>
                </a:solidFill>
                <a:latin typeface="Book Antiqua"/>
                <a:cs typeface="Book Antiqua"/>
              </a:rPr>
              <a:t>2</a:t>
            </a:r>
            <a:r>
              <a:rPr sz="1368" dirty="0">
                <a:solidFill>
                  <a:srgbClr val="FF0000"/>
                </a:solidFill>
                <a:latin typeface="Symbol"/>
                <a:cs typeface="Symbol"/>
              </a:rPr>
              <a:t></a:t>
            </a:r>
            <a:r>
              <a:rPr sz="1347" baseline="-21164" dirty="0">
                <a:solidFill>
                  <a:srgbClr val="FF0000"/>
                </a:solidFill>
                <a:latin typeface="Book Antiqua"/>
                <a:cs typeface="Book Antiqua"/>
              </a:rPr>
              <a:t>y</a:t>
            </a:r>
            <a:r>
              <a:rPr sz="1368" dirty="0">
                <a:solidFill>
                  <a:srgbClr val="FF0000"/>
                </a:solidFill>
                <a:latin typeface="Book Antiqua"/>
                <a:cs typeface="Book Antiqua"/>
              </a:rPr>
              <a:t>=0</a:t>
            </a:r>
            <a:r>
              <a:rPr sz="1368" dirty="0">
                <a:latin typeface="Book Antiqua"/>
                <a:cs typeface="Book Antiqua"/>
              </a:rPr>
              <a:t>,</a:t>
            </a:r>
          </a:p>
          <a:p>
            <a:pPr marL="227512"/>
            <a:r>
              <a:rPr sz="1368" spc="-4" dirty="0">
                <a:latin typeface="Book Antiqua"/>
                <a:cs typeface="Book Antiqua"/>
              </a:rPr>
              <a:t>the </a:t>
            </a:r>
            <a:r>
              <a:rPr sz="1368" dirty="0">
                <a:latin typeface="Book Antiqua"/>
                <a:cs typeface="Book Antiqua"/>
              </a:rPr>
              <a:t>transverse painting area was successfully </a:t>
            </a:r>
            <a:r>
              <a:rPr sz="1368" spc="-4" dirty="0">
                <a:latin typeface="Book Antiqua"/>
                <a:cs typeface="Book Antiqua"/>
              </a:rPr>
              <a:t>expanded to 200</a:t>
            </a:r>
            <a:r>
              <a:rPr sz="1368" spc="-4" dirty="0">
                <a:latin typeface="Symbol"/>
                <a:cs typeface="Symbol"/>
              </a:rPr>
              <a:t></a:t>
            </a:r>
            <a:r>
              <a:rPr sz="1368" spc="-4" dirty="0">
                <a:latin typeface="Times New Roman"/>
                <a:cs typeface="Times New Roman"/>
              </a:rPr>
              <a:t> </a:t>
            </a:r>
            <a:r>
              <a:rPr sz="1368" dirty="0">
                <a:latin typeface="Book Antiqua"/>
                <a:cs typeface="Book Antiqua"/>
              </a:rPr>
              <a:t>mm</a:t>
            </a:r>
            <a:r>
              <a:rPr sz="1368" spc="-64" dirty="0">
                <a:latin typeface="Book Antiqua"/>
                <a:cs typeface="Book Antiqua"/>
              </a:rPr>
              <a:t> </a:t>
            </a:r>
            <a:r>
              <a:rPr sz="1368" dirty="0">
                <a:latin typeface="Book Antiqua"/>
                <a:cs typeface="Book Antiqua"/>
              </a:rPr>
              <a:t>mrad.</a:t>
            </a:r>
          </a:p>
          <a:p>
            <a:pPr marL="295386" marR="4344" indent="-284526">
              <a:lnSpc>
                <a:spcPts val="2369"/>
              </a:lnSpc>
              <a:spcBef>
                <a:spcPts val="171"/>
              </a:spcBef>
              <a:buFont typeface="Wingdings"/>
              <a:buChar char=""/>
              <a:tabLst>
                <a:tab pos="255748" algn="l"/>
              </a:tabLst>
            </a:pPr>
            <a:r>
              <a:rPr sz="1368" dirty="0">
                <a:latin typeface="Book Antiqua"/>
                <a:cs typeface="Book Antiqua"/>
              </a:rPr>
              <a:t>We achieved a 1-MW beam acceleration with a very </a:t>
            </a:r>
            <a:r>
              <a:rPr sz="1368" spc="-4" dirty="0">
                <a:latin typeface="Book Antiqua"/>
                <a:cs typeface="Book Antiqua"/>
              </a:rPr>
              <a:t>small </a:t>
            </a:r>
            <a:r>
              <a:rPr sz="1368" dirty="0">
                <a:latin typeface="Book Antiqua"/>
                <a:cs typeface="Book Antiqua"/>
              </a:rPr>
              <a:t>beam loss of a couple of 10</a:t>
            </a:r>
            <a:r>
              <a:rPr sz="1347" baseline="26455" dirty="0">
                <a:latin typeface="Book Antiqua"/>
                <a:cs typeface="Book Antiqua"/>
              </a:rPr>
              <a:t>-3</a:t>
            </a:r>
            <a:r>
              <a:rPr sz="1368" dirty="0">
                <a:latin typeface="Book Antiqua"/>
                <a:cs typeface="Book Antiqua"/>
              </a:rPr>
              <a:t>.  Loss:</a:t>
            </a:r>
            <a:r>
              <a:rPr sz="1368" spc="-9" dirty="0">
                <a:latin typeface="Book Antiqua"/>
                <a:cs typeface="Book Antiqua"/>
              </a:rPr>
              <a:t> </a:t>
            </a:r>
            <a:r>
              <a:rPr sz="1368" dirty="0">
                <a:latin typeface="Book Antiqua"/>
                <a:cs typeface="Book Antiqua"/>
              </a:rPr>
              <a:t>~0.25%</a:t>
            </a:r>
            <a:r>
              <a:rPr sz="1368" spc="-9" dirty="0">
                <a:latin typeface="Book Antiqua"/>
                <a:cs typeface="Book Antiqua"/>
              </a:rPr>
              <a:t> </a:t>
            </a:r>
            <a:r>
              <a:rPr sz="1368" dirty="0">
                <a:latin typeface="Book Antiqua"/>
                <a:cs typeface="Book Antiqua"/>
              </a:rPr>
              <a:t>at</a:t>
            </a:r>
            <a:r>
              <a:rPr sz="1368" spc="-9" dirty="0">
                <a:latin typeface="Book Antiqua"/>
                <a:cs typeface="Book Antiqua"/>
              </a:rPr>
              <a:t> </a:t>
            </a:r>
            <a:r>
              <a:rPr sz="1368" dirty="0">
                <a:latin typeface="Book Antiqua"/>
                <a:cs typeface="Book Antiqua"/>
              </a:rPr>
              <a:t>~400</a:t>
            </a:r>
            <a:r>
              <a:rPr sz="1368" spc="-9" dirty="0">
                <a:latin typeface="Book Antiqua"/>
                <a:cs typeface="Book Antiqua"/>
              </a:rPr>
              <a:t> </a:t>
            </a:r>
            <a:r>
              <a:rPr sz="1368" dirty="0">
                <a:latin typeface="Book Antiqua"/>
                <a:cs typeface="Book Antiqua"/>
              </a:rPr>
              <a:t>MeV</a:t>
            </a:r>
            <a:r>
              <a:rPr sz="1368" spc="-13" dirty="0">
                <a:latin typeface="Book Antiqua"/>
                <a:cs typeface="Book Antiqua"/>
              </a:rPr>
              <a:t> </a:t>
            </a:r>
            <a:r>
              <a:rPr sz="1368" spc="1368" dirty="0">
                <a:latin typeface="ＭＳ 明朝"/>
                <a:cs typeface="ＭＳ 明朝"/>
              </a:rPr>
              <a:t>⇒</a:t>
            </a:r>
            <a:r>
              <a:rPr sz="1368" spc="-346" dirty="0">
                <a:latin typeface="ＭＳ 明朝"/>
                <a:cs typeface="ＭＳ 明朝"/>
              </a:rPr>
              <a:t> </a:t>
            </a:r>
            <a:r>
              <a:rPr sz="1368" dirty="0">
                <a:latin typeface="Book Antiqua"/>
                <a:cs typeface="Book Antiqua"/>
              </a:rPr>
              <a:t>333</a:t>
            </a:r>
            <a:r>
              <a:rPr sz="1368" spc="-9" dirty="0">
                <a:latin typeface="Book Antiqua"/>
                <a:cs typeface="Book Antiqua"/>
              </a:rPr>
              <a:t> </a:t>
            </a:r>
            <a:r>
              <a:rPr sz="1368" dirty="0">
                <a:latin typeface="Book Antiqua"/>
                <a:cs typeface="Book Antiqua"/>
              </a:rPr>
              <a:t>W</a:t>
            </a:r>
            <a:r>
              <a:rPr sz="1368" spc="-4" dirty="0">
                <a:latin typeface="Book Antiqua"/>
                <a:cs typeface="Book Antiqua"/>
              </a:rPr>
              <a:t> </a:t>
            </a:r>
            <a:r>
              <a:rPr sz="1368" dirty="0">
                <a:latin typeface="ＭＳ Ｐゴシック"/>
                <a:cs typeface="ＭＳ Ｐゴシック"/>
              </a:rPr>
              <a:t>・・・</a:t>
            </a:r>
            <a:r>
              <a:rPr sz="1368" spc="-81" dirty="0">
                <a:latin typeface="ＭＳ Ｐゴシック"/>
                <a:cs typeface="ＭＳ Ｐゴシック"/>
              </a:rPr>
              <a:t> </a:t>
            </a:r>
            <a:r>
              <a:rPr sz="1368" dirty="0">
                <a:latin typeface="Book Antiqua"/>
                <a:cs typeface="Book Antiqua"/>
              </a:rPr>
              <a:t>Small,</a:t>
            </a:r>
            <a:r>
              <a:rPr sz="1368" spc="-17" dirty="0">
                <a:latin typeface="Book Antiqua"/>
                <a:cs typeface="Book Antiqua"/>
              </a:rPr>
              <a:t> </a:t>
            </a:r>
            <a:r>
              <a:rPr sz="1368" spc="-4" dirty="0">
                <a:latin typeface="Book Antiqua"/>
                <a:cs typeface="Book Antiqua"/>
              </a:rPr>
              <a:t>but not</a:t>
            </a:r>
            <a:r>
              <a:rPr sz="1368" dirty="0">
                <a:latin typeface="Book Antiqua"/>
                <a:cs typeface="Book Antiqua"/>
              </a:rPr>
              <a:t> </a:t>
            </a:r>
            <a:r>
              <a:rPr sz="1368" spc="-4" dirty="0">
                <a:latin typeface="Book Antiqua"/>
                <a:cs typeface="Book Antiqua"/>
              </a:rPr>
              <a:t>negligible</a:t>
            </a:r>
            <a:r>
              <a:rPr sz="1368" spc="-21" dirty="0">
                <a:latin typeface="Book Antiqua"/>
                <a:cs typeface="Book Antiqua"/>
              </a:rPr>
              <a:t> </a:t>
            </a:r>
            <a:r>
              <a:rPr sz="1368" spc="-4" dirty="0">
                <a:latin typeface="Book Antiqua"/>
                <a:cs typeface="Book Antiqua"/>
              </a:rPr>
              <a:t>for</a:t>
            </a:r>
            <a:r>
              <a:rPr sz="1368" spc="4" dirty="0">
                <a:latin typeface="Book Antiqua"/>
                <a:cs typeface="Book Antiqua"/>
              </a:rPr>
              <a:t> </a:t>
            </a:r>
            <a:r>
              <a:rPr sz="1368" dirty="0">
                <a:latin typeface="Book Antiqua"/>
                <a:cs typeface="Book Antiqua"/>
              </a:rPr>
              <a:t>machine</a:t>
            </a:r>
            <a:r>
              <a:rPr lang="ja-JP" altLang="en-US" sz="1368" dirty="0">
                <a:latin typeface="Book Antiqua"/>
                <a:cs typeface="Book Antiqua"/>
              </a:rPr>
              <a:t> </a:t>
            </a:r>
            <a:r>
              <a:rPr lang="en-US" altLang="ja-JP" sz="1368" dirty="0">
                <a:latin typeface="Book Antiqua"/>
                <a:cs typeface="Book Antiqua"/>
              </a:rPr>
              <a:t>activation</a:t>
            </a:r>
            <a:endParaRPr sz="1368" dirty="0">
              <a:latin typeface="Book Antiqua"/>
              <a:cs typeface="Book Antiqua"/>
            </a:endParaRPr>
          </a:p>
          <a:p>
            <a:pPr marL="255205" indent="-244345">
              <a:spcBef>
                <a:spcPts val="850"/>
              </a:spcBef>
              <a:buFont typeface="Wingdings"/>
              <a:buChar char=""/>
              <a:tabLst>
                <a:tab pos="255748" algn="l"/>
              </a:tabLst>
            </a:pPr>
            <a:r>
              <a:rPr sz="1368" dirty="0">
                <a:latin typeface="Book Antiqua"/>
                <a:cs typeface="Book Antiqua"/>
              </a:rPr>
              <a:t>We </a:t>
            </a:r>
            <a:r>
              <a:rPr sz="1368" spc="-4" dirty="0">
                <a:latin typeface="Book Antiqua"/>
                <a:cs typeface="Book Antiqua"/>
              </a:rPr>
              <a:t>tried further beam loss</a:t>
            </a:r>
            <a:r>
              <a:rPr sz="1368" spc="-13" dirty="0">
                <a:latin typeface="Book Antiqua"/>
                <a:cs typeface="Book Antiqua"/>
              </a:rPr>
              <a:t> </a:t>
            </a:r>
            <a:r>
              <a:rPr sz="1368" dirty="0">
                <a:latin typeface="Book Antiqua"/>
                <a:cs typeface="Book Antiqua"/>
              </a:rPr>
              <a:t>mitigation.</a:t>
            </a:r>
          </a:p>
        </p:txBody>
      </p:sp>
      <p:sp>
        <p:nvSpPr>
          <p:cNvPr id="20" name="object 20"/>
          <p:cNvSpPr txBox="1"/>
          <p:nvPr/>
        </p:nvSpPr>
        <p:spPr>
          <a:xfrm>
            <a:off x="5598516" y="637165"/>
            <a:ext cx="2509713" cy="697115"/>
          </a:xfrm>
          <a:prstGeom prst="rect">
            <a:avLst/>
          </a:prstGeom>
        </p:spPr>
        <p:txBody>
          <a:bodyPr vert="horz" wrap="square" lIns="0" tIns="133033" rIns="0" bIns="0" rtlCol="0">
            <a:spAutoFit/>
          </a:bodyPr>
          <a:lstStyle/>
          <a:p>
            <a:pPr marL="93394">
              <a:spcBef>
                <a:spcPts val="1047"/>
              </a:spcBef>
            </a:pPr>
            <a:endParaRPr sz="1539" dirty="0">
              <a:latin typeface="Book Antiqua"/>
              <a:cs typeface="Book Antiqua"/>
            </a:endParaRPr>
          </a:p>
          <a:p>
            <a:pPr marL="10860">
              <a:spcBef>
                <a:spcPts val="859"/>
              </a:spcBef>
            </a:pPr>
            <a:r>
              <a:rPr sz="1368" b="1" u="sng" dirty="0">
                <a:solidFill>
                  <a:srgbClr val="985787"/>
                </a:solidFill>
                <a:uFill>
                  <a:solidFill>
                    <a:srgbClr val="975786"/>
                  </a:solidFill>
                </a:uFill>
                <a:latin typeface="Book Antiqua"/>
                <a:cs typeface="Book Antiqua"/>
              </a:rPr>
              <a:t>BLM signals @</a:t>
            </a:r>
            <a:r>
              <a:rPr sz="1368" b="1" u="sng" spc="-30" dirty="0">
                <a:solidFill>
                  <a:srgbClr val="985787"/>
                </a:solidFill>
                <a:uFill>
                  <a:solidFill>
                    <a:srgbClr val="975786"/>
                  </a:solidFill>
                </a:uFill>
                <a:latin typeface="Book Antiqua"/>
                <a:cs typeface="Book Antiqua"/>
              </a:rPr>
              <a:t> </a:t>
            </a:r>
            <a:r>
              <a:rPr sz="1368" b="1" u="sng" dirty="0">
                <a:solidFill>
                  <a:srgbClr val="985787"/>
                </a:solidFill>
                <a:uFill>
                  <a:solidFill>
                    <a:srgbClr val="975786"/>
                  </a:solidFill>
                </a:uFill>
                <a:latin typeface="Book Antiqua"/>
                <a:cs typeface="Book Antiqua"/>
              </a:rPr>
              <a:t>collimator</a:t>
            </a:r>
            <a:endParaRPr sz="1368" dirty="0">
              <a:latin typeface="Book Antiqua"/>
              <a:cs typeface="Book Antiqua"/>
            </a:endParaRPr>
          </a:p>
        </p:txBody>
      </p:sp>
      <p:sp>
        <p:nvSpPr>
          <p:cNvPr id="21" name="object 21"/>
          <p:cNvSpPr txBox="1"/>
          <p:nvPr/>
        </p:nvSpPr>
        <p:spPr>
          <a:xfrm>
            <a:off x="8182726" y="3456366"/>
            <a:ext cx="952410" cy="168830"/>
          </a:xfrm>
          <a:prstGeom prst="rect">
            <a:avLst/>
          </a:prstGeom>
        </p:spPr>
        <p:txBody>
          <a:bodyPr vert="horz" wrap="square" lIns="0" tIns="10860" rIns="0" bIns="0" rtlCol="0">
            <a:spAutoFit/>
          </a:bodyPr>
          <a:lstStyle/>
          <a:p>
            <a:pPr marL="10860">
              <a:spcBef>
                <a:spcPts val="86"/>
              </a:spcBef>
            </a:pPr>
            <a:r>
              <a:rPr sz="1026" spc="-4" dirty="0">
                <a:latin typeface="Book Antiqua"/>
                <a:cs typeface="Book Antiqua"/>
              </a:rPr>
              <a:t>BLM</a:t>
            </a:r>
            <a:r>
              <a:rPr sz="1026" spc="-47" dirty="0">
                <a:latin typeface="Book Antiqua"/>
                <a:cs typeface="Book Antiqua"/>
              </a:rPr>
              <a:t> </a:t>
            </a:r>
            <a:r>
              <a:rPr sz="1026" spc="-4" dirty="0">
                <a:latin typeface="Book Antiqua"/>
                <a:cs typeface="Book Antiqua"/>
              </a:rPr>
              <a:t>HV=-300V</a:t>
            </a:r>
            <a:endParaRPr sz="1026" dirty="0">
              <a:latin typeface="Book Antiqua"/>
              <a:cs typeface="Book Antiqua"/>
            </a:endParaRPr>
          </a:p>
        </p:txBody>
      </p:sp>
      <p:sp>
        <p:nvSpPr>
          <p:cNvPr id="22" name="object 22"/>
          <p:cNvSpPr/>
          <p:nvPr/>
        </p:nvSpPr>
        <p:spPr>
          <a:xfrm>
            <a:off x="2135560" y="5279303"/>
            <a:ext cx="8064896" cy="979016"/>
          </a:xfrm>
          <a:custGeom>
            <a:avLst/>
            <a:gdLst/>
            <a:ahLst/>
            <a:cxnLst/>
            <a:rect l="l" t="t" r="r" b="b"/>
            <a:pathLst>
              <a:path w="8502015" h="1144904">
                <a:moveTo>
                  <a:pt x="8501634" y="1142999"/>
                </a:moveTo>
                <a:lnTo>
                  <a:pt x="8501634" y="2285"/>
                </a:lnTo>
                <a:lnTo>
                  <a:pt x="8499348" y="0"/>
                </a:lnTo>
                <a:lnTo>
                  <a:pt x="2285" y="0"/>
                </a:lnTo>
                <a:lnTo>
                  <a:pt x="0" y="2286"/>
                </a:lnTo>
                <a:lnTo>
                  <a:pt x="0" y="1143000"/>
                </a:lnTo>
                <a:lnTo>
                  <a:pt x="2286" y="1144524"/>
                </a:lnTo>
                <a:lnTo>
                  <a:pt x="4572" y="1144524"/>
                </a:lnTo>
                <a:lnTo>
                  <a:pt x="4572" y="9906"/>
                </a:lnTo>
                <a:lnTo>
                  <a:pt x="9144" y="5334"/>
                </a:lnTo>
                <a:lnTo>
                  <a:pt x="9144" y="9906"/>
                </a:lnTo>
                <a:lnTo>
                  <a:pt x="8491727" y="9905"/>
                </a:lnTo>
                <a:lnTo>
                  <a:pt x="8491727" y="5333"/>
                </a:lnTo>
                <a:lnTo>
                  <a:pt x="8497062" y="9905"/>
                </a:lnTo>
                <a:lnTo>
                  <a:pt x="8497062" y="1144523"/>
                </a:lnTo>
                <a:lnTo>
                  <a:pt x="8499348" y="1144523"/>
                </a:lnTo>
                <a:lnTo>
                  <a:pt x="8501634" y="1142999"/>
                </a:lnTo>
                <a:close/>
              </a:path>
              <a:path w="8502015" h="1144904">
                <a:moveTo>
                  <a:pt x="9144" y="9906"/>
                </a:moveTo>
                <a:lnTo>
                  <a:pt x="9144" y="5334"/>
                </a:lnTo>
                <a:lnTo>
                  <a:pt x="4572" y="9906"/>
                </a:lnTo>
                <a:lnTo>
                  <a:pt x="9144" y="9906"/>
                </a:lnTo>
                <a:close/>
              </a:path>
              <a:path w="8502015" h="1144904">
                <a:moveTo>
                  <a:pt x="9144" y="1135380"/>
                </a:moveTo>
                <a:lnTo>
                  <a:pt x="9144" y="9906"/>
                </a:lnTo>
                <a:lnTo>
                  <a:pt x="4572" y="9906"/>
                </a:lnTo>
                <a:lnTo>
                  <a:pt x="4572" y="1135380"/>
                </a:lnTo>
                <a:lnTo>
                  <a:pt x="9144" y="1135380"/>
                </a:lnTo>
                <a:close/>
              </a:path>
              <a:path w="8502015" h="1144904">
                <a:moveTo>
                  <a:pt x="8497062" y="1135379"/>
                </a:moveTo>
                <a:lnTo>
                  <a:pt x="4572" y="1135380"/>
                </a:lnTo>
                <a:lnTo>
                  <a:pt x="9144" y="1139952"/>
                </a:lnTo>
                <a:lnTo>
                  <a:pt x="9144" y="1144524"/>
                </a:lnTo>
                <a:lnTo>
                  <a:pt x="8491727" y="1144523"/>
                </a:lnTo>
                <a:lnTo>
                  <a:pt x="8491727" y="1139952"/>
                </a:lnTo>
                <a:lnTo>
                  <a:pt x="8497062" y="1135379"/>
                </a:lnTo>
                <a:close/>
              </a:path>
              <a:path w="8502015" h="1144904">
                <a:moveTo>
                  <a:pt x="9144" y="1144524"/>
                </a:moveTo>
                <a:lnTo>
                  <a:pt x="9144" y="1139952"/>
                </a:lnTo>
                <a:lnTo>
                  <a:pt x="4572" y="1135380"/>
                </a:lnTo>
                <a:lnTo>
                  <a:pt x="4572" y="1144524"/>
                </a:lnTo>
                <a:lnTo>
                  <a:pt x="9144" y="1144524"/>
                </a:lnTo>
                <a:close/>
              </a:path>
              <a:path w="8502015" h="1144904">
                <a:moveTo>
                  <a:pt x="8497062" y="9905"/>
                </a:moveTo>
                <a:lnTo>
                  <a:pt x="8491727" y="5333"/>
                </a:lnTo>
                <a:lnTo>
                  <a:pt x="8491727" y="9905"/>
                </a:lnTo>
                <a:lnTo>
                  <a:pt x="8497062" y="9905"/>
                </a:lnTo>
                <a:close/>
              </a:path>
              <a:path w="8502015" h="1144904">
                <a:moveTo>
                  <a:pt x="8497062" y="1135379"/>
                </a:moveTo>
                <a:lnTo>
                  <a:pt x="8497062" y="9905"/>
                </a:lnTo>
                <a:lnTo>
                  <a:pt x="8491727" y="9905"/>
                </a:lnTo>
                <a:lnTo>
                  <a:pt x="8491727" y="1135379"/>
                </a:lnTo>
                <a:lnTo>
                  <a:pt x="8497062" y="1135379"/>
                </a:lnTo>
                <a:close/>
              </a:path>
              <a:path w="8502015" h="1144904">
                <a:moveTo>
                  <a:pt x="8497062" y="1144523"/>
                </a:moveTo>
                <a:lnTo>
                  <a:pt x="8497062" y="1135379"/>
                </a:lnTo>
                <a:lnTo>
                  <a:pt x="8491727" y="1139952"/>
                </a:lnTo>
                <a:lnTo>
                  <a:pt x="8491727" y="1144523"/>
                </a:lnTo>
                <a:lnTo>
                  <a:pt x="8497062" y="1144523"/>
                </a:lnTo>
                <a:close/>
              </a:path>
            </a:pathLst>
          </a:custGeom>
          <a:solidFill>
            <a:srgbClr val="FF0000"/>
          </a:solidFill>
        </p:spPr>
        <p:txBody>
          <a:bodyPr wrap="square" lIns="0" tIns="0" rIns="0" bIns="0" rtlCol="0"/>
          <a:lstStyle/>
          <a:p>
            <a:endParaRPr sz="1539" dirty="0"/>
          </a:p>
        </p:txBody>
      </p:sp>
      <p:sp>
        <p:nvSpPr>
          <p:cNvPr id="23" name="object 23"/>
          <p:cNvSpPr/>
          <p:nvPr/>
        </p:nvSpPr>
        <p:spPr>
          <a:xfrm>
            <a:off x="4553151" y="1784818"/>
            <a:ext cx="220455" cy="1263544"/>
          </a:xfrm>
          <a:custGeom>
            <a:avLst/>
            <a:gdLst/>
            <a:ahLst/>
            <a:cxnLst/>
            <a:rect l="l" t="t" r="r" b="b"/>
            <a:pathLst>
              <a:path w="257810" h="1477645">
                <a:moveTo>
                  <a:pt x="224394" y="75747"/>
                </a:moveTo>
                <a:lnTo>
                  <a:pt x="215229" y="74358"/>
                </a:lnTo>
                <a:lnTo>
                  <a:pt x="0" y="1475993"/>
                </a:lnTo>
                <a:lnTo>
                  <a:pt x="9143" y="1477517"/>
                </a:lnTo>
                <a:lnTo>
                  <a:pt x="224394" y="75747"/>
                </a:lnTo>
                <a:close/>
              </a:path>
              <a:path w="257810" h="1477645">
                <a:moveTo>
                  <a:pt x="257555" y="80771"/>
                </a:moveTo>
                <a:lnTo>
                  <a:pt x="231647" y="0"/>
                </a:lnTo>
                <a:lnTo>
                  <a:pt x="182117" y="69341"/>
                </a:lnTo>
                <a:lnTo>
                  <a:pt x="215229" y="74358"/>
                </a:lnTo>
                <a:lnTo>
                  <a:pt x="217169" y="61721"/>
                </a:lnTo>
                <a:lnTo>
                  <a:pt x="226313" y="63245"/>
                </a:lnTo>
                <a:lnTo>
                  <a:pt x="226313" y="76038"/>
                </a:lnTo>
                <a:lnTo>
                  <a:pt x="257555" y="80771"/>
                </a:lnTo>
                <a:close/>
              </a:path>
              <a:path w="257810" h="1477645">
                <a:moveTo>
                  <a:pt x="226313" y="63245"/>
                </a:moveTo>
                <a:lnTo>
                  <a:pt x="217169" y="61721"/>
                </a:lnTo>
                <a:lnTo>
                  <a:pt x="215229" y="74358"/>
                </a:lnTo>
                <a:lnTo>
                  <a:pt x="224394" y="75747"/>
                </a:lnTo>
                <a:lnTo>
                  <a:pt x="226313" y="63245"/>
                </a:lnTo>
                <a:close/>
              </a:path>
              <a:path w="257810" h="1477645">
                <a:moveTo>
                  <a:pt x="226313" y="76038"/>
                </a:moveTo>
                <a:lnTo>
                  <a:pt x="226313" y="63245"/>
                </a:lnTo>
                <a:lnTo>
                  <a:pt x="224394" y="75747"/>
                </a:lnTo>
                <a:lnTo>
                  <a:pt x="226313" y="76038"/>
                </a:lnTo>
                <a:close/>
              </a:path>
            </a:pathLst>
          </a:custGeom>
          <a:solidFill>
            <a:srgbClr val="000000"/>
          </a:solidFill>
        </p:spPr>
        <p:txBody>
          <a:bodyPr wrap="square" lIns="0" tIns="0" rIns="0" bIns="0" rtlCol="0"/>
          <a:lstStyle/>
          <a:p>
            <a:endParaRPr sz="1539" dirty="0"/>
          </a:p>
        </p:txBody>
      </p:sp>
      <p:sp>
        <p:nvSpPr>
          <p:cNvPr id="24" name="object 24"/>
          <p:cNvSpPr/>
          <p:nvPr/>
        </p:nvSpPr>
        <p:spPr>
          <a:xfrm>
            <a:off x="4665224" y="1745179"/>
            <a:ext cx="155730" cy="158227"/>
          </a:xfrm>
          <a:prstGeom prst="rect">
            <a:avLst/>
          </a:prstGeom>
          <a:blipFill>
            <a:blip r:embed="rId4" cstate="print"/>
            <a:stretch>
              <a:fillRect/>
            </a:stretch>
          </a:blipFill>
        </p:spPr>
        <p:txBody>
          <a:bodyPr wrap="square" lIns="0" tIns="0" rIns="0" bIns="0" rtlCol="0"/>
          <a:lstStyle/>
          <a:p>
            <a:endParaRPr sz="1539" dirty="0"/>
          </a:p>
        </p:txBody>
      </p:sp>
      <p:sp>
        <p:nvSpPr>
          <p:cNvPr id="25" name="object 25"/>
          <p:cNvSpPr txBox="1"/>
          <p:nvPr/>
        </p:nvSpPr>
        <p:spPr>
          <a:xfrm>
            <a:off x="4146770" y="2988526"/>
            <a:ext cx="835666" cy="221473"/>
          </a:xfrm>
          <a:prstGeom prst="rect">
            <a:avLst/>
          </a:prstGeom>
        </p:spPr>
        <p:txBody>
          <a:bodyPr vert="horz" wrap="square" lIns="0" tIns="10860" rIns="0" bIns="0" rtlCol="0">
            <a:spAutoFit/>
          </a:bodyPr>
          <a:lstStyle/>
          <a:p>
            <a:pPr marL="10860">
              <a:spcBef>
                <a:spcPts val="86"/>
              </a:spcBef>
            </a:pPr>
            <a:r>
              <a:rPr sz="1368" dirty="0">
                <a:latin typeface="Book Antiqua"/>
                <a:cs typeface="Book Antiqua"/>
              </a:rPr>
              <a:t>(6.45,</a:t>
            </a:r>
            <a:r>
              <a:rPr sz="1368" spc="-68" dirty="0">
                <a:latin typeface="Book Antiqua"/>
                <a:cs typeface="Book Antiqua"/>
              </a:rPr>
              <a:t> </a:t>
            </a:r>
            <a:r>
              <a:rPr sz="1368" dirty="0">
                <a:latin typeface="Book Antiqua"/>
                <a:cs typeface="Book Antiqua"/>
              </a:rPr>
              <a:t>6.38)</a:t>
            </a:r>
          </a:p>
        </p:txBody>
      </p:sp>
      <p:sp>
        <p:nvSpPr>
          <p:cNvPr id="26" name="object 26"/>
          <p:cNvSpPr txBox="1"/>
          <p:nvPr/>
        </p:nvSpPr>
        <p:spPr>
          <a:xfrm>
            <a:off x="9913184" y="6381328"/>
            <a:ext cx="454025" cy="179536"/>
          </a:xfrm>
          <a:prstGeom prst="rect">
            <a:avLst/>
          </a:prstGeom>
        </p:spPr>
        <p:txBody>
          <a:bodyPr vert="horz" wrap="square" lIns="0" tIns="0" rIns="0" bIns="0" rtlCol="0">
            <a:spAutoFit/>
          </a:bodyPr>
          <a:lstStyle/>
          <a:p>
            <a:pPr marL="21720">
              <a:lnSpc>
                <a:spcPts val="1428"/>
              </a:lnSpc>
            </a:pPr>
            <a:fld id="{81D60167-4931-47E6-BA6A-407CBD079E47}" type="slidenum">
              <a:rPr sz="1197" spc="-4" dirty="0">
                <a:solidFill>
                  <a:srgbClr val="7E7E7E"/>
                </a:solidFill>
                <a:latin typeface="Book Antiqua"/>
                <a:cs typeface="Book Antiqua"/>
              </a:rPr>
              <a:pPr marL="21720">
                <a:lnSpc>
                  <a:spcPts val="1428"/>
                </a:lnSpc>
              </a:pPr>
              <a:t>11</a:t>
            </a:fld>
            <a:endParaRPr sz="1197" dirty="0">
              <a:latin typeface="Book Antiqua"/>
              <a:cs typeface="Book Antiqu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11FCF3D4-FDB4-4ABA-A22D-FD782CAE8D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9407" y="3896355"/>
            <a:ext cx="5324475" cy="2204373"/>
          </a:xfrm>
          <a:prstGeom prst="rect">
            <a:avLst/>
          </a:prstGeom>
        </p:spPr>
      </p:pic>
      <p:pic>
        <p:nvPicPr>
          <p:cNvPr id="5" name="図 4"/>
          <p:cNvPicPr>
            <a:picLocks noChangeAspect="1"/>
          </p:cNvPicPr>
          <p:nvPr/>
        </p:nvPicPr>
        <p:blipFill>
          <a:blip r:embed="rId4"/>
          <a:stretch>
            <a:fillRect/>
          </a:stretch>
        </p:blipFill>
        <p:spPr>
          <a:xfrm>
            <a:off x="1844095" y="2838764"/>
            <a:ext cx="3168352" cy="2840591"/>
          </a:xfrm>
          <a:prstGeom prst="rect">
            <a:avLst/>
          </a:prstGeom>
        </p:spPr>
      </p:pic>
      <p:sp>
        <p:nvSpPr>
          <p:cNvPr id="8" name="テキスト ボックス 7"/>
          <p:cNvSpPr txBox="1"/>
          <p:nvPr/>
        </p:nvSpPr>
        <p:spPr>
          <a:xfrm>
            <a:off x="2924214" y="5687330"/>
            <a:ext cx="1220206" cy="369332"/>
          </a:xfrm>
          <a:prstGeom prst="rect">
            <a:avLst/>
          </a:prstGeom>
          <a:noFill/>
        </p:spPr>
        <p:txBody>
          <a:bodyPr wrap="none" rtlCol="0">
            <a:spAutoFit/>
          </a:bodyPr>
          <a:lstStyle/>
          <a:p>
            <a:pPr fontAlgn="base">
              <a:spcBef>
                <a:spcPct val="0"/>
              </a:spcBef>
              <a:spcAft>
                <a:spcPct val="0"/>
              </a:spcAft>
              <a:defRPr/>
            </a:pPr>
            <a:r>
              <a:rPr kumimoji="1" lang="en-US" altLang="ja-JP" dirty="0">
                <a:solidFill>
                  <a:srgbClr val="000000"/>
                </a:solidFill>
                <a:latin typeface="Book Antiqua" pitchFamily="18" charset="0"/>
                <a:ea typeface="ＭＳ Ｐゴシック" pitchFamily="50" charset="-128"/>
              </a:rPr>
              <a:t>Time (ms)</a:t>
            </a:r>
            <a:endParaRPr kumimoji="1" lang="ja-JP" altLang="en-US" dirty="0">
              <a:solidFill>
                <a:srgbClr val="000000"/>
              </a:solidFill>
              <a:latin typeface="Book Antiqua" pitchFamily="18" charset="0"/>
              <a:ea typeface="ＭＳ Ｐゴシック" pitchFamily="50" charset="-128"/>
            </a:endParaRPr>
          </a:p>
        </p:txBody>
      </p:sp>
      <p:sp>
        <p:nvSpPr>
          <p:cNvPr id="9" name="テキスト ボックス 8"/>
          <p:cNvSpPr txBox="1"/>
          <p:nvPr/>
        </p:nvSpPr>
        <p:spPr>
          <a:xfrm rot="16200000">
            <a:off x="4149666" y="4450909"/>
            <a:ext cx="1957587" cy="369332"/>
          </a:xfrm>
          <a:prstGeom prst="rect">
            <a:avLst/>
          </a:prstGeom>
          <a:noFill/>
        </p:spPr>
        <p:txBody>
          <a:bodyPr wrap="none" rtlCol="0">
            <a:spAutoFit/>
          </a:bodyPr>
          <a:lstStyle/>
          <a:p>
            <a:pPr fontAlgn="base">
              <a:spcBef>
                <a:spcPct val="0"/>
              </a:spcBef>
              <a:spcAft>
                <a:spcPct val="0"/>
              </a:spcAft>
              <a:defRPr/>
            </a:pPr>
            <a:r>
              <a:rPr kumimoji="1" lang="en-US" altLang="ja-JP" dirty="0">
                <a:solidFill>
                  <a:srgbClr val="000000"/>
                </a:solidFill>
                <a:latin typeface="Book Antiqua" pitchFamily="18" charset="0"/>
                <a:ea typeface="ＭＳ Ｐゴシック" pitchFamily="50" charset="-128"/>
              </a:rPr>
              <a:t>BLM signal (arb.)</a:t>
            </a:r>
            <a:endParaRPr kumimoji="1" lang="ja-JP" altLang="en-US" dirty="0">
              <a:solidFill>
                <a:srgbClr val="000000"/>
              </a:solidFill>
              <a:latin typeface="Book Antiqua" pitchFamily="18" charset="0"/>
              <a:ea typeface="ＭＳ Ｐゴシック" pitchFamily="50" charset="-128"/>
            </a:endParaRPr>
          </a:p>
        </p:txBody>
      </p:sp>
      <p:sp>
        <p:nvSpPr>
          <p:cNvPr id="10" name="テキスト ボックス 9"/>
          <p:cNvSpPr txBox="1"/>
          <p:nvPr/>
        </p:nvSpPr>
        <p:spPr>
          <a:xfrm rot="16200000">
            <a:off x="835671" y="4117330"/>
            <a:ext cx="1745991" cy="369332"/>
          </a:xfrm>
          <a:prstGeom prst="rect">
            <a:avLst/>
          </a:prstGeom>
          <a:noFill/>
        </p:spPr>
        <p:txBody>
          <a:bodyPr wrap="none" rtlCol="0">
            <a:spAutoFit/>
          </a:bodyPr>
          <a:lstStyle/>
          <a:p>
            <a:pPr fontAlgn="base">
              <a:spcBef>
                <a:spcPct val="0"/>
              </a:spcBef>
              <a:spcAft>
                <a:spcPct val="0"/>
              </a:spcAft>
              <a:defRPr/>
            </a:pPr>
            <a:r>
              <a:rPr kumimoji="1" lang="en-US" altLang="ja-JP" dirty="0">
                <a:solidFill>
                  <a:srgbClr val="000000"/>
                </a:solidFill>
                <a:latin typeface="Book Antiqua" pitchFamily="18" charset="0"/>
                <a:ea typeface="ＭＳ Ｐゴシック" pitchFamily="50" charset="-128"/>
              </a:rPr>
              <a:t>Particles/pulse</a:t>
            </a:r>
            <a:endParaRPr kumimoji="1" lang="ja-JP" altLang="en-US" dirty="0">
              <a:solidFill>
                <a:srgbClr val="000000"/>
              </a:solidFill>
              <a:latin typeface="Book Antiqua" pitchFamily="18" charset="0"/>
              <a:ea typeface="ＭＳ Ｐゴシック" pitchFamily="50" charset="-128"/>
            </a:endParaRPr>
          </a:p>
        </p:txBody>
      </p:sp>
      <p:sp>
        <p:nvSpPr>
          <p:cNvPr id="11" name="テキスト ボックス 10"/>
          <p:cNvSpPr txBox="1"/>
          <p:nvPr/>
        </p:nvSpPr>
        <p:spPr>
          <a:xfrm>
            <a:off x="2634048" y="2034638"/>
            <a:ext cx="1558440" cy="369332"/>
          </a:xfrm>
          <a:prstGeom prst="rect">
            <a:avLst/>
          </a:prstGeom>
          <a:noFill/>
        </p:spPr>
        <p:txBody>
          <a:bodyPr wrap="none" rtlCol="0">
            <a:spAutoFit/>
          </a:bodyPr>
          <a:lstStyle/>
          <a:p>
            <a:pPr fontAlgn="base">
              <a:spcBef>
                <a:spcPct val="0"/>
              </a:spcBef>
              <a:spcAft>
                <a:spcPct val="0"/>
              </a:spcAft>
              <a:defRPr/>
            </a:pPr>
            <a:r>
              <a:rPr kumimoji="1" lang="en-US" altLang="ja-JP" u="sng" dirty="0">
                <a:solidFill>
                  <a:srgbClr val="000000"/>
                </a:solidFill>
                <a:latin typeface="Book Antiqua" pitchFamily="18" charset="0"/>
                <a:ea typeface="ＭＳ Ｐゴシック" pitchFamily="50" charset="-128"/>
              </a:rPr>
              <a:t>Beam current</a:t>
            </a:r>
            <a:endParaRPr kumimoji="1" lang="ja-JP" altLang="en-US" u="sng" dirty="0">
              <a:solidFill>
                <a:srgbClr val="000000"/>
              </a:solidFill>
              <a:latin typeface="Book Antiqua" pitchFamily="18" charset="0"/>
              <a:ea typeface="ＭＳ Ｐゴシック" pitchFamily="50" charset="-128"/>
            </a:endParaRPr>
          </a:p>
        </p:txBody>
      </p:sp>
      <p:sp>
        <p:nvSpPr>
          <p:cNvPr id="12" name="テキスト ボックス 11"/>
          <p:cNvSpPr txBox="1"/>
          <p:nvPr/>
        </p:nvSpPr>
        <p:spPr>
          <a:xfrm>
            <a:off x="2103984" y="2467947"/>
            <a:ext cx="1069524" cy="369332"/>
          </a:xfrm>
          <a:prstGeom prst="rect">
            <a:avLst/>
          </a:prstGeom>
          <a:noFill/>
        </p:spPr>
        <p:txBody>
          <a:bodyPr wrap="none" rtlCol="0">
            <a:spAutoFit/>
          </a:bodyPr>
          <a:lstStyle/>
          <a:p>
            <a:pPr fontAlgn="base">
              <a:spcBef>
                <a:spcPct val="0"/>
              </a:spcBef>
              <a:spcAft>
                <a:spcPct val="0"/>
              </a:spcAft>
              <a:defRPr/>
            </a:pPr>
            <a:r>
              <a:rPr kumimoji="1" lang="en-US" altLang="ja-JP" u="sng" dirty="0">
                <a:solidFill>
                  <a:srgbClr val="000000"/>
                </a:solidFill>
                <a:latin typeface="Book Antiqua" pitchFamily="18" charset="0"/>
                <a:ea typeface="ＭＳ Ｐゴシック" pitchFamily="50" charset="-128"/>
              </a:rPr>
              <a:t>Injection</a:t>
            </a:r>
            <a:endParaRPr kumimoji="1" lang="ja-JP" altLang="en-US" u="sng" dirty="0">
              <a:solidFill>
                <a:srgbClr val="000000"/>
              </a:solidFill>
              <a:latin typeface="Book Antiqua" pitchFamily="18" charset="0"/>
              <a:ea typeface="ＭＳ Ｐゴシック" pitchFamily="50" charset="-128"/>
            </a:endParaRPr>
          </a:p>
        </p:txBody>
      </p:sp>
      <p:sp>
        <p:nvSpPr>
          <p:cNvPr id="13" name="テキスト ボックス 12"/>
          <p:cNvSpPr txBox="1"/>
          <p:nvPr/>
        </p:nvSpPr>
        <p:spPr>
          <a:xfrm>
            <a:off x="4003349" y="2467947"/>
            <a:ext cx="1233030" cy="369332"/>
          </a:xfrm>
          <a:prstGeom prst="rect">
            <a:avLst/>
          </a:prstGeom>
          <a:noFill/>
        </p:spPr>
        <p:txBody>
          <a:bodyPr wrap="none" rtlCol="0">
            <a:spAutoFit/>
          </a:bodyPr>
          <a:lstStyle/>
          <a:p>
            <a:pPr fontAlgn="base">
              <a:spcBef>
                <a:spcPct val="0"/>
              </a:spcBef>
              <a:spcAft>
                <a:spcPct val="0"/>
              </a:spcAft>
              <a:defRPr/>
            </a:pPr>
            <a:r>
              <a:rPr kumimoji="1" lang="en-US" altLang="ja-JP" u="sng" dirty="0">
                <a:solidFill>
                  <a:srgbClr val="000000"/>
                </a:solidFill>
                <a:latin typeface="Book Antiqua" pitchFamily="18" charset="0"/>
                <a:ea typeface="ＭＳ Ｐゴシック" pitchFamily="50" charset="-128"/>
              </a:rPr>
              <a:t>Extraction</a:t>
            </a:r>
            <a:endParaRPr kumimoji="1" lang="ja-JP" altLang="en-US" u="sng" dirty="0">
              <a:solidFill>
                <a:srgbClr val="000000"/>
              </a:solidFill>
              <a:latin typeface="Book Antiqua" pitchFamily="18" charset="0"/>
              <a:ea typeface="ＭＳ Ｐゴシック" pitchFamily="50" charset="-128"/>
            </a:endParaRPr>
          </a:p>
        </p:txBody>
      </p:sp>
      <p:sp>
        <p:nvSpPr>
          <p:cNvPr id="14" name="テキスト ボックス 13"/>
          <p:cNvSpPr txBox="1"/>
          <p:nvPr/>
        </p:nvSpPr>
        <p:spPr>
          <a:xfrm>
            <a:off x="6658343" y="2982820"/>
            <a:ext cx="3833101" cy="369332"/>
          </a:xfrm>
          <a:prstGeom prst="rect">
            <a:avLst/>
          </a:prstGeom>
          <a:noFill/>
        </p:spPr>
        <p:txBody>
          <a:bodyPr wrap="none" rtlCol="0">
            <a:spAutoFit/>
          </a:bodyPr>
          <a:lstStyle/>
          <a:p>
            <a:pPr fontAlgn="base">
              <a:spcBef>
                <a:spcPct val="0"/>
              </a:spcBef>
              <a:spcAft>
                <a:spcPct val="0"/>
              </a:spcAft>
              <a:defRPr/>
            </a:pPr>
            <a:r>
              <a:rPr kumimoji="1" lang="en-US" altLang="ja-JP" dirty="0">
                <a:solidFill>
                  <a:srgbClr val="000000"/>
                </a:solidFill>
                <a:latin typeface="Book Antiqua" pitchFamily="18" charset="0"/>
                <a:ea typeface="ＭＳ Ｐゴシック" pitchFamily="50" charset="-128"/>
              </a:rPr>
              <a:t>Beam loss signals at commissioning</a:t>
            </a:r>
            <a:endParaRPr kumimoji="1" lang="ja-JP" altLang="en-US" dirty="0">
              <a:solidFill>
                <a:srgbClr val="000000"/>
              </a:solidFill>
              <a:latin typeface="Book Antiqua" pitchFamily="18" charset="0"/>
              <a:ea typeface="ＭＳ Ｐゴシック" pitchFamily="50" charset="-128"/>
            </a:endParaRPr>
          </a:p>
        </p:txBody>
      </p:sp>
      <p:cxnSp>
        <p:nvCxnSpPr>
          <p:cNvPr id="16" name="直線矢印コネクタ 15"/>
          <p:cNvCxnSpPr/>
          <p:nvPr/>
        </p:nvCxnSpPr>
        <p:spPr bwMode="auto">
          <a:xfrm>
            <a:off x="2420159" y="2765272"/>
            <a:ext cx="0" cy="43353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7" name="直線矢印コネクタ 16"/>
          <p:cNvCxnSpPr/>
          <p:nvPr/>
        </p:nvCxnSpPr>
        <p:spPr bwMode="auto">
          <a:xfrm>
            <a:off x="4544967" y="2766756"/>
            <a:ext cx="0" cy="43353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8" name="直線コネクタ 17"/>
          <p:cNvCxnSpPr/>
          <p:nvPr/>
        </p:nvCxnSpPr>
        <p:spPr bwMode="auto">
          <a:xfrm>
            <a:off x="5475360" y="2512060"/>
            <a:ext cx="0" cy="368155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9" name="直線コネクタ 18"/>
          <p:cNvCxnSpPr/>
          <p:nvPr/>
        </p:nvCxnSpPr>
        <p:spPr bwMode="auto">
          <a:xfrm>
            <a:off x="6348600" y="2502917"/>
            <a:ext cx="0" cy="370781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0" name="直線コネクタ 19"/>
          <p:cNvCxnSpPr/>
          <p:nvPr/>
        </p:nvCxnSpPr>
        <p:spPr bwMode="auto">
          <a:xfrm>
            <a:off x="7013816" y="2504061"/>
            <a:ext cx="0" cy="370781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1" name="直線コネクタ 20"/>
          <p:cNvCxnSpPr/>
          <p:nvPr/>
        </p:nvCxnSpPr>
        <p:spPr bwMode="auto">
          <a:xfrm>
            <a:off x="7661888" y="2504061"/>
            <a:ext cx="0" cy="370781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2" name="直線コネクタ 21"/>
          <p:cNvCxnSpPr/>
          <p:nvPr/>
        </p:nvCxnSpPr>
        <p:spPr bwMode="auto">
          <a:xfrm>
            <a:off x="8329392" y="2512061"/>
            <a:ext cx="0" cy="370781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3" name="直線コネクタ 22"/>
          <p:cNvCxnSpPr/>
          <p:nvPr/>
        </p:nvCxnSpPr>
        <p:spPr bwMode="auto">
          <a:xfrm>
            <a:off x="8643712" y="2513205"/>
            <a:ext cx="0" cy="370781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4" name="直線コネクタ 23"/>
          <p:cNvCxnSpPr/>
          <p:nvPr/>
        </p:nvCxnSpPr>
        <p:spPr bwMode="auto">
          <a:xfrm>
            <a:off x="9300928" y="2501013"/>
            <a:ext cx="0" cy="370781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5" name="直線コネクタ 24"/>
          <p:cNvCxnSpPr/>
          <p:nvPr/>
        </p:nvCxnSpPr>
        <p:spPr bwMode="auto">
          <a:xfrm>
            <a:off x="9876992" y="2504088"/>
            <a:ext cx="0" cy="370781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6" name="直線矢印コネクタ 25"/>
          <p:cNvCxnSpPr/>
          <p:nvPr/>
        </p:nvCxnSpPr>
        <p:spPr bwMode="auto">
          <a:xfrm>
            <a:off x="5475360" y="2783123"/>
            <a:ext cx="873240" cy="0"/>
          </a:xfrm>
          <a:prstGeom prst="straightConnector1">
            <a:avLst/>
          </a:prstGeom>
          <a:solidFill>
            <a:schemeClr val="accent1"/>
          </a:solidFill>
          <a:ln w="9525" cap="flat" cmpd="sng" algn="ctr">
            <a:solidFill>
              <a:schemeClr val="tx1"/>
            </a:solidFill>
            <a:prstDash val="solid"/>
            <a:round/>
            <a:headEnd type="arrow" w="med" len="med"/>
            <a:tailEnd type="arrow"/>
          </a:ln>
          <a:effectLst/>
        </p:spPr>
      </p:cxnSp>
      <p:cxnSp>
        <p:nvCxnSpPr>
          <p:cNvPr id="27" name="直線矢印コネクタ 26"/>
          <p:cNvCxnSpPr/>
          <p:nvPr/>
        </p:nvCxnSpPr>
        <p:spPr bwMode="auto">
          <a:xfrm>
            <a:off x="6374888" y="2782948"/>
            <a:ext cx="638928" cy="0"/>
          </a:xfrm>
          <a:prstGeom prst="straightConnector1">
            <a:avLst/>
          </a:prstGeom>
          <a:solidFill>
            <a:schemeClr val="accent1"/>
          </a:solidFill>
          <a:ln w="9525" cap="flat" cmpd="sng" algn="ctr">
            <a:solidFill>
              <a:schemeClr val="tx1"/>
            </a:solidFill>
            <a:prstDash val="solid"/>
            <a:round/>
            <a:headEnd type="arrow" w="med" len="med"/>
            <a:tailEnd type="arrow"/>
          </a:ln>
          <a:effectLst/>
        </p:spPr>
      </p:cxnSp>
      <p:cxnSp>
        <p:nvCxnSpPr>
          <p:cNvPr id="28" name="直線矢印コネクタ 27"/>
          <p:cNvCxnSpPr/>
          <p:nvPr/>
        </p:nvCxnSpPr>
        <p:spPr bwMode="auto">
          <a:xfrm>
            <a:off x="7022960" y="2790948"/>
            <a:ext cx="638928" cy="0"/>
          </a:xfrm>
          <a:prstGeom prst="straightConnector1">
            <a:avLst/>
          </a:prstGeom>
          <a:solidFill>
            <a:schemeClr val="accent1"/>
          </a:solidFill>
          <a:ln w="9525" cap="flat" cmpd="sng" algn="ctr">
            <a:solidFill>
              <a:schemeClr val="tx1"/>
            </a:solidFill>
            <a:prstDash val="solid"/>
            <a:round/>
            <a:headEnd type="arrow" w="med" len="med"/>
            <a:tailEnd type="arrow"/>
          </a:ln>
          <a:effectLst/>
        </p:spPr>
      </p:cxnSp>
      <p:cxnSp>
        <p:nvCxnSpPr>
          <p:cNvPr id="29" name="直線矢印コネクタ 28"/>
          <p:cNvCxnSpPr/>
          <p:nvPr/>
        </p:nvCxnSpPr>
        <p:spPr bwMode="auto">
          <a:xfrm>
            <a:off x="7671032" y="2790948"/>
            <a:ext cx="638928" cy="0"/>
          </a:xfrm>
          <a:prstGeom prst="straightConnector1">
            <a:avLst/>
          </a:prstGeom>
          <a:solidFill>
            <a:schemeClr val="accent1"/>
          </a:solidFill>
          <a:ln w="9525" cap="flat" cmpd="sng" algn="ctr">
            <a:solidFill>
              <a:schemeClr val="tx1"/>
            </a:solidFill>
            <a:prstDash val="solid"/>
            <a:round/>
            <a:headEnd type="arrow" w="med" len="med"/>
            <a:tailEnd type="arrow"/>
          </a:ln>
          <a:effectLst/>
        </p:spPr>
      </p:cxnSp>
      <p:cxnSp>
        <p:nvCxnSpPr>
          <p:cNvPr id="30" name="直線矢印コネクタ 29"/>
          <p:cNvCxnSpPr/>
          <p:nvPr/>
        </p:nvCxnSpPr>
        <p:spPr bwMode="auto">
          <a:xfrm>
            <a:off x="8337392" y="2790948"/>
            <a:ext cx="306320" cy="0"/>
          </a:xfrm>
          <a:prstGeom prst="straightConnector1">
            <a:avLst/>
          </a:prstGeom>
          <a:solidFill>
            <a:schemeClr val="accent1"/>
          </a:solidFill>
          <a:ln w="9525" cap="flat" cmpd="sng" algn="ctr">
            <a:solidFill>
              <a:schemeClr val="tx1"/>
            </a:solidFill>
            <a:prstDash val="solid"/>
            <a:round/>
            <a:headEnd type="arrow" w="med" len="med"/>
            <a:tailEnd type="arrow"/>
          </a:ln>
          <a:effectLst/>
        </p:spPr>
      </p:cxnSp>
      <p:cxnSp>
        <p:nvCxnSpPr>
          <p:cNvPr id="31" name="直線矢印コネクタ 30"/>
          <p:cNvCxnSpPr/>
          <p:nvPr/>
        </p:nvCxnSpPr>
        <p:spPr bwMode="auto">
          <a:xfrm>
            <a:off x="8642568" y="2790948"/>
            <a:ext cx="638928" cy="0"/>
          </a:xfrm>
          <a:prstGeom prst="straightConnector1">
            <a:avLst/>
          </a:prstGeom>
          <a:solidFill>
            <a:schemeClr val="accent1"/>
          </a:solidFill>
          <a:ln w="9525" cap="flat" cmpd="sng" algn="ctr">
            <a:solidFill>
              <a:schemeClr val="tx1"/>
            </a:solidFill>
            <a:prstDash val="solid"/>
            <a:round/>
            <a:headEnd type="arrow" w="med" len="med"/>
            <a:tailEnd type="arrow"/>
          </a:ln>
          <a:effectLst/>
        </p:spPr>
      </p:cxnSp>
      <p:cxnSp>
        <p:nvCxnSpPr>
          <p:cNvPr id="32" name="直線矢印コネクタ 31"/>
          <p:cNvCxnSpPr/>
          <p:nvPr/>
        </p:nvCxnSpPr>
        <p:spPr bwMode="auto">
          <a:xfrm>
            <a:off x="9291784" y="2782948"/>
            <a:ext cx="585208" cy="0"/>
          </a:xfrm>
          <a:prstGeom prst="straightConnector1">
            <a:avLst/>
          </a:prstGeom>
          <a:solidFill>
            <a:schemeClr val="accent1"/>
          </a:solidFill>
          <a:ln w="9525" cap="flat" cmpd="sng" algn="ctr">
            <a:solidFill>
              <a:schemeClr val="tx1"/>
            </a:solidFill>
            <a:prstDash val="solid"/>
            <a:round/>
            <a:headEnd type="arrow" w="med" len="med"/>
            <a:tailEnd type="arrow"/>
          </a:ln>
          <a:effectLst/>
        </p:spPr>
      </p:cxnSp>
      <p:cxnSp>
        <p:nvCxnSpPr>
          <p:cNvPr id="33" name="直線矢印コネクタ 32"/>
          <p:cNvCxnSpPr/>
          <p:nvPr/>
        </p:nvCxnSpPr>
        <p:spPr bwMode="auto">
          <a:xfrm>
            <a:off x="9849560" y="2790948"/>
            <a:ext cx="566920" cy="0"/>
          </a:xfrm>
          <a:prstGeom prst="straightConnector1">
            <a:avLst/>
          </a:prstGeom>
          <a:solidFill>
            <a:schemeClr val="accent1"/>
          </a:solidFill>
          <a:ln w="9525" cap="flat" cmpd="sng" algn="ctr">
            <a:solidFill>
              <a:schemeClr val="tx1"/>
            </a:solidFill>
            <a:prstDash val="solid"/>
            <a:round/>
            <a:headEnd type="arrow" w="med" len="med"/>
            <a:tailEnd type="arrow"/>
          </a:ln>
          <a:effectLst/>
        </p:spPr>
      </p:cxnSp>
      <p:sp>
        <p:nvSpPr>
          <p:cNvPr id="35" name="テキスト ボックス 34"/>
          <p:cNvSpPr txBox="1"/>
          <p:nvPr/>
        </p:nvSpPr>
        <p:spPr>
          <a:xfrm>
            <a:off x="5390042" y="2376561"/>
            <a:ext cx="1043876" cy="307777"/>
          </a:xfrm>
          <a:prstGeom prst="rect">
            <a:avLst/>
          </a:prstGeom>
          <a:noFill/>
        </p:spPr>
        <p:txBody>
          <a:bodyPr wrap="none" rtlCol="0">
            <a:spAutoFit/>
          </a:bodyPr>
          <a:lstStyle/>
          <a:p>
            <a:pPr fontAlgn="base">
              <a:spcBef>
                <a:spcPct val="0"/>
              </a:spcBef>
              <a:spcAft>
                <a:spcPct val="0"/>
              </a:spcAft>
              <a:defRPr/>
            </a:pPr>
            <a:r>
              <a:rPr kumimoji="1" lang="en-US" altLang="ja-JP" sz="1400" dirty="0">
                <a:solidFill>
                  <a:srgbClr val="000000"/>
                </a:solidFill>
                <a:latin typeface="Book Antiqua" pitchFamily="18" charset="0"/>
                <a:ea typeface="ＭＳ Ｐゴシック" pitchFamily="50" charset="-128"/>
              </a:rPr>
              <a:t>Collimator</a:t>
            </a:r>
            <a:endParaRPr kumimoji="1" lang="ja-JP" altLang="en-US" sz="1400" dirty="0">
              <a:solidFill>
                <a:srgbClr val="000000"/>
              </a:solidFill>
              <a:latin typeface="Book Antiqua" pitchFamily="18" charset="0"/>
              <a:ea typeface="ＭＳ Ｐゴシック" pitchFamily="50" charset="-128"/>
            </a:endParaRPr>
          </a:p>
        </p:txBody>
      </p:sp>
      <p:sp>
        <p:nvSpPr>
          <p:cNvPr id="36" name="テキスト ボックス 35"/>
          <p:cNvSpPr txBox="1"/>
          <p:nvPr/>
        </p:nvSpPr>
        <p:spPr>
          <a:xfrm>
            <a:off x="6441238" y="2377189"/>
            <a:ext cx="474810" cy="307777"/>
          </a:xfrm>
          <a:prstGeom prst="rect">
            <a:avLst/>
          </a:prstGeom>
          <a:noFill/>
        </p:spPr>
        <p:txBody>
          <a:bodyPr wrap="none" rtlCol="0">
            <a:spAutoFit/>
          </a:bodyPr>
          <a:lstStyle/>
          <a:p>
            <a:pPr fontAlgn="base">
              <a:spcBef>
                <a:spcPct val="0"/>
              </a:spcBef>
              <a:spcAft>
                <a:spcPct val="0"/>
              </a:spcAft>
              <a:defRPr/>
            </a:pPr>
            <a:r>
              <a:rPr kumimoji="1" lang="en-US" altLang="ja-JP" sz="1400" dirty="0">
                <a:solidFill>
                  <a:srgbClr val="000000"/>
                </a:solidFill>
                <a:latin typeface="Book Antiqua" pitchFamily="18" charset="0"/>
                <a:ea typeface="ＭＳ Ｐゴシック" pitchFamily="50" charset="-128"/>
              </a:rPr>
              <a:t>Arc</a:t>
            </a:r>
            <a:endParaRPr kumimoji="1" lang="ja-JP" altLang="en-US" sz="1400" dirty="0">
              <a:solidFill>
                <a:srgbClr val="000000"/>
              </a:solidFill>
              <a:latin typeface="Book Antiqua" pitchFamily="18" charset="0"/>
              <a:ea typeface="ＭＳ Ｐゴシック" pitchFamily="50" charset="-128"/>
            </a:endParaRPr>
          </a:p>
        </p:txBody>
      </p:sp>
      <p:sp>
        <p:nvSpPr>
          <p:cNvPr id="37" name="テキスト ボックス 36"/>
          <p:cNvSpPr txBox="1"/>
          <p:nvPr/>
        </p:nvSpPr>
        <p:spPr>
          <a:xfrm>
            <a:off x="7046796" y="2377189"/>
            <a:ext cx="561372" cy="307777"/>
          </a:xfrm>
          <a:prstGeom prst="rect">
            <a:avLst/>
          </a:prstGeom>
          <a:noFill/>
        </p:spPr>
        <p:txBody>
          <a:bodyPr wrap="none" rtlCol="0">
            <a:spAutoFit/>
          </a:bodyPr>
          <a:lstStyle/>
          <a:p>
            <a:pPr fontAlgn="base">
              <a:spcBef>
                <a:spcPct val="0"/>
              </a:spcBef>
              <a:spcAft>
                <a:spcPct val="0"/>
              </a:spcAft>
              <a:defRPr/>
            </a:pPr>
            <a:r>
              <a:rPr kumimoji="1" lang="en-US" altLang="ja-JP" sz="1400" dirty="0" err="1">
                <a:solidFill>
                  <a:srgbClr val="000000"/>
                </a:solidFill>
                <a:latin typeface="Book Antiqua" pitchFamily="18" charset="0"/>
                <a:ea typeface="ＭＳ Ｐゴシック" pitchFamily="50" charset="-128"/>
              </a:rPr>
              <a:t>Extr</a:t>
            </a:r>
            <a:r>
              <a:rPr kumimoji="1" lang="en-US" altLang="ja-JP" sz="1400" dirty="0">
                <a:solidFill>
                  <a:srgbClr val="000000"/>
                </a:solidFill>
                <a:latin typeface="Book Antiqua" pitchFamily="18" charset="0"/>
                <a:ea typeface="ＭＳ Ｐゴシック" pitchFamily="50" charset="-128"/>
              </a:rPr>
              <a:t>.</a:t>
            </a:r>
            <a:endParaRPr kumimoji="1" lang="ja-JP" altLang="en-US" sz="1400" dirty="0">
              <a:solidFill>
                <a:srgbClr val="000000"/>
              </a:solidFill>
              <a:latin typeface="Book Antiqua" pitchFamily="18" charset="0"/>
              <a:ea typeface="ＭＳ Ｐゴシック" pitchFamily="50" charset="-128"/>
            </a:endParaRPr>
          </a:p>
        </p:txBody>
      </p:sp>
      <p:sp>
        <p:nvSpPr>
          <p:cNvPr id="38" name="テキスト ボックス 37"/>
          <p:cNvSpPr txBox="1"/>
          <p:nvPr/>
        </p:nvSpPr>
        <p:spPr>
          <a:xfrm>
            <a:off x="7740588" y="2377189"/>
            <a:ext cx="474810" cy="307777"/>
          </a:xfrm>
          <a:prstGeom prst="rect">
            <a:avLst/>
          </a:prstGeom>
          <a:noFill/>
        </p:spPr>
        <p:txBody>
          <a:bodyPr wrap="none" rtlCol="0">
            <a:spAutoFit/>
          </a:bodyPr>
          <a:lstStyle/>
          <a:p>
            <a:pPr fontAlgn="base">
              <a:spcBef>
                <a:spcPct val="0"/>
              </a:spcBef>
              <a:spcAft>
                <a:spcPct val="0"/>
              </a:spcAft>
              <a:defRPr/>
            </a:pPr>
            <a:r>
              <a:rPr kumimoji="1" lang="en-US" altLang="ja-JP" sz="1400" dirty="0">
                <a:solidFill>
                  <a:srgbClr val="000000"/>
                </a:solidFill>
                <a:latin typeface="Book Antiqua" pitchFamily="18" charset="0"/>
                <a:ea typeface="ＭＳ Ｐゴシック" pitchFamily="50" charset="-128"/>
              </a:rPr>
              <a:t>Arc</a:t>
            </a:r>
            <a:endParaRPr kumimoji="1" lang="ja-JP" altLang="en-US" sz="1400" dirty="0">
              <a:solidFill>
                <a:srgbClr val="000000"/>
              </a:solidFill>
              <a:latin typeface="Book Antiqua" pitchFamily="18" charset="0"/>
              <a:ea typeface="ＭＳ Ｐゴシック" pitchFamily="50" charset="-128"/>
            </a:endParaRPr>
          </a:p>
        </p:txBody>
      </p:sp>
      <p:sp>
        <p:nvSpPr>
          <p:cNvPr id="39" name="テキスト ボックス 38"/>
          <p:cNvSpPr txBox="1"/>
          <p:nvPr/>
        </p:nvSpPr>
        <p:spPr>
          <a:xfrm>
            <a:off x="8284010" y="2377189"/>
            <a:ext cx="404278" cy="307777"/>
          </a:xfrm>
          <a:prstGeom prst="rect">
            <a:avLst/>
          </a:prstGeom>
          <a:noFill/>
        </p:spPr>
        <p:txBody>
          <a:bodyPr wrap="none" rtlCol="0">
            <a:spAutoFit/>
          </a:bodyPr>
          <a:lstStyle/>
          <a:p>
            <a:pPr fontAlgn="base">
              <a:spcBef>
                <a:spcPct val="0"/>
              </a:spcBef>
              <a:spcAft>
                <a:spcPct val="0"/>
              </a:spcAft>
              <a:defRPr/>
            </a:pPr>
            <a:r>
              <a:rPr kumimoji="1" lang="en-US" altLang="ja-JP" sz="1400" dirty="0">
                <a:solidFill>
                  <a:srgbClr val="000000"/>
                </a:solidFill>
                <a:latin typeface="Book Antiqua" pitchFamily="18" charset="0"/>
                <a:ea typeface="ＭＳ Ｐゴシック" pitchFamily="50" charset="-128"/>
              </a:rPr>
              <a:t>RF</a:t>
            </a:r>
            <a:endParaRPr kumimoji="1" lang="ja-JP" altLang="en-US" sz="1400" dirty="0">
              <a:solidFill>
                <a:srgbClr val="000000"/>
              </a:solidFill>
              <a:latin typeface="Book Antiqua" pitchFamily="18" charset="0"/>
              <a:ea typeface="ＭＳ Ｐゴシック" pitchFamily="50" charset="-128"/>
            </a:endParaRPr>
          </a:p>
        </p:txBody>
      </p:sp>
      <p:sp>
        <p:nvSpPr>
          <p:cNvPr id="40" name="テキスト ボックス 39"/>
          <p:cNvSpPr txBox="1"/>
          <p:nvPr/>
        </p:nvSpPr>
        <p:spPr>
          <a:xfrm>
            <a:off x="8715720" y="2377189"/>
            <a:ext cx="474810" cy="307777"/>
          </a:xfrm>
          <a:prstGeom prst="rect">
            <a:avLst/>
          </a:prstGeom>
          <a:noFill/>
        </p:spPr>
        <p:txBody>
          <a:bodyPr wrap="none" rtlCol="0">
            <a:spAutoFit/>
          </a:bodyPr>
          <a:lstStyle/>
          <a:p>
            <a:pPr fontAlgn="base">
              <a:spcBef>
                <a:spcPct val="0"/>
              </a:spcBef>
              <a:spcAft>
                <a:spcPct val="0"/>
              </a:spcAft>
              <a:defRPr/>
            </a:pPr>
            <a:r>
              <a:rPr kumimoji="1" lang="en-US" altLang="ja-JP" sz="1400" dirty="0">
                <a:solidFill>
                  <a:srgbClr val="000000"/>
                </a:solidFill>
                <a:latin typeface="Book Antiqua" pitchFamily="18" charset="0"/>
                <a:ea typeface="ＭＳ Ｐゴシック" pitchFamily="50" charset="-128"/>
              </a:rPr>
              <a:t>Arc</a:t>
            </a:r>
            <a:endParaRPr kumimoji="1" lang="ja-JP" altLang="en-US" sz="1400" dirty="0">
              <a:solidFill>
                <a:srgbClr val="000000"/>
              </a:solidFill>
              <a:latin typeface="Book Antiqua" pitchFamily="18" charset="0"/>
              <a:ea typeface="ＭＳ Ｐゴシック" pitchFamily="50" charset="-128"/>
            </a:endParaRPr>
          </a:p>
        </p:txBody>
      </p:sp>
      <p:sp>
        <p:nvSpPr>
          <p:cNvPr id="41" name="テキスト ボックス 40"/>
          <p:cNvSpPr txBox="1"/>
          <p:nvPr/>
        </p:nvSpPr>
        <p:spPr>
          <a:xfrm>
            <a:off x="9351052" y="2374588"/>
            <a:ext cx="436338" cy="307777"/>
          </a:xfrm>
          <a:prstGeom prst="rect">
            <a:avLst/>
          </a:prstGeom>
          <a:noFill/>
        </p:spPr>
        <p:txBody>
          <a:bodyPr wrap="none" rtlCol="0">
            <a:spAutoFit/>
          </a:bodyPr>
          <a:lstStyle/>
          <a:p>
            <a:pPr fontAlgn="base">
              <a:spcBef>
                <a:spcPct val="0"/>
              </a:spcBef>
              <a:spcAft>
                <a:spcPct val="0"/>
              </a:spcAft>
              <a:defRPr/>
            </a:pPr>
            <a:r>
              <a:rPr kumimoji="1" lang="en-US" altLang="ja-JP" sz="1400" dirty="0">
                <a:solidFill>
                  <a:srgbClr val="000000"/>
                </a:solidFill>
                <a:latin typeface="Book Antiqua" pitchFamily="18" charset="0"/>
                <a:ea typeface="ＭＳ Ｐゴシック" pitchFamily="50" charset="-128"/>
              </a:rPr>
              <a:t>Inj.</a:t>
            </a:r>
            <a:endParaRPr kumimoji="1" lang="ja-JP" altLang="en-US" sz="1400" dirty="0">
              <a:solidFill>
                <a:srgbClr val="000000"/>
              </a:solidFill>
              <a:latin typeface="Book Antiqua" pitchFamily="18" charset="0"/>
              <a:ea typeface="ＭＳ Ｐゴシック" pitchFamily="50" charset="-128"/>
            </a:endParaRPr>
          </a:p>
        </p:txBody>
      </p:sp>
      <p:sp>
        <p:nvSpPr>
          <p:cNvPr id="42" name="テキスト ボックス 41"/>
          <p:cNvSpPr txBox="1"/>
          <p:nvPr/>
        </p:nvSpPr>
        <p:spPr>
          <a:xfrm>
            <a:off x="9855109" y="2276872"/>
            <a:ext cx="668773" cy="523220"/>
          </a:xfrm>
          <a:prstGeom prst="rect">
            <a:avLst/>
          </a:prstGeom>
          <a:noFill/>
        </p:spPr>
        <p:txBody>
          <a:bodyPr wrap="none" rtlCol="0">
            <a:spAutoFit/>
          </a:bodyPr>
          <a:lstStyle/>
          <a:p>
            <a:pPr fontAlgn="base">
              <a:spcBef>
                <a:spcPct val="0"/>
              </a:spcBef>
              <a:spcAft>
                <a:spcPct val="0"/>
              </a:spcAft>
              <a:defRPr/>
            </a:pPr>
            <a:r>
              <a:rPr kumimoji="1" lang="en-US" altLang="ja-JP" sz="1400" dirty="0">
                <a:solidFill>
                  <a:srgbClr val="000000"/>
                </a:solidFill>
                <a:latin typeface="Book Antiqua" pitchFamily="18" charset="0"/>
                <a:ea typeface="ＭＳ Ｐゴシック" pitchFamily="50" charset="-128"/>
              </a:rPr>
              <a:t>H0</a:t>
            </a:r>
          </a:p>
          <a:p>
            <a:pPr fontAlgn="base">
              <a:spcBef>
                <a:spcPct val="0"/>
              </a:spcBef>
              <a:spcAft>
                <a:spcPct val="0"/>
              </a:spcAft>
              <a:defRPr/>
            </a:pPr>
            <a:r>
              <a:rPr kumimoji="1" lang="en-US" altLang="ja-JP" sz="1400" dirty="0">
                <a:solidFill>
                  <a:srgbClr val="000000"/>
                </a:solidFill>
                <a:latin typeface="Book Antiqua" pitchFamily="18" charset="0"/>
                <a:ea typeface="ＭＳ Ｐゴシック" pitchFamily="50" charset="-128"/>
              </a:rPr>
              <a:t>dump</a:t>
            </a:r>
            <a:endParaRPr kumimoji="1" lang="ja-JP" altLang="en-US" sz="1400" dirty="0">
              <a:solidFill>
                <a:srgbClr val="000000"/>
              </a:solidFill>
              <a:latin typeface="Book Antiqua" pitchFamily="18" charset="0"/>
              <a:ea typeface="ＭＳ Ｐゴシック" pitchFamily="50" charset="-128"/>
            </a:endParaRPr>
          </a:p>
        </p:txBody>
      </p:sp>
      <p:sp>
        <p:nvSpPr>
          <p:cNvPr id="43" name="円/楕円 42"/>
          <p:cNvSpPr/>
          <p:nvPr/>
        </p:nvSpPr>
        <p:spPr bwMode="auto">
          <a:xfrm>
            <a:off x="7227537" y="5161071"/>
            <a:ext cx="914400" cy="628926"/>
          </a:xfrm>
          <a:prstGeom prst="ellipse">
            <a:avLst/>
          </a:prstGeom>
          <a:noFill/>
          <a:ln w="9525" cap="flat" cmpd="sng" algn="ctr">
            <a:solidFill>
              <a:srgbClr val="FF3399"/>
            </a:solid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defRPr/>
            </a:pPr>
            <a:endParaRPr kumimoji="1" lang="ja-JP" altLang="en-US">
              <a:solidFill>
                <a:srgbClr val="000000"/>
              </a:solidFill>
              <a:latin typeface="Book Antiqua" pitchFamily="18" charset="0"/>
              <a:ea typeface="ＭＳ Ｐ明朝" pitchFamily="18" charset="-128"/>
            </a:endParaRPr>
          </a:p>
        </p:txBody>
      </p:sp>
      <p:sp>
        <p:nvSpPr>
          <p:cNvPr id="44" name="テキスト ボックス 43"/>
          <p:cNvSpPr txBox="1"/>
          <p:nvPr/>
        </p:nvSpPr>
        <p:spPr>
          <a:xfrm>
            <a:off x="7608168" y="4796603"/>
            <a:ext cx="2542684" cy="338554"/>
          </a:xfrm>
          <a:prstGeom prst="rect">
            <a:avLst/>
          </a:prstGeom>
          <a:noFill/>
        </p:spPr>
        <p:txBody>
          <a:bodyPr wrap="none" rtlCol="0">
            <a:spAutoFit/>
          </a:bodyPr>
          <a:lstStyle/>
          <a:p>
            <a:pPr fontAlgn="base">
              <a:spcBef>
                <a:spcPct val="0"/>
              </a:spcBef>
              <a:spcAft>
                <a:spcPct val="0"/>
              </a:spcAft>
              <a:defRPr/>
            </a:pPr>
            <a:r>
              <a:rPr kumimoji="1" lang="en-US" altLang="ja-JP" sz="1600" dirty="0">
                <a:solidFill>
                  <a:srgbClr val="FF33CC"/>
                </a:solidFill>
                <a:latin typeface="Book Antiqua" pitchFamily="18" charset="0"/>
                <a:ea typeface="ＭＳ Ｐゴシック" pitchFamily="50" charset="-128"/>
              </a:rPr>
              <a:t>Reflection from 3N</a:t>
            </a:r>
            <a:r>
              <a:rPr lang="ja-JP" altLang="en-US" sz="1600" dirty="0">
                <a:solidFill>
                  <a:srgbClr val="FF33CC"/>
                </a:solidFill>
                <a:latin typeface="Book Antiqua" pitchFamily="18" charset="0"/>
              </a:rPr>
              <a:t> </a:t>
            </a:r>
            <a:r>
              <a:rPr lang="en-US" altLang="ja-JP" sz="1600" dirty="0">
                <a:solidFill>
                  <a:srgbClr val="FF33CC"/>
                </a:solidFill>
                <a:latin typeface="Book Antiqua" pitchFamily="18" charset="0"/>
              </a:rPr>
              <a:t>dump</a:t>
            </a:r>
            <a:endParaRPr kumimoji="1" lang="en-US" altLang="ja-JP" sz="1600" dirty="0">
              <a:solidFill>
                <a:srgbClr val="FF33CC"/>
              </a:solidFill>
              <a:latin typeface="Book Antiqua" pitchFamily="18" charset="0"/>
              <a:ea typeface="ＭＳ Ｐゴシック" pitchFamily="50" charset="-128"/>
            </a:endParaRPr>
          </a:p>
        </p:txBody>
      </p:sp>
      <p:sp>
        <p:nvSpPr>
          <p:cNvPr id="45" name="テキスト ボックス 44"/>
          <p:cNvSpPr txBox="1"/>
          <p:nvPr/>
        </p:nvSpPr>
        <p:spPr>
          <a:xfrm>
            <a:off x="7230860" y="6337889"/>
            <a:ext cx="1096775" cy="369332"/>
          </a:xfrm>
          <a:prstGeom prst="rect">
            <a:avLst/>
          </a:prstGeom>
          <a:noFill/>
        </p:spPr>
        <p:txBody>
          <a:bodyPr wrap="none" rtlCol="0">
            <a:spAutoFit/>
          </a:bodyPr>
          <a:lstStyle/>
          <a:p>
            <a:pPr fontAlgn="base">
              <a:spcBef>
                <a:spcPct val="0"/>
              </a:spcBef>
              <a:spcAft>
                <a:spcPct val="0"/>
              </a:spcAft>
              <a:defRPr/>
            </a:pPr>
            <a:r>
              <a:rPr kumimoji="1" lang="en-US" altLang="ja-JP" dirty="0">
                <a:solidFill>
                  <a:srgbClr val="000000"/>
                </a:solidFill>
                <a:latin typeface="Book Antiqua" pitchFamily="18" charset="0"/>
                <a:ea typeface="ＭＳ Ｐゴシック" pitchFamily="50" charset="-128"/>
              </a:rPr>
              <a:t>BLM IDs</a:t>
            </a:r>
            <a:endParaRPr kumimoji="1" lang="ja-JP" altLang="en-US" dirty="0">
              <a:solidFill>
                <a:srgbClr val="000000"/>
              </a:solidFill>
              <a:latin typeface="Book Antiqua" pitchFamily="18" charset="0"/>
              <a:ea typeface="ＭＳ Ｐゴシック" pitchFamily="50" charset="-128"/>
            </a:endParaRPr>
          </a:p>
        </p:txBody>
      </p:sp>
      <p:sp>
        <p:nvSpPr>
          <p:cNvPr id="48" name="テキスト ボックス 47"/>
          <p:cNvSpPr txBox="1"/>
          <p:nvPr/>
        </p:nvSpPr>
        <p:spPr>
          <a:xfrm>
            <a:off x="1667590" y="1228162"/>
            <a:ext cx="5649303" cy="646331"/>
          </a:xfrm>
          <a:prstGeom prst="rect">
            <a:avLst/>
          </a:prstGeom>
          <a:noFill/>
        </p:spPr>
        <p:txBody>
          <a:bodyPr wrap="none" rtlCol="0">
            <a:spAutoFit/>
          </a:bodyPr>
          <a:lstStyle/>
          <a:p>
            <a:pPr marL="285750" indent="-285750" fontAlgn="base">
              <a:spcBef>
                <a:spcPct val="0"/>
              </a:spcBef>
              <a:spcAft>
                <a:spcPct val="0"/>
              </a:spcAft>
              <a:buFont typeface="Wingdings" panose="05000000000000000000" pitchFamily="2" charset="2"/>
              <a:buChar char="ü"/>
              <a:defRPr/>
            </a:pPr>
            <a:r>
              <a:rPr lang="en-US" altLang="ja-JP" dirty="0">
                <a:solidFill>
                  <a:srgbClr val="000000"/>
                </a:solidFill>
                <a:latin typeface="Book Antiqua" pitchFamily="18" charset="0"/>
              </a:rPr>
              <a:t>BLM signals b</a:t>
            </a:r>
            <a:r>
              <a:rPr kumimoji="1" lang="en-US" altLang="ja-JP" dirty="0" err="1">
                <a:solidFill>
                  <a:srgbClr val="000000"/>
                </a:solidFill>
                <a:latin typeface="Book Antiqua" pitchFamily="18" charset="0"/>
                <a:ea typeface="ＭＳ Ｐゴシック" pitchFamily="50" charset="-128"/>
              </a:rPr>
              <a:t>efore</a:t>
            </a:r>
            <a:r>
              <a:rPr kumimoji="1" lang="en-US" altLang="ja-JP" dirty="0">
                <a:solidFill>
                  <a:srgbClr val="000000"/>
                </a:solidFill>
                <a:latin typeface="Book Antiqua" pitchFamily="18" charset="0"/>
                <a:ea typeface="ＭＳ Ｐゴシック" pitchFamily="50" charset="-128"/>
              </a:rPr>
              <a:t> and after beam commissioning</a:t>
            </a:r>
          </a:p>
          <a:p>
            <a:pPr fontAlgn="base">
              <a:spcBef>
                <a:spcPct val="0"/>
              </a:spcBef>
              <a:spcAft>
                <a:spcPct val="0"/>
              </a:spcAft>
              <a:defRPr/>
            </a:pPr>
            <a:r>
              <a:rPr kumimoji="1" lang="ja-JP" altLang="en-US" dirty="0">
                <a:solidFill>
                  <a:srgbClr val="000000"/>
                </a:solidFill>
                <a:latin typeface="Book Antiqua" pitchFamily="18" charset="0"/>
                <a:ea typeface="ＭＳ Ｐゴシック" pitchFamily="50" charset="-128"/>
              </a:rPr>
              <a:t>                                 　　（</a:t>
            </a:r>
            <a:r>
              <a:rPr kumimoji="1" lang="en-US" altLang="ja-JP" dirty="0" err="1">
                <a:solidFill>
                  <a:srgbClr val="000000"/>
                </a:solidFill>
                <a:latin typeface="Book Antiqua" pitchFamily="18" charset="0"/>
                <a:ea typeface="ＭＳ Ｐゴシック" pitchFamily="50" charset="-128"/>
              </a:rPr>
              <a:t>Before:</a:t>
            </a:r>
            <a:r>
              <a:rPr kumimoji="1" lang="en-US" altLang="ja-JP" dirty="0" err="1">
                <a:solidFill>
                  <a:srgbClr val="3333CC"/>
                </a:solidFill>
                <a:latin typeface="Book Antiqua" pitchFamily="18" charset="0"/>
                <a:ea typeface="ＭＳ Ｐゴシック" pitchFamily="50" charset="-128"/>
              </a:rPr>
              <a:t>blue</a:t>
            </a:r>
            <a:r>
              <a:rPr kumimoji="1" lang="ja-JP" altLang="en-US" dirty="0">
                <a:solidFill>
                  <a:srgbClr val="000000"/>
                </a:solidFill>
                <a:latin typeface="Book Antiqua" pitchFamily="18" charset="0"/>
                <a:ea typeface="ＭＳ Ｐゴシック" pitchFamily="50" charset="-128"/>
              </a:rPr>
              <a:t>⇒</a:t>
            </a:r>
            <a:r>
              <a:rPr kumimoji="1" lang="en-US" altLang="ja-JP" dirty="0" err="1">
                <a:solidFill>
                  <a:srgbClr val="000000"/>
                </a:solidFill>
                <a:latin typeface="Book Antiqua" pitchFamily="18" charset="0"/>
                <a:ea typeface="ＭＳ Ｐゴシック" pitchFamily="50" charset="-128"/>
              </a:rPr>
              <a:t>after:</a:t>
            </a:r>
            <a:r>
              <a:rPr kumimoji="1" lang="en-US" altLang="ja-JP" dirty="0" err="1">
                <a:solidFill>
                  <a:srgbClr val="FF0000"/>
                </a:solidFill>
                <a:latin typeface="Book Antiqua" pitchFamily="18" charset="0"/>
                <a:ea typeface="ＭＳ Ｐゴシック" pitchFamily="50" charset="-128"/>
              </a:rPr>
              <a:t>red</a:t>
            </a:r>
            <a:r>
              <a:rPr kumimoji="1" lang="ja-JP" altLang="en-US" dirty="0">
                <a:solidFill>
                  <a:srgbClr val="000000"/>
                </a:solidFill>
                <a:latin typeface="Book Antiqua" pitchFamily="18" charset="0"/>
                <a:ea typeface="ＭＳ Ｐゴシック" pitchFamily="50" charset="-128"/>
              </a:rPr>
              <a:t>）</a:t>
            </a:r>
          </a:p>
        </p:txBody>
      </p:sp>
      <p:sp>
        <p:nvSpPr>
          <p:cNvPr id="49" name="テキスト ボックス 48"/>
          <p:cNvSpPr txBox="1"/>
          <p:nvPr/>
        </p:nvSpPr>
        <p:spPr>
          <a:xfrm>
            <a:off x="7246394" y="1344312"/>
            <a:ext cx="3515179" cy="923330"/>
          </a:xfrm>
          <a:prstGeom prst="rect">
            <a:avLst/>
          </a:prstGeom>
          <a:noFill/>
        </p:spPr>
        <p:txBody>
          <a:bodyPr wrap="square" rtlCol="0">
            <a:spAutoFit/>
          </a:bodyPr>
          <a:lstStyle/>
          <a:p>
            <a:pPr marL="285750" indent="-285750" fontAlgn="base">
              <a:spcBef>
                <a:spcPct val="0"/>
              </a:spcBef>
              <a:spcAft>
                <a:spcPct val="0"/>
              </a:spcAft>
              <a:buFont typeface="Wingdings" panose="05000000000000000000" pitchFamily="2" charset="2"/>
              <a:buChar char="ü"/>
              <a:defRPr/>
            </a:pPr>
            <a:r>
              <a:rPr kumimoji="1" lang="en-US" altLang="ja-JP" dirty="0">
                <a:solidFill>
                  <a:srgbClr val="000000"/>
                </a:solidFill>
                <a:latin typeface="Book Antiqua" pitchFamily="18" charset="0"/>
                <a:ea typeface="ＭＳ Ｐゴシック" pitchFamily="50" charset="-128"/>
              </a:rPr>
              <a:t>Amount of loss</a:t>
            </a:r>
            <a:r>
              <a:rPr kumimoji="1" lang="ja-JP" altLang="en-US" dirty="0">
                <a:solidFill>
                  <a:srgbClr val="000000"/>
                </a:solidFill>
                <a:latin typeface="Book Antiqua" pitchFamily="18" charset="0"/>
                <a:ea typeface="ＭＳ Ｐゴシック" pitchFamily="50" charset="-128"/>
              </a:rPr>
              <a:t> </a:t>
            </a:r>
            <a:r>
              <a:rPr kumimoji="1" lang="en-US" altLang="ja-JP" dirty="0">
                <a:solidFill>
                  <a:srgbClr val="000000"/>
                </a:solidFill>
                <a:latin typeface="Book Antiqua" pitchFamily="18" charset="0"/>
                <a:ea typeface="ＭＳ Ｐゴシック" pitchFamily="50" charset="-128"/>
              </a:rPr>
              <a:t>&lt;&lt; 1%</a:t>
            </a:r>
          </a:p>
          <a:p>
            <a:pPr fontAlgn="base">
              <a:spcBef>
                <a:spcPct val="0"/>
              </a:spcBef>
              <a:spcAft>
                <a:spcPct val="0"/>
              </a:spcAft>
              <a:defRPr/>
            </a:pPr>
            <a:r>
              <a:rPr lang="en-US" altLang="ja-JP" dirty="0">
                <a:solidFill>
                  <a:srgbClr val="000000"/>
                </a:solidFill>
                <a:latin typeface="Book Antiqua" pitchFamily="18" charset="0"/>
              </a:rPr>
              <a:t>-&gt; </a:t>
            </a:r>
            <a:r>
              <a:rPr kumimoji="1" lang="en-US" altLang="ja-JP" dirty="0">
                <a:solidFill>
                  <a:srgbClr val="000000"/>
                </a:solidFill>
                <a:latin typeface="Book Antiqua" pitchFamily="18" charset="0"/>
                <a:ea typeface="ＭＳ Ｐゴシック" pitchFamily="50" charset="-128"/>
              </a:rPr>
              <a:t>almost same as 400 kW</a:t>
            </a:r>
          </a:p>
          <a:p>
            <a:pPr fontAlgn="base">
              <a:spcBef>
                <a:spcPct val="0"/>
              </a:spcBef>
              <a:spcAft>
                <a:spcPct val="0"/>
              </a:spcAft>
              <a:defRPr/>
            </a:pPr>
            <a:r>
              <a:rPr kumimoji="1" lang="en-US" altLang="ja-JP" dirty="0">
                <a:solidFill>
                  <a:srgbClr val="000000"/>
                </a:solidFill>
                <a:latin typeface="Book Antiqua" pitchFamily="18" charset="0"/>
                <a:ea typeface="ＭＳ Ｐゴシック" pitchFamily="50" charset="-128"/>
              </a:rPr>
              <a:t>(Black line),  1 bunch operation</a:t>
            </a:r>
            <a:endParaRPr kumimoji="1" lang="ja-JP" altLang="en-US" dirty="0">
              <a:solidFill>
                <a:srgbClr val="000000"/>
              </a:solidFill>
              <a:latin typeface="Book Antiqua" pitchFamily="18" charset="0"/>
              <a:ea typeface="ＭＳ Ｐゴシック" pitchFamily="50" charset="-128"/>
            </a:endParaRPr>
          </a:p>
        </p:txBody>
      </p:sp>
      <p:sp>
        <p:nvSpPr>
          <p:cNvPr id="50" name="テキスト ボックス 49"/>
          <p:cNvSpPr txBox="1"/>
          <p:nvPr/>
        </p:nvSpPr>
        <p:spPr>
          <a:xfrm>
            <a:off x="3206400" y="63084"/>
            <a:ext cx="6455037" cy="646331"/>
          </a:xfrm>
          <a:prstGeom prst="rect">
            <a:avLst/>
          </a:prstGeom>
          <a:noFill/>
        </p:spPr>
        <p:txBody>
          <a:bodyPr wrap="none" rtlCol="0">
            <a:spAutoFit/>
          </a:bodyPr>
          <a:lstStyle/>
          <a:p>
            <a:pPr lvl="0" algn="ctr">
              <a:defRPr/>
            </a:pPr>
            <a:r>
              <a:rPr lang="en-US" altLang="ja-JP" sz="3600" b="1" i="1" dirty="0">
                <a:solidFill>
                  <a:srgbClr val="00B0F0"/>
                </a:solidFill>
                <a:effectLst>
                  <a:outerShdw blurRad="38100" dist="38100" dir="2700000" algn="tl">
                    <a:srgbClr val="000000">
                      <a:alpha val="43137"/>
                    </a:srgbClr>
                  </a:outerShdw>
                </a:effectLst>
              </a:rPr>
              <a:t>1-MW 1-hr continuous operation</a:t>
            </a:r>
            <a:endParaRPr lang="ja-JP" altLang="en-US" sz="3600" b="1" i="1" dirty="0">
              <a:solidFill>
                <a:srgbClr val="00B0F0"/>
              </a:solidFill>
              <a:effectLst>
                <a:outerShdw blurRad="38100" dist="38100" dir="2700000" algn="tl">
                  <a:srgbClr val="000000">
                    <a:alpha val="43137"/>
                  </a:srgbClr>
                </a:outerShdw>
              </a:effectLst>
            </a:endParaRPr>
          </a:p>
        </p:txBody>
      </p:sp>
      <p:sp>
        <p:nvSpPr>
          <p:cNvPr id="51" name="テキスト ボックス 50"/>
          <p:cNvSpPr txBox="1"/>
          <p:nvPr/>
        </p:nvSpPr>
        <p:spPr>
          <a:xfrm>
            <a:off x="2180217" y="5978500"/>
            <a:ext cx="2364750" cy="369332"/>
          </a:xfrm>
          <a:prstGeom prst="rect">
            <a:avLst/>
          </a:prstGeom>
          <a:noFill/>
        </p:spPr>
        <p:txBody>
          <a:bodyPr wrap="none" rtlCol="0">
            <a:spAutoFit/>
          </a:bodyPr>
          <a:lstStyle/>
          <a:p>
            <a:pPr marL="285750" indent="-285750" fontAlgn="base">
              <a:spcBef>
                <a:spcPct val="0"/>
              </a:spcBef>
              <a:spcAft>
                <a:spcPct val="0"/>
              </a:spcAft>
              <a:buFont typeface="Wingdings" panose="05000000000000000000" pitchFamily="2" charset="2"/>
              <a:buChar char="ü"/>
              <a:defRPr/>
            </a:pPr>
            <a:r>
              <a:rPr kumimoji="1" lang="en-US" altLang="ja-JP" dirty="0">
                <a:solidFill>
                  <a:srgbClr val="000000"/>
                </a:solidFill>
                <a:latin typeface="Book Antiqua" pitchFamily="18" charset="0"/>
                <a:ea typeface="ＭＳ Ｐゴシック" pitchFamily="50" charset="-128"/>
              </a:rPr>
              <a:t>No significant loss</a:t>
            </a:r>
            <a:endParaRPr kumimoji="1" lang="ja-JP" altLang="en-US" dirty="0">
              <a:solidFill>
                <a:srgbClr val="000000"/>
              </a:solidFill>
              <a:latin typeface="Book Antiqua" pitchFamily="18" charset="0"/>
              <a:ea typeface="ＭＳ Ｐゴシック" pitchFamily="50" charset="-128"/>
            </a:endParaRPr>
          </a:p>
        </p:txBody>
      </p:sp>
      <p:sp>
        <p:nvSpPr>
          <p:cNvPr id="52" name="スライド番号プレースホルダー 14"/>
          <p:cNvSpPr txBox="1">
            <a:spLocks/>
          </p:cNvSpPr>
          <p:nvPr/>
        </p:nvSpPr>
        <p:spPr>
          <a:xfrm>
            <a:off x="8077200" y="6356351"/>
            <a:ext cx="2133600" cy="365125"/>
          </a:xfrm>
          <a:prstGeom prst="rect">
            <a:avLst/>
          </a:prstGeom>
        </p:spPr>
        <p:txBody>
          <a:bodyPr vert="horz" lIns="91440" tIns="45720" rIns="91440" bIns="45720" rtlCol="0" anchor="ctr"/>
          <a:lstStyle>
            <a:defPPr>
              <a:defRPr lang="ja-JP"/>
            </a:defPPr>
            <a:lvl1pPr algn="r" rtl="0" fontAlgn="auto">
              <a:spcBef>
                <a:spcPts val="0"/>
              </a:spcBef>
              <a:spcAft>
                <a:spcPts val="0"/>
              </a:spcAft>
              <a:defRPr kumimoji="1" sz="1200" kern="1200">
                <a:solidFill>
                  <a:schemeClr val="tx1">
                    <a:tint val="75000"/>
                  </a:schemeClr>
                </a:solidFill>
                <a:latin typeface="+mn-lt"/>
                <a:ea typeface="+mn-ea"/>
                <a:cs typeface="+mn-cs"/>
              </a:defRPr>
            </a:lvl1pPr>
            <a:lvl2pPr marL="4572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a:lstStyle>
          <a:p>
            <a:pPr>
              <a:defRPr/>
            </a:pPr>
            <a:fld id="{DE022354-339D-4E61-841A-5AC0777ACC91}" type="slidenum">
              <a:rPr lang="ja-JP" altLang="en-US"/>
              <a:pPr>
                <a:defRPr/>
              </a:pPr>
              <a:t>12</a:t>
            </a:fld>
            <a:endParaRPr lang="ja-JP" altLang="en-US"/>
          </a:p>
        </p:txBody>
      </p:sp>
      <p:sp>
        <p:nvSpPr>
          <p:cNvPr id="55" name="正方形/長方形 54">
            <a:extLst>
              <a:ext uri="{FF2B5EF4-FFF2-40B4-BE49-F238E27FC236}">
                <a16:creationId xmlns:a16="http://schemas.microsoft.com/office/drawing/2014/main" id="{D60E7CDA-CCE9-48D1-B6A6-88F43180FA6E}"/>
              </a:ext>
            </a:extLst>
          </p:cNvPr>
          <p:cNvSpPr/>
          <p:nvPr/>
        </p:nvSpPr>
        <p:spPr>
          <a:xfrm>
            <a:off x="8327634" y="909285"/>
            <a:ext cx="2264466" cy="369332"/>
          </a:xfrm>
          <a:prstGeom prst="rect">
            <a:avLst/>
          </a:prstGeom>
        </p:spPr>
        <p:txBody>
          <a:bodyPr wrap="none">
            <a:spAutoFit/>
          </a:bodyPr>
          <a:lstStyle/>
          <a:p>
            <a:pPr marL="10951">
              <a:spcBef>
                <a:spcPts val="108"/>
              </a:spcBef>
            </a:pPr>
            <a:r>
              <a:rPr lang="en-US" altLang="ja-JP" spc="4" dirty="0">
                <a:solidFill>
                  <a:srgbClr val="0000FF"/>
                </a:solidFill>
                <a:latin typeface="Arial"/>
                <a:cs typeface="Arial"/>
              </a:rPr>
              <a:t>Courtesy : H.</a:t>
            </a:r>
            <a:r>
              <a:rPr lang="en-US" altLang="ja-JP" spc="-43" dirty="0">
                <a:solidFill>
                  <a:srgbClr val="0000FF"/>
                </a:solidFill>
                <a:latin typeface="Arial"/>
                <a:cs typeface="Arial"/>
              </a:rPr>
              <a:t> </a:t>
            </a:r>
            <a:r>
              <a:rPr lang="en-US" altLang="ja-JP" spc="4" dirty="0" err="1">
                <a:solidFill>
                  <a:srgbClr val="0000FF"/>
                </a:solidFill>
                <a:latin typeface="Arial"/>
                <a:cs typeface="Arial"/>
              </a:rPr>
              <a:t>Hotchi</a:t>
            </a:r>
            <a:endParaRPr lang="en-US" altLang="ja-JP" dirty="0">
              <a:solidFill>
                <a:srgbClr val="0000FF"/>
              </a:solidFill>
              <a:latin typeface="Arial"/>
              <a:cs typeface="Arial"/>
            </a:endParaRPr>
          </a:p>
        </p:txBody>
      </p:sp>
      <p:cxnSp>
        <p:nvCxnSpPr>
          <p:cNvPr id="6" name="直線矢印コネクタ 5">
            <a:extLst>
              <a:ext uri="{FF2B5EF4-FFF2-40B4-BE49-F238E27FC236}">
                <a16:creationId xmlns:a16="http://schemas.microsoft.com/office/drawing/2014/main" id="{C047B387-92DD-4FD3-BD66-04DCD567BEF6}"/>
              </a:ext>
            </a:extLst>
          </p:cNvPr>
          <p:cNvCxnSpPr>
            <a:cxnSpLocks/>
          </p:cNvCxnSpPr>
          <p:nvPr/>
        </p:nvCxnSpPr>
        <p:spPr>
          <a:xfrm flipH="1">
            <a:off x="6574996" y="2211093"/>
            <a:ext cx="1275081" cy="2062205"/>
          </a:xfrm>
          <a:prstGeom prst="straightConnector1">
            <a:avLst/>
          </a:prstGeom>
          <a:ln w="1905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57" name="直線コネクタ 56">
            <a:extLst>
              <a:ext uri="{FF2B5EF4-FFF2-40B4-BE49-F238E27FC236}">
                <a16:creationId xmlns:a16="http://schemas.microsoft.com/office/drawing/2014/main" id="{48ED840C-BA2D-47BC-84A0-74B1AEB445A7}"/>
              </a:ext>
            </a:extLst>
          </p:cNvPr>
          <p:cNvCxnSpPr/>
          <p:nvPr/>
        </p:nvCxnSpPr>
        <p:spPr bwMode="auto">
          <a:xfrm>
            <a:off x="10416480" y="2219304"/>
            <a:ext cx="0" cy="3681552"/>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9326202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22C4175E-D558-4AF9-89B4-ECAB12305F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0" y="1046428"/>
            <a:ext cx="6850038" cy="5811572"/>
          </a:xfrm>
          <a:prstGeom prst="rect">
            <a:avLst/>
          </a:prstGeom>
        </p:spPr>
      </p:pic>
      <p:sp>
        <p:nvSpPr>
          <p:cNvPr id="5" name="テキスト ボックス 4">
            <a:extLst>
              <a:ext uri="{FF2B5EF4-FFF2-40B4-BE49-F238E27FC236}">
                <a16:creationId xmlns:a16="http://schemas.microsoft.com/office/drawing/2014/main" id="{BC2B95DE-8807-4A3E-ACA8-A7858AE31A63}"/>
              </a:ext>
            </a:extLst>
          </p:cNvPr>
          <p:cNvSpPr txBox="1"/>
          <p:nvPr/>
        </p:nvSpPr>
        <p:spPr>
          <a:xfrm>
            <a:off x="7608168" y="5585893"/>
            <a:ext cx="2808312" cy="923330"/>
          </a:xfrm>
          <a:prstGeom prst="rect">
            <a:avLst/>
          </a:prstGeom>
          <a:solidFill>
            <a:schemeClr val="bg1"/>
          </a:solidFill>
        </p:spPr>
        <p:txBody>
          <a:bodyPr wrap="square" rtlCol="0">
            <a:spAutoFit/>
          </a:bodyPr>
          <a:lstStyle/>
          <a:p>
            <a:pPr fontAlgn="base">
              <a:spcBef>
                <a:spcPct val="0"/>
              </a:spcBef>
              <a:spcAft>
                <a:spcPct val="0"/>
              </a:spcAft>
              <a:defRPr/>
            </a:pPr>
            <a:r>
              <a:rPr kumimoji="1" lang="en-US" altLang="ja-JP" dirty="0">
                <a:solidFill>
                  <a:srgbClr val="000000"/>
                </a:solidFill>
                <a:latin typeface="Book Antiqua" pitchFamily="18" charset="0"/>
                <a:ea typeface="ＭＳ Ｐゴシック" pitchFamily="50" charset="-128"/>
              </a:rPr>
              <a:t>There were no significant  changes before and after 1 MW operation.</a:t>
            </a:r>
            <a:endParaRPr kumimoji="1" lang="en-US" altLang="ja-JP" dirty="0">
              <a:solidFill>
                <a:srgbClr val="FF0000"/>
              </a:solidFill>
              <a:latin typeface="Book Antiqua" pitchFamily="18" charset="0"/>
              <a:ea typeface="ＭＳ Ｐゴシック" pitchFamily="50" charset="-128"/>
            </a:endParaRPr>
          </a:p>
        </p:txBody>
      </p:sp>
      <p:sp>
        <p:nvSpPr>
          <p:cNvPr id="2" name="テキスト ボックス 1">
            <a:extLst>
              <a:ext uri="{FF2B5EF4-FFF2-40B4-BE49-F238E27FC236}">
                <a16:creationId xmlns:a16="http://schemas.microsoft.com/office/drawing/2014/main" id="{2EF15F10-787E-4ACF-BAA0-61747019BFD4}"/>
              </a:ext>
            </a:extLst>
          </p:cNvPr>
          <p:cNvSpPr txBox="1"/>
          <p:nvPr/>
        </p:nvSpPr>
        <p:spPr>
          <a:xfrm>
            <a:off x="2783632" y="32455"/>
            <a:ext cx="7884368" cy="1323439"/>
          </a:xfrm>
          <a:prstGeom prst="rect">
            <a:avLst/>
          </a:prstGeom>
          <a:noFill/>
        </p:spPr>
        <p:txBody>
          <a:bodyPr wrap="square" rtlCol="0">
            <a:spAutoFit/>
          </a:bodyPr>
          <a:lstStyle/>
          <a:p>
            <a:pPr lvl="0" algn="ctr">
              <a:defRPr/>
            </a:pPr>
            <a:r>
              <a:rPr lang="en-US" altLang="ja-JP" sz="4000" b="1" i="1" dirty="0">
                <a:solidFill>
                  <a:srgbClr val="00B0F0"/>
                </a:solidFill>
                <a:effectLst>
                  <a:outerShdw blurRad="38100" dist="38100" dir="2700000" algn="tl">
                    <a:srgbClr val="000000">
                      <a:alpha val="43137"/>
                    </a:srgbClr>
                  </a:outerShdw>
                </a:effectLst>
              </a:rPr>
              <a:t>1-MW 1-hr continuous operation</a:t>
            </a:r>
            <a:r>
              <a:rPr lang="ja-JP" altLang="en-US" sz="4000" b="1" i="1" dirty="0">
                <a:solidFill>
                  <a:srgbClr val="00B0F0"/>
                </a:solidFill>
                <a:effectLst>
                  <a:outerShdw blurRad="38100" dist="38100" dir="2700000" algn="tl">
                    <a:srgbClr val="000000">
                      <a:alpha val="43137"/>
                    </a:srgbClr>
                  </a:outerShdw>
                </a:effectLst>
              </a:rPr>
              <a:t>： </a:t>
            </a:r>
            <a:r>
              <a:rPr lang="en-US" altLang="ja-JP" sz="4000" b="1" i="1" dirty="0">
                <a:solidFill>
                  <a:srgbClr val="00B0F0"/>
                </a:solidFill>
                <a:effectLst>
                  <a:outerShdw blurRad="38100" dist="38100" dir="2700000" algn="tl">
                    <a:srgbClr val="000000">
                      <a:alpha val="43137"/>
                    </a:srgbClr>
                  </a:outerShdw>
                </a:effectLst>
              </a:rPr>
              <a:t>Residual</a:t>
            </a:r>
            <a:r>
              <a:rPr lang="ja-JP" altLang="en-US" sz="4000" b="1" i="1" dirty="0">
                <a:solidFill>
                  <a:srgbClr val="00B0F0"/>
                </a:solidFill>
                <a:effectLst>
                  <a:outerShdw blurRad="38100" dist="38100" dir="2700000" algn="tl">
                    <a:srgbClr val="000000">
                      <a:alpha val="43137"/>
                    </a:srgbClr>
                  </a:outerShdw>
                </a:effectLst>
              </a:rPr>
              <a:t> </a:t>
            </a:r>
            <a:r>
              <a:rPr lang="en-US" altLang="ja-JP" sz="4000" b="1" i="1" dirty="0">
                <a:solidFill>
                  <a:srgbClr val="00B0F0"/>
                </a:solidFill>
                <a:effectLst>
                  <a:outerShdw blurRad="38100" dist="38100" dir="2700000" algn="tl">
                    <a:srgbClr val="000000">
                      <a:alpha val="43137"/>
                    </a:srgbClr>
                  </a:outerShdw>
                </a:effectLst>
              </a:rPr>
              <a:t>dose</a:t>
            </a:r>
            <a:r>
              <a:rPr lang="ja-JP" altLang="en-US" sz="4000" b="1" i="1" dirty="0">
                <a:solidFill>
                  <a:srgbClr val="00B0F0"/>
                </a:solidFill>
                <a:effectLst>
                  <a:outerShdw blurRad="38100" dist="38100" dir="2700000" algn="tl">
                    <a:srgbClr val="000000">
                      <a:alpha val="43137"/>
                    </a:srgbClr>
                  </a:outerShdw>
                </a:effectLst>
              </a:rPr>
              <a:t> </a:t>
            </a:r>
          </a:p>
        </p:txBody>
      </p:sp>
      <p:sp>
        <p:nvSpPr>
          <p:cNvPr id="8" name="スライド番号プレースホルダー 7"/>
          <p:cNvSpPr>
            <a:spLocks noGrp="1"/>
          </p:cNvSpPr>
          <p:nvPr>
            <p:ph type="sldNum" sz="quarter" idx="12"/>
          </p:nvPr>
        </p:nvSpPr>
        <p:spPr/>
        <p:txBody>
          <a:bodyPr/>
          <a:lstStyle/>
          <a:p>
            <a:pPr>
              <a:defRPr/>
            </a:pPr>
            <a:fld id="{DE022354-339D-4E61-841A-5AC0777ACC91}" type="slidenum">
              <a:rPr lang="ja-JP" altLang="en-US" smtClean="0"/>
              <a:pPr>
                <a:defRPr/>
              </a:pPr>
              <a:t>13</a:t>
            </a:fld>
            <a:endParaRPr lang="ja-JP" altLang="en-US"/>
          </a:p>
        </p:txBody>
      </p:sp>
    </p:spTree>
    <p:extLst>
      <p:ext uri="{BB962C8B-B14F-4D97-AF65-F5344CB8AC3E}">
        <p14:creationId xmlns:p14="http://schemas.microsoft.com/office/powerpoint/2010/main" val="23633395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9F150FFD-9E9C-4A50-A1A2-0F81136B09D4}"/>
              </a:ext>
            </a:extLst>
          </p:cNvPr>
          <p:cNvSpPr/>
          <p:nvPr/>
        </p:nvSpPr>
        <p:spPr>
          <a:xfrm>
            <a:off x="4329843" y="665822"/>
            <a:ext cx="3532314" cy="1107996"/>
          </a:xfrm>
          <a:prstGeom prst="rect">
            <a:avLst/>
          </a:prstGeom>
        </p:spPr>
        <p:txBody>
          <a:bodyPr wrap="none">
            <a:spAutoFit/>
          </a:bodyPr>
          <a:lstStyle/>
          <a:p>
            <a:r>
              <a:rPr kumimoji="1" lang="en-US" altLang="ja-JP" sz="6600" b="1" i="1" dirty="0">
                <a:solidFill>
                  <a:srgbClr val="00B0F0"/>
                </a:solidFill>
                <a:effectLst>
                  <a:outerShdw blurRad="38100" dist="38100" dir="2700000" algn="tl">
                    <a:srgbClr val="000000">
                      <a:alpha val="43137"/>
                    </a:srgbClr>
                  </a:outerShdw>
                </a:effectLst>
              </a:rPr>
              <a:t>Summary</a:t>
            </a:r>
            <a:endParaRPr lang="ja-JP" altLang="en-US" sz="6600" dirty="0"/>
          </a:p>
        </p:txBody>
      </p:sp>
      <p:sp>
        <p:nvSpPr>
          <p:cNvPr id="3" name="コンテンツ プレースホルダー 2">
            <a:extLst>
              <a:ext uri="{FF2B5EF4-FFF2-40B4-BE49-F238E27FC236}">
                <a16:creationId xmlns:a16="http://schemas.microsoft.com/office/drawing/2014/main" id="{A607206B-FDA3-4815-A4FA-910ED176D3FB}"/>
              </a:ext>
            </a:extLst>
          </p:cNvPr>
          <p:cNvSpPr txBox="1">
            <a:spLocks/>
          </p:cNvSpPr>
          <p:nvPr/>
        </p:nvSpPr>
        <p:spPr>
          <a:xfrm>
            <a:off x="1981200" y="3015060"/>
            <a:ext cx="8229600" cy="129024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l"/>
            </a:pPr>
            <a:r>
              <a:rPr lang="en-US" altLang="ja-JP" sz="3600" dirty="0">
                <a:latin typeface="Arial" pitchFamily="34" charset="0"/>
                <a:cs typeface="Arial" pitchFamily="34" charset="0"/>
              </a:rPr>
              <a:t>We have just started corroboration.</a:t>
            </a:r>
          </a:p>
          <a:p>
            <a:pPr>
              <a:buFont typeface="Wingdings" panose="05000000000000000000" pitchFamily="2" charset="2"/>
              <a:buChar char="l"/>
            </a:pPr>
            <a:r>
              <a:rPr lang="en-US" altLang="ja-JP" sz="3600" dirty="0">
                <a:latin typeface="Arial" pitchFamily="34" charset="0"/>
                <a:cs typeface="Arial" pitchFamily="34" charset="0"/>
              </a:rPr>
              <a:t>We will continue to study new RCS.</a:t>
            </a:r>
          </a:p>
          <a:p>
            <a:pPr>
              <a:buFont typeface="Wingdings" panose="05000000000000000000" pitchFamily="2" charset="2"/>
              <a:buChar char="l"/>
            </a:pPr>
            <a:endParaRPr kumimoji="1" lang="ja-JP" altLang="en-US" sz="3600" dirty="0"/>
          </a:p>
        </p:txBody>
      </p:sp>
    </p:spTree>
    <p:extLst>
      <p:ext uri="{BB962C8B-B14F-4D97-AF65-F5344CB8AC3E}">
        <p14:creationId xmlns:p14="http://schemas.microsoft.com/office/powerpoint/2010/main" val="34557445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3BB5D57-6178-4F62-B472-0312F6D95A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453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D68D4E15-F943-42BC-AFD1-61B21F3BEF51}"/>
              </a:ext>
            </a:extLst>
          </p:cNvPr>
          <p:cNvPicPr>
            <a:picLocks noChangeAspect="1"/>
          </p:cNvPicPr>
          <p:nvPr/>
        </p:nvPicPr>
        <p:blipFill rotWithShape="1">
          <a:blip r:embed="rId2">
            <a:extLst>
              <a:ext uri="{28A0092B-C50C-407E-A947-70E740481C1C}">
                <a14:useLocalDpi xmlns:a14="http://schemas.microsoft.com/office/drawing/2010/main" val="0"/>
              </a:ext>
            </a:extLst>
          </a:blip>
          <a:srcRect t="17009" r="1" b="15103"/>
          <a:stretch/>
        </p:blipFill>
        <p:spPr>
          <a:xfrm>
            <a:off x="643467" y="643467"/>
            <a:ext cx="10905066" cy="5571066"/>
          </a:xfrm>
          <a:prstGeom prst="rect">
            <a:avLst/>
          </a:prstGeom>
        </p:spPr>
      </p:pic>
      <p:sp>
        <p:nvSpPr>
          <p:cNvPr id="10" name="Rectangle 9">
            <a:extLst>
              <a:ext uri="{FF2B5EF4-FFF2-40B4-BE49-F238E27FC236}">
                <a16:creationId xmlns:a16="http://schemas.microsoft.com/office/drawing/2014/main" id="{4C61BD32-7542-4D52-BA5A-3ADE869BF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04031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F3D11DDE-DCA5-4297-BF2A-943930443A57}"/>
              </a:ext>
            </a:extLst>
          </p:cNvPr>
          <p:cNvGrpSpPr/>
          <p:nvPr/>
        </p:nvGrpSpPr>
        <p:grpSpPr>
          <a:xfrm>
            <a:off x="159026" y="318052"/>
            <a:ext cx="12032974" cy="6539948"/>
            <a:chOff x="1004198" y="3214246"/>
            <a:chExt cx="5946140" cy="3284220"/>
          </a:xfrm>
        </p:grpSpPr>
        <p:pic>
          <p:nvPicPr>
            <p:cNvPr id="10" name="Picture 9">
              <a:extLst>
                <a:ext uri="{FF2B5EF4-FFF2-40B4-BE49-F238E27FC236}">
                  <a16:creationId xmlns:a16="http://schemas.microsoft.com/office/drawing/2014/main" id="{814A01C2-C154-43CD-8D7A-9D214A6AF83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4198" y="3214246"/>
              <a:ext cx="5946140" cy="3284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Oval 10">
              <a:extLst>
                <a:ext uri="{FF2B5EF4-FFF2-40B4-BE49-F238E27FC236}">
                  <a16:creationId xmlns:a16="http://schemas.microsoft.com/office/drawing/2014/main" id="{A33CA556-F2C1-403F-9B1A-49618CAF2A38}"/>
                </a:ext>
              </a:extLst>
            </p:cNvPr>
            <p:cNvSpPr/>
            <p:nvPr/>
          </p:nvSpPr>
          <p:spPr>
            <a:xfrm>
              <a:off x="1678568" y="4754756"/>
              <a:ext cx="1062355" cy="74168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 name="Freeform 8">
              <a:extLst>
                <a:ext uri="{FF2B5EF4-FFF2-40B4-BE49-F238E27FC236}">
                  <a16:creationId xmlns:a16="http://schemas.microsoft.com/office/drawing/2014/main" id="{546053DB-28AE-4019-9E00-B879187103D4}"/>
                </a:ext>
              </a:extLst>
            </p:cNvPr>
            <p:cNvSpPr/>
            <p:nvPr/>
          </p:nvSpPr>
          <p:spPr>
            <a:xfrm>
              <a:off x="1470923" y="4545841"/>
              <a:ext cx="650875" cy="194310"/>
            </a:xfrm>
            <a:custGeom>
              <a:avLst/>
              <a:gdLst>
                <a:gd name="connsiteX0" fmla="*/ 1068779 w 1068779"/>
                <a:gd name="connsiteY0" fmla="*/ 201084 h 201084"/>
                <a:gd name="connsiteX1" fmla="*/ 587828 w 1068779"/>
                <a:gd name="connsiteY1" fmla="*/ 58580 h 201084"/>
                <a:gd name="connsiteX2" fmla="*/ 106878 w 1068779"/>
                <a:gd name="connsiteY2" fmla="*/ 5141 h 201084"/>
                <a:gd name="connsiteX3" fmla="*/ 0 w 1068779"/>
                <a:gd name="connsiteY3" fmla="*/ 5141 h 201084"/>
              </a:gdLst>
              <a:ahLst/>
              <a:cxnLst>
                <a:cxn ang="0">
                  <a:pos x="connsiteX0" y="connsiteY0"/>
                </a:cxn>
                <a:cxn ang="0">
                  <a:pos x="connsiteX1" y="connsiteY1"/>
                </a:cxn>
                <a:cxn ang="0">
                  <a:pos x="connsiteX2" y="connsiteY2"/>
                </a:cxn>
                <a:cxn ang="0">
                  <a:pos x="connsiteX3" y="connsiteY3"/>
                </a:cxn>
              </a:cxnLst>
              <a:rect l="l" t="t" r="r" b="b"/>
              <a:pathLst>
                <a:path w="1068779" h="201084">
                  <a:moveTo>
                    <a:pt x="1068779" y="201084"/>
                  </a:moveTo>
                  <a:cubicBezTo>
                    <a:pt x="908462" y="146160"/>
                    <a:pt x="748145" y="91237"/>
                    <a:pt x="587828" y="58580"/>
                  </a:cubicBezTo>
                  <a:cubicBezTo>
                    <a:pt x="427511" y="25923"/>
                    <a:pt x="204849" y="14047"/>
                    <a:pt x="106878" y="5141"/>
                  </a:cubicBezTo>
                  <a:cubicBezTo>
                    <a:pt x="8907" y="-3765"/>
                    <a:pt x="4453" y="688"/>
                    <a:pt x="0" y="5141"/>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Tree>
    <p:extLst>
      <p:ext uri="{BB962C8B-B14F-4D97-AF65-F5344CB8AC3E}">
        <p14:creationId xmlns:p14="http://schemas.microsoft.com/office/powerpoint/2010/main" val="32457236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0B6101E-CA8B-465F-B63F-04F7F55A29CD}"/>
              </a:ext>
            </a:extLst>
          </p:cNvPr>
          <p:cNvSpPr/>
          <p:nvPr/>
        </p:nvSpPr>
        <p:spPr>
          <a:xfrm>
            <a:off x="0" y="117693"/>
            <a:ext cx="12364279" cy="6740307"/>
          </a:xfrm>
          <a:prstGeom prst="rect">
            <a:avLst/>
          </a:prstGeom>
        </p:spPr>
        <p:txBody>
          <a:bodyPr wrap="square">
            <a:spAutoFit/>
          </a:bodyPr>
          <a:lstStyle/>
          <a:p>
            <a:r>
              <a:rPr lang="en-US" sz="1700" b="1" dirty="0"/>
              <a:t>Project Title: Fermilab – Japan parametrization of a high intensity rapid cycling  synchrotron RCS (PIP III)  Doc Beams-doc-7097-v1</a:t>
            </a:r>
          </a:p>
          <a:p>
            <a:endParaRPr lang="en-US" dirty="0"/>
          </a:p>
          <a:p>
            <a:r>
              <a:rPr lang="en-US" dirty="0"/>
              <a:t>US Principal Investigator CY Tan and Japan Principal Investigator </a:t>
            </a:r>
            <a:r>
              <a:rPr lang="en-US" dirty="0" err="1"/>
              <a:t>Michikazu</a:t>
            </a:r>
            <a:r>
              <a:rPr lang="en-US" dirty="0"/>
              <a:t> </a:t>
            </a:r>
            <a:r>
              <a:rPr lang="en-US" dirty="0" err="1"/>
              <a:t>Kinsho</a:t>
            </a:r>
            <a:r>
              <a:rPr lang="en-US" dirty="0"/>
              <a:t> Investigators:  Fermilab members: Dr. Chandra Bhat, Dr. Kiyomi </a:t>
            </a:r>
            <a:r>
              <a:rPr lang="en-US" dirty="0" err="1"/>
              <a:t>Seyia</a:t>
            </a:r>
            <a:r>
              <a:rPr lang="en-US" dirty="0"/>
              <a:t>, William Pellico Japan members: </a:t>
            </a:r>
            <a:r>
              <a:rPr lang="en-US" dirty="0" err="1"/>
              <a:t>Michikazu</a:t>
            </a:r>
            <a:r>
              <a:rPr lang="en-US" dirty="0"/>
              <a:t> </a:t>
            </a:r>
            <a:r>
              <a:rPr lang="en-US" dirty="0" err="1"/>
              <a:t>Kinsho</a:t>
            </a:r>
            <a:r>
              <a:rPr lang="en-US" dirty="0"/>
              <a:t> Deputy Leader of Accelerator Division Hideaki </a:t>
            </a:r>
            <a:r>
              <a:rPr lang="en-US" dirty="0" err="1"/>
              <a:t>Hotchi</a:t>
            </a:r>
            <a:r>
              <a:rPr lang="en-US" dirty="0"/>
              <a:t>: Beam commissioning leader of J-PARC RCS/Senior Researcher Hiroyuki Harada: Beam commissioning expert of the RCS/Deputy Chief Researcher </a:t>
            </a:r>
          </a:p>
          <a:p>
            <a:r>
              <a:rPr lang="en-US" dirty="0"/>
              <a:t> </a:t>
            </a:r>
          </a:p>
          <a:p>
            <a:r>
              <a:rPr lang="en-US" dirty="0"/>
              <a:t>Abstract: Fermilab, for the past 10+ years, has been planning the next stage of the laboratory's and our nation’s HEP accelerator(s).  The focus on the accelerator side of the planning has focused mainly upon upgrading the 15 Hz (50-year-old) normal conducting  400 MeV </a:t>
            </a:r>
            <a:r>
              <a:rPr lang="en-US" dirty="0" err="1"/>
              <a:t>Linac</a:t>
            </a:r>
            <a:r>
              <a:rPr lang="en-US" dirty="0"/>
              <a:t> to a 20 Hz SRF </a:t>
            </a:r>
            <a:r>
              <a:rPr lang="en-US" dirty="0" err="1"/>
              <a:t>Linac</a:t>
            </a:r>
            <a:r>
              <a:rPr lang="en-US" dirty="0"/>
              <a:t> capable of being upgraded to CW operations.   The present plan is a staged upgrade with the first stage having a new SRF </a:t>
            </a:r>
            <a:r>
              <a:rPr lang="en-US" dirty="0" err="1"/>
              <a:t>linac</a:t>
            </a:r>
            <a:r>
              <a:rPr lang="en-US" dirty="0"/>
              <a:t> inject 800 MeV (PIP2) [4] into the 50+ year old 15 Hz Booster modified to operate at 20 Hz.  The next stage would be to replace the Booster with a new RCS capable of reaching MW Neutrino beam powers. In recent discussions, this new RCS is often referred to as PIP3. Neither viability or significant power above 1.2 MW can be expected with the present Booster. However, at this point we have no concept or defined parameters for such important piece of our future. Project Description: The first stage of our accelerator upgrades PIP2 has a goal to deliver 1.2 MW of beam power to our flagship neutrino program LBNF/DUNE.  The present plan is run at this power for 3 to 5 years or until the new RCS is operating.  Figure 1 below gives an estimated timeline based upon recent PIP2 and LBNF discussions. Figure 1 Present Beam and Power Timeline </a:t>
            </a:r>
          </a:p>
          <a:p>
            <a:r>
              <a:rPr lang="en-US" dirty="0"/>
              <a:t> </a:t>
            </a:r>
          </a:p>
          <a:p>
            <a:r>
              <a:rPr lang="en-US" dirty="0"/>
              <a:t>Without slip stacking in the Recycler, the new RCS will have to deliver significantly higher pulse intensities at 20 Hz. Fermilab and the nations HEP program is assuming the following three significant assumptions: 1)The Booster, 60 years old when the new RLS comes on line, will remain viable till 2030.[1] 2) The design, approval process, building and commissioning the new RCS will be done by 2030. 3)  A design for the new RCS to meet the constraints/parameters required for MW operations can be accomplished. Looking at recent efforts, the process of designing, approval process, funding, building and then commissioning an accelerator, ten years is not a lot of time. </a:t>
            </a:r>
          </a:p>
        </p:txBody>
      </p:sp>
      <p:sp>
        <p:nvSpPr>
          <p:cNvPr id="3" name="Rectangle 1">
            <a:extLst>
              <a:ext uri="{FF2B5EF4-FFF2-40B4-BE49-F238E27FC236}">
                <a16:creationId xmlns:a16="http://schemas.microsoft.com/office/drawing/2014/main" id="{56FC573B-DE53-4FD1-BD52-73DCCDB44B08}"/>
              </a:ext>
            </a:extLst>
          </p:cNvPr>
          <p:cNvSpPr>
            <a:spLocks noChangeArrowheads="1"/>
          </p:cNvSpPr>
          <p:nvPr/>
        </p:nvSpPr>
        <p:spPr bwMode="auto">
          <a:xfrm>
            <a:off x="1484244" y="571140"/>
            <a:ext cx="92398"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317713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e 13">
            <a:extLst>
              <a:ext uri="{FF2B5EF4-FFF2-40B4-BE49-F238E27FC236}">
                <a16:creationId xmlns:a16="http://schemas.microsoft.com/office/drawing/2014/main" id="{2D366232-D719-4895-ABC0-DB614D76BC2D}"/>
              </a:ext>
            </a:extLst>
          </p:cNvPr>
          <p:cNvGraphicFramePr>
            <a:graphicFrameLocks noGrp="1"/>
          </p:cNvGraphicFramePr>
          <p:nvPr>
            <p:extLst>
              <p:ext uri="{D42A27DB-BD31-4B8C-83A1-F6EECF244321}">
                <p14:modId xmlns:p14="http://schemas.microsoft.com/office/powerpoint/2010/main" val="4210439351"/>
              </p:ext>
            </p:extLst>
          </p:nvPr>
        </p:nvGraphicFramePr>
        <p:xfrm>
          <a:off x="2597425" y="182908"/>
          <a:ext cx="6162261" cy="6593669"/>
        </p:xfrm>
        <a:graphic>
          <a:graphicData uri="http://schemas.openxmlformats.org/drawingml/2006/table">
            <a:tbl>
              <a:tblPr firstRow="1" bandRow="1">
                <a:tableStyleId>{5C22544A-7EE6-4342-B048-85BDC9FD1C3A}</a:tableStyleId>
              </a:tblPr>
              <a:tblGrid>
                <a:gridCol w="2054087">
                  <a:extLst>
                    <a:ext uri="{9D8B030D-6E8A-4147-A177-3AD203B41FA5}">
                      <a16:colId xmlns:a16="http://schemas.microsoft.com/office/drawing/2014/main" val="3191901256"/>
                    </a:ext>
                  </a:extLst>
                </a:gridCol>
                <a:gridCol w="2054087">
                  <a:extLst>
                    <a:ext uri="{9D8B030D-6E8A-4147-A177-3AD203B41FA5}">
                      <a16:colId xmlns:a16="http://schemas.microsoft.com/office/drawing/2014/main" val="4030431771"/>
                    </a:ext>
                  </a:extLst>
                </a:gridCol>
                <a:gridCol w="2054087">
                  <a:extLst>
                    <a:ext uri="{9D8B030D-6E8A-4147-A177-3AD203B41FA5}">
                      <a16:colId xmlns:a16="http://schemas.microsoft.com/office/drawing/2014/main" val="192327291"/>
                    </a:ext>
                  </a:extLst>
                </a:gridCol>
              </a:tblGrid>
              <a:tr h="801779">
                <a:tc>
                  <a:txBody>
                    <a:bodyPr/>
                    <a:lstStyle/>
                    <a:p>
                      <a:r>
                        <a:rPr lang="en-US" dirty="0"/>
                        <a:t>Item</a:t>
                      </a:r>
                    </a:p>
                  </a:txBody>
                  <a:tcPr/>
                </a:tc>
                <a:tc>
                  <a:txBody>
                    <a:bodyPr/>
                    <a:lstStyle/>
                    <a:p>
                      <a:r>
                        <a:rPr lang="en-US" dirty="0"/>
                        <a:t>Booster</a:t>
                      </a:r>
                    </a:p>
                  </a:txBody>
                  <a:tcPr/>
                </a:tc>
                <a:tc>
                  <a:txBody>
                    <a:bodyPr/>
                    <a:lstStyle/>
                    <a:p>
                      <a:r>
                        <a:rPr lang="en-US" dirty="0"/>
                        <a:t>RCS</a:t>
                      </a:r>
                    </a:p>
                  </a:txBody>
                  <a:tcPr/>
                </a:tc>
                <a:extLst>
                  <a:ext uri="{0D108BD9-81ED-4DB2-BD59-A6C34878D82A}">
                    <a16:rowId xmlns:a16="http://schemas.microsoft.com/office/drawing/2014/main" val="577857723"/>
                  </a:ext>
                </a:extLst>
              </a:tr>
              <a:tr h="812915">
                <a:tc>
                  <a:txBody>
                    <a:bodyPr/>
                    <a:lstStyle/>
                    <a:p>
                      <a:r>
                        <a:rPr lang="en-US" dirty="0"/>
                        <a:t>RF Power</a:t>
                      </a:r>
                    </a:p>
                  </a:txBody>
                  <a:tcPr/>
                </a:tc>
                <a:tc>
                  <a:txBody>
                    <a:bodyPr/>
                    <a:lstStyle/>
                    <a:p>
                      <a:r>
                        <a:rPr lang="en-US" dirty="0"/>
                        <a:t>1.2 MW</a:t>
                      </a:r>
                    </a:p>
                  </a:txBody>
                  <a:tcPr/>
                </a:tc>
                <a:tc>
                  <a:txBody>
                    <a:bodyPr/>
                    <a:lstStyle/>
                    <a:p>
                      <a:r>
                        <a:rPr lang="en-US" dirty="0"/>
                        <a:t>~ 6MW</a:t>
                      </a:r>
                    </a:p>
                  </a:txBody>
                  <a:tcPr/>
                </a:tc>
                <a:extLst>
                  <a:ext uri="{0D108BD9-81ED-4DB2-BD59-A6C34878D82A}">
                    <a16:rowId xmlns:a16="http://schemas.microsoft.com/office/drawing/2014/main" val="2940815103"/>
                  </a:ext>
                </a:extLst>
              </a:tr>
              <a:tr h="812915">
                <a:tc>
                  <a:txBody>
                    <a:bodyPr/>
                    <a:lstStyle/>
                    <a:p>
                      <a:r>
                        <a:rPr lang="en-US" dirty="0"/>
                        <a:t>RF Cavity design</a:t>
                      </a:r>
                    </a:p>
                  </a:txBody>
                  <a:tcPr/>
                </a:tc>
                <a:tc>
                  <a:txBody>
                    <a:bodyPr/>
                    <a:lstStyle/>
                    <a:p>
                      <a:r>
                        <a:rPr lang="en-US" dirty="0"/>
                        <a:t>Standard parallel</a:t>
                      </a:r>
                    </a:p>
                    <a:p>
                      <a:r>
                        <a:rPr lang="en-US" dirty="0"/>
                        <a:t>2 gap 50 KV</a:t>
                      </a:r>
                    </a:p>
                  </a:txBody>
                  <a:tcPr/>
                </a:tc>
                <a:tc>
                  <a:txBody>
                    <a:bodyPr/>
                    <a:lstStyle/>
                    <a:p>
                      <a:r>
                        <a:rPr lang="en-US" dirty="0"/>
                        <a:t>?</a:t>
                      </a:r>
                    </a:p>
                  </a:txBody>
                  <a:tcPr/>
                </a:tc>
                <a:extLst>
                  <a:ext uri="{0D108BD9-81ED-4DB2-BD59-A6C34878D82A}">
                    <a16:rowId xmlns:a16="http://schemas.microsoft.com/office/drawing/2014/main" val="2116183453"/>
                  </a:ext>
                </a:extLst>
              </a:tr>
              <a:tr h="812915">
                <a:tc>
                  <a:txBody>
                    <a:bodyPr/>
                    <a:lstStyle/>
                    <a:p>
                      <a:r>
                        <a:rPr lang="en-US" dirty="0"/>
                        <a:t>Lattice</a:t>
                      </a:r>
                    </a:p>
                  </a:txBody>
                  <a:tcPr/>
                </a:tc>
                <a:tc>
                  <a:txBody>
                    <a:bodyPr/>
                    <a:lstStyle/>
                    <a:p>
                      <a:r>
                        <a:rPr lang="en-US" dirty="0"/>
                        <a:t>FOFDOOD</a:t>
                      </a:r>
                    </a:p>
                    <a:p>
                      <a:r>
                        <a:rPr lang="en-US" dirty="0"/>
                        <a:t>Semi-periodic</a:t>
                      </a:r>
                    </a:p>
                    <a:p>
                      <a:r>
                        <a:rPr lang="en-US" dirty="0"/>
                        <a:t>H=84</a:t>
                      </a:r>
                    </a:p>
                  </a:txBody>
                  <a:tcPr/>
                </a:tc>
                <a:tc>
                  <a:txBody>
                    <a:bodyPr/>
                    <a:lstStyle/>
                    <a:p>
                      <a:r>
                        <a:rPr lang="en-US" dirty="0"/>
                        <a:t>Periodic</a:t>
                      </a:r>
                    </a:p>
                    <a:p>
                      <a:r>
                        <a:rPr lang="en-US" dirty="0"/>
                        <a:t>H= 94?.....</a:t>
                      </a:r>
                    </a:p>
                    <a:p>
                      <a:r>
                        <a:rPr lang="en-US" dirty="0"/>
                        <a:t>Longer straights?</a:t>
                      </a:r>
                    </a:p>
                  </a:txBody>
                  <a:tcPr/>
                </a:tc>
                <a:extLst>
                  <a:ext uri="{0D108BD9-81ED-4DB2-BD59-A6C34878D82A}">
                    <a16:rowId xmlns:a16="http://schemas.microsoft.com/office/drawing/2014/main" val="299907766"/>
                  </a:ext>
                </a:extLst>
              </a:tr>
              <a:tr h="812915">
                <a:tc>
                  <a:txBody>
                    <a:bodyPr/>
                    <a:lstStyle/>
                    <a:p>
                      <a:r>
                        <a:rPr lang="en-US" dirty="0"/>
                        <a:t>Gamma</a:t>
                      </a:r>
                    </a:p>
                  </a:txBody>
                  <a:tcPr/>
                </a:tc>
                <a:tc>
                  <a:txBody>
                    <a:bodyPr/>
                    <a:lstStyle/>
                    <a:p>
                      <a:r>
                        <a:rPr lang="en-US" dirty="0"/>
                        <a:t>5.2 GeV</a:t>
                      </a:r>
                    </a:p>
                  </a:txBody>
                  <a:tcPr/>
                </a:tc>
                <a:tc>
                  <a:txBody>
                    <a:bodyPr/>
                    <a:lstStyle/>
                    <a:p>
                      <a:r>
                        <a:rPr lang="en-US" dirty="0"/>
                        <a:t>10 GeV?</a:t>
                      </a:r>
                    </a:p>
                  </a:txBody>
                  <a:tcPr/>
                </a:tc>
                <a:extLst>
                  <a:ext uri="{0D108BD9-81ED-4DB2-BD59-A6C34878D82A}">
                    <a16:rowId xmlns:a16="http://schemas.microsoft.com/office/drawing/2014/main" val="558227801"/>
                  </a:ext>
                </a:extLst>
              </a:tr>
              <a:tr h="812915">
                <a:tc>
                  <a:txBody>
                    <a:bodyPr/>
                    <a:lstStyle/>
                    <a:p>
                      <a:r>
                        <a:rPr lang="en-US" dirty="0"/>
                        <a:t>Injection/extraction</a:t>
                      </a:r>
                    </a:p>
                  </a:txBody>
                  <a:tcPr/>
                </a:tc>
                <a:tc>
                  <a:txBody>
                    <a:bodyPr/>
                    <a:lstStyle/>
                    <a:p>
                      <a:r>
                        <a:rPr lang="en-US" dirty="0"/>
                        <a:t>400 MeV - 8 GeV</a:t>
                      </a:r>
                    </a:p>
                    <a:p>
                      <a:r>
                        <a:rPr lang="en-US" dirty="0"/>
                        <a:t>800 MeV – 8 GeV</a:t>
                      </a:r>
                    </a:p>
                  </a:txBody>
                  <a:tcPr/>
                </a:tc>
                <a:tc>
                  <a:txBody>
                    <a:bodyPr/>
                    <a:lstStyle/>
                    <a:p>
                      <a:r>
                        <a:rPr lang="en-US" dirty="0"/>
                        <a:t>?</a:t>
                      </a:r>
                    </a:p>
                  </a:txBody>
                  <a:tcPr/>
                </a:tc>
                <a:extLst>
                  <a:ext uri="{0D108BD9-81ED-4DB2-BD59-A6C34878D82A}">
                    <a16:rowId xmlns:a16="http://schemas.microsoft.com/office/drawing/2014/main" val="2706949584"/>
                  </a:ext>
                </a:extLst>
              </a:tr>
              <a:tr h="812915">
                <a:tc>
                  <a:txBody>
                    <a:bodyPr/>
                    <a:lstStyle/>
                    <a:p>
                      <a:r>
                        <a:rPr lang="en-US" dirty="0"/>
                        <a:t>Magnets</a:t>
                      </a:r>
                    </a:p>
                  </a:txBody>
                  <a:tcPr/>
                </a:tc>
                <a:tc>
                  <a:txBody>
                    <a:bodyPr/>
                    <a:lstStyle/>
                    <a:p>
                      <a:r>
                        <a:rPr lang="en-US" dirty="0"/>
                        <a:t>Combined Function</a:t>
                      </a:r>
                    </a:p>
                    <a:p>
                      <a:endParaRPr lang="en-US" dirty="0"/>
                    </a:p>
                  </a:txBody>
                  <a:tcPr/>
                </a:tc>
                <a:tc>
                  <a:txBody>
                    <a:bodyPr/>
                    <a:lstStyle/>
                    <a:p>
                      <a:r>
                        <a:rPr lang="en-US" dirty="0"/>
                        <a:t>?</a:t>
                      </a:r>
                    </a:p>
                  </a:txBody>
                  <a:tcPr/>
                </a:tc>
                <a:extLst>
                  <a:ext uri="{0D108BD9-81ED-4DB2-BD59-A6C34878D82A}">
                    <a16:rowId xmlns:a16="http://schemas.microsoft.com/office/drawing/2014/main" val="2066081283"/>
                  </a:ext>
                </a:extLst>
              </a:tr>
              <a:tr h="812915">
                <a:tc>
                  <a:txBody>
                    <a:bodyPr/>
                    <a:lstStyle/>
                    <a:p>
                      <a:r>
                        <a:rPr lang="en-US" dirty="0"/>
                        <a:t>Mechanical Sys</a:t>
                      </a:r>
                    </a:p>
                    <a:p>
                      <a:r>
                        <a:rPr lang="en-US" dirty="0"/>
                        <a:t>Vacuum, beam pipe</a:t>
                      </a:r>
                    </a:p>
                  </a:txBody>
                  <a:tcPr/>
                </a:tc>
                <a:tc>
                  <a:txBody>
                    <a:bodyPr/>
                    <a:lstStyle/>
                    <a:p>
                      <a:r>
                        <a:rPr lang="en-US" dirty="0"/>
                        <a:t>No beam Pipe</a:t>
                      </a:r>
                    </a:p>
                  </a:txBody>
                  <a:tcPr/>
                </a:tc>
                <a:tc>
                  <a:txBody>
                    <a:bodyPr/>
                    <a:lstStyle/>
                    <a:p>
                      <a:r>
                        <a:rPr lang="en-US" dirty="0"/>
                        <a:t>?</a:t>
                      </a:r>
                    </a:p>
                  </a:txBody>
                  <a:tcPr/>
                </a:tc>
                <a:extLst>
                  <a:ext uri="{0D108BD9-81ED-4DB2-BD59-A6C34878D82A}">
                    <a16:rowId xmlns:a16="http://schemas.microsoft.com/office/drawing/2014/main" val="3277724319"/>
                  </a:ext>
                </a:extLst>
              </a:tr>
            </a:tbl>
          </a:graphicData>
        </a:graphic>
      </p:graphicFrame>
    </p:spTree>
    <p:extLst>
      <p:ext uri="{BB962C8B-B14F-4D97-AF65-F5344CB8AC3E}">
        <p14:creationId xmlns:p14="http://schemas.microsoft.com/office/powerpoint/2010/main" val="42395095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タイトル 1"/>
          <p:cNvSpPr>
            <a:spLocks noGrp="1"/>
          </p:cNvSpPr>
          <p:nvPr>
            <p:ph type="title"/>
          </p:nvPr>
        </p:nvSpPr>
        <p:spPr>
          <a:xfrm>
            <a:off x="2279650" y="43980"/>
            <a:ext cx="8229600" cy="720725"/>
          </a:xfrm>
        </p:spPr>
        <p:txBody>
          <a:bodyPr>
            <a:normAutofit/>
          </a:bodyPr>
          <a:lstStyle/>
          <a:p>
            <a:r>
              <a:rPr lang="en-US" altLang="ja-JP" sz="3200" b="1" i="1" dirty="0">
                <a:solidFill>
                  <a:srgbClr val="00B0F0"/>
                </a:solidFill>
                <a:effectLst>
                  <a:outerShdw blurRad="38100" dist="38100" dir="2700000" algn="tl">
                    <a:srgbClr val="000000">
                      <a:alpha val="43137"/>
                    </a:srgbClr>
                  </a:outerShdw>
                </a:effectLst>
              </a:rPr>
              <a:t>3GeV-RCS in J-PARC</a:t>
            </a:r>
            <a:endParaRPr lang="ja-JP" altLang="en-US" sz="3200" b="1" i="1" dirty="0">
              <a:solidFill>
                <a:srgbClr val="00B0F0"/>
              </a:solidFill>
              <a:effectLst>
                <a:outerShdw blurRad="38100" dist="38100" dir="2700000" algn="tl">
                  <a:srgbClr val="000000">
                    <a:alpha val="43137"/>
                  </a:srgbClr>
                </a:outerShdw>
              </a:effectLst>
            </a:endParaRPr>
          </a:p>
        </p:txBody>
      </p:sp>
      <p:sp>
        <p:nvSpPr>
          <p:cNvPr id="9219" name="スライド番号プレースホルダ 3"/>
          <p:cNvSpPr>
            <a:spLocks noGrp="1"/>
          </p:cNvSpPr>
          <p:nvPr>
            <p:ph type="sldNum" sz="quarter" idx="12"/>
          </p:nvPr>
        </p:nvSpPr>
        <p:spPr>
          <a:xfrm>
            <a:off x="7645400" y="6192838"/>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b="1">
                <a:solidFill>
                  <a:schemeClr val="tx1"/>
                </a:solidFill>
                <a:latin typeface="Arial" charset="0"/>
                <a:ea typeface="ＭＳ Ｐゴシック" charset="-128"/>
              </a:defRPr>
            </a:lvl1pPr>
            <a:lvl2pPr marL="742950" indent="-285750" eaLnBrk="0" hangingPunct="0">
              <a:defRPr kumimoji="1" b="1">
                <a:solidFill>
                  <a:schemeClr val="tx1"/>
                </a:solidFill>
                <a:latin typeface="Arial" charset="0"/>
                <a:ea typeface="ＭＳ Ｐゴシック" charset="-128"/>
              </a:defRPr>
            </a:lvl2pPr>
            <a:lvl3pPr marL="1143000" indent="-228600" eaLnBrk="0" hangingPunct="0">
              <a:defRPr kumimoji="1" b="1">
                <a:solidFill>
                  <a:schemeClr val="tx1"/>
                </a:solidFill>
                <a:latin typeface="Arial" charset="0"/>
                <a:ea typeface="ＭＳ Ｐゴシック" charset="-128"/>
              </a:defRPr>
            </a:lvl3pPr>
            <a:lvl4pPr marL="1600200" indent="-228600" eaLnBrk="0" hangingPunct="0">
              <a:defRPr kumimoji="1" b="1">
                <a:solidFill>
                  <a:schemeClr val="tx1"/>
                </a:solidFill>
                <a:latin typeface="Arial" charset="0"/>
                <a:ea typeface="ＭＳ Ｐゴシック" charset="-128"/>
              </a:defRPr>
            </a:lvl4pPr>
            <a:lvl5pPr marL="2057400" indent="-228600" eaLnBrk="0" hangingPunct="0">
              <a:defRPr kumimoji="1" b="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b="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b="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b="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b="1">
                <a:solidFill>
                  <a:schemeClr val="tx1"/>
                </a:solidFill>
                <a:latin typeface="Arial" charset="0"/>
                <a:ea typeface="ＭＳ Ｐゴシック" charset="-128"/>
              </a:defRPr>
            </a:lvl9pPr>
          </a:lstStyle>
          <a:p>
            <a:pPr eaLnBrk="1" hangingPunct="1"/>
            <a:fld id="{F930229C-122A-45F3-9F81-7C12EFE8C3E8}" type="slidenum">
              <a:rPr lang="en-US" altLang="ja-JP" b="0" smtClean="0"/>
              <a:pPr eaLnBrk="1" hangingPunct="1"/>
              <a:t>6</a:t>
            </a:fld>
            <a:endParaRPr lang="en-US" altLang="ja-JP" b="0"/>
          </a:p>
        </p:txBody>
      </p:sp>
      <p:sp>
        <p:nvSpPr>
          <p:cNvPr id="50" name="正方形/長方形 49"/>
          <p:cNvSpPr/>
          <p:nvPr/>
        </p:nvSpPr>
        <p:spPr>
          <a:xfrm>
            <a:off x="5159375" y="5537200"/>
            <a:ext cx="2736850" cy="954088"/>
          </a:xfrm>
          <a:prstGeom prst="rect">
            <a:avLst/>
          </a:prstGeom>
          <a:noFill/>
          <a:ln>
            <a:solidFill>
              <a:srgbClr val="002060"/>
            </a:solidFill>
          </a:ln>
        </p:spPr>
        <p:txBody>
          <a:bodyPr>
            <a:spAutoFit/>
          </a:bodyPr>
          <a:lstStyle/>
          <a:p>
            <a:pPr>
              <a:defRPr/>
            </a:pPr>
            <a:r>
              <a:rPr lang="en-US" altLang="ja-JP" sz="1400" dirty="0">
                <a:latin typeface="Arial" pitchFamily="34" charset="0"/>
                <a:ea typeface="ＭＳ Ｐゴシック" pitchFamily="50" charset="-128"/>
                <a:cs typeface="Arial" pitchFamily="34" charset="0"/>
              </a:rPr>
              <a:t>One  of the three-fold symmetric lattice comprises two arc modules and a long straight insertion.</a:t>
            </a:r>
          </a:p>
        </p:txBody>
      </p:sp>
      <p:sp>
        <p:nvSpPr>
          <p:cNvPr id="52" name="正方形/長方形 51"/>
          <p:cNvSpPr/>
          <p:nvPr/>
        </p:nvSpPr>
        <p:spPr>
          <a:xfrm>
            <a:off x="4295776" y="1936750"/>
            <a:ext cx="1655763" cy="1384300"/>
          </a:xfrm>
          <a:prstGeom prst="rect">
            <a:avLst/>
          </a:prstGeom>
          <a:solidFill>
            <a:schemeClr val="accent4">
              <a:lumMod val="20000"/>
              <a:lumOff val="80000"/>
            </a:schemeClr>
          </a:solidFill>
        </p:spPr>
        <p:txBody>
          <a:bodyPr>
            <a:spAutoFit/>
          </a:bodyPr>
          <a:lstStyle/>
          <a:p>
            <a:pPr>
              <a:defRPr/>
            </a:pPr>
            <a:r>
              <a:rPr lang="en-US" altLang="ja-JP" sz="1400" dirty="0">
                <a:latin typeface="Arial" pitchFamily="34" charset="0"/>
                <a:ea typeface="ＭＳ Ｐゴシック" pitchFamily="50" charset="-128"/>
                <a:cs typeface="Arial" pitchFamily="34" charset="0"/>
              </a:rPr>
              <a:t>The stripping foil in the injection section is used to convert H- beam from the </a:t>
            </a:r>
            <a:r>
              <a:rPr lang="en-US" altLang="ja-JP" sz="1400" dirty="0" err="1">
                <a:latin typeface="Arial" pitchFamily="34" charset="0"/>
                <a:ea typeface="ＭＳ Ｐゴシック" pitchFamily="50" charset="-128"/>
                <a:cs typeface="Arial" pitchFamily="34" charset="0"/>
              </a:rPr>
              <a:t>linac</a:t>
            </a:r>
            <a:r>
              <a:rPr lang="en-US" altLang="ja-JP" sz="1400" dirty="0">
                <a:latin typeface="Arial" pitchFamily="34" charset="0"/>
                <a:ea typeface="ＭＳ Ｐゴシック" pitchFamily="50" charset="-128"/>
                <a:cs typeface="Arial" pitchFamily="34" charset="0"/>
              </a:rPr>
              <a:t> into protons.</a:t>
            </a:r>
          </a:p>
        </p:txBody>
      </p:sp>
      <p:sp>
        <p:nvSpPr>
          <p:cNvPr id="5178" name="正方形/長方形 56"/>
          <p:cNvSpPr>
            <a:spLocks noChangeArrowheads="1"/>
          </p:cNvSpPr>
          <p:nvPr/>
        </p:nvSpPr>
        <p:spPr bwMode="auto">
          <a:xfrm>
            <a:off x="5016500" y="1073150"/>
            <a:ext cx="2808288" cy="738188"/>
          </a:xfrm>
          <a:prstGeom prst="rect">
            <a:avLst/>
          </a:prstGeom>
          <a:solidFill>
            <a:schemeClr val="bg2"/>
          </a:solidFill>
          <a:ln w="9525">
            <a:noFill/>
            <a:miter lim="800000"/>
            <a:headEnd/>
            <a:tailEnd/>
          </a:ln>
        </p:spPr>
        <p:txBody>
          <a:bodyPr>
            <a:spAutoFit/>
          </a:bodyPr>
          <a:lstStyle/>
          <a:p>
            <a:pPr>
              <a:defRPr/>
            </a:pPr>
            <a:r>
              <a:rPr lang="en-US" altLang="ja-JP" sz="1400" dirty="0">
                <a:latin typeface="Arial" pitchFamily="34" charset="0"/>
                <a:ea typeface="ＭＳ Ｐゴシック" pitchFamily="50" charset="-128"/>
              </a:rPr>
              <a:t>The H0 dump is used to dump </a:t>
            </a:r>
            <a:r>
              <a:rPr lang="en-US" altLang="ja-JP" sz="1400" dirty="0" err="1">
                <a:latin typeface="Arial" pitchFamily="34" charset="0"/>
                <a:ea typeface="ＭＳ Ｐゴシック" pitchFamily="50" charset="-128"/>
              </a:rPr>
              <a:t>unstripped</a:t>
            </a:r>
            <a:r>
              <a:rPr lang="en-US" altLang="ja-JP" sz="1400" dirty="0">
                <a:latin typeface="Arial" pitchFamily="34" charset="0"/>
                <a:ea typeface="ＭＳ Ｐゴシック" pitchFamily="50" charset="-128"/>
              </a:rPr>
              <a:t>  beams at the stripping foil. The capacity is 4kW.</a:t>
            </a:r>
          </a:p>
        </p:txBody>
      </p:sp>
      <p:sp>
        <p:nvSpPr>
          <p:cNvPr id="34" name="テキスト ボックス 33"/>
          <p:cNvSpPr txBox="1"/>
          <p:nvPr/>
        </p:nvSpPr>
        <p:spPr bwMode="auto">
          <a:xfrm>
            <a:off x="6959600" y="3663950"/>
            <a:ext cx="2520850" cy="954088"/>
          </a:xfrm>
          <a:prstGeom prst="rect">
            <a:avLst/>
          </a:prstGeom>
          <a:noFill/>
          <a:ln>
            <a:solidFill>
              <a:srgbClr val="002060"/>
            </a:solidFill>
          </a:ln>
        </p:spPr>
        <p:txBody>
          <a:bodyPr wrap="square">
            <a:spAutoFit/>
          </a:bodyPr>
          <a:lstStyle/>
          <a:p>
            <a:pPr algn="ctr">
              <a:defRPr/>
            </a:pPr>
            <a:r>
              <a:rPr lang="en-US" altLang="ja-JP" sz="1400" dirty="0">
                <a:latin typeface="Arial" pitchFamily="34" charset="0"/>
                <a:ea typeface="ＭＳ Ｐゴシック" pitchFamily="50" charset="-128"/>
                <a:cs typeface="Arial" pitchFamily="34" charset="0"/>
              </a:rPr>
              <a:t>RCS has a three-fold symmetric lattice</a:t>
            </a:r>
          </a:p>
          <a:p>
            <a:pPr algn="ctr">
              <a:defRPr/>
            </a:pPr>
            <a:r>
              <a:rPr lang="en-US" altLang="ja-JP" sz="1400" dirty="0">
                <a:latin typeface="Arial" pitchFamily="34" charset="0"/>
                <a:ea typeface="ＭＳ Ｐゴシック" pitchFamily="50" charset="-128"/>
                <a:cs typeface="Arial" pitchFamily="34" charset="0"/>
              </a:rPr>
              <a:t>whose  circumference is 348.3m.</a:t>
            </a:r>
            <a:endParaRPr lang="ja-JP" altLang="en-US" sz="1400" dirty="0">
              <a:latin typeface="Arial" pitchFamily="34" charset="0"/>
              <a:ea typeface="ＭＳ Ｐゴシック" pitchFamily="50" charset="-128"/>
              <a:cs typeface="Arial" pitchFamily="34" charset="0"/>
            </a:endParaRPr>
          </a:p>
        </p:txBody>
      </p:sp>
      <p:grpSp>
        <p:nvGrpSpPr>
          <p:cNvPr id="9224" name="グループ化 61"/>
          <p:cNvGrpSpPr>
            <a:grpSpLocks noChangeAspect="1"/>
          </p:cNvGrpSpPr>
          <p:nvPr/>
        </p:nvGrpSpPr>
        <p:grpSpPr bwMode="auto">
          <a:xfrm>
            <a:off x="5159375" y="2152650"/>
            <a:ext cx="4756150" cy="3263142"/>
            <a:chOff x="1500189" y="1505104"/>
            <a:chExt cx="5823920" cy="3995618"/>
          </a:xfrm>
        </p:grpSpPr>
        <p:sp>
          <p:nvSpPr>
            <p:cNvPr id="56" name="正方形/長方形 55"/>
            <p:cNvSpPr/>
            <p:nvPr/>
          </p:nvSpPr>
          <p:spPr bwMode="auto">
            <a:xfrm>
              <a:off x="2732853" y="2999922"/>
              <a:ext cx="514667" cy="376864"/>
            </a:xfrm>
            <a:prstGeom prst="rect">
              <a:avLst/>
            </a:prstGeom>
            <a:solidFill>
              <a:schemeClr val="accent4">
                <a:lumMod val="20000"/>
                <a:lumOff val="80000"/>
              </a:schemeClr>
            </a:solidFill>
            <a:ln>
              <a:noFill/>
            </a:ln>
          </p:spPr>
          <p:txBody>
            <a:bodyPr wrap="none">
              <a:spAutoFit/>
            </a:bodyPr>
            <a:lstStyle/>
            <a:p>
              <a:pPr algn="ctr">
                <a:defRPr/>
              </a:pPr>
              <a:r>
                <a:rPr lang="en-US" altLang="ja-JP" sz="1400" dirty="0">
                  <a:latin typeface="Arial Narrow" pitchFamily="34" charset="0"/>
                  <a:ea typeface="ＭＳ Ｐゴシック" pitchFamily="50" charset="-128"/>
                </a:rPr>
                <a:t>Foil</a:t>
              </a:r>
            </a:p>
          </p:txBody>
        </p:sp>
        <p:grpSp>
          <p:nvGrpSpPr>
            <p:cNvPr id="9268" name="グループ化 58"/>
            <p:cNvGrpSpPr>
              <a:grpSpLocks/>
            </p:cNvGrpSpPr>
            <p:nvPr/>
          </p:nvGrpSpPr>
          <p:grpSpPr bwMode="auto">
            <a:xfrm>
              <a:off x="1500189" y="1505104"/>
              <a:ext cx="5823920" cy="3995618"/>
              <a:chOff x="1643042" y="933577"/>
              <a:chExt cx="5823957" cy="3995621"/>
            </a:xfrm>
          </p:grpSpPr>
          <p:grpSp>
            <p:nvGrpSpPr>
              <p:cNvPr id="9270" name="グループ化 32"/>
              <p:cNvGrpSpPr>
                <a:grpSpLocks/>
              </p:cNvGrpSpPr>
              <p:nvPr/>
            </p:nvGrpSpPr>
            <p:grpSpPr bwMode="auto">
              <a:xfrm>
                <a:off x="1643042" y="933577"/>
                <a:ext cx="5823957" cy="3953142"/>
                <a:chOff x="1412216" y="1219133"/>
                <a:chExt cx="5823958" cy="3953140"/>
              </a:xfrm>
            </p:grpSpPr>
            <p:grpSp>
              <p:nvGrpSpPr>
                <p:cNvPr id="9279" name="Group 35"/>
                <p:cNvGrpSpPr>
                  <a:grpSpLocks/>
                </p:cNvGrpSpPr>
                <p:nvPr/>
              </p:nvGrpSpPr>
              <p:grpSpPr bwMode="auto">
                <a:xfrm>
                  <a:off x="1412216" y="1571621"/>
                  <a:ext cx="5823958" cy="3600652"/>
                  <a:chOff x="131" y="391"/>
                  <a:chExt cx="5470" cy="3482"/>
                </a:xfrm>
              </p:grpSpPr>
              <p:grpSp>
                <p:nvGrpSpPr>
                  <p:cNvPr id="9292" name="Group 23"/>
                  <p:cNvGrpSpPr>
                    <a:grpSpLocks/>
                  </p:cNvGrpSpPr>
                  <p:nvPr/>
                </p:nvGrpSpPr>
                <p:grpSpPr bwMode="auto">
                  <a:xfrm>
                    <a:off x="249" y="391"/>
                    <a:ext cx="5352" cy="3482"/>
                    <a:chOff x="249" y="391"/>
                    <a:chExt cx="5352" cy="3482"/>
                  </a:xfrm>
                </p:grpSpPr>
                <p:pic>
                  <p:nvPicPr>
                    <p:cNvPr id="9294" name="Picture 24" descr="C4_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1" y="391"/>
                      <a:ext cx="1715" cy="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295" name="Group 25"/>
                    <p:cNvGrpSpPr>
                      <a:grpSpLocks/>
                    </p:cNvGrpSpPr>
                    <p:nvPr/>
                  </p:nvGrpSpPr>
                  <p:grpSpPr bwMode="auto">
                    <a:xfrm>
                      <a:off x="753" y="661"/>
                      <a:ext cx="1623" cy="1136"/>
                      <a:chOff x="-6419" y="-4100"/>
                      <a:chExt cx="15804" cy="9853"/>
                    </a:xfrm>
                  </p:grpSpPr>
                  <p:pic>
                    <p:nvPicPr>
                      <p:cNvPr id="9302" name="Picture 26" descr="C2_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 y="-4100"/>
                        <a:ext cx="9000" cy="5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03" name="Picture 27" descr="C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19" y="-2149"/>
                        <a:ext cx="9000" cy="7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296" name="Picture 28" descr="C7_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57" y="417"/>
                      <a:ext cx="1211" cy="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97" name="Picture 29" descr="C10_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47" y="1182"/>
                      <a:ext cx="674" cy="1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98" name="Picture 30" descr="C13_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27" y="2424"/>
                      <a:ext cx="674" cy="1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99" name="Picture 31" descr="C16_1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17" y="3390"/>
                      <a:ext cx="1832" cy="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00" name="Picture 32" descr="C19_2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44" y="3275"/>
                      <a:ext cx="2073" cy="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01" name="Picture 33" descr="C22_2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9" y="2652"/>
                      <a:ext cx="1207" cy="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293" name="Picture 22" descr="C25_2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31" y="1661"/>
                    <a:ext cx="736" cy="1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280" name="Text Box 13"/>
                <p:cNvSpPr txBox="1">
                  <a:spLocks noChangeArrowheads="1"/>
                </p:cNvSpPr>
                <p:nvPr/>
              </p:nvSpPr>
              <p:spPr bwMode="auto">
                <a:xfrm>
                  <a:off x="3200805" y="2214555"/>
                  <a:ext cx="1087836" cy="640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kumimoji="1" b="1">
                      <a:solidFill>
                        <a:schemeClr val="tx1"/>
                      </a:solidFill>
                      <a:latin typeface="Arial" charset="0"/>
                      <a:ea typeface="ＭＳ Ｐゴシック" charset="-128"/>
                    </a:defRPr>
                  </a:lvl1pPr>
                  <a:lvl2pPr marL="742950" indent="-285750" eaLnBrk="0" hangingPunct="0">
                    <a:defRPr kumimoji="1" b="1">
                      <a:solidFill>
                        <a:schemeClr val="tx1"/>
                      </a:solidFill>
                      <a:latin typeface="Arial" charset="0"/>
                      <a:ea typeface="ＭＳ Ｐゴシック" charset="-128"/>
                    </a:defRPr>
                  </a:lvl2pPr>
                  <a:lvl3pPr marL="1143000" indent="-228600" eaLnBrk="0" hangingPunct="0">
                    <a:defRPr kumimoji="1" b="1">
                      <a:solidFill>
                        <a:schemeClr val="tx1"/>
                      </a:solidFill>
                      <a:latin typeface="Arial" charset="0"/>
                      <a:ea typeface="ＭＳ Ｐゴシック" charset="-128"/>
                    </a:defRPr>
                  </a:lvl3pPr>
                  <a:lvl4pPr marL="1600200" indent="-228600" eaLnBrk="0" hangingPunct="0">
                    <a:defRPr kumimoji="1" b="1">
                      <a:solidFill>
                        <a:schemeClr val="tx1"/>
                      </a:solidFill>
                      <a:latin typeface="Arial" charset="0"/>
                      <a:ea typeface="ＭＳ Ｐゴシック" charset="-128"/>
                    </a:defRPr>
                  </a:lvl4pPr>
                  <a:lvl5pPr marL="2057400" indent="-228600" eaLnBrk="0" hangingPunct="0">
                    <a:defRPr kumimoji="1" b="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b="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b="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b="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b="1">
                      <a:solidFill>
                        <a:schemeClr val="tx1"/>
                      </a:solidFill>
                      <a:latin typeface="Arial" charset="0"/>
                      <a:ea typeface="ＭＳ Ｐゴシック" charset="-128"/>
                    </a:defRPr>
                  </a:lvl9pPr>
                </a:lstStyle>
                <a:p>
                  <a:pPr algn="ctr" eaLnBrk="1" hangingPunct="1"/>
                  <a:r>
                    <a:rPr lang="en-US" altLang="ja-JP" sz="1400" b="0" dirty="0">
                      <a:latin typeface="Arial Narrow" pitchFamily="34" charset="0"/>
                    </a:rPr>
                    <a:t>Beam</a:t>
                  </a:r>
                </a:p>
                <a:p>
                  <a:pPr algn="ctr" eaLnBrk="1" hangingPunct="1"/>
                  <a:r>
                    <a:rPr lang="en-US" altLang="ja-JP" sz="1400" b="0" dirty="0">
                      <a:latin typeface="Arial Narrow" pitchFamily="34" charset="0"/>
                    </a:rPr>
                    <a:t> Collimator</a:t>
                  </a:r>
                </a:p>
              </p:txBody>
            </p:sp>
            <p:grpSp>
              <p:nvGrpSpPr>
                <p:cNvPr id="9281" name="Group 37"/>
                <p:cNvGrpSpPr>
                  <a:grpSpLocks/>
                </p:cNvGrpSpPr>
                <p:nvPr/>
              </p:nvGrpSpPr>
              <p:grpSpPr bwMode="auto">
                <a:xfrm>
                  <a:off x="2206439" y="2274793"/>
                  <a:ext cx="4173115" cy="2459336"/>
                  <a:chOff x="812" y="1202"/>
                  <a:chExt cx="3333" cy="2200"/>
                </a:xfrm>
              </p:grpSpPr>
              <p:sp>
                <p:nvSpPr>
                  <p:cNvPr id="9289" name="Text Box 14"/>
                  <p:cNvSpPr txBox="1">
                    <a:spLocks noChangeArrowheads="1"/>
                  </p:cNvSpPr>
                  <p:nvPr/>
                </p:nvSpPr>
                <p:spPr bwMode="auto">
                  <a:xfrm>
                    <a:off x="812" y="1914"/>
                    <a:ext cx="966" cy="573"/>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b="1">
                        <a:solidFill>
                          <a:schemeClr val="tx1"/>
                        </a:solidFill>
                        <a:latin typeface="Arial" charset="0"/>
                        <a:ea typeface="ＭＳ Ｐゴシック" charset="-128"/>
                      </a:defRPr>
                    </a:lvl1pPr>
                    <a:lvl2pPr marL="742950" indent="-285750" eaLnBrk="0" hangingPunct="0">
                      <a:defRPr kumimoji="1" b="1">
                        <a:solidFill>
                          <a:schemeClr val="tx1"/>
                        </a:solidFill>
                        <a:latin typeface="Arial" charset="0"/>
                        <a:ea typeface="ＭＳ Ｐゴシック" charset="-128"/>
                      </a:defRPr>
                    </a:lvl2pPr>
                    <a:lvl3pPr marL="1143000" indent="-228600" eaLnBrk="0" hangingPunct="0">
                      <a:defRPr kumimoji="1" b="1">
                        <a:solidFill>
                          <a:schemeClr val="tx1"/>
                        </a:solidFill>
                        <a:latin typeface="Arial" charset="0"/>
                        <a:ea typeface="ＭＳ Ｐゴシック" charset="-128"/>
                      </a:defRPr>
                    </a:lvl3pPr>
                    <a:lvl4pPr marL="1600200" indent="-228600" eaLnBrk="0" hangingPunct="0">
                      <a:defRPr kumimoji="1" b="1">
                        <a:solidFill>
                          <a:schemeClr val="tx1"/>
                        </a:solidFill>
                        <a:latin typeface="Arial" charset="0"/>
                        <a:ea typeface="ＭＳ Ｐゴシック" charset="-128"/>
                      </a:defRPr>
                    </a:lvl4pPr>
                    <a:lvl5pPr marL="2057400" indent="-228600" eaLnBrk="0" hangingPunct="0">
                      <a:defRPr kumimoji="1" b="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b="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b="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b="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b="1">
                        <a:solidFill>
                          <a:schemeClr val="tx1"/>
                        </a:solidFill>
                        <a:latin typeface="Arial" charset="0"/>
                        <a:ea typeface="ＭＳ Ｐゴシック" charset="-128"/>
                      </a:defRPr>
                    </a:lvl9pPr>
                  </a:lstStyle>
                  <a:p>
                    <a:pPr algn="ctr" eaLnBrk="1" hangingPunct="1"/>
                    <a:r>
                      <a:rPr lang="en-US" altLang="ja-JP" sz="1400" b="0">
                        <a:latin typeface="Arial Narrow" pitchFamily="34" charset="0"/>
                      </a:rPr>
                      <a:t>Injection</a:t>
                    </a:r>
                  </a:p>
                  <a:p>
                    <a:pPr algn="ctr" eaLnBrk="1" hangingPunct="1"/>
                    <a:r>
                      <a:rPr lang="en-US" altLang="ja-JP" sz="1400" b="0">
                        <a:latin typeface="Arial Narrow" pitchFamily="34" charset="0"/>
                      </a:rPr>
                      <a:t>section</a:t>
                    </a:r>
                  </a:p>
                </p:txBody>
              </p:sp>
              <p:sp>
                <p:nvSpPr>
                  <p:cNvPr id="5163" name="Text Box 15"/>
                  <p:cNvSpPr txBox="1">
                    <a:spLocks noChangeArrowheads="1"/>
                  </p:cNvSpPr>
                  <p:nvPr/>
                </p:nvSpPr>
                <p:spPr bwMode="auto">
                  <a:xfrm>
                    <a:off x="3277" y="1202"/>
                    <a:ext cx="868" cy="576"/>
                  </a:xfrm>
                  <a:prstGeom prst="rect">
                    <a:avLst/>
                  </a:prstGeom>
                  <a:solidFill>
                    <a:schemeClr val="bg1">
                      <a:lumMod val="95000"/>
                    </a:schemeClr>
                  </a:solidFill>
                  <a:ln w="9525" algn="ctr">
                    <a:solidFill>
                      <a:schemeClr val="tx1"/>
                    </a:solidFill>
                    <a:miter lim="800000"/>
                    <a:headEnd/>
                    <a:tailEnd/>
                  </a:ln>
                </p:spPr>
                <p:txBody>
                  <a:bodyPr>
                    <a:spAutoFit/>
                  </a:bodyPr>
                  <a:lstStyle/>
                  <a:p>
                    <a:pPr algn="ctr">
                      <a:defRPr/>
                    </a:pPr>
                    <a:r>
                      <a:rPr lang="en-US" altLang="ja-JP" sz="1400" dirty="0">
                        <a:latin typeface="Arial Narrow" pitchFamily="34" charset="0"/>
                        <a:ea typeface="ＭＳ Ｐゴシック" pitchFamily="50" charset="-128"/>
                      </a:rPr>
                      <a:t>Extraction</a:t>
                    </a:r>
                  </a:p>
                  <a:p>
                    <a:pPr algn="ctr">
                      <a:defRPr/>
                    </a:pPr>
                    <a:r>
                      <a:rPr lang="en-US" altLang="ja-JP" sz="1400" dirty="0">
                        <a:latin typeface="Arial Narrow" pitchFamily="34" charset="0"/>
                        <a:ea typeface="ＭＳ Ｐゴシック" pitchFamily="50" charset="-128"/>
                      </a:rPr>
                      <a:t>section</a:t>
                    </a:r>
                  </a:p>
                </p:txBody>
              </p:sp>
              <p:sp>
                <p:nvSpPr>
                  <p:cNvPr id="9291" name="Text Box 16"/>
                  <p:cNvSpPr txBox="1">
                    <a:spLocks noChangeArrowheads="1"/>
                  </p:cNvSpPr>
                  <p:nvPr/>
                </p:nvSpPr>
                <p:spPr bwMode="auto">
                  <a:xfrm>
                    <a:off x="1832" y="3065"/>
                    <a:ext cx="913" cy="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b="1">
                        <a:solidFill>
                          <a:schemeClr val="tx1"/>
                        </a:solidFill>
                        <a:latin typeface="Arial" charset="0"/>
                        <a:ea typeface="ＭＳ Ｐゴシック" charset="-128"/>
                      </a:defRPr>
                    </a:lvl1pPr>
                    <a:lvl2pPr marL="742950" indent="-285750" eaLnBrk="0" hangingPunct="0">
                      <a:defRPr kumimoji="1" b="1">
                        <a:solidFill>
                          <a:schemeClr val="tx1"/>
                        </a:solidFill>
                        <a:latin typeface="Arial" charset="0"/>
                        <a:ea typeface="ＭＳ Ｐゴシック" charset="-128"/>
                      </a:defRPr>
                    </a:lvl2pPr>
                    <a:lvl3pPr marL="1143000" indent="-228600" eaLnBrk="0" hangingPunct="0">
                      <a:defRPr kumimoji="1" b="1">
                        <a:solidFill>
                          <a:schemeClr val="tx1"/>
                        </a:solidFill>
                        <a:latin typeface="Arial" charset="0"/>
                        <a:ea typeface="ＭＳ Ｐゴシック" charset="-128"/>
                      </a:defRPr>
                    </a:lvl3pPr>
                    <a:lvl4pPr marL="1600200" indent="-228600" eaLnBrk="0" hangingPunct="0">
                      <a:defRPr kumimoji="1" b="1">
                        <a:solidFill>
                          <a:schemeClr val="tx1"/>
                        </a:solidFill>
                        <a:latin typeface="Arial" charset="0"/>
                        <a:ea typeface="ＭＳ Ｐゴシック" charset="-128"/>
                      </a:defRPr>
                    </a:lvl4pPr>
                    <a:lvl5pPr marL="2057400" indent="-228600" eaLnBrk="0" hangingPunct="0">
                      <a:defRPr kumimoji="1" b="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b="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b="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b="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b="1">
                        <a:solidFill>
                          <a:schemeClr val="tx1"/>
                        </a:solidFill>
                        <a:latin typeface="Arial" charset="0"/>
                        <a:ea typeface="ＭＳ Ｐゴシック" charset="-128"/>
                      </a:defRPr>
                    </a:lvl9pPr>
                  </a:lstStyle>
                  <a:p>
                    <a:pPr algn="ctr" eaLnBrk="1" hangingPunct="1"/>
                    <a:r>
                      <a:rPr lang="en-US" altLang="ja-JP" sz="1400" b="0">
                        <a:latin typeface="Arial Narrow" pitchFamily="34" charset="0"/>
                      </a:rPr>
                      <a:t>RF section</a:t>
                    </a:r>
                  </a:p>
                </p:txBody>
              </p:sp>
            </p:grpSp>
            <p:grpSp>
              <p:nvGrpSpPr>
                <p:cNvPr id="9282" name="Group 38"/>
                <p:cNvGrpSpPr>
                  <a:grpSpLocks/>
                </p:cNvGrpSpPr>
                <p:nvPr/>
              </p:nvGrpSpPr>
              <p:grpSpPr bwMode="auto">
                <a:xfrm>
                  <a:off x="2471559" y="1219133"/>
                  <a:ext cx="1191749" cy="924742"/>
                  <a:chOff x="975" y="155"/>
                  <a:chExt cx="1332" cy="819"/>
                </a:xfrm>
              </p:grpSpPr>
              <p:sp>
                <p:nvSpPr>
                  <p:cNvPr id="5160" name="Text Box 11"/>
                  <p:cNvSpPr txBox="1">
                    <a:spLocks noChangeArrowheads="1"/>
                  </p:cNvSpPr>
                  <p:nvPr/>
                </p:nvSpPr>
                <p:spPr bwMode="auto">
                  <a:xfrm>
                    <a:off x="975" y="155"/>
                    <a:ext cx="1332" cy="568"/>
                  </a:xfrm>
                  <a:prstGeom prst="rect">
                    <a:avLst/>
                  </a:prstGeom>
                  <a:solidFill>
                    <a:schemeClr val="bg2"/>
                  </a:solidFill>
                  <a:ln w="9525" algn="ctr">
                    <a:solidFill>
                      <a:schemeClr val="tx1"/>
                    </a:solidFill>
                    <a:miter lim="800000"/>
                    <a:headEnd/>
                    <a:tailEnd/>
                  </a:ln>
                </p:spPr>
                <p:txBody>
                  <a:bodyPr>
                    <a:spAutoFit/>
                  </a:bodyPr>
                  <a:lstStyle/>
                  <a:p>
                    <a:pPr algn="ctr">
                      <a:defRPr/>
                    </a:pPr>
                    <a:r>
                      <a:rPr lang="en-US" altLang="ja-JP" sz="1400" dirty="0">
                        <a:latin typeface="Arial Narrow" pitchFamily="34" charset="0"/>
                        <a:ea typeface="ＭＳ Ｐゴシック" pitchFamily="50" charset="-128"/>
                      </a:rPr>
                      <a:t>H0 Dump</a:t>
                    </a:r>
                  </a:p>
                  <a:p>
                    <a:pPr algn="ctr">
                      <a:defRPr/>
                    </a:pPr>
                    <a:r>
                      <a:rPr lang="en-US" altLang="ja-JP" sz="1400" dirty="0">
                        <a:latin typeface="Arial Narrow" pitchFamily="34" charset="0"/>
                        <a:ea typeface="ＭＳ Ｐゴシック" pitchFamily="50" charset="-128"/>
                      </a:rPr>
                      <a:t>(4 kW)</a:t>
                    </a:r>
                  </a:p>
                </p:txBody>
              </p:sp>
              <p:sp>
                <p:nvSpPr>
                  <p:cNvPr id="9288" name="Line 17"/>
                  <p:cNvSpPr>
                    <a:spLocks noChangeShapeType="1"/>
                  </p:cNvSpPr>
                  <p:nvPr/>
                </p:nvSpPr>
                <p:spPr bwMode="auto">
                  <a:xfrm flipH="1">
                    <a:off x="1486" y="701"/>
                    <a:ext cx="80" cy="27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ja-JP" altLang="en-US"/>
                  </a:p>
                </p:txBody>
              </p:sp>
            </p:grpSp>
            <p:grpSp>
              <p:nvGrpSpPr>
                <p:cNvPr id="9283" name="Group 36"/>
                <p:cNvGrpSpPr>
                  <a:grpSpLocks/>
                </p:cNvGrpSpPr>
                <p:nvPr/>
              </p:nvGrpSpPr>
              <p:grpSpPr bwMode="auto">
                <a:xfrm>
                  <a:off x="1598359" y="1714366"/>
                  <a:ext cx="5259381" cy="3190855"/>
                  <a:chOff x="644" y="982"/>
                  <a:chExt cx="4173" cy="2904"/>
                </a:xfrm>
              </p:grpSpPr>
              <p:sp>
                <p:nvSpPr>
                  <p:cNvPr id="9284" name="Text Box 18"/>
                  <p:cNvSpPr txBox="1">
                    <a:spLocks noChangeArrowheads="1"/>
                  </p:cNvSpPr>
                  <p:nvPr/>
                </p:nvSpPr>
                <p:spPr bwMode="auto">
                  <a:xfrm>
                    <a:off x="3015" y="982"/>
                    <a:ext cx="725" cy="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b="1">
                        <a:solidFill>
                          <a:schemeClr val="tx1"/>
                        </a:solidFill>
                        <a:latin typeface="Arial" charset="0"/>
                        <a:ea typeface="ＭＳ Ｐゴシック" charset="-128"/>
                      </a:defRPr>
                    </a:lvl1pPr>
                    <a:lvl2pPr marL="742950" indent="-285750" eaLnBrk="0" hangingPunct="0">
                      <a:defRPr kumimoji="1" b="1">
                        <a:solidFill>
                          <a:schemeClr val="tx1"/>
                        </a:solidFill>
                        <a:latin typeface="Arial" charset="0"/>
                        <a:ea typeface="ＭＳ Ｐゴシック" charset="-128"/>
                      </a:defRPr>
                    </a:lvl2pPr>
                    <a:lvl3pPr marL="1143000" indent="-228600" eaLnBrk="0" hangingPunct="0">
                      <a:defRPr kumimoji="1" b="1">
                        <a:solidFill>
                          <a:schemeClr val="tx1"/>
                        </a:solidFill>
                        <a:latin typeface="Arial" charset="0"/>
                        <a:ea typeface="ＭＳ Ｐゴシック" charset="-128"/>
                      </a:defRPr>
                    </a:lvl3pPr>
                    <a:lvl4pPr marL="1600200" indent="-228600" eaLnBrk="0" hangingPunct="0">
                      <a:defRPr kumimoji="1" b="1">
                        <a:solidFill>
                          <a:schemeClr val="tx1"/>
                        </a:solidFill>
                        <a:latin typeface="Arial" charset="0"/>
                        <a:ea typeface="ＭＳ Ｐゴシック" charset="-128"/>
                      </a:defRPr>
                    </a:lvl4pPr>
                    <a:lvl5pPr marL="2057400" indent="-228600" eaLnBrk="0" hangingPunct="0">
                      <a:defRPr kumimoji="1" b="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b="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b="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b="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b="1">
                        <a:solidFill>
                          <a:schemeClr val="tx1"/>
                        </a:solidFill>
                        <a:latin typeface="Arial" charset="0"/>
                        <a:ea typeface="ＭＳ Ｐゴシック" charset="-128"/>
                      </a:defRPr>
                    </a:lvl9pPr>
                  </a:lstStyle>
                  <a:p>
                    <a:pPr algn="ctr" eaLnBrk="1" hangingPunct="1"/>
                    <a:r>
                      <a:rPr lang="en-US" altLang="ja-JP" sz="1400" b="0">
                        <a:latin typeface="Arial Narrow" pitchFamily="34" charset="0"/>
                      </a:rPr>
                      <a:t>1</a:t>
                    </a:r>
                    <a:r>
                      <a:rPr lang="en-US" altLang="ja-JP" sz="1400" b="0" baseline="30000">
                        <a:latin typeface="Arial Narrow" pitchFamily="34" charset="0"/>
                      </a:rPr>
                      <a:t>st</a:t>
                    </a:r>
                    <a:r>
                      <a:rPr lang="en-US" altLang="ja-JP" sz="1400" b="0">
                        <a:latin typeface="Arial Narrow" pitchFamily="34" charset="0"/>
                      </a:rPr>
                      <a:t>  arc</a:t>
                    </a:r>
                  </a:p>
                  <a:p>
                    <a:pPr algn="ctr" eaLnBrk="1" hangingPunct="1"/>
                    <a:r>
                      <a:rPr lang="en-US" altLang="ja-JP" sz="1400" b="0">
                        <a:latin typeface="Arial Narrow" pitchFamily="34" charset="0"/>
                      </a:rPr>
                      <a:t>section</a:t>
                    </a:r>
                  </a:p>
                </p:txBody>
              </p:sp>
              <p:sp>
                <p:nvSpPr>
                  <p:cNvPr id="9285" name="Text Box 19"/>
                  <p:cNvSpPr txBox="1">
                    <a:spLocks noChangeArrowheads="1"/>
                  </p:cNvSpPr>
                  <p:nvPr/>
                </p:nvSpPr>
                <p:spPr bwMode="auto">
                  <a:xfrm>
                    <a:off x="4194" y="3063"/>
                    <a:ext cx="623" cy="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b="1">
                        <a:solidFill>
                          <a:schemeClr val="tx1"/>
                        </a:solidFill>
                        <a:latin typeface="Arial" charset="0"/>
                        <a:ea typeface="ＭＳ Ｐゴシック" charset="-128"/>
                      </a:defRPr>
                    </a:lvl1pPr>
                    <a:lvl2pPr marL="742950" indent="-285750" eaLnBrk="0" hangingPunct="0">
                      <a:defRPr kumimoji="1" b="1">
                        <a:solidFill>
                          <a:schemeClr val="tx1"/>
                        </a:solidFill>
                        <a:latin typeface="Arial" charset="0"/>
                        <a:ea typeface="ＭＳ Ｐゴシック" charset="-128"/>
                      </a:defRPr>
                    </a:lvl2pPr>
                    <a:lvl3pPr marL="1143000" indent="-228600" eaLnBrk="0" hangingPunct="0">
                      <a:defRPr kumimoji="1" b="1">
                        <a:solidFill>
                          <a:schemeClr val="tx1"/>
                        </a:solidFill>
                        <a:latin typeface="Arial" charset="0"/>
                        <a:ea typeface="ＭＳ Ｐゴシック" charset="-128"/>
                      </a:defRPr>
                    </a:lvl3pPr>
                    <a:lvl4pPr marL="1600200" indent="-228600" eaLnBrk="0" hangingPunct="0">
                      <a:defRPr kumimoji="1" b="1">
                        <a:solidFill>
                          <a:schemeClr val="tx1"/>
                        </a:solidFill>
                        <a:latin typeface="Arial" charset="0"/>
                        <a:ea typeface="ＭＳ Ｐゴシック" charset="-128"/>
                      </a:defRPr>
                    </a:lvl4pPr>
                    <a:lvl5pPr marL="2057400" indent="-228600" eaLnBrk="0" hangingPunct="0">
                      <a:defRPr kumimoji="1" b="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b="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b="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b="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b="1">
                        <a:solidFill>
                          <a:schemeClr val="tx1"/>
                        </a:solidFill>
                        <a:latin typeface="Arial" charset="0"/>
                        <a:ea typeface="ＭＳ Ｐゴシック" charset="-128"/>
                      </a:defRPr>
                    </a:lvl9pPr>
                  </a:lstStyle>
                  <a:p>
                    <a:pPr algn="ctr" eaLnBrk="1" hangingPunct="1"/>
                    <a:r>
                      <a:rPr lang="en-US" altLang="ja-JP" sz="1400" b="0">
                        <a:latin typeface="Arial Narrow" pitchFamily="34" charset="0"/>
                      </a:rPr>
                      <a:t>2</a:t>
                    </a:r>
                    <a:r>
                      <a:rPr lang="en-US" altLang="ja-JP" sz="1400" b="0" baseline="30000">
                        <a:latin typeface="Arial Narrow" pitchFamily="34" charset="0"/>
                      </a:rPr>
                      <a:t>nd</a:t>
                    </a:r>
                    <a:r>
                      <a:rPr lang="en-US" altLang="ja-JP" sz="1400" b="0">
                        <a:latin typeface="Arial Narrow" pitchFamily="34" charset="0"/>
                      </a:rPr>
                      <a:t> arc</a:t>
                    </a:r>
                  </a:p>
                  <a:p>
                    <a:pPr algn="ctr" eaLnBrk="1" hangingPunct="1"/>
                    <a:r>
                      <a:rPr lang="en-US" altLang="ja-JP" sz="1400" b="0">
                        <a:latin typeface="Arial Narrow" pitchFamily="34" charset="0"/>
                      </a:rPr>
                      <a:t>section</a:t>
                    </a:r>
                  </a:p>
                </p:txBody>
              </p:sp>
              <p:sp>
                <p:nvSpPr>
                  <p:cNvPr id="9286" name="Text Box 20"/>
                  <p:cNvSpPr txBox="1">
                    <a:spLocks noChangeArrowheads="1"/>
                  </p:cNvSpPr>
                  <p:nvPr/>
                </p:nvSpPr>
                <p:spPr bwMode="auto">
                  <a:xfrm>
                    <a:off x="644" y="2803"/>
                    <a:ext cx="832" cy="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b="1">
                        <a:solidFill>
                          <a:schemeClr val="tx1"/>
                        </a:solidFill>
                        <a:latin typeface="Arial" charset="0"/>
                        <a:ea typeface="ＭＳ Ｐゴシック" charset="-128"/>
                      </a:defRPr>
                    </a:lvl1pPr>
                    <a:lvl2pPr marL="742950" indent="-285750" eaLnBrk="0" hangingPunct="0">
                      <a:defRPr kumimoji="1" b="1">
                        <a:solidFill>
                          <a:schemeClr val="tx1"/>
                        </a:solidFill>
                        <a:latin typeface="Arial" charset="0"/>
                        <a:ea typeface="ＭＳ Ｐゴシック" charset="-128"/>
                      </a:defRPr>
                    </a:lvl2pPr>
                    <a:lvl3pPr marL="1143000" indent="-228600" eaLnBrk="0" hangingPunct="0">
                      <a:defRPr kumimoji="1" b="1">
                        <a:solidFill>
                          <a:schemeClr val="tx1"/>
                        </a:solidFill>
                        <a:latin typeface="Arial" charset="0"/>
                        <a:ea typeface="ＭＳ Ｐゴシック" charset="-128"/>
                      </a:defRPr>
                    </a:lvl3pPr>
                    <a:lvl4pPr marL="1600200" indent="-228600" eaLnBrk="0" hangingPunct="0">
                      <a:defRPr kumimoji="1" b="1">
                        <a:solidFill>
                          <a:schemeClr val="tx1"/>
                        </a:solidFill>
                        <a:latin typeface="Arial" charset="0"/>
                        <a:ea typeface="ＭＳ Ｐゴシック" charset="-128"/>
                      </a:defRPr>
                    </a:lvl4pPr>
                    <a:lvl5pPr marL="2057400" indent="-228600" eaLnBrk="0" hangingPunct="0">
                      <a:defRPr kumimoji="1" b="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b="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b="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b="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b="1">
                        <a:solidFill>
                          <a:schemeClr val="tx1"/>
                        </a:solidFill>
                        <a:latin typeface="Arial" charset="0"/>
                        <a:ea typeface="ＭＳ Ｐゴシック" charset="-128"/>
                      </a:defRPr>
                    </a:lvl9pPr>
                  </a:lstStyle>
                  <a:p>
                    <a:pPr algn="ctr" eaLnBrk="1" hangingPunct="1"/>
                    <a:r>
                      <a:rPr lang="en-US" altLang="ja-JP" sz="1400" b="0">
                        <a:latin typeface="Arial Narrow" pitchFamily="34" charset="0"/>
                      </a:rPr>
                      <a:t>3</a:t>
                    </a:r>
                    <a:r>
                      <a:rPr lang="en-US" altLang="ja-JP" sz="1400" b="0" baseline="30000">
                        <a:latin typeface="Arial Narrow" pitchFamily="34" charset="0"/>
                      </a:rPr>
                      <a:t>rd</a:t>
                    </a:r>
                    <a:r>
                      <a:rPr lang="en-US" altLang="ja-JP" sz="1400" b="0">
                        <a:latin typeface="Arial Narrow" pitchFamily="34" charset="0"/>
                      </a:rPr>
                      <a:t> arc</a:t>
                    </a:r>
                  </a:p>
                  <a:p>
                    <a:pPr algn="ctr" eaLnBrk="1" hangingPunct="1"/>
                    <a:r>
                      <a:rPr lang="en-US" altLang="ja-JP" sz="1400" b="0">
                        <a:latin typeface="Arial Narrow" pitchFamily="34" charset="0"/>
                      </a:rPr>
                      <a:t>section</a:t>
                    </a:r>
                  </a:p>
                </p:txBody>
              </p:sp>
            </p:grpSp>
          </p:grpSp>
          <p:grpSp>
            <p:nvGrpSpPr>
              <p:cNvPr id="9271" name="グループ化 57"/>
              <p:cNvGrpSpPr>
                <a:grpSpLocks/>
              </p:cNvGrpSpPr>
              <p:nvPr/>
            </p:nvGrpSpPr>
            <p:grpSpPr bwMode="auto">
              <a:xfrm>
                <a:off x="3000363" y="3438539"/>
                <a:ext cx="4417723" cy="1490659"/>
                <a:chOff x="3000363" y="3438539"/>
                <a:chExt cx="4417724" cy="1490657"/>
              </a:xfrm>
            </p:grpSpPr>
            <p:cxnSp>
              <p:nvCxnSpPr>
                <p:cNvPr id="9272" name="直線矢印コネクタ 35"/>
                <p:cNvCxnSpPr>
                  <a:cxnSpLocks noChangeShapeType="1"/>
                </p:cNvCxnSpPr>
                <p:nvPr/>
              </p:nvCxnSpPr>
              <p:spPr bwMode="auto">
                <a:xfrm>
                  <a:off x="3000363" y="4643444"/>
                  <a:ext cx="2071701" cy="285752"/>
                </a:xfrm>
                <a:prstGeom prst="straightConnector1">
                  <a:avLst/>
                </a:prstGeom>
                <a:noFill/>
                <a:ln w="9525" algn="ctr">
                  <a:solidFill>
                    <a:schemeClr val="tx1"/>
                  </a:solidFill>
                  <a:round/>
                  <a:headEnd type="arrow" w="med" len="med"/>
                  <a:tailEnd type="arrow" w="med" len="med"/>
                </a:ln>
                <a:extLst>
                  <a:ext uri="{909E8E84-426E-40DD-AFC4-6F175D3DCCD1}">
                    <a14:hiddenFill xmlns:a14="http://schemas.microsoft.com/office/drawing/2010/main">
                      <a:noFill/>
                    </a14:hiddenFill>
                  </a:ext>
                </a:extLst>
              </p:spPr>
            </p:cxnSp>
            <p:grpSp>
              <p:nvGrpSpPr>
                <p:cNvPr id="9273" name="グループ化 38"/>
                <p:cNvGrpSpPr>
                  <a:grpSpLocks/>
                </p:cNvGrpSpPr>
                <p:nvPr/>
              </p:nvGrpSpPr>
              <p:grpSpPr bwMode="auto">
                <a:xfrm rot="10256608">
                  <a:off x="5220712" y="4704727"/>
                  <a:ext cx="1702783" cy="208179"/>
                  <a:chOff x="5715008" y="5643578"/>
                  <a:chExt cx="2428892" cy="285752"/>
                </a:xfrm>
              </p:grpSpPr>
              <p:sp>
                <p:nvSpPr>
                  <p:cNvPr id="37" name="円弧 36"/>
                  <p:cNvSpPr/>
                  <p:nvPr/>
                </p:nvSpPr>
                <p:spPr bwMode="auto">
                  <a:xfrm>
                    <a:off x="5708234" y="5641081"/>
                    <a:ext cx="2440100" cy="285493"/>
                  </a:xfrm>
                  <a:prstGeom prst="arc">
                    <a:avLst/>
                  </a:prstGeom>
                  <a:noFill/>
                  <a:ln w="9525" cap="flat" cmpd="sng" algn="ctr">
                    <a:solidFill>
                      <a:schemeClr val="tx1"/>
                    </a:solidFill>
                    <a:prstDash val="solid"/>
                    <a:round/>
                    <a:headEnd type="none" w="med" len="med"/>
                    <a:tailEnd type="none" w="med" len="med"/>
                  </a:ln>
                  <a:effectLst/>
                </p:spPr>
                <p:txBody>
                  <a:bodyPr/>
                  <a:lstStyle/>
                  <a:p>
                    <a:pPr>
                      <a:defRPr/>
                    </a:pPr>
                    <a:endParaRPr lang="ja-JP" altLang="en-US" sz="1400">
                      <a:ea typeface="ＭＳ Ｐゴシック" pitchFamily="50" charset="-128"/>
                    </a:endParaRPr>
                  </a:p>
                </p:txBody>
              </p:sp>
              <p:sp>
                <p:nvSpPr>
                  <p:cNvPr id="38" name="円弧 37"/>
                  <p:cNvSpPr/>
                  <p:nvPr/>
                </p:nvSpPr>
                <p:spPr bwMode="auto">
                  <a:xfrm flipH="1">
                    <a:off x="5708234" y="5641081"/>
                    <a:ext cx="2440100" cy="285493"/>
                  </a:xfrm>
                  <a:prstGeom prst="arc">
                    <a:avLst/>
                  </a:prstGeom>
                  <a:noFill/>
                  <a:ln w="9525" cap="flat" cmpd="sng" algn="ctr">
                    <a:solidFill>
                      <a:schemeClr val="tx1"/>
                    </a:solidFill>
                    <a:prstDash val="solid"/>
                    <a:round/>
                    <a:headEnd type="none" w="med" len="med"/>
                    <a:tailEnd type="none" w="med" len="med"/>
                  </a:ln>
                  <a:effectLst/>
                </p:spPr>
                <p:txBody>
                  <a:bodyPr/>
                  <a:lstStyle/>
                  <a:p>
                    <a:pPr>
                      <a:defRPr/>
                    </a:pPr>
                    <a:endParaRPr lang="ja-JP" altLang="en-US" sz="1400">
                      <a:ea typeface="ＭＳ Ｐゴシック" pitchFamily="50" charset="-128"/>
                    </a:endParaRPr>
                  </a:p>
                </p:txBody>
              </p:sp>
            </p:grpSp>
            <p:grpSp>
              <p:nvGrpSpPr>
                <p:cNvPr id="9274" name="グループ化 46"/>
                <p:cNvGrpSpPr>
                  <a:grpSpLocks/>
                </p:cNvGrpSpPr>
                <p:nvPr/>
              </p:nvGrpSpPr>
              <p:grpSpPr bwMode="auto">
                <a:xfrm rot="7167538">
                  <a:off x="6610269" y="3924023"/>
                  <a:ext cx="1293301" cy="322334"/>
                  <a:chOff x="5715008" y="5643578"/>
                  <a:chExt cx="2428892" cy="285752"/>
                </a:xfrm>
              </p:grpSpPr>
              <p:sp>
                <p:nvSpPr>
                  <p:cNvPr id="48" name="円弧 47"/>
                  <p:cNvSpPr/>
                  <p:nvPr/>
                </p:nvSpPr>
                <p:spPr bwMode="auto">
                  <a:xfrm>
                    <a:off x="5716032" y="5643168"/>
                    <a:ext cx="2427682" cy="286067"/>
                  </a:xfrm>
                  <a:prstGeom prst="arc">
                    <a:avLst/>
                  </a:prstGeom>
                  <a:noFill/>
                  <a:ln w="9525" cap="flat" cmpd="sng" algn="ctr">
                    <a:solidFill>
                      <a:schemeClr val="tx1"/>
                    </a:solidFill>
                    <a:prstDash val="solid"/>
                    <a:round/>
                    <a:headEnd type="none" w="med" len="med"/>
                    <a:tailEnd type="none" w="med" len="med"/>
                  </a:ln>
                  <a:effectLst/>
                </p:spPr>
                <p:txBody>
                  <a:bodyPr/>
                  <a:lstStyle/>
                  <a:p>
                    <a:pPr>
                      <a:defRPr/>
                    </a:pPr>
                    <a:endParaRPr lang="ja-JP" altLang="en-US" sz="1400">
                      <a:ea typeface="ＭＳ Ｐゴシック" pitchFamily="50" charset="-128"/>
                    </a:endParaRPr>
                  </a:p>
                </p:txBody>
              </p:sp>
              <p:sp>
                <p:nvSpPr>
                  <p:cNvPr id="49" name="円弧 48"/>
                  <p:cNvSpPr/>
                  <p:nvPr/>
                </p:nvSpPr>
                <p:spPr bwMode="auto">
                  <a:xfrm flipH="1">
                    <a:off x="5716032" y="5643168"/>
                    <a:ext cx="2427682" cy="286067"/>
                  </a:xfrm>
                  <a:prstGeom prst="arc">
                    <a:avLst/>
                  </a:prstGeom>
                  <a:noFill/>
                  <a:ln w="9525" cap="flat" cmpd="sng" algn="ctr">
                    <a:solidFill>
                      <a:schemeClr val="tx1"/>
                    </a:solidFill>
                    <a:prstDash val="solid"/>
                    <a:round/>
                    <a:headEnd type="none" w="med" len="med"/>
                    <a:tailEnd type="none" w="med" len="med"/>
                  </a:ln>
                  <a:effectLst/>
                </p:spPr>
                <p:txBody>
                  <a:bodyPr/>
                  <a:lstStyle/>
                  <a:p>
                    <a:pPr>
                      <a:defRPr/>
                    </a:pPr>
                    <a:endParaRPr lang="ja-JP" altLang="en-US" sz="1400">
                      <a:ea typeface="ＭＳ Ｐゴシック" pitchFamily="50" charset="-128"/>
                    </a:endParaRPr>
                  </a:p>
                </p:txBody>
              </p:sp>
            </p:grpSp>
          </p:grpSp>
        </p:grpSp>
        <p:cxnSp>
          <p:nvCxnSpPr>
            <p:cNvPr id="9269" name="直線矢印コネクタ 53"/>
            <p:cNvCxnSpPr>
              <a:cxnSpLocks noChangeShapeType="1"/>
            </p:cNvCxnSpPr>
            <p:nvPr/>
          </p:nvCxnSpPr>
          <p:spPr bwMode="auto">
            <a:xfrm>
              <a:off x="2643189" y="3071813"/>
              <a:ext cx="142875" cy="71438"/>
            </a:xfrm>
            <a:prstGeom prst="straightConnector1">
              <a:avLst/>
            </a:prstGeom>
            <a:noFill/>
            <a:ln w="28575" algn="ctr">
              <a:solidFill>
                <a:srgbClr val="C00000"/>
              </a:solidFill>
              <a:round/>
              <a:headEnd type="arrow" w="med" len="med"/>
              <a:tailEnd/>
            </a:ln>
            <a:extLst>
              <a:ext uri="{909E8E84-426E-40DD-AFC4-6F175D3DCCD1}">
                <a14:hiddenFill xmlns:a14="http://schemas.microsoft.com/office/drawing/2010/main">
                  <a:noFill/>
                </a14:hiddenFill>
              </a:ext>
            </a:extLst>
          </p:spPr>
        </p:cxnSp>
      </p:grpSp>
      <p:grpSp>
        <p:nvGrpSpPr>
          <p:cNvPr id="9225" name="グループ化 68"/>
          <p:cNvGrpSpPr>
            <a:grpSpLocks/>
          </p:cNvGrpSpPr>
          <p:nvPr/>
        </p:nvGrpSpPr>
        <p:grpSpPr bwMode="auto">
          <a:xfrm>
            <a:off x="4800601" y="3284539"/>
            <a:ext cx="912813" cy="523875"/>
            <a:chOff x="1573314" y="2285992"/>
            <a:chExt cx="914176" cy="523220"/>
          </a:xfrm>
        </p:grpSpPr>
        <p:cxnSp>
          <p:nvCxnSpPr>
            <p:cNvPr id="9265" name="直線矢印コネクタ 60"/>
            <p:cNvCxnSpPr>
              <a:cxnSpLocks noChangeShapeType="1"/>
            </p:cNvCxnSpPr>
            <p:nvPr/>
          </p:nvCxnSpPr>
          <p:spPr bwMode="auto">
            <a:xfrm flipV="1">
              <a:off x="2221392" y="2501746"/>
              <a:ext cx="266098" cy="47291"/>
            </a:xfrm>
            <a:prstGeom prst="straightConnector1">
              <a:avLst/>
            </a:prstGeom>
            <a:noFill/>
            <a:ln w="2857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9266" name="テキスト ボックス 66"/>
            <p:cNvSpPr txBox="1">
              <a:spLocks noChangeArrowheads="1"/>
            </p:cNvSpPr>
            <p:nvPr/>
          </p:nvSpPr>
          <p:spPr bwMode="auto">
            <a:xfrm>
              <a:off x="1573314" y="2285992"/>
              <a:ext cx="73289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b="1">
                  <a:solidFill>
                    <a:schemeClr val="tx1"/>
                  </a:solidFill>
                  <a:latin typeface="Arial" charset="0"/>
                  <a:ea typeface="ＭＳ Ｐゴシック" charset="-128"/>
                </a:defRPr>
              </a:lvl1pPr>
              <a:lvl2pPr marL="742950" indent="-285750" eaLnBrk="0" hangingPunct="0">
                <a:defRPr kumimoji="1" b="1">
                  <a:solidFill>
                    <a:schemeClr val="tx1"/>
                  </a:solidFill>
                  <a:latin typeface="Arial" charset="0"/>
                  <a:ea typeface="ＭＳ Ｐゴシック" charset="-128"/>
                </a:defRPr>
              </a:lvl2pPr>
              <a:lvl3pPr marL="1143000" indent="-228600" eaLnBrk="0" hangingPunct="0">
                <a:defRPr kumimoji="1" b="1">
                  <a:solidFill>
                    <a:schemeClr val="tx1"/>
                  </a:solidFill>
                  <a:latin typeface="Arial" charset="0"/>
                  <a:ea typeface="ＭＳ Ｐゴシック" charset="-128"/>
                </a:defRPr>
              </a:lvl3pPr>
              <a:lvl4pPr marL="1600200" indent="-228600" eaLnBrk="0" hangingPunct="0">
                <a:defRPr kumimoji="1" b="1">
                  <a:solidFill>
                    <a:schemeClr val="tx1"/>
                  </a:solidFill>
                  <a:latin typeface="Arial" charset="0"/>
                  <a:ea typeface="ＭＳ Ｐゴシック" charset="-128"/>
                </a:defRPr>
              </a:lvl4pPr>
              <a:lvl5pPr marL="2057400" indent="-228600" eaLnBrk="0" hangingPunct="0">
                <a:defRPr kumimoji="1" b="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b="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b="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b="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b="1">
                  <a:solidFill>
                    <a:schemeClr val="tx1"/>
                  </a:solidFill>
                  <a:latin typeface="Arial" charset="0"/>
                  <a:ea typeface="ＭＳ Ｐゴシック" charset="-128"/>
                </a:defRPr>
              </a:lvl9pPr>
            </a:lstStyle>
            <a:p>
              <a:pPr algn="ctr" eaLnBrk="1" hangingPunct="1"/>
              <a:r>
                <a:rPr lang="en-US" altLang="ja-JP" sz="1400" b="0"/>
                <a:t>from </a:t>
              </a:r>
            </a:p>
            <a:p>
              <a:pPr algn="ctr" eaLnBrk="1" hangingPunct="1"/>
              <a:r>
                <a:rPr lang="en-US" altLang="ja-JP" sz="1400" b="0"/>
                <a:t>LINAC</a:t>
              </a:r>
              <a:endParaRPr lang="ja-JP" altLang="en-US" sz="1400" b="0"/>
            </a:p>
          </p:txBody>
        </p:sp>
      </p:grpSp>
      <p:grpSp>
        <p:nvGrpSpPr>
          <p:cNvPr id="9226" name="グループ化 69"/>
          <p:cNvGrpSpPr>
            <a:grpSpLocks/>
          </p:cNvGrpSpPr>
          <p:nvPr/>
        </p:nvGrpSpPr>
        <p:grpSpPr bwMode="auto">
          <a:xfrm>
            <a:off x="9596626" y="3573463"/>
            <a:ext cx="941283" cy="523220"/>
            <a:chOff x="7106974" y="2776292"/>
            <a:chExt cx="1219989" cy="462324"/>
          </a:xfrm>
        </p:grpSpPr>
        <p:cxnSp>
          <p:nvCxnSpPr>
            <p:cNvPr id="9263" name="直線矢印コネクタ 61"/>
            <p:cNvCxnSpPr>
              <a:cxnSpLocks noChangeShapeType="1"/>
            </p:cNvCxnSpPr>
            <p:nvPr/>
          </p:nvCxnSpPr>
          <p:spPr bwMode="auto">
            <a:xfrm rot="16200000" flipH="1">
              <a:off x="7173502" y="2827759"/>
              <a:ext cx="127001" cy="186473"/>
            </a:xfrm>
            <a:prstGeom prst="straightConnector1">
              <a:avLst/>
            </a:prstGeom>
            <a:noFill/>
            <a:ln w="2857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9264" name="テキスト ボックス 67"/>
            <p:cNvSpPr txBox="1">
              <a:spLocks noChangeArrowheads="1"/>
            </p:cNvSpPr>
            <p:nvPr/>
          </p:nvSpPr>
          <p:spPr bwMode="auto">
            <a:xfrm>
              <a:off x="7106974" y="2776292"/>
              <a:ext cx="1219989" cy="462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b="1">
                  <a:solidFill>
                    <a:schemeClr val="tx1"/>
                  </a:solidFill>
                  <a:latin typeface="Arial" charset="0"/>
                  <a:ea typeface="ＭＳ Ｐゴシック" charset="-128"/>
                </a:defRPr>
              </a:lvl1pPr>
              <a:lvl2pPr marL="742950" indent="-285750" eaLnBrk="0" hangingPunct="0">
                <a:defRPr kumimoji="1" b="1">
                  <a:solidFill>
                    <a:schemeClr val="tx1"/>
                  </a:solidFill>
                  <a:latin typeface="Arial" charset="0"/>
                  <a:ea typeface="ＭＳ Ｐゴシック" charset="-128"/>
                </a:defRPr>
              </a:lvl2pPr>
              <a:lvl3pPr marL="1143000" indent="-228600" eaLnBrk="0" hangingPunct="0">
                <a:defRPr kumimoji="1" b="1">
                  <a:solidFill>
                    <a:schemeClr val="tx1"/>
                  </a:solidFill>
                  <a:latin typeface="Arial" charset="0"/>
                  <a:ea typeface="ＭＳ Ｐゴシック" charset="-128"/>
                </a:defRPr>
              </a:lvl3pPr>
              <a:lvl4pPr marL="1600200" indent="-228600" eaLnBrk="0" hangingPunct="0">
                <a:defRPr kumimoji="1" b="1">
                  <a:solidFill>
                    <a:schemeClr val="tx1"/>
                  </a:solidFill>
                  <a:latin typeface="Arial" charset="0"/>
                  <a:ea typeface="ＭＳ Ｐゴシック" charset="-128"/>
                </a:defRPr>
              </a:lvl4pPr>
              <a:lvl5pPr marL="2057400" indent="-228600" eaLnBrk="0" hangingPunct="0">
                <a:defRPr kumimoji="1" b="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b="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b="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b="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b="1">
                  <a:solidFill>
                    <a:schemeClr val="tx1"/>
                  </a:solidFill>
                  <a:latin typeface="Arial" charset="0"/>
                  <a:ea typeface="ＭＳ Ｐゴシック" charset="-128"/>
                </a:defRPr>
              </a:lvl9pPr>
            </a:lstStyle>
            <a:p>
              <a:pPr algn="ctr" eaLnBrk="1" hangingPunct="1"/>
              <a:r>
                <a:rPr lang="en-US" altLang="ja-JP" sz="1400" b="0"/>
                <a:t>to</a:t>
              </a:r>
            </a:p>
            <a:p>
              <a:pPr algn="ctr" eaLnBrk="1" hangingPunct="1"/>
              <a:r>
                <a:rPr lang="en-US" altLang="ja-JP" sz="1400" b="0"/>
                <a:t>MR&amp;MLF</a:t>
              </a:r>
              <a:endParaRPr lang="ja-JP" altLang="en-US" sz="1400" b="0"/>
            </a:p>
          </p:txBody>
        </p:sp>
      </p:grpSp>
      <p:sp>
        <p:nvSpPr>
          <p:cNvPr id="72" name="正方形/長方形 71"/>
          <p:cNvSpPr/>
          <p:nvPr/>
        </p:nvSpPr>
        <p:spPr>
          <a:xfrm>
            <a:off x="7896225" y="623888"/>
            <a:ext cx="2286000" cy="1816100"/>
          </a:xfrm>
          <a:prstGeom prst="rect">
            <a:avLst/>
          </a:prstGeom>
          <a:solidFill>
            <a:schemeClr val="bg1">
              <a:lumMod val="95000"/>
            </a:schemeClr>
          </a:solidFill>
        </p:spPr>
        <p:txBody>
          <a:bodyPr>
            <a:spAutoFit/>
          </a:bodyPr>
          <a:lstStyle/>
          <a:p>
            <a:pPr>
              <a:defRPr/>
            </a:pPr>
            <a:r>
              <a:rPr lang="en-US" altLang="ja-JP" sz="1400" dirty="0">
                <a:latin typeface="Arial" pitchFamily="34" charset="0"/>
                <a:ea typeface="ＭＳ Ｐゴシック" pitchFamily="50" charset="-128"/>
                <a:cs typeface="Arial" pitchFamily="34" charset="0"/>
              </a:rPr>
              <a:t>The beams are extracted by kicker magnets and DC septum magnets at the extraction section and then transported either to MLF or to MR with a pulsed bending magnet placed in the 3NBT line.</a:t>
            </a:r>
          </a:p>
        </p:txBody>
      </p:sp>
      <p:sp>
        <p:nvSpPr>
          <p:cNvPr id="51" name="正方形/長方形 50"/>
          <p:cNvSpPr/>
          <p:nvPr/>
        </p:nvSpPr>
        <p:spPr>
          <a:xfrm>
            <a:off x="8110538" y="5849939"/>
            <a:ext cx="1928812" cy="523875"/>
          </a:xfrm>
          <a:prstGeom prst="rect">
            <a:avLst/>
          </a:prstGeom>
          <a:ln>
            <a:solidFill>
              <a:srgbClr val="002060"/>
            </a:solidFill>
          </a:ln>
        </p:spPr>
        <p:txBody>
          <a:bodyPr>
            <a:spAutoFit/>
          </a:bodyPr>
          <a:lstStyle/>
          <a:p>
            <a:pPr algn="ctr">
              <a:defRPr/>
            </a:pPr>
            <a:r>
              <a:rPr lang="en-US" altLang="ja-JP" sz="1400" dirty="0">
                <a:latin typeface="Arial" pitchFamily="34" charset="0"/>
                <a:ea typeface="ＭＳ Ｐゴシック" pitchFamily="50" charset="-128"/>
                <a:cs typeface="Arial" pitchFamily="34" charset="0"/>
              </a:rPr>
              <a:t>Each arc module has a missing-bend cell.</a:t>
            </a:r>
          </a:p>
        </p:txBody>
      </p:sp>
      <p:cxnSp>
        <p:nvCxnSpPr>
          <p:cNvPr id="9229" name="直線矢印コネクタ 59"/>
          <p:cNvCxnSpPr>
            <a:cxnSpLocks noChangeShapeType="1"/>
            <a:stCxn id="51" idx="0"/>
          </p:cNvCxnSpPr>
          <p:nvPr/>
        </p:nvCxnSpPr>
        <p:spPr bwMode="auto">
          <a:xfrm rot="16200000" flipV="1">
            <a:off x="8708232" y="5482432"/>
            <a:ext cx="449263" cy="28575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9230" name="直線矢印コネクタ 62"/>
          <p:cNvCxnSpPr>
            <a:cxnSpLocks noChangeShapeType="1"/>
            <a:stCxn id="51" idx="0"/>
          </p:cNvCxnSpPr>
          <p:nvPr/>
        </p:nvCxnSpPr>
        <p:spPr bwMode="auto">
          <a:xfrm rot="5400000" flipH="1" flipV="1">
            <a:off x="8999538" y="5181601"/>
            <a:ext cx="744538" cy="59213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aphicFrame>
        <p:nvGraphicFramePr>
          <p:cNvPr id="63" name="Group 60"/>
          <p:cNvGraphicFramePr>
            <a:graphicFrameLocks noGrp="1"/>
          </p:cNvGraphicFramePr>
          <p:nvPr>
            <p:extLst/>
          </p:nvPr>
        </p:nvGraphicFramePr>
        <p:xfrm>
          <a:off x="1558926" y="1196975"/>
          <a:ext cx="3529013" cy="4828032"/>
        </p:xfrm>
        <a:graphic>
          <a:graphicData uri="http://schemas.openxmlformats.org/drawingml/2006/table">
            <a:tbl>
              <a:tblPr/>
              <a:tblGrid>
                <a:gridCol w="1546225">
                  <a:extLst>
                    <a:ext uri="{9D8B030D-6E8A-4147-A177-3AD203B41FA5}">
                      <a16:colId xmlns:a16="http://schemas.microsoft.com/office/drawing/2014/main" val="20000"/>
                    </a:ext>
                  </a:extLst>
                </a:gridCol>
                <a:gridCol w="1982788">
                  <a:extLst>
                    <a:ext uri="{9D8B030D-6E8A-4147-A177-3AD203B41FA5}">
                      <a16:colId xmlns:a16="http://schemas.microsoft.com/office/drawing/2014/main" val="20001"/>
                    </a:ext>
                  </a:extLst>
                </a:gridCol>
              </a:tblGrid>
              <a:tr h="2333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altLang="ja-JP" sz="1400" b="0" i="0" u="none" strike="noStrike" cap="none" normalizeH="0" baseline="0" dirty="0">
                          <a:ln>
                            <a:noFill/>
                          </a:ln>
                          <a:solidFill>
                            <a:schemeClr val="tx1"/>
                          </a:solidFill>
                          <a:effectLst/>
                          <a:latin typeface="Times New Roman" pitchFamily="18" charset="0"/>
                          <a:ea typeface="HG創英角ﾎﾟｯﾌﾟ体" pitchFamily="49" charset="-128"/>
                        </a:rPr>
                        <a:t>Circumference</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altLang="ja-JP" sz="1400" b="0" i="0" u="none" strike="noStrike" cap="none" normalizeH="0" baseline="0">
                          <a:ln>
                            <a:noFill/>
                          </a:ln>
                          <a:solidFill>
                            <a:schemeClr val="tx1"/>
                          </a:solidFill>
                          <a:effectLst/>
                          <a:latin typeface="Times New Roman" pitchFamily="18" charset="0"/>
                          <a:ea typeface="HG創英角ﾎﾟｯﾌﾟ体" pitchFamily="49" charset="-128"/>
                        </a:rPr>
                        <a:t>348.333 m</a:t>
                      </a: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2952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altLang="ja-JP" sz="1400" b="0" i="0" u="none" strike="noStrike" cap="none" normalizeH="0" baseline="0">
                          <a:ln>
                            <a:noFill/>
                          </a:ln>
                          <a:solidFill>
                            <a:schemeClr val="tx1"/>
                          </a:solidFill>
                          <a:effectLst/>
                          <a:latin typeface="Times New Roman" pitchFamily="18" charset="0"/>
                          <a:ea typeface="HG創英角ﾎﾟｯﾌﾟ体" pitchFamily="49" charset="-128"/>
                        </a:rPr>
                        <a:t>Superperiodicity</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altLang="ja-JP" sz="1400" b="0" i="0" u="none" strike="noStrike" cap="none" normalizeH="0" baseline="0">
                          <a:ln>
                            <a:noFill/>
                          </a:ln>
                          <a:solidFill>
                            <a:schemeClr val="tx1"/>
                          </a:solidFill>
                          <a:effectLst/>
                          <a:latin typeface="Times New Roman" pitchFamily="18" charset="0"/>
                          <a:ea typeface="HG創英角ﾎﾟｯﾌﾟ体" pitchFamily="49" charset="-128"/>
                        </a:rPr>
                        <a:t>3</a:t>
                      </a: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2952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altLang="ja-JP" sz="1400" b="0" i="0" u="none" strike="noStrike" cap="none" normalizeH="0" baseline="0">
                          <a:ln>
                            <a:noFill/>
                          </a:ln>
                          <a:solidFill>
                            <a:schemeClr val="tx1"/>
                          </a:solidFill>
                          <a:effectLst/>
                          <a:latin typeface="Times New Roman" pitchFamily="18" charset="0"/>
                          <a:ea typeface="HG創英角ﾎﾟｯﾌﾟ体" pitchFamily="49" charset="-128"/>
                        </a:rPr>
                        <a:t>Harmonic number</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altLang="ja-JP" sz="1400" b="0" i="0" u="none" strike="noStrike" cap="none" normalizeH="0" baseline="0" dirty="0">
                          <a:ln>
                            <a:noFill/>
                          </a:ln>
                          <a:solidFill>
                            <a:schemeClr val="tx1"/>
                          </a:solidFill>
                          <a:effectLst/>
                          <a:latin typeface="Times New Roman" pitchFamily="18" charset="0"/>
                          <a:ea typeface="HG創英角ﾎﾟｯﾌﾟ体" pitchFamily="49" charset="-128"/>
                        </a:rPr>
                        <a:t>2</a:t>
                      </a: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2952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altLang="ja-JP" sz="1400" b="0" i="0" u="none" strike="noStrike" cap="none" normalizeH="0" baseline="0">
                          <a:ln>
                            <a:noFill/>
                          </a:ln>
                          <a:solidFill>
                            <a:schemeClr val="tx1"/>
                          </a:solidFill>
                          <a:effectLst/>
                          <a:latin typeface="Times New Roman" pitchFamily="18" charset="0"/>
                          <a:ea typeface="HG創英角ﾎﾟｯﾌﾟ体" pitchFamily="49" charset="-128"/>
                        </a:rPr>
                        <a:t>No of bunch</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altLang="ja-JP" sz="1400" b="0" i="0" u="none" strike="noStrike" cap="none" normalizeH="0" baseline="0" dirty="0">
                          <a:ln>
                            <a:noFill/>
                          </a:ln>
                          <a:solidFill>
                            <a:schemeClr val="tx1"/>
                          </a:solidFill>
                          <a:effectLst/>
                          <a:latin typeface="Times New Roman" pitchFamily="18" charset="0"/>
                          <a:ea typeface="HG創英角ﾎﾟｯﾌﾟ体" pitchFamily="49" charset="-128"/>
                        </a:rPr>
                        <a:t>2</a:t>
                      </a: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r h="2952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altLang="ja-JP" sz="1400" b="0" i="0" u="none" strike="noStrike" cap="none" normalizeH="0" baseline="0">
                          <a:ln>
                            <a:noFill/>
                          </a:ln>
                          <a:solidFill>
                            <a:schemeClr val="tx1"/>
                          </a:solidFill>
                          <a:effectLst/>
                          <a:latin typeface="Times New Roman" pitchFamily="18" charset="0"/>
                          <a:ea typeface="HG創英角ﾎﾟｯﾌﾟ体" pitchFamily="49" charset="-128"/>
                        </a:rPr>
                        <a:t>Injection energy</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altLang="ja-JP" sz="1400" b="0" i="0" u="none" strike="noStrike" cap="none" normalizeH="0" baseline="0" dirty="0">
                          <a:ln>
                            <a:noFill/>
                          </a:ln>
                          <a:solidFill>
                            <a:schemeClr val="tx1"/>
                          </a:solidFill>
                          <a:effectLst/>
                          <a:latin typeface="Times New Roman" pitchFamily="18" charset="0"/>
                          <a:ea typeface="HG創英角ﾎﾟｯﾌﾟ体" pitchFamily="49" charset="-128"/>
                        </a:rPr>
                        <a:t>400 MeV </a:t>
                      </a: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4"/>
                  </a:ext>
                </a:extLst>
              </a:tr>
              <a:tr h="2952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altLang="ja-JP" sz="1400" b="0" i="0" u="none" strike="noStrike" cap="none" normalizeH="0" baseline="0">
                          <a:ln>
                            <a:noFill/>
                          </a:ln>
                          <a:solidFill>
                            <a:schemeClr val="tx1"/>
                          </a:solidFill>
                          <a:effectLst/>
                          <a:latin typeface="Times New Roman" pitchFamily="18" charset="0"/>
                          <a:ea typeface="HG創英角ﾎﾟｯﾌﾟ体" pitchFamily="49" charset="-128"/>
                        </a:rPr>
                        <a:t>Extraction energy</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altLang="ja-JP" sz="1400" b="0" i="0" u="none" strike="noStrike" cap="none" normalizeH="0" baseline="0" dirty="0">
                          <a:ln>
                            <a:noFill/>
                          </a:ln>
                          <a:solidFill>
                            <a:schemeClr val="tx1"/>
                          </a:solidFill>
                          <a:effectLst/>
                          <a:latin typeface="Times New Roman" pitchFamily="18" charset="0"/>
                          <a:ea typeface="HG創英角ﾎﾟｯﾌﾟ体" pitchFamily="49" charset="-128"/>
                        </a:rPr>
                        <a:t>3 GeV</a:t>
                      </a: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5"/>
                  </a:ext>
                </a:extLst>
              </a:tr>
              <a:tr h="2952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altLang="ja-JP" sz="1400" b="0" i="0" u="none" strike="noStrike" cap="none" normalizeH="0" baseline="0">
                          <a:ln>
                            <a:noFill/>
                          </a:ln>
                          <a:solidFill>
                            <a:schemeClr val="tx1"/>
                          </a:solidFill>
                          <a:effectLst/>
                          <a:latin typeface="Times New Roman" pitchFamily="18" charset="0"/>
                          <a:ea typeface="HG創英角ﾎﾟｯﾌﾟ体" pitchFamily="49" charset="-128"/>
                        </a:rPr>
                        <a:t>Repetition rate</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altLang="ja-JP" sz="1400" b="0" i="0" u="none" strike="noStrike" cap="none" normalizeH="0" baseline="0" dirty="0">
                          <a:ln>
                            <a:noFill/>
                          </a:ln>
                          <a:solidFill>
                            <a:schemeClr val="tx1"/>
                          </a:solidFill>
                          <a:effectLst/>
                          <a:latin typeface="Times New Roman" pitchFamily="18" charset="0"/>
                          <a:ea typeface="HG創英角ﾎﾟｯﾌﾟ体" pitchFamily="49" charset="-128"/>
                        </a:rPr>
                        <a:t>25 Hz</a:t>
                      </a: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6"/>
                  </a:ext>
                </a:extLst>
              </a:tr>
              <a:tr h="2952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altLang="ja-JP" sz="1400" b="0" i="0" u="none" strike="noStrike" cap="none" normalizeH="0" baseline="0">
                          <a:ln>
                            <a:noFill/>
                          </a:ln>
                          <a:solidFill>
                            <a:schemeClr val="tx1"/>
                          </a:solidFill>
                          <a:effectLst/>
                          <a:latin typeface="Times New Roman" pitchFamily="18" charset="0"/>
                          <a:ea typeface="HG創英角ﾎﾟｯﾌﾟ体" pitchFamily="49" charset="-128"/>
                        </a:rPr>
                        <a:t>Particles per pulse</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altLang="ja-JP" sz="1400" b="0" i="0" u="none" strike="noStrike" cap="none" normalizeH="0" baseline="0" dirty="0">
                          <a:ln>
                            <a:noFill/>
                          </a:ln>
                          <a:solidFill>
                            <a:schemeClr val="tx1"/>
                          </a:solidFill>
                          <a:effectLst/>
                          <a:latin typeface="Times New Roman" pitchFamily="18" charset="0"/>
                          <a:ea typeface="HG創英角ﾎﾟｯﾌﾟ体" pitchFamily="49" charset="-128"/>
                        </a:rPr>
                        <a:t>8.3e13 with 1 MW</a:t>
                      </a: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7"/>
                  </a:ext>
                </a:extLst>
              </a:tr>
              <a:tr h="2952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altLang="ja-JP" sz="1400" b="0" i="0" u="none" strike="noStrike" cap="none" normalizeH="0" baseline="0" dirty="0">
                          <a:ln>
                            <a:noFill/>
                          </a:ln>
                          <a:solidFill>
                            <a:schemeClr val="tx1"/>
                          </a:solidFill>
                          <a:effectLst/>
                          <a:latin typeface="Times New Roman" pitchFamily="18" charset="0"/>
                          <a:ea typeface="HG創英角ﾎﾟｯﾌﾟ体" pitchFamily="49" charset="-128"/>
                        </a:rPr>
                        <a:t>Output beam power</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altLang="ja-JP" sz="1400" b="0" i="0" u="none" strike="noStrike" cap="none" normalizeH="0" baseline="0" dirty="0">
                          <a:ln>
                            <a:noFill/>
                          </a:ln>
                          <a:solidFill>
                            <a:schemeClr val="tx1"/>
                          </a:solidFill>
                          <a:effectLst/>
                          <a:latin typeface="Times New Roman" pitchFamily="18" charset="0"/>
                          <a:ea typeface="HG創英角ﾎﾟｯﾌﾟ体" pitchFamily="49" charset="-128"/>
                        </a:rPr>
                        <a:t>0.5 MW</a:t>
                      </a:r>
                    </a:p>
                    <a:p>
                      <a:pPr marL="0" marR="0" lvl="0" indent="0" algn="l" defTabSz="914400" rtl="0" eaLnBrk="0" fontAlgn="base" latinLnBrk="0" hangingPunct="0">
                        <a:lnSpc>
                          <a:spcPct val="100000"/>
                        </a:lnSpc>
                        <a:spcBef>
                          <a:spcPct val="20000"/>
                        </a:spcBef>
                        <a:spcAft>
                          <a:spcPct val="0"/>
                        </a:spcAft>
                        <a:buClrTx/>
                        <a:buSzTx/>
                        <a:buFontTx/>
                        <a:buNone/>
                        <a:tabLst/>
                      </a:pPr>
                      <a:r>
                        <a:rPr kumimoji="1" lang="en-US" altLang="ja-JP" sz="1400" b="0" i="0" u="none" strike="noStrike" cap="none" normalizeH="0" baseline="0" dirty="0">
                          <a:ln>
                            <a:noFill/>
                          </a:ln>
                          <a:solidFill>
                            <a:schemeClr val="tx1"/>
                          </a:solidFill>
                          <a:effectLst/>
                          <a:latin typeface="Times New Roman" pitchFamily="18" charset="0"/>
                          <a:ea typeface="HG創英角ﾎﾟｯﾌﾟ体" pitchFamily="49" charset="-128"/>
                        </a:rPr>
                        <a:t>(1 MW)</a:t>
                      </a: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8"/>
                  </a:ext>
                </a:extLst>
              </a:tr>
              <a:tr h="2952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altLang="ja-JP" sz="1400" b="0" i="0" u="none" strike="noStrike" cap="none" normalizeH="0" baseline="0">
                          <a:ln>
                            <a:noFill/>
                          </a:ln>
                          <a:solidFill>
                            <a:schemeClr val="tx1"/>
                          </a:solidFill>
                          <a:effectLst/>
                          <a:latin typeface="Times New Roman" pitchFamily="18" charset="0"/>
                          <a:ea typeface="HG創英角ﾎﾟｯﾌﾟ体" pitchFamily="49" charset="-128"/>
                        </a:rPr>
                        <a:t>Transition gamma</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altLang="ja-JP" sz="1400" b="0" i="0" u="none" strike="noStrike" cap="none" normalizeH="0" baseline="0" dirty="0">
                          <a:ln>
                            <a:noFill/>
                          </a:ln>
                          <a:solidFill>
                            <a:schemeClr val="tx1"/>
                          </a:solidFill>
                          <a:effectLst/>
                          <a:latin typeface="Times New Roman" pitchFamily="18" charset="0"/>
                          <a:ea typeface="HG創英角ﾎﾟｯﾌﾟ体" pitchFamily="49" charset="-128"/>
                        </a:rPr>
                        <a:t>9.14</a:t>
                      </a: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9"/>
                  </a:ext>
                </a:extLst>
              </a:tr>
              <a:tr h="2952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altLang="ja-JP" sz="1400" b="0" i="0" u="none" strike="noStrike" cap="none" normalizeH="0" baseline="0" dirty="0">
                          <a:ln>
                            <a:noFill/>
                          </a:ln>
                          <a:solidFill>
                            <a:schemeClr val="tx1"/>
                          </a:solidFill>
                          <a:effectLst/>
                          <a:latin typeface="Times New Roman" pitchFamily="18" charset="0"/>
                          <a:ea typeface="HG創英角ﾎﾟｯﾌﾟ体" pitchFamily="49" charset="-128"/>
                        </a:rPr>
                        <a:t>Number of dipoles</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altLang="ja-JP" sz="1400" b="0" i="0" u="none" strike="noStrike" cap="none" normalizeH="0" baseline="0" dirty="0">
                          <a:ln>
                            <a:noFill/>
                          </a:ln>
                          <a:solidFill>
                            <a:schemeClr val="tx1"/>
                          </a:solidFill>
                          <a:effectLst/>
                          <a:latin typeface="Times New Roman" pitchFamily="18" charset="0"/>
                          <a:ea typeface="HG創英角ﾎﾟｯﾌﾟ体" pitchFamily="49" charset="-128"/>
                        </a:rPr>
                        <a:t>24</a:t>
                      </a: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10"/>
                  </a:ext>
                </a:extLst>
              </a:tr>
              <a:tr h="2952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ja-JP" altLang="en-US" sz="1400" b="0" i="0" u="none" strike="noStrike" cap="none" normalizeH="0" baseline="0">
                          <a:ln>
                            <a:noFill/>
                          </a:ln>
                          <a:solidFill>
                            <a:schemeClr val="tx1"/>
                          </a:solidFill>
                          <a:effectLst/>
                          <a:latin typeface="Times New Roman" pitchFamily="18" charset="0"/>
                          <a:ea typeface="HG創英角ﾎﾟｯﾌﾟ体" pitchFamily="49" charset="-128"/>
                        </a:rPr>
                        <a:t>      </a:t>
                      </a:r>
                      <a:r>
                        <a:rPr kumimoji="1" lang="en-US" altLang="ja-JP" sz="1400" b="0" i="0" u="none" strike="noStrike" cap="none" normalizeH="0" baseline="0">
                          <a:ln>
                            <a:noFill/>
                          </a:ln>
                          <a:solidFill>
                            <a:schemeClr val="tx1"/>
                          </a:solidFill>
                          <a:effectLst/>
                          <a:latin typeface="Times New Roman" pitchFamily="18" charset="0"/>
                          <a:ea typeface="HG創英角ﾎﾟｯﾌﾟ体" pitchFamily="49" charset="-128"/>
                        </a:rPr>
                        <a:t>quadrupoles</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altLang="ja-JP" sz="1400" b="0" i="0" u="none" strike="noStrike" cap="none" normalizeH="0" baseline="0" dirty="0">
                          <a:ln>
                            <a:noFill/>
                          </a:ln>
                          <a:solidFill>
                            <a:schemeClr val="tx1"/>
                          </a:solidFill>
                          <a:effectLst/>
                          <a:latin typeface="Times New Roman" pitchFamily="18" charset="0"/>
                          <a:ea typeface="HG創英角ﾎﾟｯﾌﾟ体" pitchFamily="49" charset="-128"/>
                        </a:rPr>
                        <a:t>60 (7 families)</a:t>
                      </a: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11"/>
                  </a:ext>
                </a:extLst>
              </a:tr>
              <a:tr h="2952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ja-JP" altLang="en-US" sz="1400" b="0" i="0" u="none" strike="noStrike" cap="none" normalizeH="0" baseline="0">
                          <a:ln>
                            <a:noFill/>
                          </a:ln>
                          <a:solidFill>
                            <a:schemeClr val="tx1"/>
                          </a:solidFill>
                          <a:effectLst/>
                          <a:latin typeface="Times New Roman" pitchFamily="18" charset="0"/>
                          <a:ea typeface="HG創英角ﾎﾟｯﾌﾟ体" pitchFamily="49" charset="-128"/>
                        </a:rPr>
                        <a:t>       </a:t>
                      </a:r>
                      <a:r>
                        <a:rPr kumimoji="1" lang="en-US" altLang="ja-JP" sz="1400" b="0" i="0" u="none" strike="noStrike" cap="none" normalizeH="0" baseline="0">
                          <a:ln>
                            <a:noFill/>
                          </a:ln>
                          <a:solidFill>
                            <a:schemeClr val="tx1"/>
                          </a:solidFill>
                          <a:effectLst/>
                          <a:latin typeface="Times New Roman" pitchFamily="18" charset="0"/>
                          <a:ea typeface="HG創英角ﾎﾟｯﾌﾟ体" pitchFamily="49" charset="-128"/>
                        </a:rPr>
                        <a:t>sextupoles</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altLang="ja-JP" sz="1400" b="0" i="0" u="none" strike="noStrike" cap="none" normalizeH="0" baseline="0" dirty="0">
                          <a:ln>
                            <a:noFill/>
                          </a:ln>
                          <a:solidFill>
                            <a:schemeClr val="tx1"/>
                          </a:solidFill>
                          <a:effectLst/>
                          <a:latin typeface="Times New Roman" pitchFamily="18" charset="0"/>
                          <a:ea typeface="HG創英角ﾎﾟｯﾌﾟ体" pitchFamily="49" charset="-128"/>
                        </a:rPr>
                        <a:t>18 (3 families)</a:t>
                      </a: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12"/>
                  </a:ext>
                </a:extLst>
              </a:tr>
              <a:tr h="2952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ja-JP" altLang="en-US" sz="1400" b="0" i="0" u="none" strike="noStrike" cap="none" normalizeH="0" baseline="0">
                          <a:ln>
                            <a:noFill/>
                          </a:ln>
                          <a:solidFill>
                            <a:schemeClr val="tx1"/>
                          </a:solidFill>
                          <a:effectLst/>
                          <a:latin typeface="Times New Roman" pitchFamily="18" charset="0"/>
                          <a:ea typeface="HG創英角ﾎﾟｯﾌﾟ体" pitchFamily="49" charset="-128"/>
                        </a:rPr>
                        <a:t>        </a:t>
                      </a:r>
                      <a:r>
                        <a:rPr kumimoji="1" lang="en-US" altLang="ja-JP" sz="1400" b="0" i="0" u="none" strike="noStrike" cap="none" normalizeH="0" baseline="0">
                          <a:ln>
                            <a:noFill/>
                          </a:ln>
                          <a:solidFill>
                            <a:schemeClr val="tx1"/>
                          </a:solidFill>
                          <a:effectLst/>
                          <a:latin typeface="Times New Roman" pitchFamily="18" charset="0"/>
                          <a:ea typeface="HG創英角ﾎﾟｯﾌﾟ体" pitchFamily="49" charset="-128"/>
                        </a:rPr>
                        <a:t>steerings</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altLang="ja-JP" sz="1400" b="0" i="0" u="none" strike="noStrike" cap="none" normalizeH="0" baseline="0" dirty="0">
                          <a:ln>
                            <a:noFill/>
                          </a:ln>
                          <a:solidFill>
                            <a:schemeClr val="tx1"/>
                          </a:solidFill>
                          <a:effectLst/>
                          <a:latin typeface="Times New Roman" pitchFamily="18" charset="0"/>
                          <a:ea typeface="HG創英角ﾎﾟｯﾌﾟ体" pitchFamily="49" charset="-128"/>
                        </a:rPr>
                        <a:t>52</a:t>
                      </a: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13"/>
                  </a:ext>
                </a:extLst>
              </a:tr>
              <a:tr h="2952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ja-JP" altLang="en-US" sz="1400" b="0" i="0" u="none" strike="noStrike" cap="none" normalizeH="0" baseline="0">
                          <a:ln>
                            <a:noFill/>
                          </a:ln>
                          <a:solidFill>
                            <a:schemeClr val="tx1"/>
                          </a:solidFill>
                          <a:effectLst/>
                          <a:latin typeface="Times New Roman" pitchFamily="18" charset="0"/>
                          <a:ea typeface="HG創英角ﾎﾟｯﾌﾟ体" pitchFamily="49" charset="-128"/>
                        </a:rPr>
                        <a:t>      </a:t>
                      </a:r>
                      <a:r>
                        <a:rPr kumimoji="1" lang="en-US" altLang="ja-JP" sz="1400" b="0" i="0" u="none" strike="noStrike" cap="none" normalizeH="0" baseline="0">
                          <a:ln>
                            <a:noFill/>
                          </a:ln>
                          <a:solidFill>
                            <a:schemeClr val="tx1"/>
                          </a:solidFill>
                          <a:effectLst/>
                          <a:latin typeface="Times New Roman" pitchFamily="18" charset="0"/>
                          <a:ea typeface="HG創英角ﾎﾟｯﾌﾟ体" pitchFamily="49" charset="-128"/>
                        </a:rPr>
                        <a:t>RF cavities</a:t>
                      </a: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1" lang="en-US" altLang="ja-JP" sz="1400" b="0" i="0" u="none" strike="noStrike" cap="none" normalizeH="0" baseline="0" dirty="0">
                          <a:ln>
                            <a:noFill/>
                          </a:ln>
                          <a:solidFill>
                            <a:schemeClr val="tx1"/>
                          </a:solidFill>
                          <a:effectLst/>
                          <a:latin typeface="Times New Roman" pitchFamily="18" charset="0"/>
                          <a:ea typeface="HG創英角ﾎﾟｯﾌﾟ体" pitchFamily="49" charset="-128"/>
                        </a:rPr>
                        <a:t>12</a:t>
                      </a: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14"/>
                  </a:ext>
                </a:extLst>
              </a:tr>
            </a:tbl>
          </a:graphicData>
        </a:graphic>
      </p:graphicFrame>
      <p:sp>
        <p:nvSpPr>
          <p:cNvPr id="9262" name="テキスト ボックス 69"/>
          <p:cNvSpPr txBox="1">
            <a:spLocks noChangeArrowheads="1"/>
          </p:cNvSpPr>
          <p:nvPr/>
        </p:nvSpPr>
        <p:spPr bwMode="auto">
          <a:xfrm>
            <a:off x="2063750" y="765175"/>
            <a:ext cx="22621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b="1">
                <a:solidFill>
                  <a:schemeClr val="tx1"/>
                </a:solidFill>
                <a:latin typeface="Arial" charset="0"/>
                <a:ea typeface="ＭＳ Ｐゴシック" charset="-128"/>
              </a:defRPr>
            </a:lvl1pPr>
            <a:lvl2pPr marL="742950" indent="-285750" eaLnBrk="0" hangingPunct="0">
              <a:defRPr kumimoji="1" b="1">
                <a:solidFill>
                  <a:schemeClr val="tx1"/>
                </a:solidFill>
                <a:latin typeface="Arial" charset="0"/>
                <a:ea typeface="ＭＳ Ｐゴシック" charset="-128"/>
              </a:defRPr>
            </a:lvl2pPr>
            <a:lvl3pPr marL="1143000" indent="-228600" eaLnBrk="0" hangingPunct="0">
              <a:defRPr kumimoji="1" b="1">
                <a:solidFill>
                  <a:schemeClr val="tx1"/>
                </a:solidFill>
                <a:latin typeface="Arial" charset="0"/>
                <a:ea typeface="ＭＳ Ｐゴシック" charset="-128"/>
              </a:defRPr>
            </a:lvl3pPr>
            <a:lvl4pPr marL="1600200" indent="-228600" eaLnBrk="0" hangingPunct="0">
              <a:defRPr kumimoji="1" b="1">
                <a:solidFill>
                  <a:schemeClr val="tx1"/>
                </a:solidFill>
                <a:latin typeface="Arial" charset="0"/>
                <a:ea typeface="ＭＳ Ｐゴシック" charset="-128"/>
              </a:defRPr>
            </a:lvl4pPr>
            <a:lvl5pPr marL="2057400" indent="-228600" eaLnBrk="0" hangingPunct="0">
              <a:defRPr kumimoji="1" b="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b="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b="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b="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b="1">
                <a:solidFill>
                  <a:schemeClr val="tx1"/>
                </a:solidFill>
                <a:latin typeface="Arial" charset="0"/>
                <a:ea typeface="ＭＳ Ｐゴシック" charset="-128"/>
              </a:defRPr>
            </a:lvl9pPr>
          </a:lstStyle>
          <a:p>
            <a:pPr eaLnBrk="1" hangingPunct="1"/>
            <a:r>
              <a:rPr lang="en-US" altLang="ja-JP" i="1"/>
              <a:t>Design parameters</a:t>
            </a:r>
            <a:endParaRPr lang="ja-JP" altLang="en-US" i="1"/>
          </a:p>
        </p:txBody>
      </p:sp>
    </p:spTree>
    <p:extLst>
      <p:ext uri="{BB962C8B-B14F-4D97-AF65-F5344CB8AC3E}">
        <p14:creationId xmlns:p14="http://schemas.microsoft.com/office/powerpoint/2010/main" val="2359524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ppt_x"/>
                                          </p:val>
                                        </p:tav>
                                        <p:tav tm="100000">
                                          <p:val>
                                            <p:strVal val="#ppt_x"/>
                                          </p:val>
                                        </p:tav>
                                      </p:tavLst>
                                    </p:anim>
                                    <p:anim calcmode="lin" valueType="num">
                                      <p:cBhvr additive="base">
                                        <p:cTn id="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0"/>
                                        </p:tgtEl>
                                        <p:attrNameLst>
                                          <p:attrName>style.visibility</p:attrName>
                                        </p:attrNameLst>
                                      </p:cBhvr>
                                      <p:to>
                                        <p:strVal val="visible"/>
                                      </p:to>
                                    </p:set>
                                    <p:anim calcmode="lin" valueType="num">
                                      <p:cBhvr additive="base">
                                        <p:cTn id="13" dur="500" fill="hold"/>
                                        <p:tgtEl>
                                          <p:spTgt spid="50"/>
                                        </p:tgtEl>
                                        <p:attrNameLst>
                                          <p:attrName>ppt_x</p:attrName>
                                        </p:attrNameLst>
                                      </p:cBhvr>
                                      <p:tavLst>
                                        <p:tav tm="0">
                                          <p:val>
                                            <p:strVal val="#ppt_x"/>
                                          </p:val>
                                        </p:tav>
                                        <p:tav tm="100000">
                                          <p:val>
                                            <p:strVal val="#ppt_x"/>
                                          </p:val>
                                        </p:tav>
                                      </p:tavLst>
                                    </p:anim>
                                    <p:anim calcmode="lin" valueType="num">
                                      <p:cBhvr additive="base">
                                        <p:cTn id="14"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2"/>
                                        </p:tgtEl>
                                        <p:attrNameLst>
                                          <p:attrName>style.visibility</p:attrName>
                                        </p:attrNameLst>
                                      </p:cBhvr>
                                      <p:to>
                                        <p:strVal val="visible"/>
                                      </p:to>
                                    </p:set>
                                    <p:anim calcmode="lin" valueType="num">
                                      <p:cBhvr additive="base">
                                        <p:cTn id="25" dur="500" fill="hold"/>
                                        <p:tgtEl>
                                          <p:spTgt spid="52"/>
                                        </p:tgtEl>
                                        <p:attrNameLst>
                                          <p:attrName>ppt_x</p:attrName>
                                        </p:attrNameLst>
                                      </p:cBhvr>
                                      <p:tavLst>
                                        <p:tav tm="0">
                                          <p:val>
                                            <p:strVal val="#ppt_x"/>
                                          </p:val>
                                        </p:tav>
                                        <p:tav tm="100000">
                                          <p:val>
                                            <p:strVal val="#ppt_x"/>
                                          </p:val>
                                        </p:tav>
                                      </p:tavLst>
                                    </p:anim>
                                    <p:anim calcmode="lin" valueType="num">
                                      <p:cBhvr additive="base">
                                        <p:cTn id="26"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2"/>
                                        </p:tgtEl>
                                        <p:attrNameLst>
                                          <p:attrName>style.visibility</p:attrName>
                                        </p:attrNameLst>
                                      </p:cBhvr>
                                      <p:to>
                                        <p:strVal val="visible"/>
                                      </p:to>
                                    </p:set>
                                    <p:anim calcmode="lin" valueType="num">
                                      <p:cBhvr additive="base">
                                        <p:cTn id="31" dur="500" fill="hold"/>
                                        <p:tgtEl>
                                          <p:spTgt spid="72"/>
                                        </p:tgtEl>
                                        <p:attrNameLst>
                                          <p:attrName>ppt_x</p:attrName>
                                        </p:attrNameLst>
                                      </p:cBhvr>
                                      <p:tavLst>
                                        <p:tav tm="0">
                                          <p:val>
                                            <p:strVal val="#ppt_x"/>
                                          </p:val>
                                        </p:tav>
                                        <p:tav tm="100000">
                                          <p:val>
                                            <p:strVal val="#ppt_x"/>
                                          </p:val>
                                        </p:tav>
                                      </p:tavLst>
                                    </p:anim>
                                    <p:anim calcmode="lin" valueType="num">
                                      <p:cBhvr additive="base">
                                        <p:cTn id="32" dur="500" fill="hold"/>
                                        <p:tgtEl>
                                          <p:spTgt spid="7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178"/>
                                        </p:tgtEl>
                                        <p:attrNameLst>
                                          <p:attrName>style.visibility</p:attrName>
                                        </p:attrNameLst>
                                      </p:cBhvr>
                                      <p:to>
                                        <p:strVal val="visible"/>
                                      </p:to>
                                    </p:set>
                                    <p:anim calcmode="lin" valueType="num">
                                      <p:cBhvr additive="base">
                                        <p:cTn id="37" dur="500" fill="hold"/>
                                        <p:tgtEl>
                                          <p:spTgt spid="5178"/>
                                        </p:tgtEl>
                                        <p:attrNameLst>
                                          <p:attrName>ppt_x</p:attrName>
                                        </p:attrNameLst>
                                      </p:cBhvr>
                                      <p:tavLst>
                                        <p:tav tm="0">
                                          <p:val>
                                            <p:strVal val="#ppt_x"/>
                                          </p:val>
                                        </p:tav>
                                        <p:tav tm="100000">
                                          <p:val>
                                            <p:strVal val="#ppt_x"/>
                                          </p:val>
                                        </p:tav>
                                      </p:tavLst>
                                    </p:anim>
                                    <p:anim calcmode="lin" valueType="num">
                                      <p:cBhvr additive="base">
                                        <p:cTn id="38" dur="500" fill="hold"/>
                                        <p:tgtEl>
                                          <p:spTgt spid="51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5178" grpId="0" animBg="1"/>
      <p:bldP spid="34" grpId="0" animBg="1"/>
      <p:bldP spid="72" grpId="0" animBg="1"/>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ー 5"/>
          <p:cNvSpPr>
            <a:spLocks noGrp="1"/>
          </p:cNvSpPr>
          <p:nvPr>
            <p:ph type="sldNum" sz="quarter" idx="12"/>
          </p:nvPr>
        </p:nvSpPr>
        <p:spPr/>
        <p:txBody>
          <a:bodyPr/>
          <a:lstStyle/>
          <a:p>
            <a:fld id="{8C8DD61E-75D5-4A30-9120-09270CDF97A4}" type="slidenum">
              <a:rPr lang="en-US" altLang="ja-JP"/>
              <a:pPr/>
              <a:t>7</a:t>
            </a:fld>
            <a:endParaRPr lang="en-US" altLang="ja-JP"/>
          </a:p>
        </p:txBody>
      </p:sp>
      <p:sp>
        <p:nvSpPr>
          <p:cNvPr id="45058" name="Rectangle 2"/>
          <p:cNvSpPr>
            <a:spLocks noGrp="1" noChangeArrowheads="1"/>
          </p:cNvSpPr>
          <p:nvPr>
            <p:ph type="title"/>
          </p:nvPr>
        </p:nvSpPr>
        <p:spPr>
          <a:xfrm>
            <a:off x="1897698" y="24541"/>
            <a:ext cx="8229600" cy="719143"/>
          </a:xfrm>
        </p:spPr>
        <p:txBody>
          <a:bodyPr>
            <a:normAutofit/>
          </a:bodyPr>
          <a:lstStyle/>
          <a:p>
            <a:r>
              <a:rPr lang="en-GB" altLang="ja-JP" b="1" i="1" dirty="0">
                <a:solidFill>
                  <a:srgbClr val="00B0F0"/>
                </a:solidFill>
                <a:effectLst>
                  <a:outerShdw blurRad="38100" dist="38100" dir="2700000" algn="tl">
                    <a:srgbClr val="000000">
                      <a:alpha val="43137"/>
                    </a:srgbClr>
                  </a:outerShdw>
                </a:effectLst>
              </a:rPr>
              <a:t>Concept of the lattice design</a:t>
            </a:r>
            <a:endParaRPr lang="en-US" altLang="ja-JP" b="1" i="1" dirty="0">
              <a:solidFill>
                <a:srgbClr val="00B0F0"/>
              </a:solidFill>
              <a:effectLst>
                <a:outerShdw blurRad="38100" dist="38100" dir="2700000" algn="tl">
                  <a:srgbClr val="000000">
                    <a:alpha val="43137"/>
                  </a:srgbClr>
                </a:outerShdw>
              </a:effectLst>
            </a:endParaRPr>
          </a:p>
        </p:txBody>
      </p:sp>
      <p:sp>
        <p:nvSpPr>
          <p:cNvPr id="45074" name="Rectangle 18"/>
          <p:cNvSpPr>
            <a:spLocks noGrp="1" noChangeArrowheads="1"/>
          </p:cNvSpPr>
          <p:nvPr>
            <p:ph type="body" idx="1"/>
          </p:nvPr>
        </p:nvSpPr>
        <p:spPr>
          <a:xfrm>
            <a:off x="1653287" y="652412"/>
            <a:ext cx="8906720" cy="2418645"/>
          </a:xfrm>
          <a:noFill/>
          <a:ln/>
        </p:spPr>
        <p:txBody>
          <a:bodyPr>
            <a:noAutofit/>
          </a:bodyPr>
          <a:lstStyle/>
          <a:p>
            <a:pPr marL="0" indent="0">
              <a:buNone/>
            </a:pPr>
            <a:r>
              <a:rPr lang="en-US" altLang="ja-JP" sz="2000" dirty="0"/>
              <a:t>We have chosen the lattice with three-folding symmetry in order to keep three long straight sections. </a:t>
            </a:r>
          </a:p>
          <a:p>
            <a:pPr lvl="1">
              <a:buFont typeface="Wingdings" panose="05000000000000000000" pitchFamily="2" charset="2"/>
              <a:buChar char="l"/>
            </a:pPr>
            <a:r>
              <a:rPr lang="en-US" altLang="ja-JP" sz="2000" dirty="0"/>
              <a:t>One is dedicated to the long RF acceleration section, which should be isolated from the other straight sections; </a:t>
            </a:r>
          </a:p>
          <a:p>
            <a:pPr lvl="1">
              <a:buFont typeface="Wingdings" panose="05000000000000000000" pitchFamily="2" charset="2"/>
              <a:buChar char="l"/>
            </a:pPr>
            <a:r>
              <a:rPr lang="en-US" altLang="ja-JP" sz="2000" dirty="0"/>
              <a:t>One for the injection and collimation, and the other for the extraction, both of which will be radioactive.</a:t>
            </a:r>
          </a:p>
        </p:txBody>
      </p:sp>
      <p:grpSp>
        <p:nvGrpSpPr>
          <p:cNvPr id="5" name="グループ化 61">
            <a:extLst>
              <a:ext uri="{FF2B5EF4-FFF2-40B4-BE49-F238E27FC236}">
                <a16:creationId xmlns:a16="http://schemas.microsoft.com/office/drawing/2014/main" id="{249D754C-03C6-4ACE-9540-B30CFF160395}"/>
              </a:ext>
            </a:extLst>
          </p:cNvPr>
          <p:cNvGrpSpPr>
            <a:grpSpLocks noChangeAspect="1"/>
          </p:cNvGrpSpPr>
          <p:nvPr/>
        </p:nvGrpSpPr>
        <p:grpSpPr bwMode="auto">
          <a:xfrm>
            <a:off x="6273421" y="2423778"/>
            <a:ext cx="4286586" cy="2681531"/>
            <a:chOff x="1500189" y="1857592"/>
            <a:chExt cx="5823920" cy="3643130"/>
          </a:xfrm>
        </p:grpSpPr>
        <p:sp>
          <p:nvSpPr>
            <p:cNvPr id="6" name="正方形/長方形 5">
              <a:extLst>
                <a:ext uri="{FF2B5EF4-FFF2-40B4-BE49-F238E27FC236}">
                  <a16:creationId xmlns:a16="http://schemas.microsoft.com/office/drawing/2014/main" id="{50E5A021-CBEC-4248-8A93-CED154062BE7}"/>
                </a:ext>
              </a:extLst>
            </p:cNvPr>
            <p:cNvSpPr/>
            <p:nvPr/>
          </p:nvSpPr>
          <p:spPr bwMode="auto">
            <a:xfrm>
              <a:off x="2704664" y="2999923"/>
              <a:ext cx="571047" cy="418146"/>
            </a:xfrm>
            <a:prstGeom prst="rect">
              <a:avLst/>
            </a:prstGeom>
            <a:solidFill>
              <a:schemeClr val="accent4">
                <a:lumMod val="20000"/>
                <a:lumOff val="80000"/>
              </a:schemeClr>
            </a:solidFill>
            <a:ln>
              <a:noFill/>
            </a:ln>
          </p:spPr>
          <p:txBody>
            <a:bodyPr wrap="none">
              <a:spAutoFit/>
            </a:bodyPr>
            <a:lstStyle/>
            <a:p>
              <a:pPr algn="ctr">
                <a:defRPr/>
              </a:pPr>
              <a:r>
                <a:rPr lang="en-US" altLang="ja-JP" sz="1400" dirty="0">
                  <a:latin typeface="Arial Narrow" pitchFamily="34" charset="0"/>
                  <a:ea typeface="ＭＳ Ｐゴシック" pitchFamily="50" charset="-128"/>
                </a:rPr>
                <a:t>Foil</a:t>
              </a:r>
            </a:p>
          </p:txBody>
        </p:sp>
        <p:grpSp>
          <p:nvGrpSpPr>
            <p:cNvPr id="7" name="グループ化 58">
              <a:extLst>
                <a:ext uri="{FF2B5EF4-FFF2-40B4-BE49-F238E27FC236}">
                  <a16:creationId xmlns:a16="http://schemas.microsoft.com/office/drawing/2014/main" id="{ED3326F2-8779-416F-94EB-B64E37E6F66E}"/>
                </a:ext>
              </a:extLst>
            </p:cNvPr>
            <p:cNvGrpSpPr>
              <a:grpSpLocks/>
            </p:cNvGrpSpPr>
            <p:nvPr/>
          </p:nvGrpSpPr>
          <p:grpSpPr bwMode="auto">
            <a:xfrm>
              <a:off x="1500189" y="1857592"/>
              <a:ext cx="5823920" cy="3643130"/>
              <a:chOff x="1643042" y="1286065"/>
              <a:chExt cx="5823957" cy="3643133"/>
            </a:xfrm>
          </p:grpSpPr>
          <p:grpSp>
            <p:nvGrpSpPr>
              <p:cNvPr id="10" name="グループ化 32">
                <a:extLst>
                  <a:ext uri="{FF2B5EF4-FFF2-40B4-BE49-F238E27FC236}">
                    <a16:creationId xmlns:a16="http://schemas.microsoft.com/office/drawing/2014/main" id="{5853C70F-A0AD-4A89-B12F-7E2D0D24551F}"/>
                  </a:ext>
                </a:extLst>
              </p:cNvPr>
              <p:cNvGrpSpPr>
                <a:grpSpLocks/>
              </p:cNvGrpSpPr>
              <p:nvPr/>
            </p:nvGrpSpPr>
            <p:grpSpPr bwMode="auto">
              <a:xfrm>
                <a:off x="1643042" y="1286065"/>
                <a:ext cx="5823957" cy="3600654"/>
                <a:chOff x="1412216" y="1571621"/>
                <a:chExt cx="5823958" cy="3600652"/>
              </a:xfrm>
            </p:grpSpPr>
            <p:grpSp>
              <p:nvGrpSpPr>
                <p:cNvPr id="19" name="Group 35">
                  <a:extLst>
                    <a:ext uri="{FF2B5EF4-FFF2-40B4-BE49-F238E27FC236}">
                      <a16:creationId xmlns:a16="http://schemas.microsoft.com/office/drawing/2014/main" id="{E7AB8A5C-0364-4B40-8165-F88FCA21E080}"/>
                    </a:ext>
                  </a:extLst>
                </p:cNvPr>
                <p:cNvGrpSpPr>
                  <a:grpSpLocks/>
                </p:cNvGrpSpPr>
                <p:nvPr/>
              </p:nvGrpSpPr>
              <p:grpSpPr bwMode="auto">
                <a:xfrm>
                  <a:off x="1412216" y="1571621"/>
                  <a:ext cx="5823958" cy="3600652"/>
                  <a:chOff x="131" y="391"/>
                  <a:chExt cx="5470" cy="3482"/>
                </a:xfrm>
              </p:grpSpPr>
              <p:grpSp>
                <p:nvGrpSpPr>
                  <p:cNvPr id="32" name="Group 23">
                    <a:extLst>
                      <a:ext uri="{FF2B5EF4-FFF2-40B4-BE49-F238E27FC236}">
                        <a16:creationId xmlns:a16="http://schemas.microsoft.com/office/drawing/2014/main" id="{0C4793D4-CAEB-4E40-86DD-66C8F3836D48}"/>
                      </a:ext>
                    </a:extLst>
                  </p:cNvPr>
                  <p:cNvGrpSpPr>
                    <a:grpSpLocks/>
                  </p:cNvGrpSpPr>
                  <p:nvPr/>
                </p:nvGrpSpPr>
                <p:grpSpPr bwMode="auto">
                  <a:xfrm>
                    <a:off x="249" y="391"/>
                    <a:ext cx="5352" cy="3482"/>
                    <a:chOff x="249" y="391"/>
                    <a:chExt cx="5352" cy="3482"/>
                  </a:xfrm>
                </p:grpSpPr>
                <p:pic>
                  <p:nvPicPr>
                    <p:cNvPr id="34" name="Picture 24" descr="C4_6">
                      <a:extLst>
                        <a:ext uri="{FF2B5EF4-FFF2-40B4-BE49-F238E27FC236}">
                          <a16:creationId xmlns:a16="http://schemas.microsoft.com/office/drawing/2014/main" id="{BE676DDA-1152-463D-8FF2-0816345C620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11" y="391"/>
                      <a:ext cx="1715" cy="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5" name="Group 25">
                      <a:extLst>
                        <a:ext uri="{FF2B5EF4-FFF2-40B4-BE49-F238E27FC236}">
                          <a16:creationId xmlns:a16="http://schemas.microsoft.com/office/drawing/2014/main" id="{8A694ECE-CDE3-4387-BE17-F0CD92584D89}"/>
                        </a:ext>
                      </a:extLst>
                    </p:cNvPr>
                    <p:cNvGrpSpPr>
                      <a:grpSpLocks/>
                    </p:cNvGrpSpPr>
                    <p:nvPr/>
                  </p:nvGrpSpPr>
                  <p:grpSpPr bwMode="auto">
                    <a:xfrm>
                      <a:off x="753" y="661"/>
                      <a:ext cx="1623" cy="1136"/>
                      <a:chOff x="-6419" y="-4100"/>
                      <a:chExt cx="15804" cy="9853"/>
                    </a:xfrm>
                  </p:grpSpPr>
                  <p:pic>
                    <p:nvPicPr>
                      <p:cNvPr id="42" name="Picture 26" descr="C2_3">
                        <a:extLst>
                          <a:ext uri="{FF2B5EF4-FFF2-40B4-BE49-F238E27FC236}">
                            <a16:creationId xmlns:a16="http://schemas.microsoft.com/office/drawing/2014/main" id="{E39CC552-745F-4106-87D5-43C55EAC39D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5" y="-4100"/>
                        <a:ext cx="9000" cy="5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27" descr="C1">
                        <a:extLst>
                          <a:ext uri="{FF2B5EF4-FFF2-40B4-BE49-F238E27FC236}">
                            <a16:creationId xmlns:a16="http://schemas.microsoft.com/office/drawing/2014/main" id="{9C801C5E-F4B6-4AC8-95F6-04C8C9BD431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19" y="-2149"/>
                        <a:ext cx="9000" cy="7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6" name="Picture 28" descr="C7_9">
                      <a:extLst>
                        <a:ext uri="{FF2B5EF4-FFF2-40B4-BE49-F238E27FC236}">
                          <a16:creationId xmlns:a16="http://schemas.microsoft.com/office/drawing/2014/main" id="{E1D76E17-8ABA-4CFE-9A77-534AA3FD6EB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57" y="417"/>
                      <a:ext cx="1211" cy="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29" descr="C10_12">
                      <a:extLst>
                        <a:ext uri="{FF2B5EF4-FFF2-40B4-BE49-F238E27FC236}">
                          <a16:creationId xmlns:a16="http://schemas.microsoft.com/office/drawing/2014/main" id="{CCC53A3E-3188-4AFF-9412-67C26A5CFA1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47" y="1182"/>
                      <a:ext cx="674" cy="1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30" descr="C13_15">
                      <a:extLst>
                        <a:ext uri="{FF2B5EF4-FFF2-40B4-BE49-F238E27FC236}">
                          <a16:creationId xmlns:a16="http://schemas.microsoft.com/office/drawing/2014/main" id="{E45F739F-48AE-438F-B333-A05990F60C8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927" y="2424"/>
                      <a:ext cx="674" cy="1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31" descr="C16_18">
                      <a:extLst>
                        <a:ext uri="{FF2B5EF4-FFF2-40B4-BE49-F238E27FC236}">
                          <a16:creationId xmlns:a16="http://schemas.microsoft.com/office/drawing/2014/main" id="{7AD87147-8D62-4254-BC32-D8792BDF0482}"/>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317" y="3390"/>
                      <a:ext cx="1832" cy="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32" descr="C19_21">
                      <a:extLst>
                        <a:ext uri="{FF2B5EF4-FFF2-40B4-BE49-F238E27FC236}">
                          <a16:creationId xmlns:a16="http://schemas.microsoft.com/office/drawing/2014/main" id="{841766E9-91A0-475D-8220-91327D5161F2}"/>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344" y="3275"/>
                      <a:ext cx="2073" cy="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33" descr="C22_24">
                      <a:extLst>
                        <a:ext uri="{FF2B5EF4-FFF2-40B4-BE49-F238E27FC236}">
                          <a16:creationId xmlns:a16="http://schemas.microsoft.com/office/drawing/2014/main" id="{A6A2F25E-6366-4FA5-8024-2316F5AF1F48}"/>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49" y="2652"/>
                      <a:ext cx="1207" cy="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22" descr="C25_27">
                    <a:extLst>
                      <a:ext uri="{FF2B5EF4-FFF2-40B4-BE49-F238E27FC236}">
                        <a16:creationId xmlns:a16="http://schemas.microsoft.com/office/drawing/2014/main" id="{494FC060-0B52-49C9-BF62-85B090251321}"/>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31" y="1661"/>
                    <a:ext cx="736" cy="1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 name="Text Box 13">
                  <a:extLst>
                    <a:ext uri="{FF2B5EF4-FFF2-40B4-BE49-F238E27FC236}">
                      <a16:creationId xmlns:a16="http://schemas.microsoft.com/office/drawing/2014/main" id="{F908D6BF-3005-49B5-9715-61AA0C9D0FEA}"/>
                    </a:ext>
                  </a:extLst>
                </p:cNvPr>
                <p:cNvSpPr txBox="1">
                  <a:spLocks noChangeArrowheads="1"/>
                </p:cNvSpPr>
                <p:nvPr/>
              </p:nvSpPr>
              <p:spPr bwMode="auto">
                <a:xfrm>
                  <a:off x="3141224" y="2214555"/>
                  <a:ext cx="1207000" cy="710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kumimoji="1" b="1">
                      <a:solidFill>
                        <a:schemeClr val="tx1"/>
                      </a:solidFill>
                      <a:latin typeface="Arial" charset="0"/>
                      <a:ea typeface="ＭＳ Ｐゴシック" charset="-128"/>
                    </a:defRPr>
                  </a:lvl1pPr>
                  <a:lvl2pPr marL="742950" indent="-285750" eaLnBrk="0" hangingPunct="0">
                    <a:defRPr kumimoji="1" b="1">
                      <a:solidFill>
                        <a:schemeClr val="tx1"/>
                      </a:solidFill>
                      <a:latin typeface="Arial" charset="0"/>
                      <a:ea typeface="ＭＳ Ｐゴシック" charset="-128"/>
                    </a:defRPr>
                  </a:lvl2pPr>
                  <a:lvl3pPr marL="1143000" indent="-228600" eaLnBrk="0" hangingPunct="0">
                    <a:defRPr kumimoji="1" b="1">
                      <a:solidFill>
                        <a:schemeClr val="tx1"/>
                      </a:solidFill>
                      <a:latin typeface="Arial" charset="0"/>
                      <a:ea typeface="ＭＳ Ｐゴシック" charset="-128"/>
                    </a:defRPr>
                  </a:lvl3pPr>
                  <a:lvl4pPr marL="1600200" indent="-228600" eaLnBrk="0" hangingPunct="0">
                    <a:defRPr kumimoji="1" b="1">
                      <a:solidFill>
                        <a:schemeClr val="tx1"/>
                      </a:solidFill>
                      <a:latin typeface="Arial" charset="0"/>
                      <a:ea typeface="ＭＳ Ｐゴシック" charset="-128"/>
                    </a:defRPr>
                  </a:lvl4pPr>
                  <a:lvl5pPr marL="2057400" indent="-228600" eaLnBrk="0" hangingPunct="0">
                    <a:defRPr kumimoji="1" b="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b="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b="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b="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b="1">
                      <a:solidFill>
                        <a:schemeClr val="tx1"/>
                      </a:solidFill>
                      <a:latin typeface="Arial" charset="0"/>
                      <a:ea typeface="ＭＳ Ｐゴシック" charset="-128"/>
                    </a:defRPr>
                  </a:lvl9pPr>
                </a:lstStyle>
                <a:p>
                  <a:pPr algn="ctr" eaLnBrk="1" hangingPunct="1"/>
                  <a:r>
                    <a:rPr lang="en-US" altLang="ja-JP" sz="1400" b="0" dirty="0">
                      <a:latin typeface="Arial Narrow" pitchFamily="34" charset="0"/>
                    </a:rPr>
                    <a:t>Beam</a:t>
                  </a:r>
                </a:p>
                <a:p>
                  <a:pPr algn="ctr" eaLnBrk="1" hangingPunct="1"/>
                  <a:r>
                    <a:rPr lang="en-US" altLang="ja-JP" sz="1400" b="0" dirty="0">
                      <a:latin typeface="Arial Narrow" pitchFamily="34" charset="0"/>
                    </a:rPr>
                    <a:t> Collimator</a:t>
                  </a:r>
                </a:p>
              </p:txBody>
            </p:sp>
            <p:grpSp>
              <p:nvGrpSpPr>
                <p:cNvPr id="21" name="Group 37">
                  <a:extLst>
                    <a:ext uri="{FF2B5EF4-FFF2-40B4-BE49-F238E27FC236}">
                      <a16:creationId xmlns:a16="http://schemas.microsoft.com/office/drawing/2014/main" id="{D87BF832-8617-4648-9352-95DDAE3A7C29}"/>
                    </a:ext>
                  </a:extLst>
                </p:cNvPr>
                <p:cNvGrpSpPr>
                  <a:grpSpLocks/>
                </p:cNvGrpSpPr>
                <p:nvPr/>
              </p:nvGrpSpPr>
              <p:grpSpPr bwMode="auto">
                <a:xfrm>
                  <a:off x="2206439" y="2763306"/>
                  <a:ext cx="4324614" cy="2065842"/>
                  <a:chOff x="812" y="1639"/>
                  <a:chExt cx="3454" cy="1848"/>
                </a:xfrm>
              </p:grpSpPr>
              <p:sp>
                <p:nvSpPr>
                  <p:cNvPr id="29" name="Text Box 14">
                    <a:extLst>
                      <a:ext uri="{FF2B5EF4-FFF2-40B4-BE49-F238E27FC236}">
                        <a16:creationId xmlns:a16="http://schemas.microsoft.com/office/drawing/2014/main" id="{A588DC13-CA4E-4B9F-A7E3-FB8FD553E025}"/>
                      </a:ext>
                    </a:extLst>
                  </p:cNvPr>
                  <p:cNvSpPr txBox="1">
                    <a:spLocks noChangeArrowheads="1"/>
                  </p:cNvSpPr>
                  <p:nvPr/>
                </p:nvSpPr>
                <p:spPr bwMode="auto">
                  <a:xfrm>
                    <a:off x="812" y="1914"/>
                    <a:ext cx="966" cy="636"/>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b="1">
                        <a:solidFill>
                          <a:schemeClr val="tx1"/>
                        </a:solidFill>
                        <a:latin typeface="Arial" charset="0"/>
                        <a:ea typeface="ＭＳ Ｐゴシック" charset="-128"/>
                      </a:defRPr>
                    </a:lvl1pPr>
                    <a:lvl2pPr marL="742950" indent="-285750" eaLnBrk="0" hangingPunct="0">
                      <a:defRPr kumimoji="1" b="1">
                        <a:solidFill>
                          <a:schemeClr val="tx1"/>
                        </a:solidFill>
                        <a:latin typeface="Arial" charset="0"/>
                        <a:ea typeface="ＭＳ Ｐゴシック" charset="-128"/>
                      </a:defRPr>
                    </a:lvl2pPr>
                    <a:lvl3pPr marL="1143000" indent="-228600" eaLnBrk="0" hangingPunct="0">
                      <a:defRPr kumimoji="1" b="1">
                        <a:solidFill>
                          <a:schemeClr val="tx1"/>
                        </a:solidFill>
                        <a:latin typeface="Arial" charset="0"/>
                        <a:ea typeface="ＭＳ Ｐゴシック" charset="-128"/>
                      </a:defRPr>
                    </a:lvl3pPr>
                    <a:lvl4pPr marL="1600200" indent="-228600" eaLnBrk="0" hangingPunct="0">
                      <a:defRPr kumimoji="1" b="1">
                        <a:solidFill>
                          <a:schemeClr val="tx1"/>
                        </a:solidFill>
                        <a:latin typeface="Arial" charset="0"/>
                        <a:ea typeface="ＭＳ Ｐゴシック" charset="-128"/>
                      </a:defRPr>
                    </a:lvl4pPr>
                    <a:lvl5pPr marL="2057400" indent="-228600" eaLnBrk="0" hangingPunct="0">
                      <a:defRPr kumimoji="1" b="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b="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b="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b="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b="1">
                        <a:solidFill>
                          <a:schemeClr val="tx1"/>
                        </a:solidFill>
                        <a:latin typeface="Arial" charset="0"/>
                        <a:ea typeface="ＭＳ Ｐゴシック" charset="-128"/>
                      </a:defRPr>
                    </a:lvl9pPr>
                  </a:lstStyle>
                  <a:p>
                    <a:pPr algn="ctr" eaLnBrk="1" hangingPunct="1"/>
                    <a:r>
                      <a:rPr lang="en-US" altLang="ja-JP" sz="1400" b="0" dirty="0">
                        <a:latin typeface="Arial Narrow" pitchFamily="34" charset="0"/>
                      </a:rPr>
                      <a:t>Injection</a:t>
                    </a:r>
                  </a:p>
                  <a:p>
                    <a:pPr algn="ctr" eaLnBrk="1" hangingPunct="1"/>
                    <a:r>
                      <a:rPr lang="en-US" altLang="ja-JP" sz="1400" b="0" dirty="0">
                        <a:latin typeface="Arial Narrow" pitchFamily="34" charset="0"/>
                      </a:rPr>
                      <a:t>section</a:t>
                    </a:r>
                  </a:p>
                </p:txBody>
              </p:sp>
              <p:sp>
                <p:nvSpPr>
                  <p:cNvPr id="30" name="Text Box 15">
                    <a:extLst>
                      <a:ext uri="{FF2B5EF4-FFF2-40B4-BE49-F238E27FC236}">
                        <a16:creationId xmlns:a16="http://schemas.microsoft.com/office/drawing/2014/main" id="{E3452F10-75D3-4F43-80D9-D268FA3E46E8}"/>
                      </a:ext>
                    </a:extLst>
                  </p:cNvPr>
                  <p:cNvSpPr txBox="1">
                    <a:spLocks noChangeArrowheads="1"/>
                  </p:cNvSpPr>
                  <p:nvPr/>
                </p:nvSpPr>
                <p:spPr bwMode="auto">
                  <a:xfrm>
                    <a:off x="3139" y="1639"/>
                    <a:ext cx="1127" cy="636"/>
                  </a:xfrm>
                  <a:prstGeom prst="rect">
                    <a:avLst/>
                  </a:prstGeom>
                  <a:solidFill>
                    <a:schemeClr val="bg1">
                      <a:lumMod val="95000"/>
                    </a:schemeClr>
                  </a:solidFill>
                  <a:ln w="9525" algn="ctr">
                    <a:solidFill>
                      <a:schemeClr val="tx1"/>
                    </a:solidFill>
                    <a:miter lim="800000"/>
                    <a:headEnd/>
                    <a:tailEnd/>
                  </a:ln>
                </p:spPr>
                <p:txBody>
                  <a:bodyPr wrap="square">
                    <a:spAutoFit/>
                  </a:bodyPr>
                  <a:lstStyle/>
                  <a:p>
                    <a:pPr algn="ctr">
                      <a:defRPr/>
                    </a:pPr>
                    <a:r>
                      <a:rPr lang="en-US" altLang="ja-JP" sz="1400" dirty="0">
                        <a:latin typeface="Arial Narrow" pitchFamily="34" charset="0"/>
                        <a:ea typeface="ＭＳ Ｐゴシック" pitchFamily="50" charset="-128"/>
                      </a:rPr>
                      <a:t>Extraction</a:t>
                    </a:r>
                  </a:p>
                  <a:p>
                    <a:pPr algn="ctr">
                      <a:defRPr/>
                    </a:pPr>
                    <a:r>
                      <a:rPr lang="en-US" altLang="ja-JP" sz="1400" dirty="0">
                        <a:latin typeface="Arial Narrow" pitchFamily="34" charset="0"/>
                        <a:ea typeface="ＭＳ Ｐゴシック" pitchFamily="50" charset="-128"/>
                      </a:rPr>
                      <a:t>section</a:t>
                    </a:r>
                  </a:p>
                </p:txBody>
              </p:sp>
              <p:sp>
                <p:nvSpPr>
                  <p:cNvPr id="31" name="Text Box 16">
                    <a:extLst>
                      <a:ext uri="{FF2B5EF4-FFF2-40B4-BE49-F238E27FC236}">
                        <a16:creationId xmlns:a16="http://schemas.microsoft.com/office/drawing/2014/main" id="{8C84C5E4-446B-4E37-8476-CD60E9C3A530}"/>
                      </a:ext>
                    </a:extLst>
                  </p:cNvPr>
                  <p:cNvSpPr txBox="1">
                    <a:spLocks noChangeArrowheads="1"/>
                  </p:cNvSpPr>
                  <p:nvPr/>
                </p:nvSpPr>
                <p:spPr bwMode="auto">
                  <a:xfrm>
                    <a:off x="1841" y="2851"/>
                    <a:ext cx="913" cy="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b="1">
                        <a:solidFill>
                          <a:schemeClr val="tx1"/>
                        </a:solidFill>
                        <a:latin typeface="Arial" charset="0"/>
                        <a:ea typeface="ＭＳ Ｐゴシック" charset="-128"/>
                      </a:defRPr>
                    </a:lvl1pPr>
                    <a:lvl2pPr marL="742950" indent="-285750" eaLnBrk="0" hangingPunct="0">
                      <a:defRPr kumimoji="1" b="1">
                        <a:solidFill>
                          <a:schemeClr val="tx1"/>
                        </a:solidFill>
                        <a:latin typeface="Arial" charset="0"/>
                        <a:ea typeface="ＭＳ Ｐゴシック" charset="-128"/>
                      </a:defRPr>
                    </a:lvl2pPr>
                    <a:lvl3pPr marL="1143000" indent="-228600" eaLnBrk="0" hangingPunct="0">
                      <a:defRPr kumimoji="1" b="1">
                        <a:solidFill>
                          <a:schemeClr val="tx1"/>
                        </a:solidFill>
                        <a:latin typeface="Arial" charset="0"/>
                        <a:ea typeface="ＭＳ Ｐゴシック" charset="-128"/>
                      </a:defRPr>
                    </a:lvl3pPr>
                    <a:lvl4pPr marL="1600200" indent="-228600" eaLnBrk="0" hangingPunct="0">
                      <a:defRPr kumimoji="1" b="1">
                        <a:solidFill>
                          <a:schemeClr val="tx1"/>
                        </a:solidFill>
                        <a:latin typeface="Arial" charset="0"/>
                        <a:ea typeface="ＭＳ Ｐゴシック" charset="-128"/>
                      </a:defRPr>
                    </a:lvl4pPr>
                    <a:lvl5pPr marL="2057400" indent="-228600" eaLnBrk="0" hangingPunct="0">
                      <a:defRPr kumimoji="1" b="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b="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b="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b="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b="1">
                        <a:solidFill>
                          <a:schemeClr val="tx1"/>
                        </a:solidFill>
                        <a:latin typeface="Arial" charset="0"/>
                        <a:ea typeface="ＭＳ Ｐゴシック" charset="-128"/>
                      </a:defRPr>
                    </a:lvl9pPr>
                  </a:lstStyle>
                  <a:p>
                    <a:pPr algn="ctr" eaLnBrk="1" hangingPunct="1"/>
                    <a:r>
                      <a:rPr lang="en-US" altLang="ja-JP" sz="1400" b="0" dirty="0">
                        <a:latin typeface="Arial Narrow" pitchFamily="34" charset="0"/>
                      </a:rPr>
                      <a:t>RF section</a:t>
                    </a:r>
                  </a:p>
                </p:txBody>
              </p:sp>
            </p:grpSp>
            <p:grpSp>
              <p:nvGrpSpPr>
                <p:cNvPr id="23" name="Group 36">
                  <a:extLst>
                    <a:ext uri="{FF2B5EF4-FFF2-40B4-BE49-F238E27FC236}">
                      <a16:creationId xmlns:a16="http://schemas.microsoft.com/office/drawing/2014/main" id="{F0371DC3-0081-4ADA-A9B0-2EF763C958E8}"/>
                    </a:ext>
                  </a:extLst>
                </p:cNvPr>
                <p:cNvGrpSpPr>
                  <a:grpSpLocks/>
                </p:cNvGrpSpPr>
                <p:nvPr/>
              </p:nvGrpSpPr>
              <p:grpSpPr bwMode="auto">
                <a:xfrm>
                  <a:off x="1967638" y="1714366"/>
                  <a:ext cx="4906488" cy="2968902"/>
                  <a:chOff x="937" y="982"/>
                  <a:chExt cx="3893" cy="2702"/>
                </a:xfrm>
              </p:grpSpPr>
              <p:sp>
                <p:nvSpPr>
                  <p:cNvPr id="24" name="Text Box 18">
                    <a:extLst>
                      <a:ext uri="{FF2B5EF4-FFF2-40B4-BE49-F238E27FC236}">
                        <a16:creationId xmlns:a16="http://schemas.microsoft.com/office/drawing/2014/main" id="{E54E6E54-881F-4CCA-87A9-C2B3BAC9A9B0}"/>
                      </a:ext>
                    </a:extLst>
                  </p:cNvPr>
                  <p:cNvSpPr txBox="1">
                    <a:spLocks noChangeArrowheads="1"/>
                  </p:cNvSpPr>
                  <p:nvPr/>
                </p:nvSpPr>
                <p:spPr bwMode="auto">
                  <a:xfrm>
                    <a:off x="3015" y="982"/>
                    <a:ext cx="725" cy="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b="1">
                        <a:solidFill>
                          <a:schemeClr val="tx1"/>
                        </a:solidFill>
                        <a:latin typeface="Arial" charset="0"/>
                        <a:ea typeface="ＭＳ Ｐゴシック" charset="-128"/>
                      </a:defRPr>
                    </a:lvl1pPr>
                    <a:lvl2pPr marL="742950" indent="-285750" eaLnBrk="0" hangingPunct="0">
                      <a:defRPr kumimoji="1" b="1">
                        <a:solidFill>
                          <a:schemeClr val="tx1"/>
                        </a:solidFill>
                        <a:latin typeface="Arial" charset="0"/>
                        <a:ea typeface="ＭＳ Ｐゴシック" charset="-128"/>
                      </a:defRPr>
                    </a:lvl2pPr>
                    <a:lvl3pPr marL="1143000" indent="-228600" eaLnBrk="0" hangingPunct="0">
                      <a:defRPr kumimoji="1" b="1">
                        <a:solidFill>
                          <a:schemeClr val="tx1"/>
                        </a:solidFill>
                        <a:latin typeface="Arial" charset="0"/>
                        <a:ea typeface="ＭＳ Ｐゴシック" charset="-128"/>
                      </a:defRPr>
                    </a:lvl3pPr>
                    <a:lvl4pPr marL="1600200" indent="-228600" eaLnBrk="0" hangingPunct="0">
                      <a:defRPr kumimoji="1" b="1">
                        <a:solidFill>
                          <a:schemeClr val="tx1"/>
                        </a:solidFill>
                        <a:latin typeface="Arial" charset="0"/>
                        <a:ea typeface="ＭＳ Ｐゴシック" charset="-128"/>
                      </a:defRPr>
                    </a:lvl4pPr>
                    <a:lvl5pPr marL="2057400" indent="-228600" eaLnBrk="0" hangingPunct="0">
                      <a:defRPr kumimoji="1" b="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b="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b="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b="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b="1">
                        <a:solidFill>
                          <a:schemeClr val="tx1"/>
                        </a:solidFill>
                        <a:latin typeface="Arial" charset="0"/>
                        <a:ea typeface="ＭＳ Ｐゴシック" charset="-128"/>
                      </a:defRPr>
                    </a:lvl9pPr>
                  </a:lstStyle>
                  <a:p>
                    <a:pPr algn="ctr" eaLnBrk="1" hangingPunct="1"/>
                    <a:r>
                      <a:rPr lang="en-US" altLang="ja-JP" sz="1400" b="0" dirty="0">
                        <a:latin typeface="Arial Narrow" pitchFamily="34" charset="0"/>
                      </a:rPr>
                      <a:t>1</a:t>
                    </a:r>
                    <a:r>
                      <a:rPr lang="en-US" altLang="ja-JP" sz="1400" b="0" baseline="30000" dirty="0">
                        <a:latin typeface="Arial Narrow" pitchFamily="34" charset="0"/>
                      </a:rPr>
                      <a:t>st</a:t>
                    </a:r>
                    <a:r>
                      <a:rPr lang="en-US" altLang="ja-JP" sz="1400" b="0" dirty="0">
                        <a:latin typeface="Arial Narrow" pitchFamily="34" charset="0"/>
                      </a:rPr>
                      <a:t>  arc</a:t>
                    </a:r>
                  </a:p>
                  <a:p>
                    <a:pPr algn="ctr" eaLnBrk="1" hangingPunct="1"/>
                    <a:r>
                      <a:rPr lang="en-US" altLang="ja-JP" sz="1400" b="0" dirty="0">
                        <a:latin typeface="Arial Narrow" pitchFamily="34" charset="0"/>
                      </a:rPr>
                      <a:t>section</a:t>
                    </a:r>
                  </a:p>
                </p:txBody>
              </p:sp>
              <p:sp>
                <p:nvSpPr>
                  <p:cNvPr id="25" name="Text Box 19">
                    <a:extLst>
                      <a:ext uri="{FF2B5EF4-FFF2-40B4-BE49-F238E27FC236}">
                        <a16:creationId xmlns:a16="http://schemas.microsoft.com/office/drawing/2014/main" id="{66C89BC1-C99B-417C-B24C-EB776B3A5836}"/>
                      </a:ext>
                    </a:extLst>
                  </p:cNvPr>
                  <p:cNvSpPr txBox="1">
                    <a:spLocks noChangeArrowheads="1"/>
                  </p:cNvSpPr>
                  <p:nvPr/>
                </p:nvSpPr>
                <p:spPr bwMode="auto">
                  <a:xfrm>
                    <a:off x="3814" y="3037"/>
                    <a:ext cx="1016" cy="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kumimoji="1" b="1">
                        <a:solidFill>
                          <a:schemeClr val="tx1"/>
                        </a:solidFill>
                        <a:latin typeface="Arial" charset="0"/>
                        <a:ea typeface="ＭＳ Ｐゴシック" charset="-128"/>
                      </a:defRPr>
                    </a:lvl1pPr>
                    <a:lvl2pPr marL="742950" indent="-285750" eaLnBrk="0" hangingPunct="0">
                      <a:defRPr kumimoji="1" b="1">
                        <a:solidFill>
                          <a:schemeClr val="tx1"/>
                        </a:solidFill>
                        <a:latin typeface="Arial" charset="0"/>
                        <a:ea typeface="ＭＳ Ｐゴシック" charset="-128"/>
                      </a:defRPr>
                    </a:lvl2pPr>
                    <a:lvl3pPr marL="1143000" indent="-228600" eaLnBrk="0" hangingPunct="0">
                      <a:defRPr kumimoji="1" b="1">
                        <a:solidFill>
                          <a:schemeClr val="tx1"/>
                        </a:solidFill>
                        <a:latin typeface="Arial" charset="0"/>
                        <a:ea typeface="ＭＳ Ｐゴシック" charset="-128"/>
                      </a:defRPr>
                    </a:lvl3pPr>
                    <a:lvl4pPr marL="1600200" indent="-228600" eaLnBrk="0" hangingPunct="0">
                      <a:defRPr kumimoji="1" b="1">
                        <a:solidFill>
                          <a:schemeClr val="tx1"/>
                        </a:solidFill>
                        <a:latin typeface="Arial" charset="0"/>
                        <a:ea typeface="ＭＳ Ｐゴシック" charset="-128"/>
                      </a:defRPr>
                    </a:lvl4pPr>
                    <a:lvl5pPr marL="2057400" indent="-228600" eaLnBrk="0" hangingPunct="0">
                      <a:defRPr kumimoji="1" b="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b="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b="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b="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b="1">
                        <a:solidFill>
                          <a:schemeClr val="tx1"/>
                        </a:solidFill>
                        <a:latin typeface="Arial" charset="0"/>
                        <a:ea typeface="ＭＳ Ｐゴシック" charset="-128"/>
                      </a:defRPr>
                    </a:lvl9pPr>
                  </a:lstStyle>
                  <a:p>
                    <a:pPr algn="ctr" eaLnBrk="1" hangingPunct="1"/>
                    <a:r>
                      <a:rPr lang="en-US" altLang="ja-JP" sz="1400" b="0" dirty="0">
                        <a:latin typeface="Arial Narrow" pitchFamily="34" charset="0"/>
                      </a:rPr>
                      <a:t>2</a:t>
                    </a:r>
                    <a:r>
                      <a:rPr lang="en-US" altLang="ja-JP" sz="1400" b="0" baseline="30000" dirty="0">
                        <a:latin typeface="Arial Narrow" pitchFamily="34" charset="0"/>
                      </a:rPr>
                      <a:t>nd</a:t>
                    </a:r>
                    <a:r>
                      <a:rPr lang="en-US" altLang="ja-JP" sz="1400" b="0" dirty="0">
                        <a:latin typeface="Arial Narrow" pitchFamily="34" charset="0"/>
                      </a:rPr>
                      <a:t> arc</a:t>
                    </a:r>
                  </a:p>
                  <a:p>
                    <a:pPr algn="ctr" eaLnBrk="1" hangingPunct="1"/>
                    <a:r>
                      <a:rPr lang="en-US" altLang="ja-JP" sz="1400" b="0" dirty="0">
                        <a:latin typeface="Arial Narrow" pitchFamily="34" charset="0"/>
                      </a:rPr>
                      <a:t>section</a:t>
                    </a:r>
                  </a:p>
                </p:txBody>
              </p:sp>
              <p:sp>
                <p:nvSpPr>
                  <p:cNvPr id="26" name="Text Box 20">
                    <a:extLst>
                      <a:ext uri="{FF2B5EF4-FFF2-40B4-BE49-F238E27FC236}">
                        <a16:creationId xmlns:a16="http://schemas.microsoft.com/office/drawing/2014/main" id="{39FCC775-CA4B-4FE0-92A6-2020ACF90C33}"/>
                      </a:ext>
                    </a:extLst>
                  </p:cNvPr>
                  <p:cNvSpPr txBox="1">
                    <a:spLocks noChangeArrowheads="1"/>
                  </p:cNvSpPr>
                  <p:nvPr/>
                </p:nvSpPr>
                <p:spPr bwMode="auto">
                  <a:xfrm>
                    <a:off x="937" y="2833"/>
                    <a:ext cx="832" cy="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kumimoji="1" b="1">
                        <a:solidFill>
                          <a:schemeClr val="tx1"/>
                        </a:solidFill>
                        <a:latin typeface="Arial" charset="0"/>
                        <a:ea typeface="ＭＳ Ｐゴシック" charset="-128"/>
                      </a:defRPr>
                    </a:lvl1pPr>
                    <a:lvl2pPr marL="742950" indent="-285750" eaLnBrk="0" hangingPunct="0">
                      <a:defRPr kumimoji="1" b="1">
                        <a:solidFill>
                          <a:schemeClr val="tx1"/>
                        </a:solidFill>
                        <a:latin typeface="Arial" charset="0"/>
                        <a:ea typeface="ＭＳ Ｐゴシック" charset="-128"/>
                      </a:defRPr>
                    </a:lvl2pPr>
                    <a:lvl3pPr marL="1143000" indent="-228600" eaLnBrk="0" hangingPunct="0">
                      <a:defRPr kumimoji="1" b="1">
                        <a:solidFill>
                          <a:schemeClr val="tx1"/>
                        </a:solidFill>
                        <a:latin typeface="Arial" charset="0"/>
                        <a:ea typeface="ＭＳ Ｐゴシック" charset="-128"/>
                      </a:defRPr>
                    </a:lvl3pPr>
                    <a:lvl4pPr marL="1600200" indent="-228600" eaLnBrk="0" hangingPunct="0">
                      <a:defRPr kumimoji="1" b="1">
                        <a:solidFill>
                          <a:schemeClr val="tx1"/>
                        </a:solidFill>
                        <a:latin typeface="Arial" charset="0"/>
                        <a:ea typeface="ＭＳ Ｐゴシック" charset="-128"/>
                      </a:defRPr>
                    </a:lvl4pPr>
                    <a:lvl5pPr marL="2057400" indent="-228600" eaLnBrk="0" hangingPunct="0">
                      <a:defRPr kumimoji="1" b="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b="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b="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b="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b="1">
                        <a:solidFill>
                          <a:schemeClr val="tx1"/>
                        </a:solidFill>
                        <a:latin typeface="Arial" charset="0"/>
                        <a:ea typeface="ＭＳ Ｐゴシック" charset="-128"/>
                      </a:defRPr>
                    </a:lvl9pPr>
                  </a:lstStyle>
                  <a:p>
                    <a:pPr algn="ctr" eaLnBrk="1" hangingPunct="1"/>
                    <a:r>
                      <a:rPr lang="en-US" altLang="ja-JP" sz="1400" b="0" dirty="0">
                        <a:latin typeface="Arial Narrow" pitchFamily="34" charset="0"/>
                      </a:rPr>
                      <a:t>3</a:t>
                    </a:r>
                    <a:r>
                      <a:rPr lang="en-US" altLang="ja-JP" sz="1400" b="0" baseline="30000" dirty="0">
                        <a:latin typeface="Arial Narrow" pitchFamily="34" charset="0"/>
                      </a:rPr>
                      <a:t>rd</a:t>
                    </a:r>
                    <a:r>
                      <a:rPr lang="en-US" altLang="ja-JP" sz="1400" b="0" dirty="0">
                        <a:latin typeface="Arial Narrow" pitchFamily="34" charset="0"/>
                      </a:rPr>
                      <a:t> arc</a:t>
                    </a:r>
                  </a:p>
                  <a:p>
                    <a:pPr algn="ctr" eaLnBrk="1" hangingPunct="1"/>
                    <a:r>
                      <a:rPr lang="en-US" altLang="ja-JP" sz="1400" b="0" dirty="0">
                        <a:latin typeface="Arial Narrow" pitchFamily="34" charset="0"/>
                      </a:rPr>
                      <a:t>section</a:t>
                    </a:r>
                  </a:p>
                </p:txBody>
              </p:sp>
            </p:grpSp>
          </p:grpSp>
          <p:grpSp>
            <p:nvGrpSpPr>
              <p:cNvPr id="11" name="グループ化 57">
                <a:extLst>
                  <a:ext uri="{FF2B5EF4-FFF2-40B4-BE49-F238E27FC236}">
                    <a16:creationId xmlns:a16="http://schemas.microsoft.com/office/drawing/2014/main" id="{2E2C1C52-AC11-4857-8D5A-C59100973765}"/>
                  </a:ext>
                </a:extLst>
              </p:cNvPr>
              <p:cNvGrpSpPr>
                <a:grpSpLocks/>
              </p:cNvGrpSpPr>
              <p:nvPr/>
            </p:nvGrpSpPr>
            <p:grpSpPr bwMode="auto">
              <a:xfrm>
                <a:off x="3000363" y="3438539"/>
                <a:ext cx="4417723" cy="1490659"/>
                <a:chOff x="3000363" y="3438539"/>
                <a:chExt cx="4417724" cy="1490657"/>
              </a:xfrm>
            </p:grpSpPr>
            <p:cxnSp>
              <p:nvCxnSpPr>
                <p:cNvPr id="12" name="直線矢印コネクタ 35">
                  <a:extLst>
                    <a:ext uri="{FF2B5EF4-FFF2-40B4-BE49-F238E27FC236}">
                      <a16:creationId xmlns:a16="http://schemas.microsoft.com/office/drawing/2014/main" id="{19807F9F-40AC-4F0E-8494-248A626EB5C7}"/>
                    </a:ext>
                  </a:extLst>
                </p:cNvPr>
                <p:cNvCxnSpPr>
                  <a:cxnSpLocks noChangeShapeType="1"/>
                </p:cNvCxnSpPr>
                <p:nvPr/>
              </p:nvCxnSpPr>
              <p:spPr bwMode="auto">
                <a:xfrm>
                  <a:off x="3000363" y="4643444"/>
                  <a:ext cx="2071701" cy="285752"/>
                </a:xfrm>
                <a:prstGeom prst="straightConnector1">
                  <a:avLst/>
                </a:prstGeom>
                <a:noFill/>
                <a:ln w="9525" algn="ctr">
                  <a:solidFill>
                    <a:schemeClr val="tx1"/>
                  </a:solidFill>
                  <a:round/>
                  <a:headEnd type="arrow" w="med" len="med"/>
                  <a:tailEnd type="arrow" w="med" len="med"/>
                </a:ln>
                <a:extLst>
                  <a:ext uri="{909E8E84-426E-40DD-AFC4-6F175D3DCCD1}">
                    <a14:hiddenFill xmlns:a14="http://schemas.microsoft.com/office/drawing/2010/main">
                      <a:noFill/>
                    </a14:hiddenFill>
                  </a:ext>
                </a:extLst>
              </p:spPr>
            </p:cxnSp>
            <p:grpSp>
              <p:nvGrpSpPr>
                <p:cNvPr id="13" name="グループ化 38">
                  <a:extLst>
                    <a:ext uri="{FF2B5EF4-FFF2-40B4-BE49-F238E27FC236}">
                      <a16:creationId xmlns:a16="http://schemas.microsoft.com/office/drawing/2014/main" id="{447129A6-E5F1-42D5-8D2F-19AE79EB97D1}"/>
                    </a:ext>
                  </a:extLst>
                </p:cNvPr>
                <p:cNvGrpSpPr>
                  <a:grpSpLocks/>
                </p:cNvGrpSpPr>
                <p:nvPr/>
              </p:nvGrpSpPr>
              <p:grpSpPr bwMode="auto">
                <a:xfrm rot="10256608">
                  <a:off x="5220712" y="4704727"/>
                  <a:ext cx="1702783" cy="208179"/>
                  <a:chOff x="5715008" y="5643578"/>
                  <a:chExt cx="2428892" cy="285752"/>
                </a:xfrm>
              </p:grpSpPr>
              <p:sp>
                <p:nvSpPr>
                  <p:cNvPr id="17" name="円弧 16">
                    <a:extLst>
                      <a:ext uri="{FF2B5EF4-FFF2-40B4-BE49-F238E27FC236}">
                        <a16:creationId xmlns:a16="http://schemas.microsoft.com/office/drawing/2014/main" id="{E0E938E4-5EBD-41F8-B648-09A1627B93CB}"/>
                      </a:ext>
                    </a:extLst>
                  </p:cNvPr>
                  <p:cNvSpPr/>
                  <p:nvPr/>
                </p:nvSpPr>
                <p:spPr bwMode="auto">
                  <a:xfrm>
                    <a:off x="5708234" y="5641081"/>
                    <a:ext cx="2440100" cy="285493"/>
                  </a:xfrm>
                  <a:prstGeom prst="arc">
                    <a:avLst/>
                  </a:prstGeom>
                  <a:noFill/>
                  <a:ln w="9525" cap="flat" cmpd="sng" algn="ctr">
                    <a:solidFill>
                      <a:schemeClr val="tx1"/>
                    </a:solidFill>
                    <a:prstDash val="solid"/>
                    <a:round/>
                    <a:headEnd type="none" w="med" len="med"/>
                    <a:tailEnd type="none" w="med" len="med"/>
                  </a:ln>
                  <a:effectLst/>
                </p:spPr>
                <p:txBody>
                  <a:bodyPr/>
                  <a:lstStyle/>
                  <a:p>
                    <a:pPr>
                      <a:defRPr/>
                    </a:pPr>
                    <a:endParaRPr lang="ja-JP" altLang="en-US" sz="1400">
                      <a:ea typeface="ＭＳ Ｐゴシック" pitchFamily="50" charset="-128"/>
                    </a:endParaRPr>
                  </a:p>
                </p:txBody>
              </p:sp>
              <p:sp>
                <p:nvSpPr>
                  <p:cNvPr id="18" name="円弧 17">
                    <a:extLst>
                      <a:ext uri="{FF2B5EF4-FFF2-40B4-BE49-F238E27FC236}">
                        <a16:creationId xmlns:a16="http://schemas.microsoft.com/office/drawing/2014/main" id="{B4F54035-F0B3-4189-8515-570BF2760E9B}"/>
                      </a:ext>
                    </a:extLst>
                  </p:cNvPr>
                  <p:cNvSpPr/>
                  <p:nvPr/>
                </p:nvSpPr>
                <p:spPr bwMode="auto">
                  <a:xfrm flipH="1">
                    <a:off x="5708234" y="5641081"/>
                    <a:ext cx="2440100" cy="285493"/>
                  </a:xfrm>
                  <a:prstGeom prst="arc">
                    <a:avLst/>
                  </a:prstGeom>
                  <a:noFill/>
                  <a:ln w="9525" cap="flat" cmpd="sng" algn="ctr">
                    <a:solidFill>
                      <a:schemeClr val="tx1"/>
                    </a:solidFill>
                    <a:prstDash val="solid"/>
                    <a:round/>
                    <a:headEnd type="none" w="med" len="med"/>
                    <a:tailEnd type="none" w="med" len="med"/>
                  </a:ln>
                  <a:effectLst/>
                </p:spPr>
                <p:txBody>
                  <a:bodyPr/>
                  <a:lstStyle/>
                  <a:p>
                    <a:pPr>
                      <a:defRPr/>
                    </a:pPr>
                    <a:endParaRPr lang="ja-JP" altLang="en-US" sz="1400">
                      <a:ea typeface="ＭＳ Ｐゴシック" pitchFamily="50" charset="-128"/>
                    </a:endParaRPr>
                  </a:p>
                </p:txBody>
              </p:sp>
            </p:grpSp>
            <p:grpSp>
              <p:nvGrpSpPr>
                <p:cNvPr id="14" name="グループ化 46">
                  <a:extLst>
                    <a:ext uri="{FF2B5EF4-FFF2-40B4-BE49-F238E27FC236}">
                      <a16:creationId xmlns:a16="http://schemas.microsoft.com/office/drawing/2014/main" id="{F67E11FD-9E1E-4438-BDC4-E449B1D35CC8}"/>
                    </a:ext>
                  </a:extLst>
                </p:cNvPr>
                <p:cNvGrpSpPr>
                  <a:grpSpLocks/>
                </p:cNvGrpSpPr>
                <p:nvPr/>
              </p:nvGrpSpPr>
              <p:grpSpPr bwMode="auto">
                <a:xfrm rot="7167538">
                  <a:off x="6610269" y="3924023"/>
                  <a:ext cx="1293301" cy="322334"/>
                  <a:chOff x="5715008" y="5643578"/>
                  <a:chExt cx="2428892" cy="285752"/>
                </a:xfrm>
              </p:grpSpPr>
              <p:sp>
                <p:nvSpPr>
                  <p:cNvPr id="15" name="円弧 14">
                    <a:extLst>
                      <a:ext uri="{FF2B5EF4-FFF2-40B4-BE49-F238E27FC236}">
                        <a16:creationId xmlns:a16="http://schemas.microsoft.com/office/drawing/2014/main" id="{9A38878E-FF07-438F-82B6-3527CAD958CD}"/>
                      </a:ext>
                    </a:extLst>
                  </p:cNvPr>
                  <p:cNvSpPr/>
                  <p:nvPr/>
                </p:nvSpPr>
                <p:spPr bwMode="auto">
                  <a:xfrm>
                    <a:off x="5716032" y="5643168"/>
                    <a:ext cx="2427682" cy="286067"/>
                  </a:xfrm>
                  <a:prstGeom prst="arc">
                    <a:avLst/>
                  </a:prstGeom>
                  <a:noFill/>
                  <a:ln w="9525" cap="flat" cmpd="sng" algn="ctr">
                    <a:solidFill>
                      <a:schemeClr val="tx1"/>
                    </a:solidFill>
                    <a:prstDash val="solid"/>
                    <a:round/>
                    <a:headEnd type="none" w="med" len="med"/>
                    <a:tailEnd type="none" w="med" len="med"/>
                  </a:ln>
                  <a:effectLst/>
                </p:spPr>
                <p:txBody>
                  <a:bodyPr/>
                  <a:lstStyle/>
                  <a:p>
                    <a:pPr>
                      <a:defRPr/>
                    </a:pPr>
                    <a:endParaRPr lang="ja-JP" altLang="en-US" sz="1400">
                      <a:ea typeface="ＭＳ Ｐゴシック" pitchFamily="50" charset="-128"/>
                    </a:endParaRPr>
                  </a:p>
                </p:txBody>
              </p:sp>
              <p:sp>
                <p:nvSpPr>
                  <p:cNvPr id="16" name="円弧 15">
                    <a:extLst>
                      <a:ext uri="{FF2B5EF4-FFF2-40B4-BE49-F238E27FC236}">
                        <a16:creationId xmlns:a16="http://schemas.microsoft.com/office/drawing/2014/main" id="{802CEEC5-59D1-4B94-8F2D-6631F68ED8A4}"/>
                      </a:ext>
                    </a:extLst>
                  </p:cNvPr>
                  <p:cNvSpPr/>
                  <p:nvPr/>
                </p:nvSpPr>
                <p:spPr bwMode="auto">
                  <a:xfrm flipH="1">
                    <a:off x="5716032" y="5643168"/>
                    <a:ext cx="2427682" cy="286067"/>
                  </a:xfrm>
                  <a:prstGeom prst="arc">
                    <a:avLst/>
                  </a:prstGeom>
                  <a:noFill/>
                  <a:ln w="9525" cap="flat" cmpd="sng" algn="ctr">
                    <a:solidFill>
                      <a:schemeClr val="tx1"/>
                    </a:solidFill>
                    <a:prstDash val="solid"/>
                    <a:round/>
                    <a:headEnd type="none" w="med" len="med"/>
                    <a:tailEnd type="none" w="med" len="med"/>
                  </a:ln>
                  <a:effectLst/>
                </p:spPr>
                <p:txBody>
                  <a:bodyPr/>
                  <a:lstStyle/>
                  <a:p>
                    <a:pPr>
                      <a:defRPr/>
                    </a:pPr>
                    <a:endParaRPr lang="ja-JP" altLang="en-US" sz="1400">
                      <a:ea typeface="ＭＳ Ｐゴシック" pitchFamily="50" charset="-128"/>
                    </a:endParaRPr>
                  </a:p>
                </p:txBody>
              </p:sp>
            </p:grpSp>
          </p:grpSp>
        </p:grpSp>
        <p:cxnSp>
          <p:nvCxnSpPr>
            <p:cNvPr id="9" name="直線矢印コネクタ 53">
              <a:extLst>
                <a:ext uri="{FF2B5EF4-FFF2-40B4-BE49-F238E27FC236}">
                  <a16:creationId xmlns:a16="http://schemas.microsoft.com/office/drawing/2014/main" id="{85B28DE8-EA6F-40F6-9511-9B3C3CC23D87}"/>
                </a:ext>
              </a:extLst>
            </p:cNvPr>
            <p:cNvCxnSpPr>
              <a:cxnSpLocks noChangeShapeType="1"/>
            </p:cNvCxnSpPr>
            <p:nvPr/>
          </p:nvCxnSpPr>
          <p:spPr bwMode="auto">
            <a:xfrm>
              <a:off x="2643189" y="3071813"/>
              <a:ext cx="142875" cy="71438"/>
            </a:xfrm>
            <a:prstGeom prst="straightConnector1">
              <a:avLst/>
            </a:prstGeom>
            <a:noFill/>
            <a:ln w="28575" algn="ctr">
              <a:solidFill>
                <a:srgbClr val="C00000"/>
              </a:solidFill>
              <a:round/>
              <a:headEnd type="arrow" w="med" len="med"/>
              <a:tailEnd/>
            </a:ln>
            <a:extLst>
              <a:ext uri="{909E8E84-426E-40DD-AFC4-6F175D3DCCD1}">
                <a14:hiddenFill xmlns:a14="http://schemas.microsoft.com/office/drawing/2010/main">
                  <a:noFill/>
                </a14:hiddenFill>
              </a:ext>
            </a:extLst>
          </p:spPr>
        </p:cxnSp>
      </p:grpSp>
      <p:sp>
        <p:nvSpPr>
          <p:cNvPr id="4" name="正方形/長方形 3">
            <a:extLst>
              <a:ext uri="{FF2B5EF4-FFF2-40B4-BE49-F238E27FC236}">
                <a16:creationId xmlns:a16="http://schemas.microsoft.com/office/drawing/2014/main" id="{78DF5796-DA04-4044-98F2-83259AE0160B}"/>
              </a:ext>
            </a:extLst>
          </p:cNvPr>
          <p:cNvSpPr/>
          <p:nvPr/>
        </p:nvSpPr>
        <p:spPr>
          <a:xfrm>
            <a:off x="1690173" y="2635621"/>
            <a:ext cx="4890598" cy="1938992"/>
          </a:xfrm>
          <a:prstGeom prst="rect">
            <a:avLst/>
          </a:prstGeom>
        </p:spPr>
        <p:txBody>
          <a:bodyPr wrap="square">
            <a:spAutoFit/>
          </a:bodyPr>
          <a:lstStyle/>
          <a:p>
            <a:r>
              <a:rPr lang="en-US" altLang="ja-JP" sz="2000" i="1" dirty="0"/>
              <a:t>The circumference </a:t>
            </a:r>
            <a:r>
              <a:rPr lang="en-US" altLang="ja-JP" sz="2000" dirty="0"/>
              <a:t>of the RCS is limited. </a:t>
            </a:r>
          </a:p>
          <a:p>
            <a:pPr lvl="1">
              <a:buFont typeface="Wingdings" panose="05000000000000000000" pitchFamily="2" charset="2"/>
              <a:buChar char="l"/>
            </a:pPr>
            <a:r>
              <a:rPr lang="en-US" altLang="ja-JP" sz="2000" dirty="0"/>
              <a:t>One is the beam pulse length of </a:t>
            </a:r>
            <a:r>
              <a:rPr lang="en-US" altLang="ja-JP" sz="2000" b="1" i="1" dirty="0"/>
              <a:t>less than 1</a:t>
            </a:r>
            <a:r>
              <a:rPr lang="en-US" altLang="ja-JP" sz="2000" b="1" i="1" dirty="0">
                <a:latin typeface="Symbol" pitchFamily="18" charset="2"/>
              </a:rPr>
              <a:t>m</a:t>
            </a:r>
            <a:r>
              <a:rPr lang="en-US" altLang="ja-JP" sz="2000" b="1" i="1" dirty="0"/>
              <a:t>s </a:t>
            </a:r>
            <a:r>
              <a:rPr lang="en-US" altLang="ja-JP" sz="2000" dirty="0"/>
              <a:t>for the neutron production, </a:t>
            </a:r>
          </a:p>
          <a:p>
            <a:pPr lvl="1">
              <a:buFont typeface="Wingdings" panose="05000000000000000000" pitchFamily="2" charset="2"/>
              <a:buChar char="l"/>
            </a:pPr>
            <a:r>
              <a:rPr lang="en-US" altLang="ja-JP" sz="2000" dirty="0"/>
              <a:t>The other is the circumference of the </a:t>
            </a:r>
            <a:r>
              <a:rPr lang="en-US" altLang="ja-JP" sz="2000" i="1" dirty="0"/>
              <a:t>MR</a:t>
            </a:r>
            <a:r>
              <a:rPr lang="en-US" altLang="ja-JP" sz="2000" dirty="0"/>
              <a:t>. The ratio of those circumferences should be the rational number.(2/9)</a:t>
            </a:r>
          </a:p>
        </p:txBody>
      </p:sp>
      <p:sp>
        <p:nvSpPr>
          <p:cNvPr id="2" name="正方形/長方形 1">
            <a:extLst>
              <a:ext uri="{FF2B5EF4-FFF2-40B4-BE49-F238E27FC236}">
                <a16:creationId xmlns:a16="http://schemas.microsoft.com/office/drawing/2014/main" id="{66C1A0C9-BD1B-43D5-9AEA-A7B810676CFF}"/>
              </a:ext>
            </a:extLst>
          </p:cNvPr>
          <p:cNvSpPr/>
          <p:nvPr/>
        </p:nvSpPr>
        <p:spPr>
          <a:xfrm>
            <a:off x="1706128" y="4595791"/>
            <a:ext cx="4210111" cy="984885"/>
          </a:xfrm>
          <a:prstGeom prst="rect">
            <a:avLst/>
          </a:prstGeom>
        </p:spPr>
        <p:txBody>
          <a:bodyPr wrap="square">
            <a:spAutoFit/>
          </a:bodyPr>
          <a:lstStyle/>
          <a:p>
            <a:r>
              <a:rPr lang="en-US" altLang="ja-JP" sz="2000" dirty="0"/>
              <a:t>Loss localization in the collimator to achieve 1 W/m criteria.</a:t>
            </a:r>
          </a:p>
          <a:p>
            <a:endParaRPr lang="en-GB" altLang="ja-JP" dirty="0"/>
          </a:p>
        </p:txBody>
      </p:sp>
      <p:sp>
        <p:nvSpPr>
          <p:cNvPr id="45" name="Rectangle 6">
            <a:extLst>
              <a:ext uri="{FF2B5EF4-FFF2-40B4-BE49-F238E27FC236}">
                <a16:creationId xmlns:a16="http://schemas.microsoft.com/office/drawing/2014/main" id="{B877D94F-3492-4FEE-97AA-C39995EC1245}"/>
              </a:ext>
            </a:extLst>
          </p:cNvPr>
          <p:cNvSpPr>
            <a:spLocks noChangeArrowheads="1"/>
          </p:cNvSpPr>
          <p:nvPr/>
        </p:nvSpPr>
        <p:spPr bwMode="auto">
          <a:xfrm>
            <a:off x="1743337" y="5244919"/>
            <a:ext cx="4135691"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ja-JP" dirty="0">
                <a:ea typeface="平成明朝" charset="-128"/>
              </a:rPr>
              <a:t>Keep</a:t>
            </a:r>
            <a:r>
              <a:rPr lang="ja-JP" altLang="en-US" dirty="0">
                <a:ea typeface="平成明朝" charset="-128"/>
              </a:rPr>
              <a:t> </a:t>
            </a:r>
            <a:r>
              <a:rPr lang="en-US" altLang="ja-JP" dirty="0">
                <a:ea typeface="平成明朝" charset="-128"/>
              </a:rPr>
              <a:t>enough Acceptance</a:t>
            </a:r>
          </a:p>
          <a:p>
            <a:r>
              <a:rPr lang="en-US" altLang="ja-JP" dirty="0">
                <a:ea typeface="平成明朝" charset="-128"/>
              </a:rPr>
              <a:t>-&gt;Large aperture magnet</a:t>
            </a:r>
          </a:p>
          <a:p>
            <a:r>
              <a:rPr lang="en-US" altLang="ja-JP" dirty="0">
                <a:ea typeface="平成明朝" charset="-128"/>
              </a:rPr>
              <a:t>Painting 		216 </a:t>
            </a:r>
            <a:r>
              <a:rPr lang="en-US" altLang="ja-JP" dirty="0">
                <a:latin typeface="Symbol" panose="05050102010706020507" pitchFamily="18" charset="2"/>
                <a:ea typeface="平成明朝" charset="-128"/>
              </a:rPr>
              <a:t>p</a:t>
            </a:r>
            <a:r>
              <a:rPr lang="en-US" altLang="ja-JP" dirty="0">
                <a:ea typeface="平成明朝" charset="-128"/>
              </a:rPr>
              <a:t> mm-</a:t>
            </a:r>
            <a:r>
              <a:rPr lang="en-US" altLang="ja-JP" dirty="0" err="1">
                <a:ea typeface="平成明朝" charset="-128"/>
              </a:rPr>
              <a:t>mrad</a:t>
            </a:r>
            <a:endParaRPr lang="en-US" altLang="ja-JP" dirty="0">
              <a:ea typeface="平成明朝" charset="-128"/>
            </a:endParaRPr>
          </a:p>
          <a:p>
            <a:r>
              <a:rPr lang="en-US" altLang="ja-JP" dirty="0">
                <a:ea typeface="平成明朝" charset="-128"/>
              </a:rPr>
              <a:t>Collimation	324 </a:t>
            </a:r>
            <a:r>
              <a:rPr lang="en-US" altLang="ja-JP" dirty="0">
                <a:latin typeface="Symbol" panose="05050102010706020507" pitchFamily="18" charset="2"/>
                <a:ea typeface="平成明朝" charset="-128"/>
              </a:rPr>
              <a:t>p</a:t>
            </a:r>
            <a:r>
              <a:rPr lang="en-US" altLang="ja-JP" dirty="0">
                <a:ea typeface="平成明朝" charset="-128"/>
              </a:rPr>
              <a:t> mm-</a:t>
            </a:r>
            <a:r>
              <a:rPr lang="en-US" altLang="ja-JP" dirty="0" err="1">
                <a:ea typeface="平成明朝" charset="-128"/>
              </a:rPr>
              <a:t>mrad</a:t>
            </a:r>
            <a:r>
              <a:rPr lang="en-US" altLang="ja-JP" dirty="0">
                <a:ea typeface="平成明朝" charset="-128"/>
              </a:rPr>
              <a:t>  </a:t>
            </a:r>
          </a:p>
          <a:p>
            <a:r>
              <a:rPr lang="en-US" altLang="ja-JP" dirty="0">
                <a:ea typeface="平成明朝" charset="-128"/>
              </a:rPr>
              <a:t>Physical Aperture	&gt;486 </a:t>
            </a:r>
            <a:r>
              <a:rPr lang="en-US" altLang="ja-JP" dirty="0">
                <a:latin typeface="Symbol" panose="05050102010706020507" pitchFamily="18" charset="2"/>
                <a:ea typeface="平成明朝" charset="-128"/>
              </a:rPr>
              <a:t>p</a:t>
            </a:r>
            <a:r>
              <a:rPr lang="en-US" altLang="ja-JP" dirty="0">
                <a:ea typeface="平成明朝" charset="-128"/>
              </a:rPr>
              <a:t> mm-</a:t>
            </a:r>
            <a:r>
              <a:rPr lang="en-US" altLang="ja-JP" dirty="0" err="1">
                <a:ea typeface="平成明朝" charset="-128"/>
              </a:rPr>
              <a:t>mrad</a:t>
            </a:r>
            <a:r>
              <a:rPr lang="en-US" altLang="ja-JP" sz="1400" dirty="0">
                <a:ea typeface="平成明朝" charset="-128"/>
              </a:rPr>
              <a:t> </a:t>
            </a:r>
            <a:endParaRPr lang="en-US" altLang="ja-JP" sz="1200" dirty="0">
              <a:ea typeface="平成明朝" charset="-128"/>
            </a:endParaRPr>
          </a:p>
        </p:txBody>
      </p:sp>
      <p:pic>
        <p:nvPicPr>
          <p:cNvPr id="1026" name="Picture 18">
            <a:extLst>
              <a:ext uri="{FF2B5EF4-FFF2-40B4-BE49-F238E27FC236}">
                <a16:creationId xmlns:a16="http://schemas.microsoft.com/office/drawing/2014/main" id="{A6FAD239-29B4-4F5A-A6F4-4726358F6BA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711843" y="5088233"/>
            <a:ext cx="24288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23210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81200" y="173160"/>
            <a:ext cx="8229600" cy="1143000"/>
          </a:xfrm>
        </p:spPr>
        <p:txBody>
          <a:bodyPr>
            <a:normAutofit fontScale="90000"/>
          </a:bodyPr>
          <a:lstStyle/>
          <a:p>
            <a:r>
              <a:rPr lang="en-US" altLang="ja-JP" b="1" i="1" dirty="0">
                <a:solidFill>
                  <a:srgbClr val="00B0F0"/>
                </a:solidFill>
                <a:effectLst>
                  <a:outerShdw blurRad="38100" dist="38100" dir="2700000" algn="tl">
                    <a:srgbClr val="000000">
                      <a:alpha val="43137"/>
                    </a:srgbClr>
                  </a:outerShdw>
                </a:effectLst>
              </a:rPr>
              <a:t>Concept of the lattice design</a:t>
            </a:r>
            <a:br>
              <a:rPr lang="en-US" altLang="ja-JP" b="1" i="1" dirty="0">
                <a:solidFill>
                  <a:srgbClr val="00B0F0"/>
                </a:solidFill>
                <a:effectLst>
                  <a:outerShdw blurRad="38100" dist="38100" dir="2700000" algn="tl">
                    <a:srgbClr val="000000">
                      <a:alpha val="43137"/>
                    </a:srgbClr>
                  </a:outerShdw>
                </a:effectLst>
              </a:rPr>
            </a:br>
            <a:r>
              <a:rPr lang="en-US" altLang="ja-JP" b="1" i="1" dirty="0">
                <a:solidFill>
                  <a:srgbClr val="00B0F0"/>
                </a:solidFill>
                <a:effectLst>
                  <a:outerShdw blurRad="38100" dist="38100" dir="2700000" algn="tl">
                    <a:srgbClr val="000000">
                      <a:alpha val="43137"/>
                    </a:srgbClr>
                  </a:outerShdw>
                </a:effectLst>
              </a:rPr>
              <a:t>-reduction of the uncontrolled loss-</a:t>
            </a:r>
            <a:endParaRPr kumimoji="1" lang="ja-JP" altLang="en-US" i="1" dirty="0"/>
          </a:p>
        </p:txBody>
      </p:sp>
      <p:sp>
        <p:nvSpPr>
          <p:cNvPr id="3" name="コンテンツ プレースホルダー 2"/>
          <p:cNvSpPr>
            <a:spLocks noGrp="1"/>
          </p:cNvSpPr>
          <p:nvPr>
            <p:ph idx="1"/>
          </p:nvPr>
        </p:nvSpPr>
        <p:spPr>
          <a:xfrm>
            <a:off x="1806352" y="1676400"/>
            <a:ext cx="8579296" cy="4993160"/>
          </a:xfrm>
        </p:spPr>
        <p:txBody>
          <a:bodyPr>
            <a:normAutofit lnSpcReduction="10000"/>
          </a:bodyPr>
          <a:lstStyle/>
          <a:p>
            <a:r>
              <a:rPr lang="en-US" altLang="ja-JP" sz="2000" dirty="0"/>
              <a:t>Large painting injection to mitigate space charge effect.</a:t>
            </a:r>
          </a:p>
          <a:p>
            <a:r>
              <a:rPr lang="en-US" altLang="ja-JP" sz="2000" i="1" dirty="0"/>
              <a:t>The transition gamma is chosen enough high value than the operation gamma</a:t>
            </a:r>
            <a:r>
              <a:rPr lang="en-US" altLang="ja-JP" sz="2000" dirty="0"/>
              <a:t>. In this case it is 9.14 and 4.2</a:t>
            </a:r>
          </a:p>
          <a:p>
            <a:pPr lvl="1"/>
            <a:r>
              <a:rPr lang="en-GB" altLang="ja-JP" sz="2000" dirty="0"/>
              <a:t>The beam loss inherent to the transition crossing will be thus avoided.</a:t>
            </a:r>
          </a:p>
          <a:p>
            <a:r>
              <a:rPr lang="en-US" altLang="ja-JP" sz="2000" dirty="0"/>
              <a:t>The straight sections are made </a:t>
            </a:r>
            <a:r>
              <a:rPr lang="en-US" altLang="ja-JP" sz="2000" i="1" dirty="0"/>
              <a:t>dispersion free</a:t>
            </a:r>
            <a:r>
              <a:rPr lang="en-US" altLang="ja-JP" sz="2000" dirty="0"/>
              <a:t> in order to avoid the synchro-</a:t>
            </a:r>
            <a:r>
              <a:rPr lang="en-US" altLang="ja-JP" sz="2000" dirty="0" err="1"/>
              <a:t>betatron</a:t>
            </a:r>
            <a:r>
              <a:rPr lang="en-US" altLang="ja-JP" sz="2000" dirty="0"/>
              <a:t> coupling.</a:t>
            </a:r>
          </a:p>
          <a:p>
            <a:r>
              <a:rPr kumimoji="1" lang="en-US" altLang="ja-JP" sz="2000" dirty="0"/>
              <a:t>Bunch to Bucket injection to avoid loss adiabatic capture process.</a:t>
            </a:r>
          </a:p>
          <a:p>
            <a:r>
              <a:rPr lang="en-US" altLang="ja-JP" sz="2000" dirty="0"/>
              <a:t>In the former ISIS synchrotron case, the acceptance of the extraction beam line was smaller than the ring collimator acceptance. Such situation made large amount loss at the extraction line.</a:t>
            </a:r>
          </a:p>
          <a:p>
            <a:pPr lvl="1"/>
            <a:r>
              <a:rPr kumimoji="1" lang="en-US" altLang="ja-JP" sz="2000" dirty="0"/>
              <a:t>Secure the same acceptance by the </a:t>
            </a:r>
            <a:r>
              <a:rPr lang="en-US" altLang="ja-JP" sz="2000" dirty="0"/>
              <a:t>extraction beam line and the ring collimator(</a:t>
            </a:r>
            <a:r>
              <a:rPr kumimoji="1" lang="en-US" altLang="ja-JP" sz="2000" dirty="0"/>
              <a:t>324 </a:t>
            </a:r>
            <a:r>
              <a:rPr kumimoji="1" lang="en-US" altLang="ja-JP" sz="2000" dirty="0" err="1">
                <a:latin typeface="Symbol" panose="05050102010706020507" pitchFamily="18" charset="2"/>
              </a:rPr>
              <a:t>p</a:t>
            </a:r>
            <a:r>
              <a:rPr kumimoji="1" lang="en-US" altLang="ja-JP" sz="2000" dirty="0" err="1"/>
              <a:t>mm-mrad</a:t>
            </a:r>
            <a:r>
              <a:rPr lang="en-US" altLang="ja-JP" sz="2000" dirty="0"/>
              <a:t>)</a:t>
            </a:r>
            <a:r>
              <a:rPr kumimoji="1" lang="en-US" altLang="ja-JP" sz="2000" dirty="0"/>
              <a:t>. </a:t>
            </a:r>
            <a:r>
              <a:rPr lang="en-US" altLang="ja-JP" sz="2000" dirty="0"/>
              <a:t>same acceptance is kept to</a:t>
            </a:r>
            <a:r>
              <a:rPr lang="ja-JP" altLang="en-US" sz="2000" dirty="0"/>
              <a:t> </a:t>
            </a:r>
            <a:r>
              <a:rPr lang="en-US" altLang="ja-JP" sz="2000" dirty="0"/>
              <a:t>the neutron target in MLF</a:t>
            </a:r>
          </a:p>
          <a:p>
            <a:pPr lvl="1"/>
            <a:r>
              <a:rPr lang="en-US" altLang="ja-JP" sz="2000" dirty="0"/>
              <a:t>However, due to the budget, transport line to MR could not secured same acceptance. It has only the acceptance of 84 </a:t>
            </a:r>
            <a:r>
              <a:rPr lang="en-US" altLang="ja-JP" sz="2000" dirty="0" err="1">
                <a:latin typeface="Symbol" panose="05050102010706020507" pitchFamily="18" charset="2"/>
              </a:rPr>
              <a:t>p</a:t>
            </a:r>
            <a:r>
              <a:rPr lang="en-US" altLang="ja-JP" sz="2000" dirty="0" err="1"/>
              <a:t>mm-mrad</a:t>
            </a:r>
            <a:r>
              <a:rPr lang="en-US" altLang="ja-JP" sz="2000" dirty="0"/>
              <a:t>. (this value corresponds to the emittance after damping of 324</a:t>
            </a:r>
            <a:r>
              <a:rPr lang="en-US" altLang="ja-JP" sz="2000" dirty="0">
                <a:latin typeface="Symbol" panose="05050102010706020507" pitchFamily="18" charset="2"/>
              </a:rPr>
              <a:t> </a:t>
            </a:r>
            <a:r>
              <a:rPr lang="en-US" altLang="ja-JP" sz="2000" dirty="0" err="1">
                <a:latin typeface="Symbol" panose="05050102010706020507" pitchFamily="18" charset="2"/>
              </a:rPr>
              <a:t>p</a:t>
            </a:r>
            <a:r>
              <a:rPr lang="en-US" altLang="ja-JP" sz="2000" dirty="0" err="1"/>
              <a:t>mm-mrad</a:t>
            </a:r>
            <a:r>
              <a:rPr lang="en-US" altLang="ja-JP" sz="2000" dirty="0"/>
              <a:t>.)</a:t>
            </a:r>
            <a:endParaRPr kumimoji="1" lang="en-US" altLang="ja-JP" sz="2000" dirty="0"/>
          </a:p>
        </p:txBody>
      </p:sp>
    </p:spTree>
    <p:extLst>
      <p:ext uri="{BB962C8B-B14F-4D97-AF65-F5344CB8AC3E}">
        <p14:creationId xmlns:p14="http://schemas.microsoft.com/office/powerpoint/2010/main" val="40975580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68214" y="79218"/>
            <a:ext cx="9078821" cy="620364"/>
          </a:xfrm>
          <a:prstGeom prst="rect">
            <a:avLst/>
          </a:prstGeom>
        </p:spPr>
        <p:txBody>
          <a:bodyPr vert="horz" wrap="square" lIns="0" tIns="10860" rIns="0" bIns="0" rtlCol="0" anchor="ctr">
            <a:spAutoFit/>
          </a:bodyPr>
          <a:lstStyle/>
          <a:p>
            <a:pPr marL="10860">
              <a:spcBef>
                <a:spcPts val="86"/>
              </a:spcBef>
            </a:pPr>
            <a:r>
              <a:rPr b="1" i="1" spc="-4" dirty="0">
                <a:solidFill>
                  <a:srgbClr val="00B0F0"/>
                </a:solidFill>
                <a:effectLst>
                  <a:outerShdw blurRad="38100" dist="38100" dir="2700000" algn="tl">
                    <a:srgbClr val="000000">
                      <a:alpha val="43137"/>
                    </a:srgbClr>
                  </a:outerShdw>
                </a:effectLst>
              </a:rPr>
              <a:t>Correction of </a:t>
            </a:r>
            <a:r>
              <a:rPr b="1" i="1" dirty="0">
                <a:solidFill>
                  <a:srgbClr val="00B0F0"/>
                </a:solidFill>
                <a:effectLst>
                  <a:outerShdw blurRad="38100" dist="38100" dir="2700000" algn="tl">
                    <a:srgbClr val="000000">
                      <a:alpha val="43137"/>
                    </a:srgbClr>
                  </a:outerShdw>
                </a:effectLst>
              </a:rPr>
              <a:t>beta </a:t>
            </a:r>
            <a:r>
              <a:rPr b="1" i="1" spc="-4" dirty="0">
                <a:solidFill>
                  <a:srgbClr val="00B0F0"/>
                </a:solidFill>
                <a:effectLst>
                  <a:outerShdw blurRad="38100" dist="38100" dir="2700000" algn="tl">
                    <a:srgbClr val="000000">
                      <a:alpha val="43137"/>
                    </a:srgbClr>
                  </a:outerShdw>
                </a:effectLst>
              </a:rPr>
              <a:t>function</a:t>
            </a:r>
            <a:r>
              <a:rPr b="1" i="1" spc="-56" dirty="0">
                <a:solidFill>
                  <a:srgbClr val="00B0F0"/>
                </a:solidFill>
                <a:effectLst>
                  <a:outerShdw blurRad="38100" dist="38100" dir="2700000" algn="tl">
                    <a:srgbClr val="000000">
                      <a:alpha val="43137"/>
                    </a:srgbClr>
                  </a:outerShdw>
                </a:effectLst>
              </a:rPr>
              <a:t> </a:t>
            </a:r>
            <a:r>
              <a:rPr b="1" i="1" spc="-4" dirty="0">
                <a:solidFill>
                  <a:srgbClr val="00B0F0"/>
                </a:solidFill>
                <a:effectLst>
                  <a:outerShdw blurRad="38100" dist="38100" dir="2700000" algn="tl">
                    <a:srgbClr val="000000">
                      <a:alpha val="43137"/>
                    </a:srgbClr>
                  </a:outerShdw>
                </a:effectLst>
              </a:rPr>
              <a:t>beating</a:t>
            </a:r>
          </a:p>
        </p:txBody>
      </p:sp>
      <p:sp>
        <p:nvSpPr>
          <p:cNvPr id="3" name="object 3"/>
          <p:cNvSpPr/>
          <p:nvPr/>
        </p:nvSpPr>
        <p:spPr>
          <a:xfrm>
            <a:off x="2977038" y="1522118"/>
            <a:ext cx="1986614" cy="1608778"/>
          </a:xfrm>
          <a:prstGeom prst="rect">
            <a:avLst/>
          </a:prstGeom>
          <a:blipFill>
            <a:blip r:embed="rId2" cstate="print"/>
            <a:stretch>
              <a:fillRect/>
            </a:stretch>
          </a:blipFill>
        </p:spPr>
        <p:txBody>
          <a:bodyPr wrap="square" lIns="0" tIns="0" rIns="0" bIns="0" rtlCol="0"/>
          <a:lstStyle/>
          <a:p>
            <a:endParaRPr sz="1539"/>
          </a:p>
        </p:txBody>
      </p:sp>
      <p:sp>
        <p:nvSpPr>
          <p:cNvPr id="4" name="object 4"/>
          <p:cNvSpPr/>
          <p:nvPr/>
        </p:nvSpPr>
        <p:spPr>
          <a:xfrm>
            <a:off x="5083546" y="1545575"/>
            <a:ext cx="2290996" cy="1557955"/>
          </a:xfrm>
          <a:prstGeom prst="rect">
            <a:avLst/>
          </a:prstGeom>
          <a:blipFill>
            <a:blip r:embed="rId3" cstate="print"/>
            <a:stretch>
              <a:fillRect/>
            </a:stretch>
          </a:blipFill>
        </p:spPr>
        <p:txBody>
          <a:bodyPr wrap="square" lIns="0" tIns="0" rIns="0" bIns="0" rtlCol="0"/>
          <a:lstStyle/>
          <a:p>
            <a:endParaRPr sz="1539"/>
          </a:p>
        </p:txBody>
      </p:sp>
      <p:sp>
        <p:nvSpPr>
          <p:cNvPr id="5" name="object 5"/>
          <p:cNvSpPr/>
          <p:nvPr/>
        </p:nvSpPr>
        <p:spPr>
          <a:xfrm>
            <a:off x="5637398" y="1518209"/>
            <a:ext cx="1227164" cy="1617033"/>
          </a:xfrm>
          <a:custGeom>
            <a:avLst/>
            <a:gdLst/>
            <a:ahLst/>
            <a:cxnLst/>
            <a:rect l="l" t="t" r="r" b="b"/>
            <a:pathLst>
              <a:path w="1435100" h="1891029">
                <a:moveTo>
                  <a:pt x="12700" y="1135379"/>
                </a:moveTo>
                <a:lnTo>
                  <a:pt x="12699" y="755903"/>
                </a:lnTo>
                <a:lnTo>
                  <a:pt x="0" y="802385"/>
                </a:lnTo>
                <a:lnTo>
                  <a:pt x="0" y="1088897"/>
                </a:lnTo>
                <a:lnTo>
                  <a:pt x="12700" y="1135379"/>
                </a:lnTo>
                <a:close/>
              </a:path>
              <a:path w="1435100" h="1891029">
                <a:moveTo>
                  <a:pt x="1422400" y="1134617"/>
                </a:moveTo>
                <a:lnTo>
                  <a:pt x="1422400" y="755141"/>
                </a:lnTo>
                <a:lnTo>
                  <a:pt x="1371600" y="578357"/>
                </a:lnTo>
                <a:lnTo>
                  <a:pt x="1346200" y="496061"/>
                </a:lnTo>
                <a:lnTo>
                  <a:pt x="1333500" y="456437"/>
                </a:lnTo>
                <a:lnTo>
                  <a:pt x="1308100" y="418337"/>
                </a:lnTo>
                <a:lnTo>
                  <a:pt x="1295400" y="381761"/>
                </a:lnTo>
                <a:lnTo>
                  <a:pt x="1270000" y="345947"/>
                </a:lnTo>
                <a:lnTo>
                  <a:pt x="1244600" y="311657"/>
                </a:lnTo>
                <a:lnTo>
                  <a:pt x="1219200" y="278891"/>
                </a:lnTo>
                <a:lnTo>
                  <a:pt x="1193800" y="246887"/>
                </a:lnTo>
                <a:lnTo>
                  <a:pt x="1168400" y="217169"/>
                </a:lnTo>
                <a:lnTo>
                  <a:pt x="1117600" y="163067"/>
                </a:lnTo>
                <a:lnTo>
                  <a:pt x="1054100" y="115061"/>
                </a:lnTo>
                <a:lnTo>
                  <a:pt x="1028700" y="94487"/>
                </a:lnTo>
                <a:lnTo>
                  <a:pt x="990600" y="75437"/>
                </a:lnTo>
                <a:lnTo>
                  <a:pt x="965200" y="57911"/>
                </a:lnTo>
                <a:lnTo>
                  <a:pt x="927100" y="43433"/>
                </a:lnTo>
                <a:lnTo>
                  <a:pt x="889000" y="30479"/>
                </a:lnTo>
                <a:lnTo>
                  <a:pt x="863600" y="19811"/>
                </a:lnTo>
                <a:lnTo>
                  <a:pt x="825500" y="11429"/>
                </a:lnTo>
                <a:lnTo>
                  <a:pt x="787399" y="5333"/>
                </a:lnTo>
                <a:lnTo>
                  <a:pt x="749299" y="1523"/>
                </a:lnTo>
                <a:lnTo>
                  <a:pt x="711199" y="0"/>
                </a:lnTo>
                <a:lnTo>
                  <a:pt x="673099" y="1523"/>
                </a:lnTo>
                <a:lnTo>
                  <a:pt x="634999" y="5333"/>
                </a:lnTo>
                <a:lnTo>
                  <a:pt x="596899" y="11429"/>
                </a:lnTo>
                <a:lnTo>
                  <a:pt x="571499" y="19811"/>
                </a:lnTo>
                <a:lnTo>
                  <a:pt x="533399" y="30479"/>
                </a:lnTo>
                <a:lnTo>
                  <a:pt x="495299" y="43433"/>
                </a:lnTo>
                <a:lnTo>
                  <a:pt x="457199" y="58673"/>
                </a:lnTo>
                <a:lnTo>
                  <a:pt x="431799" y="75437"/>
                </a:lnTo>
                <a:lnTo>
                  <a:pt x="393699" y="94487"/>
                </a:lnTo>
                <a:lnTo>
                  <a:pt x="368299" y="115823"/>
                </a:lnTo>
                <a:lnTo>
                  <a:pt x="342899" y="138683"/>
                </a:lnTo>
                <a:lnTo>
                  <a:pt x="304799" y="163829"/>
                </a:lnTo>
                <a:lnTo>
                  <a:pt x="253999" y="217931"/>
                </a:lnTo>
                <a:lnTo>
                  <a:pt x="228599" y="247649"/>
                </a:lnTo>
                <a:lnTo>
                  <a:pt x="203199" y="278891"/>
                </a:lnTo>
                <a:lnTo>
                  <a:pt x="177799" y="312419"/>
                </a:lnTo>
                <a:lnTo>
                  <a:pt x="152399" y="346709"/>
                </a:lnTo>
                <a:lnTo>
                  <a:pt x="139699" y="381761"/>
                </a:lnTo>
                <a:lnTo>
                  <a:pt x="114299" y="419099"/>
                </a:lnTo>
                <a:lnTo>
                  <a:pt x="101599" y="457199"/>
                </a:lnTo>
                <a:lnTo>
                  <a:pt x="76199" y="496823"/>
                </a:lnTo>
                <a:lnTo>
                  <a:pt x="63499" y="537209"/>
                </a:lnTo>
                <a:lnTo>
                  <a:pt x="38099" y="621791"/>
                </a:lnTo>
                <a:lnTo>
                  <a:pt x="12699" y="710945"/>
                </a:lnTo>
                <a:lnTo>
                  <a:pt x="12700" y="1181099"/>
                </a:lnTo>
                <a:lnTo>
                  <a:pt x="25400" y="1225295"/>
                </a:lnTo>
                <a:lnTo>
                  <a:pt x="25399" y="898397"/>
                </a:lnTo>
                <a:lnTo>
                  <a:pt x="38099" y="851915"/>
                </a:lnTo>
                <a:lnTo>
                  <a:pt x="38099" y="760475"/>
                </a:lnTo>
                <a:lnTo>
                  <a:pt x="50799" y="716279"/>
                </a:lnTo>
                <a:lnTo>
                  <a:pt x="88899" y="589025"/>
                </a:lnTo>
                <a:lnTo>
                  <a:pt x="101599" y="548639"/>
                </a:lnTo>
                <a:lnTo>
                  <a:pt x="126999" y="471677"/>
                </a:lnTo>
                <a:lnTo>
                  <a:pt x="152399" y="434339"/>
                </a:lnTo>
                <a:lnTo>
                  <a:pt x="165099" y="398525"/>
                </a:lnTo>
                <a:lnTo>
                  <a:pt x="190499" y="364235"/>
                </a:lnTo>
                <a:lnTo>
                  <a:pt x="203199" y="331469"/>
                </a:lnTo>
                <a:lnTo>
                  <a:pt x="228599" y="299465"/>
                </a:lnTo>
                <a:lnTo>
                  <a:pt x="253999" y="269747"/>
                </a:lnTo>
                <a:lnTo>
                  <a:pt x="279399" y="240791"/>
                </a:lnTo>
                <a:lnTo>
                  <a:pt x="330199" y="188975"/>
                </a:lnTo>
                <a:lnTo>
                  <a:pt x="393699" y="143255"/>
                </a:lnTo>
                <a:lnTo>
                  <a:pt x="419099" y="123443"/>
                </a:lnTo>
                <a:lnTo>
                  <a:pt x="444499" y="105917"/>
                </a:lnTo>
                <a:lnTo>
                  <a:pt x="482599" y="89153"/>
                </a:lnTo>
                <a:lnTo>
                  <a:pt x="507999" y="75437"/>
                </a:lnTo>
                <a:lnTo>
                  <a:pt x="546099" y="63245"/>
                </a:lnTo>
                <a:lnTo>
                  <a:pt x="571499" y="53339"/>
                </a:lnTo>
                <a:lnTo>
                  <a:pt x="609599" y="45719"/>
                </a:lnTo>
                <a:lnTo>
                  <a:pt x="647699" y="39623"/>
                </a:lnTo>
                <a:lnTo>
                  <a:pt x="673099" y="36575"/>
                </a:lnTo>
                <a:lnTo>
                  <a:pt x="711199" y="35051"/>
                </a:lnTo>
                <a:lnTo>
                  <a:pt x="749299" y="36575"/>
                </a:lnTo>
                <a:lnTo>
                  <a:pt x="787399" y="39623"/>
                </a:lnTo>
                <a:lnTo>
                  <a:pt x="812799" y="45719"/>
                </a:lnTo>
                <a:lnTo>
                  <a:pt x="850900" y="53339"/>
                </a:lnTo>
                <a:lnTo>
                  <a:pt x="876300" y="64007"/>
                </a:lnTo>
                <a:lnTo>
                  <a:pt x="914400" y="75437"/>
                </a:lnTo>
                <a:lnTo>
                  <a:pt x="952500" y="89915"/>
                </a:lnTo>
                <a:lnTo>
                  <a:pt x="977900" y="105917"/>
                </a:lnTo>
                <a:lnTo>
                  <a:pt x="1003300" y="124205"/>
                </a:lnTo>
                <a:lnTo>
                  <a:pt x="1041400" y="144017"/>
                </a:lnTo>
                <a:lnTo>
                  <a:pt x="1092200" y="189737"/>
                </a:lnTo>
                <a:lnTo>
                  <a:pt x="1143000" y="241553"/>
                </a:lnTo>
                <a:lnTo>
                  <a:pt x="1168400" y="270509"/>
                </a:lnTo>
                <a:lnTo>
                  <a:pt x="1193800" y="300227"/>
                </a:lnTo>
                <a:lnTo>
                  <a:pt x="1219200" y="332231"/>
                </a:lnTo>
                <a:lnTo>
                  <a:pt x="1244600" y="364997"/>
                </a:lnTo>
                <a:lnTo>
                  <a:pt x="1257300" y="399287"/>
                </a:lnTo>
                <a:lnTo>
                  <a:pt x="1282700" y="435101"/>
                </a:lnTo>
                <a:lnTo>
                  <a:pt x="1295400" y="471677"/>
                </a:lnTo>
                <a:lnTo>
                  <a:pt x="1308100" y="510539"/>
                </a:lnTo>
                <a:lnTo>
                  <a:pt x="1333500" y="549401"/>
                </a:lnTo>
                <a:lnTo>
                  <a:pt x="1346200" y="589787"/>
                </a:lnTo>
                <a:lnTo>
                  <a:pt x="1371600" y="673607"/>
                </a:lnTo>
                <a:lnTo>
                  <a:pt x="1371600" y="717041"/>
                </a:lnTo>
                <a:lnTo>
                  <a:pt x="1384300" y="761237"/>
                </a:lnTo>
                <a:lnTo>
                  <a:pt x="1384300" y="806195"/>
                </a:lnTo>
                <a:lnTo>
                  <a:pt x="1397000" y="851915"/>
                </a:lnTo>
                <a:lnTo>
                  <a:pt x="1397000" y="1225295"/>
                </a:lnTo>
                <a:lnTo>
                  <a:pt x="1422400" y="1134617"/>
                </a:lnTo>
                <a:close/>
              </a:path>
              <a:path w="1435100" h="1891029">
                <a:moveTo>
                  <a:pt x="1397000" y="1225295"/>
                </a:moveTo>
                <a:lnTo>
                  <a:pt x="1397000" y="1039367"/>
                </a:lnTo>
                <a:lnTo>
                  <a:pt x="1384300" y="1085087"/>
                </a:lnTo>
                <a:lnTo>
                  <a:pt x="1384300" y="1130045"/>
                </a:lnTo>
                <a:lnTo>
                  <a:pt x="1358900" y="1217675"/>
                </a:lnTo>
                <a:lnTo>
                  <a:pt x="1358900" y="1260347"/>
                </a:lnTo>
                <a:lnTo>
                  <a:pt x="1333500" y="1341881"/>
                </a:lnTo>
                <a:lnTo>
                  <a:pt x="1308100" y="1381505"/>
                </a:lnTo>
                <a:lnTo>
                  <a:pt x="1295400" y="1419605"/>
                </a:lnTo>
                <a:lnTo>
                  <a:pt x="1282700" y="1456181"/>
                </a:lnTo>
                <a:lnTo>
                  <a:pt x="1257300" y="1491995"/>
                </a:lnTo>
                <a:lnTo>
                  <a:pt x="1231900" y="1526285"/>
                </a:lnTo>
                <a:lnTo>
                  <a:pt x="1219200" y="1559813"/>
                </a:lnTo>
                <a:lnTo>
                  <a:pt x="1193800" y="1591055"/>
                </a:lnTo>
                <a:lnTo>
                  <a:pt x="1168400" y="1621535"/>
                </a:lnTo>
                <a:lnTo>
                  <a:pt x="1117600" y="1676399"/>
                </a:lnTo>
                <a:lnTo>
                  <a:pt x="1066800" y="1725167"/>
                </a:lnTo>
                <a:lnTo>
                  <a:pt x="1003300" y="1767077"/>
                </a:lnTo>
                <a:lnTo>
                  <a:pt x="977900" y="1785365"/>
                </a:lnTo>
                <a:lnTo>
                  <a:pt x="939800" y="1801367"/>
                </a:lnTo>
                <a:lnTo>
                  <a:pt x="914400" y="1815083"/>
                </a:lnTo>
                <a:lnTo>
                  <a:pt x="876300" y="1827276"/>
                </a:lnTo>
                <a:lnTo>
                  <a:pt x="850900" y="1837181"/>
                </a:lnTo>
                <a:lnTo>
                  <a:pt x="812800" y="1845564"/>
                </a:lnTo>
                <a:lnTo>
                  <a:pt x="774700" y="1850897"/>
                </a:lnTo>
                <a:lnTo>
                  <a:pt x="749300" y="1854707"/>
                </a:lnTo>
                <a:lnTo>
                  <a:pt x="711200" y="1855469"/>
                </a:lnTo>
                <a:lnTo>
                  <a:pt x="673100" y="1854707"/>
                </a:lnTo>
                <a:lnTo>
                  <a:pt x="647700" y="1850897"/>
                </a:lnTo>
                <a:lnTo>
                  <a:pt x="609600" y="1844802"/>
                </a:lnTo>
                <a:lnTo>
                  <a:pt x="571500" y="1837181"/>
                </a:lnTo>
                <a:lnTo>
                  <a:pt x="546100" y="1827276"/>
                </a:lnTo>
                <a:lnTo>
                  <a:pt x="508000" y="1815083"/>
                </a:lnTo>
                <a:lnTo>
                  <a:pt x="482600" y="1800605"/>
                </a:lnTo>
                <a:lnTo>
                  <a:pt x="444500" y="1784603"/>
                </a:lnTo>
                <a:lnTo>
                  <a:pt x="419100" y="1766315"/>
                </a:lnTo>
                <a:lnTo>
                  <a:pt x="393700" y="1746503"/>
                </a:lnTo>
                <a:lnTo>
                  <a:pt x="355600" y="1725167"/>
                </a:lnTo>
                <a:lnTo>
                  <a:pt x="330200" y="1701545"/>
                </a:lnTo>
                <a:lnTo>
                  <a:pt x="279400" y="1648967"/>
                </a:lnTo>
                <a:lnTo>
                  <a:pt x="228600" y="1590293"/>
                </a:lnTo>
                <a:lnTo>
                  <a:pt x="203200" y="1559051"/>
                </a:lnTo>
                <a:lnTo>
                  <a:pt x="190500" y="1526285"/>
                </a:lnTo>
                <a:lnTo>
                  <a:pt x="165100" y="1491233"/>
                </a:lnTo>
                <a:lnTo>
                  <a:pt x="152400" y="1456181"/>
                </a:lnTo>
                <a:lnTo>
                  <a:pt x="127000" y="1418843"/>
                </a:lnTo>
                <a:lnTo>
                  <a:pt x="114300" y="1380743"/>
                </a:lnTo>
                <a:lnTo>
                  <a:pt x="76200" y="1259585"/>
                </a:lnTo>
                <a:lnTo>
                  <a:pt x="38100" y="1129283"/>
                </a:lnTo>
                <a:lnTo>
                  <a:pt x="38100" y="1038605"/>
                </a:lnTo>
                <a:lnTo>
                  <a:pt x="25400" y="992123"/>
                </a:lnTo>
                <a:lnTo>
                  <a:pt x="25400" y="1225295"/>
                </a:lnTo>
                <a:lnTo>
                  <a:pt x="38100" y="1269491"/>
                </a:lnTo>
                <a:lnTo>
                  <a:pt x="63500" y="1354073"/>
                </a:lnTo>
                <a:lnTo>
                  <a:pt x="76200" y="1394459"/>
                </a:lnTo>
                <a:lnTo>
                  <a:pt x="101600" y="1434083"/>
                </a:lnTo>
                <a:lnTo>
                  <a:pt x="114300" y="1472183"/>
                </a:lnTo>
                <a:lnTo>
                  <a:pt x="139700" y="1509521"/>
                </a:lnTo>
                <a:lnTo>
                  <a:pt x="152400" y="1545335"/>
                </a:lnTo>
                <a:lnTo>
                  <a:pt x="177800" y="1579625"/>
                </a:lnTo>
                <a:lnTo>
                  <a:pt x="203200" y="1612391"/>
                </a:lnTo>
                <a:lnTo>
                  <a:pt x="228600" y="1643633"/>
                </a:lnTo>
                <a:lnTo>
                  <a:pt x="254000" y="1673352"/>
                </a:lnTo>
                <a:lnTo>
                  <a:pt x="304800" y="1728215"/>
                </a:lnTo>
                <a:lnTo>
                  <a:pt x="342900" y="1752599"/>
                </a:lnTo>
                <a:lnTo>
                  <a:pt x="368300" y="1775459"/>
                </a:lnTo>
                <a:lnTo>
                  <a:pt x="393700" y="1796795"/>
                </a:lnTo>
                <a:lnTo>
                  <a:pt x="431800" y="1815845"/>
                </a:lnTo>
                <a:lnTo>
                  <a:pt x="469900" y="1832609"/>
                </a:lnTo>
                <a:lnTo>
                  <a:pt x="495300" y="1847850"/>
                </a:lnTo>
                <a:lnTo>
                  <a:pt x="533400" y="1860803"/>
                </a:lnTo>
                <a:lnTo>
                  <a:pt x="571500" y="1871471"/>
                </a:lnTo>
                <a:lnTo>
                  <a:pt x="596900" y="1879853"/>
                </a:lnTo>
                <a:lnTo>
                  <a:pt x="635000" y="1885950"/>
                </a:lnTo>
                <a:lnTo>
                  <a:pt x="673100" y="1888997"/>
                </a:lnTo>
                <a:lnTo>
                  <a:pt x="711200" y="1890521"/>
                </a:lnTo>
                <a:lnTo>
                  <a:pt x="749300" y="1888997"/>
                </a:lnTo>
                <a:lnTo>
                  <a:pt x="787400" y="1885188"/>
                </a:lnTo>
                <a:lnTo>
                  <a:pt x="825500" y="1879091"/>
                </a:lnTo>
                <a:lnTo>
                  <a:pt x="863600" y="1870709"/>
                </a:lnTo>
                <a:lnTo>
                  <a:pt x="889000" y="1860041"/>
                </a:lnTo>
                <a:lnTo>
                  <a:pt x="927100" y="1847088"/>
                </a:lnTo>
                <a:lnTo>
                  <a:pt x="965200" y="1832609"/>
                </a:lnTo>
                <a:lnTo>
                  <a:pt x="990600" y="1815083"/>
                </a:lnTo>
                <a:lnTo>
                  <a:pt x="1028700" y="1796033"/>
                </a:lnTo>
                <a:lnTo>
                  <a:pt x="1054100" y="1774697"/>
                </a:lnTo>
                <a:lnTo>
                  <a:pt x="1092200" y="1751837"/>
                </a:lnTo>
                <a:lnTo>
                  <a:pt x="1117600" y="1727453"/>
                </a:lnTo>
                <a:lnTo>
                  <a:pt x="1168400" y="1672589"/>
                </a:lnTo>
                <a:lnTo>
                  <a:pt x="1193800" y="1642871"/>
                </a:lnTo>
                <a:lnTo>
                  <a:pt x="1219200" y="1611629"/>
                </a:lnTo>
                <a:lnTo>
                  <a:pt x="1244600" y="1578863"/>
                </a:lnTo>
                <a:lnTo>
                  <a:pt x="1270000" y="1544573"/>
                </a:lnTo>
                <a:lnTo>
                  <a:pt x="1295400" y="1508759"/>
                </a:lnTo>
                <a:lnTo>
                  <a:pt x="1308100" y="1471421"/>
                </a:lnTo>
                <a:lnTo>
                  <a:pt x="1333500" y="1433321"/>
                </a:lnTo>
                <a:lnTo>
                  <a:pt x="1358900" y="1353311"/>
                </a:lnTo>
                <a:lnTo>
                  <a:pt x="1397000" y="1225295"/>
                </a:lnTo>
                <a:close/>
              </a:path>
              <a:path w="1435100" h="1891029">
                <a:moveTo>
                  <a:pt x="1435100" y="993647"/>
                </a:moveTo>
                <a:lnTo>
                  <a:pt x="1435100" y="896873"/>
                </a:lnTo>
                <a:lnTo>
                  <a:pt x="1422400" y="848867"/>
                </a:lnTo>
                <a:lnTo>
                  <a:pt x="1422400" y="1040891"/>
                </a:lnTo>
                <a:lnTo>
                  <a:pt x="1435100" y="993647"/>
                </a:lnTo>
                <a:close/>
              </a:path>
            </a:pathLst>
          </a:custGeom>
          <a:solidFill>
            <a:srgbClr val="FFFFFF"/>
          </a:solidFill>
        </p:spPr>
        <p:txBody>
          <a:bodyPr wrap="square" lIns="0" tIns="0" rIns="0" bIns="0" rtlCol="0"/>
          <a:lstStyle/>
          <a:p>
            <a:endParaRPr sz="1539"/>
          </a:p>
        </p:txBody>
      </p:sp>
      <p:sp>
        <p:nvSpPr>
          <p:cNvPr id="6" name="object 6"/>
          <p:cNvSpPr txBox="1"/>
          <p:nvPr/>
        </p:nvSpPr>
        <p:spPr>
          <a:xfrm>
            <a:off x="2487576" y="889166"/>
            <a:ext cx="6209124" cy="930513"/>
          </a:xfrm>
          <a:prstGeom prst="rect">
            <a:avLst/>
          </a:prstGeom>
        </p:spPr>
        <p:txBody>
          <a:bodyPr vert="horz" wrap="square" lIns="0" tIns="10860" rIns="0" bIns="0" rtlCol="0">
            <a:spAutoFit/>
          </a:bodyPr>
          <a:lstStyle/>
          <a:p>
            <a:pPr marL="255205" indent="-244345">
              <a:spcBef>
                <a:spcPts val="86"/>
              </a:spcBef>
              <a:buFont typeface="Wingdings"/>
              <a:buChar char=""/>
              <a:tabLst>
                <a:tab pos="254662" algn="l"/>
                <a:tab pos="255205" algn="l"/>
              </a:tabLst>
            </a:pPr>
            <a:r>
              <a:rPr sz="1283" dirty="0">
                <a:latin typeface="Book Antiqua"/>
                <a:cs typeface="Book Antiqua"/>
              </a:rPr>
              <a:t>We have recently installed </a:t>
            </a:r>
            <a:r>
              <a:rPr sz="1283" dirty="0">
                <a:solidFill>
                  <a:srgbClr val="FF32CC"/>
                </a:solidFill>
                <a:latin typeface="Book Antiqua"/>
                <a:cs typeface="Book Antiqua"/>
              </a:rPr>
              <a:t>6 sets of </a:t>
            </a:r>
            <a:r>
              <a:rPr sz="1283" spc="-4" dirty="0">
                <a:solidFill>
                  <a:srgbClr val="FF32CC"/>
                </a:solidFill>
                <a:latin typeface="Book Antiqua"/>
                <a:cs typeface="Book Antiqua"/>
              </a:rPr>
              <a:t>pulse type quadrupole </a:t>
            </a:r>
            <a:r>
              <a:rPr sz="1283" dirty="0">
                <a:solidFill>
                  <a:srgbClr val="FF32CC"/>
                </a:solidFill>
                <a:latin typeface="Book Antiqua"/>
                <a:cs typeface="Book Antiqua"/>
              </a:rPr>
              <a:t>correctors</a:t>
            </a:r>
            <a:r>
              <a:rPr sz="1283" spc="-128" dirty="0">
                <a:solidFill>
                  <a:srgbClr val="FF32CC"/>
                </a:solidFill>
                <a:latin typeface="Book Antiqua"/>
                <a:cs typeface="Book Antiqua"/>
              </a:rPr>
              <a:t> </a:t>
            </a:r>
            <a:r>
              <a:rPr sz="1283" dirty="0">
                <a:solidFill>
                  <a:srgbClr val="FF32CC"/>
                </a:solidFill>
                <a:latin typeface="Book Antiqua"/>
                <a:cs typeface="Book Antiqua"/>
              </a:rPr>
              <a:t>(</a:t>
            </a:r>
            <a:r>
              <a:rPr sz="1283" u="sng" dirty="0">
                <a:solidFill>
                  <a:srgbClr val="FF32CC"/>
                </a:solidFill>
                <a:uFill>
                  <a:solidFill>
                    <a:srgbClr val="FF32CB"/>
                  </a:solidFill>
                </a:uFill>
                <a:latin typeface="Book Antiqua"/>
                <a:cs typeface="Book Antiqua"/>
              </a:rPr>
              <a:t>QDTs</a:t>
            </a:r>
            <a:r>
              <a:rPr sz="1283" dirty="0">
                <a:solidFill>
                  <a:srgbClr val="FF32CC"/>
                </a:solidFill>
                <a:latin typeface="Book Antiqua"/>
                <a:cs typeface="Book Antiqua"/>
              </a:rPr>
              <a:t>),</a:t>
            </a:r>
            <a:endParaRPr sz="1283" dirty="0">
              <a:latin typeface="Book Antiqua"/>
              <a:cs typeface="Book Antiqua"/>
            </a:endParaRPr>
          </a:p>
          <a:p>
            <a:pPr marL="255205" marR="4344"/>
            <a:r>
              <a:rPr sz="1283" dirty="0">
                <a:latin typeface="Book Antiqua"/>
                <a:cs typeface="Book Antiqua"/>
              </a:rPr>
              <a:t>to compensate </a:t>
            </a:r>
            <a:r>
              <a:rPr sz="1283" spc="-4" dirty="0">
                <a:latin typeface="Book Antiqua"/>
                <a:cs typeface="Book Antiqua"/>
              </a:rPr>
              <a:t>beta </a:t>
            </a:r>
            <a:r>
              <a:rPr sz="1283" dirty="0">
                <a:latin typeface="Book Antiqua"/>
                <a:cs typeface="Book Antiqua"/>
              </a:rPr>
              <a:t>function </a:t>
            </a:r>
            <a:r>
              <a:rPr sz="1283" spc="-4" dirty="0">
                <a:latin typeface="Book Antiqua"/>
                <a:cs typeface="Book Antiqua"/>
              </a:rPr>
              <a:t>beating, by </a:t>
            </a:r>
            <a:r>
              <a:rPr sz="1283" dirty="0">
                <a:latin typeface="Book Antiqua"/>
                <a:cs typeface="Book Antiqua"/>
              </a:rPr>
              <a:t>which the effect of the random</a:t>
            </a:r>
            <a:r>
              <a:rPr sz="1283" spc="-141" dirty="0">
                <a:latin typeface="Book Antiqua"/>
                <a:cs typeface="Book Antiqua"/>
              </a:rPr>
              <a:t> </a:t>
            </a:r>
            <a:r>
              <a:rPr sz="1283" dirty="0">
                <a:latin typeface="Book Antiqua"/>
                <a:cs typeface="Book Antiqua"/>
              </a:rPr>
              <a:t>resonances  can be minimized through the recovery of </a:t>
            </a:r>
            <a:r>
              <a:rPr sz="1283" spc="-4" dirty="0">
                <a:latin typeface="Book Antiqua"/>
                <a:cs typeface="Book Antiqua"/>
              </a:rPr>
              <a:t>the </a:t>
            </a:r>
            <a:r>
              <a:rPr sz="1283" dirty="0">
                <a:latin typeface="Book Antiqua"/>
                <a:cs typeface="Book Antiqua"/>
              </a:rPr>
              <a:t>super-periodic</a:t>
            </a:r>
            <a:r>
              <a:rPr sz="1283" spc="-107" dirty="0">
                <a:latin typeface="Book Antiqua"/>
                <a:cs typeface="Book Antiqua"/>
              </a:rPr>
              <a:t> </a:t>
            </a:r>
            <a:r>
              <a:rPr sz="1283" dirty="0">
                <a:latin typeface="Book Antiqua"/>
                <a:cs typeface="Book Antiqua"/>
              </a:rPr>
              <a:t>condition.</a:t>
            </a:r>
          </a:p>
          <a:p>
            <a:pPr marR="1381906" algn="r">
              <a:spcBef>
                <a:spcPts val="500"/>
              </a:spcBef>
            </a:pPr>
            <a:r>
              <a:rPr sz="1710" b="1" spc="-9" dirty="0">
                <a:solidFill>
                  <a:srgbClr val="FFFFFF"/>
                </a:solidFill>
                <a:latin typeface="Book Antiqua"/>
                <a:cs typeface="Book Antiqua"/>
              </a:rPr>
              <a:t>QDT</a:t>
            </a:r>
            <a:endParaRPr sz="1710" dirty="0">
              <a:latin typeface="Book Antiqua"/>
              <a:cs typeface="Book Antiqua"/>
            </a:endParaRPr>
          </a:p>
        </p:txBody>
      </p:sp>
      <p:sp>
        <p:nvSpPr>
          <p:cNvPr id="7" name="object 7"/>
          <p:cNvSpPr/>
          <p:nvPr/>
        </p:nvSpPr>
        <p:spPr>
          <a:xfrm>
            <a:off x="2620544" y="3523349"/>
            <a:ext cx="2456714" cy="2646780"/>
          </a:xfrm>
          <a:prstGeom prst="rect">
            <a:avLst/>
          </a:prstGeom>
          <a:blipFill>
            <a:blip r:embed="rId4" cstate="print"/>
            <a:stretch>
              <a:fillRect/>
            </a:stretch>
          </a:blipFill>
        </p:spPr>
        <p:txBody>
          <a:bodyPr wrap="square" lIns="0" tIns="0" rIns="0" bIns="0" rtlCol="0"/>
          <a:lstStyle/>
          <a:p>
            <a:endParaRPr sz="1539"/>
          </a:p>
        </p:txBody>
      </p:sp>
      <p:sp>
        <p:nvSpPr>
          <p:cNvPr id="8" name="object 8"/>
          <p:cNvSpPr/>
          <p:nvPr/>
        </p:nvSpPr>
        <p:spPr>
          <a:xfrm>
            <a:off x="5509937" y="3516234"/>
            <a:ext cx="2469732" cy="2657452"/>
          </a:xfrm>
          <a:prstGeom prst="rect">
            <a:avLst/>
          </a:prstGeom>
          <a:blipFill>
            <a:blip r:embed="rId5" cstate="print"/>
            <a:stretch>
              <a:fillRect/>
            </a:stretch>
          </a:blipFill>
        </p:spPr>
        <p:txBody>
          <a:bodyPr wrap="square" lIns="0" tIns="0" rIns="0" bIns="0" rtlCol="0"/>
          <a:lstStyle/>
          <a:p>
            <a:endParaRPr sz="1539"/>
          </a:p>
        </p:txBody>
      </p:sp>
      <p:sp>
        <p:nvSpPr>
          <p:cNvPr id="9" name="object 9"/>
          <p:cNvSpPr/>
          <p:nvPr/>
        </p:nvSpPr>
        <p:spPr>
          <a:xfrm>
            <a:off x="5083546" y="4550064"/>
            <a:ext cx="276926" cy="414847"/>
          </a:xfrm>
          <a:custGeom>
            <a:avLst/>
            <a:gdLst/>
            <a:ahLst/>
            <a:cxnLst/>
            <a:rect l="l" t="t" r="r" b="b"/>
            <a:pathLst>
              <a:path w="323850" h="485139">
                <a:moveTo>
                  <a:pt x="161544" y="363473"/>
                </a:moveTo>
                <a:lnTo>
                  <a:pt x="161544" y="121157"/>
                </a:lnTo>
                <a:lnTo>
                  <a:pt x="0" y="121157"/>
                </a:lnTo>
                <a:lnTo>
                  <a:pt x="0" y="363473"/>
                </a:lnTo>
                <a:lnTo>
                  <a:pt x="161544" y="363473"/>
                </a:lnTo>
                <a:close/>
              </a:path>
              <a:path w="323850" h="485139">
                <a:moveTo>
                  <a:pt x="323850" y="242315"/>
                </a:moveTo>
                <a:lnTo>
                  <a:pt x="161544" y="0"/>
                </a:lnTo>
                <a:lnTo>
                  <a:pt x="161544" y="484631"/>
                </a:lnTo>
                <a:lnTo>
                  <a:pt x="323850" y="242315"/>
                </a:lnTo>
                <a:close/>
              </a:path>
            </a:pathLst>
          </a:custGeom>
          <a:solidFill>
            <a:srgbClr val="00CB98"/>
          </a:solidFill>
        </p:spPr>
        <p:txBody>
          <a:bodyPr wrap="square" lIns="0" tIns="0" rIns="0" bIns="0" rtlCol="0"/>
          <a:lstStyle/>
          <a:p>
            <a:endParaRPr sz="1539"/>
          </a:p>
        </p:txBody>
      </p:sp>
      <p:sp>
        <p:nvSpPr>
          <p:cNvPr id="10" name="object 10"/>
          <p:cNvSpPr/>
          <p:nvPr/>
        </p:nvSpPr>
        <p:spPr>
          <a:xfrm>
            <a:off x="5078986" y="4536381"/>
            <a:ext cx="286157" cy="441453"/>
          </a:xfrm>
          <a:custGeom>
            <a:avLst/>
            <a:gdLst/>
            <a:ahLst/>
            <a:cxnLst/>
            <a:rect l="l" t="t" r="r" b="b"/>
            <a:pathLst>
              <a:path w="334645" h="516254">
                <a:moveTo>
                  <a:pt x="166878" y="131825"/>
                </a:moveTo>
                <a:lnTo>
                  <a:pt x="0" y="131825"/>
                </a:lnTo>
                <a:lnTo>
                  <a:pt x="0" y="384047"/>
                </a:lnTo>
                <a:lnTo>
                  <a:pt x="5333" y="384047"/>
                </a:lnTo>
                <a:lnTo>
                  <a:pt x="5334" y="141731"/>
                </a:lnTo>
                <a:lnTo>
                  <a:pt x="9905" y="137159"/>
                </a:lnTo>
                <a:lnTo>
                  <a:pt x="9905" y="141731"/>
                </a:lnTo>
                <a:lnTo>
                  <a:pt x="162306" y="141731"/>
                </a:lnTo>
                <a:lnTo>
                  <a:pt x="162306" y="137159"/>
                </a:lnTo>
                <a:lnTo>
                  <a:pt x="166878" y="131825"/>
                </a:lnTo>
                <a:close/>
              </a:path>
              <a:path w="334645" h="516254">
                <a:moveTo>
                  <a:pt x="9905" y="141731"/>
                </a:moveTo>
                <a:lnTo>
                  <a:pt x="9905" y="137159"/>
                </a:lnTo>
                <a:lnTo>
                  <a:pt x="5334" y="141731"/>
                </a:lnTo>
                <a:lnTo>
                  <a:pt x="9905" y="141731"/>
                </a:lnTo>
                <a:close/>
              </a:path>
              <a:path w="334645" h="516254">
                <a:moveTo>
                  <a:pt x="9906" y="374141"/>
                </a:moveTo>
                <a:lnTo>
                  <a:pt x="9905" y="141731"/>
                </a:lnTo>
                <a:lnTo>
                  <a:pt x="5334" y="141731"/>
                </a:lnTo>
                <a:lnTo>
                  <a:pt x="5334" y="374141"/>
                </a:lnTo>
                <a:lnTo>
                  <a:pt x="9906" y="374141"/>
                </a:lnTo>
                <a:close/>
              </a:path>
              <a:path w="334645" h="516254">
                <a:moveTo>
                  <a:pt x="171450" y="485072"/>
                </a:moveTo>
                <a:lnTo>
                  <a:pt x="171450" y="374141"/>
                </a:lnTo>
                <a:lnTo>
                  <a:pt x="5334" y="374141"/>
                </a:lnTo>
                <a:lnTo>
                  <a:pt x="9906" y="379475"/>
                </a:lnTo>
                <a:lnTo>
                  <a:pt x="9905" y="384047"/>
                </a:lnTo>
                <a:lnTo>
                  <a:pt x="162306" y="384047"/>
                </a:lnTo>
                <a:lnTo>
                  <a:pt x="162306" y="379475"/>
                </a:lnTo>
                <a:lnTo>
                  <a:pt x="166878" y="384047"/>
                </a:lnTo>
                <a:lnTo>
                  <a:pt x="166878" y="491897"/>
                </a:lnTo>
                <a:lnTo>
                  <a:pt x="171450" y="485072"/>
                </a:lnTo>
                <a:close/>
              </a:path>
              <a:path w="334645" h="516254">
                <a:moveTo>
                  <a:pt x="9905" y="384047"/>
                </a:moveTo>
                <a:lnTo>
                  <a:pt x="9906" y="379475"/>
                </a:lnTo>
                <a:lnTo>
                  <a:pt x="5334" y="374141"/>
                </a:lnTo>
                <a:lnTo>
                  <a:pt x="5333" y="384047"/>
                </a:lnTo>
                <a:lnTo>
                  <a:pt x="9905" y="384047"/>
                </a:lnTo>
                <a:close/>
              </a:path>
              <a:path w="334645" h="516254">
                <a:moveTo>
                  <a:pt x="334518" y="258317"/>
                </a:moveTo>
                <a:lnTo>
                  <a:pt x="162306" y="0"/>
                </a:lnTo>
                <a:lnTo>
                  <a:pt x="162306" y="131825"/>
                </a:lnTo>
                <a:lnTo>
                  <a:pt x="163068" y="131825"/>
                </a:lnTo>
                <a:lnTo>
                  <a:pt x="163068" y="18287"/>
                </a:lnTo>
                <a:lnTo>
                  <a:pt x="171450" y="16001"/>
                </a:lnTo>
                <a:lnTo>
                  <a:pt x="171450" y="30801"/>
                </a:lnTo>
                <a:lnTo>
                  <a:pt x="323587" y="257936"/>
                </a:lnTo>
                <a:lnTo>
                  <a:pt x="325374" y="255269"/>
                </a:lnTo>
                <a:lnTo>
                  <a:pt x="325374" y="271993"/>
                </a:lnTo>
                <a:lnTo>
                  <a:pt x="334518" y="258317"/>
                </a:lnTo>
                <a:close/>
              </a:path>
              <a:path w="334645" h="516254">
                <a:moveTo>
                  <a:pt x="166878" y="141731"/>
                </a:moveTo>
                <a:lnTo>
                  <a:pt x="166878" y="131825"/>
                </a:lnTo>
                <a:lnTo>
                  <a:pt x="162306" y="137159"/>
                </a:lnTo>
                <a:lnTo>
                  <a:pt x="162306" y="141731"/>
                </a:lnTo>
                <a:lnTo>
                  <a:pt x="166878" y="141731"/>
                </a:lnTo>
                <a:close/>
              </a:path>
              <a:path w="334645" h="516254">
                <a:moveTo>
                  <a:pt x="166878" y="384047"/>
                </a:moveTo>
                <a:lnTo>
                  <a:pt x="162306" y="379475"/>
                </a:lnTo>
                <a:lnTo>
                  <a:pt x="162306" y="384047"/>
                </a:lnTo>
                <a:lnTo>
                  <a:pt x="166878" y="384047"/>
                </a:lnTo>
                <a:close/>
              </a:path>
              <a:path w="334645" h="516254">
                <a:moveTo>
                  <a:pt x="166878" y="491897"/>
                </a:moveTo>
                <a:lnTo>
                  <a:pt x="166878" y="384047"/>
                </a:lnTo>
                <a:lnTo>
                  <a:pt x="162306" y="384047"/>
                </a:lnTo>
                <a:lnTo>
                  <a:pt x="162306" y="515873"/>
                </a:lnTo>
                <a:lnTo>
                  <a:pt x="163068" y="514734"/>
                </a:lnTo>
                <a:lnTo>
                  <a:pt x="163068" y="497585"/>
                </a:lnTo>
                <a:lnTo>
                  <a:pt x="166878" y="491897"/>
                </a:lnTo>
                <a:close/>
              </a:path>
              <a:path w="334645" h="516254">
                <a:moveTo>
                  <a:pt x="171450" y="30801"/>
                </a:moveTo>
                <a:lnTo>
                  <a:pt x="171450" y="16001"/>
                </a:lnTo>
                <a:lnTo>
                  <a:pt x="163068" y="18287"/>
                </a:lnTo>
                <a:lnTo>
                  <a:pt x="171450" y="30801"/>
                </a:lnTo>
                <a:close/>
              </a:path>
              <a:path w="334645" h="516254">
                <a:moveTo>
                  <a:pt x="171450" y="141731"/>
                </a:moveTo>
                <a:lnTo>
                  <a:pt x="171450" y="30801"/>
                </a:lnTo>
                <a:lnTo>
                  <a:pt x="163068" y="18287"/>
                </a:lnTo>
                <a:lnTo>
                  <a:pt x="163068" y="131825"/>
                </a:lnTo>
                <a:lnTo>
                  <a:pt x="166878" y="131825"/>
                </a:lnTo>
                <a:lnTo>
                  <a:pt x="166878" y="141731"/>
                </a:lnTo>
                <a:lnTo>
                  <a:pt x="171450" y="141731"/>
                </a:lnTo>
                <a:close/>
              </a:path>
              <a:path w="334645" h="516254">
                <a:moveTo>
                  <a:pt x="325374" y="271993"/>
                </a:moveTo>
                <a:lnTo>
                  <a:pt x="325374" y="260603"/>
                </a:lnTo>
                <a:lnTo>
                  <a:pt x="323587" y="257936"/>
                </a:lnTo>
                <a:lnTo>
                  <a:pt x="163068" y="497585"/>
                </a:lnTo>
                <a:lnTo>
                  <a:pt x="171450" y="500633"/>
                </a:lnTo>
                <a:lnTo>
                  <a:pt x="171450" y="502198"/>
                </a:lnTo>
                <a:lnTo>
                  <a:pt x="325374" y="271993"/>
                </a:lnTo>
                <a:close/>
              </a:path>
              <a:path w="334645" h="516254">
                <a:moveTo>
                  <a:pt x="171450" y="502198"/>
                </a:moveTo>
                <a:lnTo>
                  <a:pt x="171450" y="500633"/>
                </a:lnTo>
                <a:lnTo>
                  <a:pt x="163068" y="497585"/>
                </a:lnTo>
                <a:lnTo>
                  <a:pt x="163068" y="514734"/>
                </a:lnTo>
                <a:lnTo>
                  <a:pt x="171450" y="502198"/>
                </a:lnTo>
                <a:close/>
              </a:path>
              <a:path w="334645" h="516254">
                <a:moveTo>
                  <a:pt x="325374" y="260603"/>
                </a:moveTo>
                <a:lnTo>
                  <a:pt x="325374" y="255269"/>
                </a:lnTo>
                <a:lnTo>
                  <a:pt x="323587" y="257936"/>
                </a:lnTo>
                <a:lnTo>
                  <a:pt x="325374" y="260603"/>
                </a:lnTo>
                <a:close/>
              </a:path>
            </a:pathLst>
          </a:custGeom>
          <a:solidFill>
            <a:srgbClr val="CBCBFF"/>
          </a:solidFill>
        </p:spPr>
        <p:txBody>
          <a:bodyPr wrap="square" lIns="0" tIns="0" rIns="0" bIns="0" rtlCol="0"/>
          <a:lstStyle/>
          <a:p>
            <a:endParaRPr sz="1539"/>
          </a:p>
        </p:txBody>
      </p:sp>
      <p:sp>
        <p:nvSpPr>
          <p:cNvPr id="11" name="object 11"/>
          <p:cNvSpPr txBox="1"/>
          <p:nvPr/>
        </p:nvSpPr>
        <p:spPr>
          <a:xfrm>
            <a:off x="2397808" y="4136665"/>
            <a:ext cx="179536" cy="1254857"/>
          </a:xfrm>
          <a:prstGeom prst="rect">
            <a:avLst/>
          </a:prstGeom>
        </p:spPr>
        <p:txBody>
          <a:bodyPr vert="vert270" wrap="square" lIns="0" tIns="0" rIns="0" bIns="0" rtlCol="0">
            <a:spAutoFit/>
          </a:bodyPr>
          <a:lstStyle/>
          <a:p>
            <a:pPr marL="10860">
              <a:lnSpc>
                <a:spcPts val="1428"/>
              </a:lnSpc>
            </a:pPr>
            <a:r>
              <a:rPr sz="1197" spc="-4" dirty="0">
                <a:latin typeface="Book Antiqua"/>
                <a:cs typeface="Book Antiqua"/>
              </a:rPr>
              <a:t>Beta functions</a:t>
            </a:r>
            <a:r>
              <a:rPr sz="1197" spc="-13" dirty="0">
                <a:latin typeface="Book Antiqua"/>
                <a:cs typeface="Book Antiqua"/>
              </a:rPr>
              <a:t> </a:t>
            </a:r>
            <a:r>
              <a:rPr sz="1197" spc="-4" dirty="0">
                <a:latin typeface="Book Antiqua"/>
                <a:cs typeface="Book Antiqua"/>
              </a:rPr>
              <a:t>(m)</a:t>
            </a:r>
            <a:endParaRPr sz="1197">
              <a:latin typeface="Book Antiqua"/>
              <a:cs typeface="Book Antiqua"/>
            </a:endParaRPr>
          </a:p>
        </p:txBody>
      </p:sp>
      <p:sp>
        <p:nvSpPr>
          <p:cNvPr id="12" name="object 12"/>
          <p:cNvSpPr txBox="1"/>
          <p:nvPr/>
        </p:nvSpPr>
        <p:spPr>
          <a:xfrm>
            <a:off x="3686747" y="6106280"/>
            <a:ext cx="359461" cy="194635"/>
          </a:xfrm>
          <a:prstGeom prst="rect">
            <a:avLst/>
          </a:prstGeom>
        </p:spPr>
        <p:txBody>
          <a:bodyPr vert="horz" wrap="square" lIns="0" tIns="10317" rIns="0" bIns="0" rtlCol="0">
            <a:spAutoFit/>
          </a:bodyPr>
          <a:lstStyle/>
          <a:p>
            <a:pPr marL="10860">
              <a:spcBef>
                <a:spcPts val="81"/>
              </a:spcBef>
            </a:pPr>
            <a:r>
              <a:rPr sz="1197" spc="-4" dirty="0">
                <a:latin typeface="Book Antiqua"/>
                <a:cs typeface="Book Antiqua"/>
              </a:rPr>
              <a:t>s</a:t>
            </a:r>
            <a:r>
              <a:rPr sz="1197" spc="-64" dirty="0">
                <a:latin typeface="Book Antiqua"/>
                <a:cs typeface="Book Antiqua"/>
              </a:rPr>
              <a:t> </a:t>
            </a:r>
            <a:r>
              <a:rPr sz="1197" spc="-4" dirty="0">
                <a:latin typeface="Book Antiqua"/>
                <a:cs typeface="Book Antiqua"/>
              </a:rPr>
              <a:t>(m)</a:t>
            </a:r>
            <a:endParaRPr sz="1197">
              <a:latin typeface="Book Antiqua"/>
              <a:cs typeface="Book Antiqua"/>
            </a:endParaRPr>
          </a:p>
        </p:txBody>
      </p:sp>
      <p:sp>
        <p:nvSpPr>
          <p:cNvPr id="13" name="object 13"/>
          <p:cNvSpPr txBox="1"/>
          <p:nvPr/>
        </p:nvSpPr>
        <p:spPr>
          <a:xfrm>
            <a:off x="5331273" y="4134059"/>
            <a:ext cx="179536" cy="1254857"/>
          </a:xfrm>
          <a:prstGeom prst="rect">
            <a:avLst/>
          </a:prstGeom>
        </p:spPr>
        <p:txBody>
          <a:bodyPr vert="vert270" wrap="square" lIns="0" tIns="0" rIns="0" bIns="0" rtlCol="0">
            <a:spAutoFit/>
          </a:bodyPr>
          <a:lstStyle/>
          <a:p>
            <a:pPr marL="10860">
              <a:lnSpc>
                <a:spcPts val="1428"/>
              </a:lnSpc>
            </a:pPr>
            <a:r>
              <a:rPr sz="1197" spc="-4" dirty="0">
                <a:latin typeface="Book Antiqua"/>
                <a:cs typeface="Book Antiqua"/>
              </a:rPr>
              <a:t>Beta functions</a:t>
            </a:r>
            <a:r>
              <a:rPr sz="1197" spc="-13" dirty="0">
                <a:latin typeface="Book Antiqua"/>
                <a:cs typeface="Book Antiqua"/>
              </a:rPr>
              <a:t> </a:t>
            </a:r>
            <a:r>
              <a:rPr sz="1197" spc="-4" dirty="0">
                <a:latin typeface="Book Antiqua"/>
                <a:cs typeface="Book Antiqua"/>
              </a:rPr>
              <a:t>(m)</a:t>
            </a:r>
            <a:endParaRPr sz="1197">
              <a:latin typeface="Book Antiqua"/>
              <a:cs typeface="Book Antiqua"/>
            </a:endParaRPr>
          </a:p>
        </p:txBody>
      </p:sp>
      <p:sp>
        <p:nvSpPr>
          <p:cNvPr id="14" name="object 14"/>
          <p:cNvSpPr txBox="1"/>
          <p:nvPr/>
        </p:nvSpPr>
        <p:spPr>
          <a:xfrm>
            <a:off x="6903654" y="6103674"/>
            <a:ext cx="359461" cy="194635"/>
          </a:xfrm>
          <a:prstGeom prst="rect">
            <a:avLst/>
          </a:prstGeom>
        </p:spPr>
        <p:txBody>
          <a:bodyPr vert="horz" wrap="square" lIns="0" tIns="10317" rIns="0" bIns="0" rtlCol="0">
            <a:spAutoFit/>
          </a:bodyPr>
          <a:lstStyle/>
          <a:p>
            <a:pPr marL="10860">
              <a:spcBef>
                <a:spcPts val="81"/>
              </a:spcBef>
            </a:pPr>
            <a:r>
              <a:rPr sz="1197" spc="-4" dirty="0">
                <a:latin typeface="Book Antiqua"/>
                <a:cs typeface="Book Antiqua"/>
              </a:rPr>
              <a:t>s</a:t>
            </a:r>
            <a:r>
              <a:rPr sz="1197" spc="-64" dirty="0">
                <a:latin typeface="Book Antiqua"/>
                <a:cs typeface="Book Antiqua"/>
              </a:rPr>
              <a:t> </a:t>
            </a:r>
            <a:r>
              <a:rPr sz="1197" spc="-4" dirty="0">
                <a:latin typeface="Book Antiqua"/>
                <a:cs typeface="Book Antiqua"/>
              </a:rPr>
              <a:t>(m)</a:t>
            </a:r>
            <a:endParaRPr sz="1197">
              <a:latin typeface="Book Antiqua"/>
              <a:cs typeface="Book Antiqua"/>
            </a:endParaRPr>
          </a:p>
        </p:txBody>
      </p:sp>
      <p:sp>
        <p:nvSpPr>
          <p:cNvPr id="15" name="object 15"/>
          <p:cNvSpPr txBox="1"/>
          <p:nvPr/>
        </p:nvSpPr>
        <p:spPr>
          <a:xfrm>
            <a:off x="7769619" y="3605474"/>
            <a:ext cx="2096495" cy="1195521"/>
          </a:xfrm>
          <a:prstGeom prst="rect">
            <a:avLst/>
          </a:prstGeom>
        </p:spPr>
        <p:txBody>
          <a:bodyPr vert="horz" wrap="square" lIns="0" tIns="10860" rIns="0" bIns="0" rtlCol="0">
            <a:spAutoFit/>
          </a:bodyPr>
          <a:lstStyle/>
          <a:p>
            <a:pPr marL="295929" marR="4344" indent="-285069">
              <a:spcBef>
                <a:spcPts val="86"/>
              </a:spcBef>
              <a:buFont typeface="Wingdings"/>
              <a:buChar char=""/>
              <a:tabLst>
                <a:tab pos="254662" algn="l"/>
                <a:tab pos="255205" algn="l"/>
              </a:tabLst>
            </a:pPr>
            <a:r>
              <a:rPr sz="1283" spc="-4" dirty="0">
                <a:latin typeface="Book Antiqua"/>
                <a:cs typeface="Book Antiqua"/>
              </a:rPr>
              <a:t>Vertical beta </a:t>
            </a:r>
            <a:r>
              <a:rPr sz="1283" dirty="0">
                <a:latin typeface="Book Antiqua"/>
                <a:cs typeface="Book Antiqua"/>
              </a:rPr>
              <a:t>function  </a:t>
            </a:r>
            <a:r>
              <a:rPr sz="1283" spc="-4" dirty="0">
                <a:latin typeface="Book Antiqua"/>
                <a:cs typeface="Book Antiqua"/>
              </a:rPr>
              <a:t>beating </a:t>
            </a:r>
            <a:r>
              <a:rPr sz="1283" dirty="0">
                <a:latin typeface="Book Antiqua"/>
                <a:cs typeface="Book Antiqua"/>
              </a:rPr>
              <a:t>was successfully  corrected </a:t>
            </a:r>
            <a:r>
              <a:rPr sz="1283" spc="-4" dirty="0">
                <a:latin typeface="Book Antiqua"/>
                <a:cs typeface="Book Antiqua"/>
              </a:rPr>
              <a:t>by QDTs,  </a:t>
            </a:r>
            <a:r>
              <a:rPr sz="1283" dirty="0">
                <a:latin typeface="Book Antiqua"/>
                <a:cs typeface="Book Antiqua"/>
              </a:rPr>
              <a:t>while keeping the</a:t>
            </a:r>
            <a:r>
              <a:rPr sz="1283" spc="-120" dirty="0">
                <a:latin typeface="Book Antiqua"/>
                <a:cs typeface="Book Antiqua"/>
              </a:rPr>
              <a:t> </a:t>
            </a:r>
            <a:r>
              <a:rPr sz="1283" dirty="0">
                <a:latin typeface="Book Antiqua"/>
                <a:cs typeface="Book Antiqua"/>
              </a:rPr>
              <a:t>super-  periodic</a:t>
            </a:r>
            <a:r>
              <a:rPr sz="1283" spc="-21" dirty="0">
                <a:latin typeface="Book Antiqua"/>
                <a:cs typeface="Book Antiqua"/>
              </a:rPr>
              <a:t> </a:t>
            </a:r>
            <a:r>
              <a:rPr sz="1283" dirty="0">
                <a:latin typeface="Book Antiqua"/>
                <a:cs typeface="Book Antiqua"/>
              </a:rPr>
              <a:t>condition</a:t>
            </a:r>
            <a:endParaRPr sz="1283">
              <a:latin typeface="Book Antiqua"/>
              <a:cs typeface="Book Antiqua"/>
            </a:endParaRPr>
          </a:p>
          <a:p>
            <a:pPr marL="295929"/>
            <a:r>
              <a:rPr sz="1283" dirty="0">
                <a:latin typeface="Book Antiqua"/>
                <a:cs typeface="Book Antiqua"/>
              </a:rPr>
              <a:t>on the horizontal</a:t>
            </a:r>
            <a:r>
              <a:rPr sz="1283" spc="-60" dirty="0">
                <a:latin typeface="Book Antiqua"/>
                <a:cs typeface="Book Antiqua"/>
              </a:rPr>
              <a:t> </a:t>
            </a:r>
            <a:r>
              <a:rPr sz="1283" dirty="0">
                <a:latin typeface="Book Antiqua"/>
                <a:cs typeface="Book Antiqua"/>
              </a:rPr>
              <a:t>plane.</a:t>
            </a:r>
            <a:endParaRPr sz="1283">
              <a:latin typeface="Book Antiqua"/>
              <a:cs typeface="Book Antiqua"/>
            </a:endParaRPr>
          </a:p>
        </p:txBody>
      </p:sp>
      <p:sp>
        <p:nvSpPr>
          <p:cNvPr id="16" name="object 16"/>
          <p:cNvSpPr txBox="1"/>
          <p:nvPr/>
        </p:nvSpPr>
        <p:spPr>
          <a:xfrm>
            <a:off x="3800124" y="4468181"/>
            <a:ext cx="1191869" cy="194635"/>
          </a:xfrm>
          <a:prstGeom prst="rect">
            <a:avLst/>
          </a:prstGeom>
        </p:spPr>
        <p:txBody>
          <a:bodyPr vert="horz" wrap="square" lIns="0" tIns="10317" rIns="0" bIns="0" rtlCol="0">
            <a:spAutoFit/>
          </a:bodyPr>
          <a:lstStyle/>
          <a:p>
            <a:pPr marL="10860">
              <a:spcBef>
                <a:spcPts val="81"/>
              </a:spcBef>
            </a:pPr>
            <a:r>
              <a:rPr sz="1197" u="sng" spc="-4" dirty="0">
                <a:uFill>
                  <a:solidFill>
                    <a:srgbClr val="000000"/>
                  </a:solidFill>
                </a:uFill>
                <a:latin typeface="Book Antiqua"/>
                <a:cs typeface="Book Antiqua"/>
              </a:rPr>
              <a:t>2nd</a:t>
            </a:r>
            <a:r>
              <a:rPr sz="1197" u="sng" spc="-34" dirty="0">
                <a:uFill>
                  <a:solidFill>
                    <a:srgbClr val="000000"/>
                  </a:solidFill>
                </a:uFill>
                <a:latin typeface="Book Antiqua"/>
                <a:cs typeface="Book Antiqua"/>
              </a:rPr>
              <a:t> </a:t>
            </a:r>
            <a:r>
              <a:rPr sz="1197" u="sng" spc="-4" dirty="0">
                <a:uFill>
                  <a:solidFill>
                    <a:srgbClr val="000000"/>
                  </a:solidFill>
                </a:uFill>
                <a:latin typeface="Book Antiqua"/>
                <a:cs typeface="Book Antiqua"/>
              </a:rPr>
              <a:t>super-period</a:t>
            </a:r>
            <a:endParaRPr sz="1197">
              <a:latin typeface="Book Antiqua"/>
              <a:cs typeface="Book Antiqua"/>
            </a:endParaRPr>
          </a:p>
        </p:txBody>
      </p:sp>
      <p:sp>
        <p:nvSpPr>
          <p:cNvPr id="17" name="object 17"/>
          <p:cNvSpPr txBox="1"/>
          <p:nvPr/>
        </p:nvSpPr>
        <p:spPr>
          <a:xfrm>
            <a:off x="3832052" y="5359557"/>
            <a:ext cx="1163091" cy="194635"/>
          </a:xfrm>
          <a:prstGeom prst="rect">
            <a:avLst/>
          </a:prstGeom>
        </p:spPr>
        <p:txBody>
          <a:bodyPr vert="horz" wrap="square" lIns="0" tIns="10317" rIns="0" bIns="0" rtlCol="0">
            <a:spAutoFit/>
          </a:bodyPr>
          <a:lstStyle/>
          <a:p>
            <a:pPr marL="10860">
              <a:spcBef>
                <a:spcPts val="81"/>
              </a:spcBef>
            </a:pPr>
            <a:r>
              <a:rPr sz="1197" u="sng" spc="-4" dirty="0">
                <a:uFill>
                  <a:solidFill>
                    <a:srgbClr val="000000"/>
                  </a:solidFill>
                </a:uFill>
                <a:latin typeface="Book Antiqua"/>
                <a:cs typeface="Book Antiqua"/>
              </a:rPr>
              <a:t>3rd</a:t>
            </a:r>
            <a:r>
              <a:rPr sz="1197" u="sng" spc="-34" dirty="0">
                <a:uFill>
                  <a:solidFill>
                    <a:srgbClr val="000000"/>
                  </a:solidFill>
                </a:uFill>
                <a:latin typeface="Book Antiqua"/>
                <a:cs typeface="Book Antiqua"/>
              </a:rPr>
              <a:t> </a:t>
            </a:r>
            <a:r>
              <a:rPr sz="1197" u="sng" spc="-4" dirty="0">
                <a:uFill>
                  <a:solidFill>
                    <a:srgbClr val="000000"/>
                  </a:solidFill>
                </a:uFill>
                <a:latin typeface="Book Antiqua"/>
                <a:cs typeface="Book Antiqua"/>
              </a:rPr>
              <a:t>super-period</a:t>
            </a:r>
            <a:endParaRPr sz="1197">
              <a:latin typeface="Book Antiqua"/>
              <a:cs typeface="Book Antiqua"/>
            </a:endParaRPr>
          </a:p>
        </p:txBody>
      </p:sp>
      <p:sp>
        <p:nvSpPr>
          <p:cNvPr id="18" name="object 18"/>
          <p:cNvSpPr txBox="1"/>
          <p:nvPr/>
        </p:nvSpPr>
        <p:spPr>
          <a:xfrm>
            <a:off x="2952404" y="3100652"/>
            <a:ext cx="4689829" cy="658007"/>
          </a:xfrm>
          <a:prstGeom prst="rect">
            <a:avLst/>
          </a:prstGeom>
        </p:spPr>
        <p:txBody>
          <a:bodyPr vert="horz" wrap="square" lIns="0" tIns="27692" rIns="0" bIns="0" rtlCol="0">
            <a:spAutoFit/>
          </a:bodyPr>
          <a:lstStyle/>
          <a:p>
            <a:pPr marL="255205" indent="-244345">
              <a:spcBef>
                <a:spcPts val="217"/>
              </a:spcBef>
              <a:buFont typeface="Wingdings"/>
              <a:buChar char=""/>
              <a:tabLst>
                <a:tab pos="255205" algn="l"/>
              </a:tabLst>
            </a:pPr>
            <a:r>
              <a:rPr sz="1283" dirty="0">
                <a:latin typeface="Book Antiqua"/>
                <a:cs typeface="Book Antiqua"/>
              </a:rPr>
              <a:t>Beta function beating correction </a:t>
            </a:r>
            <a:r>
              <a:rPr sz="1283" spc="-4" dirty="0">
                <a:latin typeface="Book Antiqua"/>
                <a:cs typeface="Book Antiqua"/>
              </a:rPr>
              <a:t>by the </a:t>
            </a:r>
            <a:r>
              <a:rPr sz="1283" dirty="0">
                <a:latin typeface="Book Antiqua"/>
                <a:cs typeface="Book Antiqua"/>
              </a:rPr>
              <a:t>quadrupole</a:t>
            </a:r>
            <a:r>
              <a:rPr sz="1283" spc="-141" dirty="0">
                <a:latin typeface="Book Antiqua"/>
                <a:cs typeface="Book Antiqua"/>
              </a:rPr>
              <a:t> </a:t>
            </a:r>
            <a:r>
              <a:rPr sz="1283" dirty="0">
                <a:latin typeface="Book Antiqua"/>
                <a:cs typeface="Book Antiqua"/>
              </a:rPr>
              <a:t>correctors</a:t>
            </a:r>
            <a:endParaRPr sz="1283">
              <a:latin typeface="Book Antiqua"/>
              <a:cs typeface="Book Antiqua"/>
            </a:endParaRPr>
          </a:p>
          <a:p>
            <a:pPr marL="46154" algn="ctr">
              <a:spcBef>
                <a:spcPts val="120"/>
              </a:spcBef>
              <a:tabLst>
                <a:tab pos="3076573" algn="l"/>
              </a:tabLst>
            </a:pPr>
            <a:r>
              <a:rPr sz="1197" spc="-4" dirty="0">
                <a:latin typeface="Book Antiqua"/>
                <a:cs typeface="Book Antiqua"/>
              </a:rPr>
              <a:t>Before</a:t>
            </a:r>
            <a:r>
              <a:rPr sz="1197" spc="4" dirty="0">
                <a:latin typeface="Book Antiqua"/>
                <a:cs typeface="Book Antiqua"/>
              </a:rPr>
              <a:t> </a:t>
            </a:r>
            <a:r>
              <a:rPr sz="1197" spc="-4" dirty="0">
                <a:latin typeface="Book Antiqua"/>
                <a:cs typeface="Book Antiqua"/>
              </a:rPr>
              <a:t>correction	</a:t>
            </a:r>
            <a:r>
              <a:rPr sz="1796" spc="-6" baseline="3968" dirty="0">
                <a:latin typeface="Book Antiqua"/>
                <a:cs typeface="Book Antiqua"/>
              </a:rPr>
              <a:t>After correction</a:t>
            </a:r>
            <a:endParaRPr sz="1796" baseline="3968">
              <a:latin typeface="Book Antiqua"/>
              <a:cs typeface="Book Antiqua"/>
            </a:endParaRPr>
          </a:p>
          <a:p>
            <a:pPr marL="927424">
              <a:spcBef>
                <a:spcPts val="402"/>
              </a:spcBef>
            </a:pPr>
            <a:r>
              <a:rPr sz="1197" u="sng" spc="-4" dirty="0">
                <a:uFill>
                  <a:solidFill>
                    <a:srgbClr val="000000"/>
                  </a:solidFill>
                </a:uFill>
                <a:latin typeface="Book Antiqua"/>
                <a:cs typeface="Book Antiqua"/>
              </a:rPr>
              <a:t>1st</a:t>
            </a:r>
            <a:r>
              <a:rPr sz="1197" u="sng" spc="-9" dirty="0">
                <a:uFill>
                  <a:solidFill>
                    <a:srgbClr val="000000"/>
                  </a:solidFill>
                </a:uFill>
                <a:latin typeface="Book Antiqua"/>
                <a:cs typeface="Book Antiqua"/>
              </a:rPr>
              <a:t> </a:t>
            </a:r>
            <a:r>
              <a:rPr sz="1197" u="sng" spc="-4" dirty="0">
                <a:uFill>
                  <a:solidFill>
                    <a:srgbClr val="000000"/>
                  </a:solidFill>
                </a:uFill>
                <a:latin typeface="Book Antiqua"/>
                <a:cs typeface="Book Antiqua"/>
              </a:rPr>
              <a:t>super-period</a:t>
            </a:r>
            <a:endParaRPr sz="1197">
              <a:latin typeface="Book Antiqua"/>
              <a:cs typeface="Book Antiqua"/>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TotalTime>
  <Words>1595</Words>
  <Application>Microsoft Office PowerPoint</Application>
  <PresentationFormat>ワイド画面</PresentationFormat>
  <Paragraphs>229</Paragraphs>
  <Slides>14</Slides>
  <Notes>3</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14</vt:i4>
      </vt:variant>
    </vt:vector>
  </HeadingPairs>
  <TitlesOfParts>
    <vt:vector size="26" baseType="lpstr">
      <vt:lpstr>ＭＳ Ｐゴシック</vt:lpstr>
      <vt:lpstr>ＭＳ 明朝</vt:lpstr>
      <vt:lpstr>游ゴシック</vt:lpstr>
      <vt:lpstr>Arial</vt:lpstr>
      <vt:lpstr>Arial Narrow</vt:lpstr>
      <vt:lpstr>Book Antiqua</vt:lpstr>
      <vt:lpstr>Calibri</vt:lpstr>
      <vt:lpstr>Calibri Light</vt:lpstr>
      <vt:lpstr>Symbol</vt:lpstr>
      <vt:lpstr>Times New Roman</vt:lpstr>
      <vt:lpstr>Wingdings</vt:lpstr>
      <vt:lpstr>Office Theme</vt:lpstr>
      <vt:lpstr>RCS collaboration</vt:lpstr>
      <vt:lpstr>PowerPoint プレゼンテーション</vt:lpstr>
      <vt:lpstr>PowerPoint プレゼンテーション</vt:lpstr>
      <vt:lpstr>PowerPoint プレゼンテーション</vt:lpstr>
      <vt:lpstr>PowerPoint プレゼンテーション</vt:lpstr>
      <vt:lpstr>3GeV-RCS in J-PARC</vt:lpstr>
      <vt:lpstr>Concept of the lattice design</vt:lpstr>
      <vt:lpstr>Concept of the lattice design -reduction of the uncontrolled loss-</vt:lpstr>
      <vt:lpstr>Correction of beta function beating</vt:lpstr>
      <vt:lpstr>Measurements vs Numerical simulations</vt:lpstr>
      <vt:lpstr>1-MW beam test in 2016</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RCS</dc:title>
  <dc:creator>William Pellico</dc:creator>
  <cp:lastModifiedBy>Yamamoto Kazami</cp:lastModifiedBy>
  <cp:revision>6</cp:revision>
  <dcterms:created xsi:type="dcterms:W3CDTF">2019-03-19T14:28:58Z</dcterms:created>
  <dcterms:modified xsi:type="dcterms:W3CDTF">2019-03-19T18:11:04Z</dcterms:modified>
</cp:coreProperties>
</file>