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94" r:id="rId2"/>
    <p:sldId id="301" r:id="rId3"/>
    <p:sldId id="302" r:id="rId4"/>
    <p:sldId id="269" r:id="rId5"/>
    <p:sldId id="296" r:id="rId6"/>
    <p:sldId id="275" r:id="rId7"/>
    <p:sldId id="303" r:id="rId8"/>
    <p:sldId id="310" r:id="rId9"/>
    <p:sldId id="299" r:id="rId10"/>
    <p:sldId id="298" r:id="rId11"/>
    <p:sldId id="305" r:id="rId12"/>
    <p:sldId id="297" r:id="rId13"/>
    <p:sldId id="304" r:id="rId14"/>
    <p:sldId id="306" r:id="rId15"/>
    <p:sldId id="308" r:id="rId16"/>
    <p:sldId id="309" r:id="rId17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4C97"/>
    <a:srgbClr val="0099CC"/>
    <a:srgbClr val="50504E"/>
    <a:srgbClr val="4E4E4E"/>
    <a:srgbClr val="404040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napToObjects="1" showGuides="1">
      <p:cViewPr varScale="1">
        <p:scale>
          <a:sx n="127" d="100"/>
          <a:sy n="127" d="100"/>
        </p:scale>
        <p:origin x="246" y="12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6A75A-9A37-4063-A357-CCB3F67F3E5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B8A61-BE46-4DC8-A7CF-E39B06A9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3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3/19/2019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97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Greg Saewert	</a:t>
            </a:r>
          </a:p>
          <a:p>
            <a:r>
              <a:rPr lang="en-US" dirty="0"/>
              <a:t>US-Japan Meeting: Equipment for High-Intensity Neutrino Beams</a:t>
            </a:r>
          </a:p>
          <a:p>
            <a:r>
              <a:rPr lang="en-US" dirty="0"/>
              <a:t>21/03/2019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Ion Profile Monitor 10kV Proposed Switch Design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AE647-5ACC-48DD-A8B3-D24D883D3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0024" y="4671058"/>
            <a:ext cx="8686800" cy="166928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Bipolar switch design is composed of 2 identical switches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Bipolar pulsed voltage has fast turn-on and turn-off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Capacitive load power dissipation must be dissipated </a:t>
            </a:r>
            <a:r>
              <a:rPr lang="en-US" sz="2000" b="0"/>
              <a:t>in resistors</a:t>
            </a:r>
            <a:endParaRPr lang="en-US" sz="2000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96C8-42D8-4D04-B6EB-582F3898F08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5E696-7128-4EE1-8C7D-5142A9A05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Saewert | </a:t>
            </a:r>
            <a:r>
              <a:rPr lang="en-US" dirty="0" err="1"/>
              <a:t>IPM</a:t>
            </a:r>
            <a:r>
              <a:rPr lang="en-US" dirty="0"/>
              <a:t> High Voltage Switch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79308-6A7C-4D2D-A68B-58E1EA53A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C95BDB-FB2C-4C1F-B14E-4062B15CA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Proposal: </a:t>
            </a:r>
            <a:r>
              <a:rPr lang="en-US" dirty="0" err="1"/>
              <a:t>IPM</a:t>
            </a:r>
            <a:r>
              <a:rPr lang="en-US" dirty="0"/>
              <a:t> and high voltage switch system</a:t>
            </a:r>
          </a:p>
        </p:txBody>
      </p:sp>
      <p:pic>
        <p:nvPicPr>
          <p:cNvPr id="24" name="Picture 2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E0569DF9-3E28-4525-88CD-1C66D9CD1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700832"/>
            <a:ext cx="8748225" cy="397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4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4D36A-5E4F-41D6-AF2A-57D01872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83119E-1F05-432C-9CF7-4E6C09B6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EDEAE-53F7-4980-9244-853EF529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5F8C04D4-1284-4FDD-8EAD-3065D53754D9}"/>
              </a:ext>
            </a:extLst>
          </p:cNvPr>
          <p:cNvSpPr txBox="1">
            <a:spLocks/>
          </p:cNvSpPr>
          <p:nvPr/>
        </p:nvSpPr>
        <p:spPr>
          <a:xfrm>
            <a:off x="222250" y="254122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5 kV Super Cascode switch</a:t>
            </a:r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24D77C5-08F8-4C72-8DF8-32374E9F3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96" y="801044"/>
            <a:ext cx="6033992" cy="1738115"/>
          </a:xfrm>
          <a:prstGeom prst="rect">
            <a:avLst/>
          </a:prstGeom>
        </p:spPr>
      </p:pic>
      <p:pic>
        <p:nvPicPr>
          <p:cNvPr id="10" name="Picture 9" descr="A black and silver text&#10;&#10;Description generated with high confidence">
            <a:extLst>
              <a:ext uri="{FF2B5EF4-FFF2-40B4-BE49-F238E27FC236}">
                <a16:creationId xmlns:a16="http://schemas.microsoft.com/office/drawing/2014/main" id="{CC2690FC-2289-4791-A11E-36D8BF3AE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801045"/>
            <a:ext cx="2628572" cy="52823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6258955-D98B-4A45-AD37-E802E8015959}"/>
              </a:ext>
            </a:extLst>
          </p:cNvPr>
          <p:cNvGrpSpPr/>
          <p:nvPr/>
        </p:nvGrpSpPr>
        <p:grpSpPr>
          <a:xfrm>
            <a:off x="4048043" y="2812348"/>
            <a:ext cx="4196671" cy="3214808"/>
            <a:chOff x="4108499" y="2628139"/>
            <a:chExt cx="4196671" cy="3214808"/>
          </a:xfrm>
        </p:grpSpPr>
        <p:pic>
          <p:nvPicPr>
            <p:cNvPr id="12" name="Picture 11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C9EBAD60-03AC-4D62-A990-B465D7B94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8499" y="2628139"/>
              <a:ext cx="4196671" cy="321480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0B8DBD-2FAF-4125-96C3-757335875B72}"/>
                </a:ext>
              </a:extLst>
            </p:cNvPr>
            <p:cNvSpPr txBox="1"/>
            <p:nvPr/>
          </p:nvSpPr>
          <p:spPr>
            <a:xfrm>
              <a:off x="5338310" y="2637063"/>
              <a:ext cx="25693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Voltage Sharing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871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1" name="Picture 10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DFDF09A1-E34A-41E2-92A6-99A27E9BC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110882"/>
            <a:ext cx="2743056" cy="4851924"/>
          </a:xfrm>
          <a:prstGeom prst="rect">
            <a:avLst/>
          </a:prstGeom>
        </p:spPr>
      </p:pic>
      <p:sp>
        <p:nvSpPr>
          <p:cNvPr id="13" name="Title 9">
            <a:extLst>
              <a:ext uri="{FF2B5EF4-FFF2-40B4-BE49-F238E27FC236}">
                <a16:creationId xmlns:a16="http://schemas.microsoft.com/office/drawing/2014/main" id="{037AC1EB-8571-427C-8E72-4F53B0FFBEE6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8 kV Super-</a:t>
            </a:r>
            <a:r>
              <a:rPr lang="en-US" sz="2400" dirty="0" err="1"/>
              <a:t>cascode</a:t>
            </a:r>
            <a:r>
              <a:rPr lang="en-US" sz="2400" dirty="0"/>
              <a:t> switch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E0CAA-1013-4372-8BCD-3DCCB95D13B7}"/>
              </a:ext>
            </a:extLst>
          </p:cNvPr>
          <p:cNvSpPr txBox="1"/>
          <p:nvPr/>
        </p:nvSpPr>
        <p:spPr>
          <a:xfrm>
            <a:off x="3045479" y="604560"/>
            <a:ext cx="58762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15kV/40A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FREEDM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Super-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Cascode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Cost</a:t>
            </a:r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 Voltage and High Frequency Power Switch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solidFill>
                  <a:srgbClr val="000000"/>
                </a:solidFill>
              </a:rPr>
              <a:t>NSF </a:t>
            </a:r>
            <a:r>
              <a:rPr lang="en-US" sz="2000" dirty="0" err="1">
                <a:solidFill>
                  <a:srgbClr val="000000"/>
                </a:solidFill>
              </a:rPr>
              <a:t>FREEDM</a:t>
            </a:r>
            <a:r>
              <a:rPr lang="en-US" sz="2000" dirty="0">
                <a:solidFill>
                  <a:srgbClr val="000000"/>
                </a:solidFill>
              </a:rPr>
              <a:t> System Center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	North Carolina State University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	Raleigh, North Carolina 27695, USA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5" name="Picture 1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706249F-B2E5-430D-8419-FDB122FAF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48" y="2705416"/>
            <a:ext cx="4274297" cy="35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4124DBDA-F58B-48E0-932A-21ED8E3C9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3667" y="1177938"/>
            <a:ext cx="4203616" cy="34878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B0DB837-4F4C-4E39-AF00-39EB79CD7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circuit controls bipolar switch timing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26E80-7333-4837-BA6C-C718A8D834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C7B55-E44B-431D-A680-1C9A395C7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5895E-2BD3-42FB-B769-85BF3DEE4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B56CB4-BDDD-4FAC-BB6B-BEDC877C81F7}"/>
              </a:ext>
            </a:extLst>
          </p:cNvPr>
          <p:cNvSpPr txBox="1">
            <a:spLocks/>
          </p:cNvSpPr>
          <p:nvPr/>
        </p:nvSpPr>
        <p:spPr>
          <a:xfrm>
            <a:off x="318262" y="4760475"/>
            <a:ext cx="8686800" cy="17437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Switches are prevented from being ON simultaneously with “dead time” delay</a:t>
            </a:r>
          </a:p>
          <a:p>
            <a:r>
              <a:rPr lang="en-US" sz="1800" dirty="0">
                <a:solidFill>
                  <a:srgbClr val="000000"/>
                </a:solidFill>
              </a:rPr>
              <a:t>Simple cross-coupled </a:t>
            </a:r>
            <a:r>
              <a:rPr lang="en-US" sz="1800" dirty="0" err="1">
                <a:solidFill>
                  <a:srgbClr val="000000"/>
                </a:solidFill>
              </a:rPr>
              <a:t>NAND</a:t>
            </a:r>
            <a:r>
              <a:rPr lang="en-US" sz="1800" dirty="0">
                <a:solidFill>
                  <a:srgbClr val="000000"/>
                </a:solidFill>
              </a:rPr>
              <a:t> gates – with delay – provide timing 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15432E-F43F-4E52-B2D4-5334E9A90E8D}"/>
              </a:ext>
            </a:extLst>
          </p:cNvPr>
          <p:cNvSpPr txBox="1"/>
          <p:nvPr/>
        </p:nvSpPr>
        <p:spPr>
          <a:xfrm>
            <a:off x="2859311" y="852418"/>
            <a:ext cx="360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“Dead Time” Delay Circuit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2F672C-4FD1-4C28-8299-A7513E99ADB4}"/>
              </a:ext>
            </a:extLst>
          </p:cNvPr>
          <p:cNvCxnSpPr/>
          <p:nvPr/>
        </p:nvCxnSpPr>
        <p:spPr>
          <a:xfrm>
            <a:off x="3019049" y="3685143"/>
            <a:ext cx="0" cy="506320"/>
          </a:xfrm>
          <a:prstGeom prst="line">
            <a:avLst/>
          </a:prstGeom>
          <a:ln>
            <a:solidFill>
              <a:schemeClr val="accent4"/>
            </a:solidFill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4BF2AC-91D8-41D9-A7BA-31159AC77425}"/>
              </a:ext>
            </a:extLst>
          </p:cNvPr>
          <p:cNvCxnSpPr/>
          <p:nvPr/>
        </p:nvCxnSpPr>
        <p:spPr>
          <a:xfrm>
            <a:off x="3239462" y="3953417"/>
            <a:ext cx="0" cy="506320"/>
          </a:xfrm>
          <a:prstGeom prst="line">
            <a:avLst/>
          </a:prstGeom>
          <a:ln>
            <a:solidFill>
              <a:schemeClr val="accent4"/>
            </a:solidFill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A224969-A8EA-4745-AC60-660721E2B92D}"/>
              </a:ext>
            </a:extLst>
          </p:cNvPr>
          <p:cNvCxnSpPr/>
          <p:nvPr/>
        </p:nvCxnSpPr>
        <p:spPr>
          <a:xfrm>
            <a:off x="2711641" y="4100779"/>
            <a:ext cx="30740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785B6F-2043-4474-B2BA-FC50C6332153}"/>
              </a:ext>
            </a:extLst>
          </p:cNvPr>
          <p:cNvCxnSpPr>
            <a:cxnSpLocks/>
          </p:cNvCxnSpPr>
          <p:nvPr/>
        </p:nvCxnSpPr>
        <p:spPr>
          <a:xfrm flipH="1">
            <a:off x="3239462" y="4100779"/>
            <a:ext cx="19898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DC4797C-C1AA-43B5-B838-E28E5E133D52}"/>
              </a:ext>
            </a:extLst>
          </p:cNvPr>
          <p:cNvSpPr txBox="1"/>
          <p:nvPr/>
        </p:nvSpPr>
        <p:spPr>
          <a:xfrm>
            <a:off x="3392149" y="3953176"/>
            <a:ext cx="110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Dead Time</a:t>
            </a:r>
          </a:p>
        </p:txBody>
      </p:sp>
    </p:spTree>
    <p:extLst>
      <p:ext uri="{BB962C8B-B14F-4D97-AF65-F5344CB8AC3E}">
        <p14:creationId xmlns:p14="http://schemas.microsoft.com/office/powerpoint/2010/main" val="13843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C3AB2B-25C8-4929-BE90-82A3D3D3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3982551"/>
            <a:ext cx="8672513" cy="183635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INVERTERS are made with a single FET</a:t>
            </a:r>
          </a:p>
          <a:p>
            <a:r>
              <a:rPr lang="en-US" dirty="0">
                <a:solidFill>
                  <a:srgbClr val="000000"/>
                </a:solidFill>
              </a:rPr>
              <a:t>NOR gates are constructed with 2 FETs</a:t>
            </a:r>
          </a:p>
          <a:p>
            <a:r>
              <a:rPr lang="en-US" dirty="0" err="1">
                <a:solidFill>
                  <a:srgbClr val="000000"/>
                </a:solidFill>
              </a:rPr>
              <a:t>NAND</a:t>
            </a:r>
            <a:r>
              <a:rPr lang="en-US" dirty="0">
                <a:solidFill>
                  <a:srgbClr val="000000"/>
                </a:solidFill>
              </a:rPr>
              <a:t> gates are constructed with 5 FETs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  A and B = A or B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BB3FA7-EDF1-477D-896C-2762C589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Gates are constructed with FETs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022C2-7C6A-4C0C-9FC9-2EC5168989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B649D-60AB-4B49-B997-9AF8694E5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BF18B-7B75-4BB5-BFE7-9AF1F12E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9C3E5C-EBCB-4005-BDDD-511CF2FC1262}"/>
              </a:ext>
            </a:extLst>
          </p:cNvPr>
          <p:cNvSpPr txBox="1"/>
          <p:nvPr/>
        </p:nvSpPr>
        <p:spPr>
          <a:xfrm>
            <a:off x="3021787" y="758232"/>
            <a:ext cx="294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Single </a:t>
            </a:r>
            <a:r>
              <a:rPr lang="en-US" dirty="0" err="1">
                <a:solidFill>
                  <a:schemeClr val="tx2"/>
                </a:solidFill>
              </a:rPr>
              <a:t>NAND</a:t>
            </a:r>
            <a:r>
              <a:rPr lang="en-US" dirty="0">
                <a:solidFill>
                  <a:schemeClr val="tx2"/>
                </a:solidFill>
              </a:rPr>
              <a:t> Gate </a:t>
            </a:r>
          </a:p>
        </p:txBody>
      </p:sp>
      <p:pic>
        <p:nvPicPr>
          <p:cNvPr id="8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E899549B-BC38-4F86-B006-2FC121057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099" y="1182542"/>
            <a:ext cx="4582543" cy="24903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776DF8-0BC5-442D-B60E-283F8F3E4795}"/>
              </a:ext>
            </a:extLst>
          </p:cNvPr>
          <p:cNvCxnSpPr/>
          <p:nvPr/>
        </p:nvCxnSpPr>
        <p:spPr>
          <a:xfrm>
            <a:off x="1167973" y="5320146"/>
            <a:ext cx="93790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5B616A-8478-4719-AE75-9BAC9576F3AE}"/>
              </a:ext>
            </a:extLst>
          </p:cNvPr>
          <p:cNvCxnSpPr/>
          <p:nvPr/>
        </p:nvCxnSpPr>
        <p:spPr>
          <a:xfrm>
            <a:off x="2426218" y="5305032"/>
            <a:ext cx="18892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FA7E48-F88D-4028-8A50-DCCCD7CBF3E2}"/>
              </a:ext>
            </a:extLst>
          </p:cNvPr>
          <p:cNvCxnSpPr/>
          <p:nvPr/>
        </p:nvCxnSpPr>
        <p:spPr>
          <a:xfrm>
            <a:off x="2948362" y="5305032"/>
            <a:ext cx="18892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3AAD17-3E17-415C-9E20-FDA728141AD4}"/>
              </a:ext>
            </a:extLst>
          </p:cNvPr>
          <p:cNvSpPr txBox="1"/>
          <p:nvPr/>
        </p:nvSpPr>
        <p:spPr>
          <a:xfrm>
            <a:off x="3249521" y="2242590"/>
            <a:ext cx="778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 or B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6D62C-2D20-49BC-A61F-672C137FD0B8}"/>
              </a:ext>
            </a:extLst>
          </p:cNvPr>
          <p:cNvCxnSpPr>
            <a:cxnSpLocks/>
          </p:cNvCxnSpPr>
          <p:nvPr/>
        </p:nvCxnSpPr>
        <p:spPr>
          <a:xfrm>
            <a:off x="3340205" y="2296058"/>
            <a:ext cx="105798" cy="1278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35B5DD-EEE9-4B42-A70D-B9384EFEE598}"/>
              </a:ext>
            </a:extLst>
          </p:cNvPr>
          <p:cNvCxnSpPr>
            <a:cxnSpLocks/>
          </p:cNvCxnSpPr>
          <p:nvPr/>
        </p:nvCxnSpPr>
        <p:spPr>
          <a:xfrm>
            <a:off x="3684049" y="2289622"/>
            <a:ext cx="105798" cy="1278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CF5D73-0225-4BA2-8F3E-0E8299C977DA}"/>
              </a:ext>
            </a:extLst>
          </p:cNvPr>
          <p:cNvCxnSpPr>
            <a:cxnSpLocks/>
          </p:cNvCxnSpPr>
          <p:nvPr/>
        </p:nvCxnSpPr>
        <p:spPr>
          <a:xfrm>
            <a:off x="3340205" y="2228835"/>
            <a:ext cx="449642" cy="1278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772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F6B800-5AC5-4203-AD55-801D0909C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Fiber optic transmitter and receiver are bipolar technology</a:t>
            </a:r>
          </a:p>
          <a:p>
            <a:r>
              <a:rPr lang="en-US" dirty="0"/>
              <a:t>Bipolar amplifier monitors the grid voltage</a:t>
            </a:r>
          </a:p>
          <a:p>
            <a:r>
              <a:rPr lang="en-US" dirty="0"/>
              <a:t>AC power delivery circuit also made with several GaN FETs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612484-0F67-4C1E-A764-BF2CEECF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electronics in the tunnel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9D220-21A5-4873-980D-E62B56ABE9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DB9FF-8A36-4647-9214-A13166FE8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47184-13ED-4AE7-980D-4FC0842CE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869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5868F6-80C5-4463-92D7-87F78F814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main issue with switching the </a:t>
            </a:r>
            <a:r>
              <a:rPr lang="en-US" dirty="0" err="1"/>
              <a:t>IPM</a:t>
            </a:r>
            <a:r>
              <a:rPr lang="en-US" dirty="0"/>
              <a:t> control grid is dealing with radiation</a:t>
            </a:r>
          </a:p>
          <a:p>
            <a:r>
              <a:rPr lang="en-US" dirty="0"/>
              <a:t>High voltage switches built with </a:t>
            </a:r>
            <a:r>
              <a:rPr lang="en-US" dirty="0" err="1"/>
              <a:t>JFETs</a:t>
            </a:r>
            <a:r>
              <a:rPr lang="en-US" dirty="0"/>
              <a:t> is has been done</a:t>
            </a:r>
          </a:p>
          <a:p>
            <a:r>
              <a:rPr lang="en-US" dirty="0" err="1"/>
              <a:t>SiC</a:t>
            </a:r>
            <a:r>
              <a:rPr lang="en-US" dirty="0"/>
              <a:t> </a:t>
            </a:r>
            <a:r>
              <a:rPr lang="en-US" dirty="0" err="1"/>
              <a:t>JFETs</a:t>
            </a:r>
            <a:r>
              <a:rPr lang="en-US" dirty="0"/>
              <a:t> are (or should be) radiation tolerant</a:t>
            </a:r>
          </a:p>
          <a:p>
            <a:r>
              <a:rPr lang="en-US" dirty="0"/>
              <a:t>Low level electronics can be build GaN FETs</a:t>
            </a:r>
          </a:p>
          <a:p>
            <a:r>
              <a:rPr lang="en-US" dirty="0"/>
              <a:t>We intend to build this switch system in the near future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4897C0-9794-4F69-A20D-65859071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94894-394D-48DD-9C8A-30E5F7B20C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14009-6CFA-4EF5-8810-DDB7AA180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2D534-F11E-457A-9CC7-328CA0F4C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6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40E0FB-B6DC-4E51-AA7F-E014E78DB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IPMs</a:t>
            </a:r>
            <a:r>
              <a:rPr lang="en-US" dirty="0"/>
              <a:t> at Fermilab</a:t>
            </a:r>
          </a:p>
          <a:p>
            <a:r>
              <a:rPr lang="en-US" dirty="0" err="1"/>
              <a:t>IPM</a:t>
            </a:r>
            <a:r>
              <a:rPr lang="en-US" dirty="0"/>
              <a:t> high voltage switch requirements</a:t>
            </a:r>
          </a:p>
          <a:p>
            <a:r>
              <a:rPr lang="en-US" dirty="0"/>
              <a:t>Proposed switch design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352AA2-21C1-4A38-B094-BDEDDD4A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114C3-4BC3-43E3-9174-CFE0CC19F6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BF954-2BD0-4235-B23D-F40A7D33B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5EB14-EEA3-49F9-B56B-A79462099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132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235541-A799-4B44-A0CB-B8533083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FNAL Accelerator Complex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E4DD8-9537-40B2-8313-FDE00B486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16362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18 September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8DB1E-E9C2-4FA0-84B3-EA847C376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7078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R. Thurman-Keup | Present Status of Non-Invasive Profile Monitors at </a:t>
            </a:r>
            <a:r>
              <a:rPr lang="en-US" dirty="0" err="1"/>
              <a:t>FNAL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3A413-3827-4BEF-8BF9-EDAA8A989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F4EABD-71C8-4DC4-8E9F-B37AACB31193}"/>
              </a:ext>
            </a:extLst>
          </p:cNvPr>
          <p:cNvGrpSpPr/>
          <p:nvPr/>
        </p:nvGrpSpPr>
        <p:grpSpPr>
          <a:xfrm>
            <a:off x="367932" y="1125118"/>
            <a:ext cx="8517515" cy="4846320"/>
            <a:chOff x="367932" y="1125118"/>
            <a:chExt cx="8517515" cy="4846320"/>
          </a:xfrm>
        </p:grpSpPr>
        <p:pic>
          <p:nvPicPr>
            <p:cNvPr id="7" name="Picture Placeholder 5">
              <a:extLst>
                <a:ext uri="{FF2B5EF4-FFF2-40B4-BE49-F238E27FC236}">
                  <a16:creationId xmlns:a16="http://schemas.microsoft.com/office/drawing/2014/main" id="{00049552-3CB7-4BE5-9C6E-E6D62470B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932" y="1125118"/>
              <a:ext cx="8517515" cy="484632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0A8BA1-243B-4147-878C-B90956A84605}"/>
                </a:ext>
              </a:extLst>
            </p:cNvPr>
            <p:cNvSpPr txBox="1"/>
            <p:nvPr/>
          </p:nvSpPr>
          <p:spPr>
            <a:xfrm>
              <a:off x="1455044" y="3167751"/>
              <a:ext cx="1782142" cy="1015663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FF"/>
                  </a:solidFill>
                  <a:latin typeface="Helvetica" charset="0"/>
                  <a:ea typeface="Helvetica" charset="0"/>
                  <a:cs typeface="Helvetica" charset="0"/>
                </a:rPr>
                <a:t>Main Injector and Recycler </a:t>
              </a:r>
              <a:r>
                <a:rPr lang="en-US" sz="2000" b="1" dirty="0" err="1">
                  <a:solidFill>
                    <a:srgbClr val="FF00FF"/>
                  </a:solidFill>
                  <a:latin typeface="Helvetica" charset="0"/>
                  <a:ea typeface="Helvetica" charset="0"/>
                  <a:cs typeface="Helvetica" charset="0"/>
                </a:rPr>
                <a:t>IPM’s</a:t>
              </a:r>
              <a:r>
                <a:rPr lang="en-US" sz="2000" b="1" dirty="0">
                  <a:solidFill>
                    <a:srgbClr val="FF00FF"/>
                  </a:solidFill>
                  <a:latin typeface="Helvetica" charset="0"/>
                  <a:ea typeface="Helvetica" charset="0"/>
                  <a:cs typeface="Helvetica" charset="0"/>
                </a:rPr>
                <a:t> (4)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2453081-EA15-48AD-B868-B6178FC6CE03}"/>
                </a:ext>
              </a:extLst>
            </p:cNvPr>
            <p:cNvCxnSpPr/>
            <p:nvPr/>
          </p:nvCxnSpPr>
          <p:spPr>
            <a:xfrm flipV="1">
              <a:off x="2373095" y="2323999"/>
              <a:ext cx="722671" cy="843752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E50B2C4-A38A-4EA3-9813-2BEADAB129C7}"/>
                </a:ext>
              </a:extLst>
            </p:cNvPr>
            <p:cNvCxnSpPr/>
            <p:nvPr/>
          </p:nvCxnSpPr>
          <p:spPr>
            <a:xfrm flipH="1" flipV="1">
              <a:off x="4440679" y="2323999"/>
              <a:ext cx="503853" cy="270587"/>
            </a:xfrm>
            <a:prstGeom prst="straightConnector1">
              <a:avLst/>
            </a:prstGeom>
            <a:ln>
              <a:solidFill>
                <a:srgbClr val="7D00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528E855-C280-4F83-852D-D0147BE189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6690" y="2188706"/>
              <a:ext cx="317842" cy="405880"/>
            </a:xfrm>
            <a:prstGeom prst="straightConnector1">
              <a:avLst/>
            </a:prstGeom>
            <a:ln>
              <a:solidFill>
                <a:srgbClr val="7D007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AD8B7E-0952-42C7-850E-B491E9958347}"/>
                </a:ext>
              </a:extLst>
            </p:cNvPr>
            <p:cNvSpPr txBox="1"/>
            <p:nvPr/>
          </p:nvSpPr>
          <p:spPr>
            <a:xfrm>
              <a:off x="4440679" y="1890188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D007F"/>
                  </a:solidFill>
                </a:rPr>
                <a:t>g-2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69130E-CCA8-4BF2-A4A2-A43BB1C87A55}"/>
                </a:ext>
              </a:extLst>
            </p:cNvPr>
            <p:cNvSpPr txBox="1"/>
            <p:nvPr/>
          </p:nvSpPr>
          <p:spPr>
            <a:xfrm>
              <a:off x="3967168" y="2304998"/>
              <a:ext cx="6735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D007F"/>
                  </a:solidFill>
                </a:rPr>
                <a:t>Mu2e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3C3974-AF03-4FF8-BCB3-1BC5E98C8C4F}"/>
                </a:ext>
              </a:extLst>
            </p:cNvPr>
            <p:cNvSpPr/>
            <p:nvPr/>
          </p:nvSpPr>
          <p:spPr>
            <a:xfrm>
              <a:off x="6232156" y="2745875"/>
              <a:ext cx="858416" cy="4085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9325E9-4D5D-4105-A2C5-DADA46BC9D54}"/>
                </a:ext>
              </a:extLst>
            </p:cNvPr>
            <p:cNvSpPr txBox="1"/>
            <p:nvPr/>
          </p:nvSpPr>
          <p:spPr>
            <a:xfrm>
              <a:off x="5960155" y="4421236"/>
              <a:ext cx="1401784" cy="707886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FF"/>
                  </a:solidFill>
                  <a:latin typeface="Helvetica" charset="0"/>
                  <a:ea typeface="Helvetica" charset="0"/>
                  <a:cs typeface="Helvetica" charset="0"/>
                </a:rPr>
                <a:t>Booster </a:t>
              </a:r>
              <a:r>
                <a:rPr lang="en-US" sz="2000" b="1" dirty="0" err="1">
                  <a:solidFill>
                    <a:srgbClr val="FF00FF"/>
                  </a:solidFill>
                  <a:latin typeface="Helvetica" charset="0"/>
                  <a:ea typeface="Helvetica" charset="0"/>
                  <a:cs typeface="Helvetica" charset="0"/>
                </a:rPr>
                <a:t>IPM’s</a:t>
              </a:r>
              <a:r>
                <a:rPr lang="en-US" sz="2000" b="1" dirty="0">
                  <a:solidFill>
                    <a:srgbClr val="FF00FF"/>
                  </a:solidFill>
                  <a:latin typeface="Helvetica" charset="0"/>
                  <a:ea typeface="Helvetica" charset="0"/>
                  <a:cs typeface="Helvetica" charset="0"/>
                </a:rPr>
                <a:t> (4)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7375D8D-1017-4C58-AFC2-F6F1E6BE0569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5728137" y="2869324"/>
              <a:ext cx="932910" cy="1551912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073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2400" dirty="0">
                <a:latin typeface="Helvetica" panose="020B0604020202020204" pitchFamily="34" charset="0"/>
                <a:ea typeface="Geneva" pitchFamily="121" charset="-128"/>
              </a:rPr>
              <a:t>Operational Ion Profile Monitors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2250" y="772318"/>
            <a:ext cx="5161050" cy="5313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Main Injector H/V and Recycler H/V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1 </a:t>
            </a:r>
            <a:r>
              <a:rPr lang="en-US" altLang="en-US" sz="1400" dirty="0" err="1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kGauss</a:t>
            </a:r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 Permanent magnetic field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-10 kV clearing field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120 anode strips per plane, 96 digitized, 0.5mm pitch, 1.5mm sigma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Flash test strip for testing system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Improved control grid gating is being pursued</a:t>
            </a:r>
          </a:p>
          <a:p>
            <a:pPr lvl="1"/>
            <a:endParaRPr lang="en-US" altLang="en-US" sz="1400" dirty="0">
              <a:solidFill>
                <a:srgbClr val="000000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30 kV Electrostatic IPM – Booster Long 4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No magnetic field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≤30 kV clearing field, helps mitigate space charge measurement distortion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40 anode strips per plane, 1.5mm pitch, ~4mm sigma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Flash test strip</a:t>
            </a:r>
          </a:p>
          <a:p>
            <a:pPr lvl="1"/>
            <a:endParaRPr lang="en-US" altLang="en-US" sz="1400" dirty="0">
              <a:solidFill>
                <a:srgbClr val="000000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10 kV Electrostatic IPM – Booster Long 5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10 kV clearing field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30 anode strips per plane</a:t>
            </a:r>
          </a:p>
          <a:p>
            <a:pPr lvl="1"/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To be upgraded (?)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Troy Petersen | Ionization Profile Monitors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 descr="DSCN1796.JPG">
            <a:extLst>
              <a:ext uri="{FF2B5EF4-FFF2-40B4-BE49-F238E27FC236}">
                <a16:creationId xmlns:a16="http://schemas.microsoft.com/office/drawing/2014/main" id="{BD74C384-3192-4878-81C4-94AA9504D9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267" y="393700"/>
            <a:ext cx="3246120" cy="24345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DB7E7-9743-4EFB-816A-1E0E30F82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267" y="3306751"/>
            <a:ext cx="3246119" cy="2434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63755-5DB9-4375-8A57-2729DF859B2A}"/>
              </a:ext>
            </a:extLst>
          </p:cNvPr>
          <p:cNvSpPr txBox="1"/>
          <p:nvPr/>
        </p:nvSpPr>
        <p:spPr>
          <a:xfrm>
            <a:off x="6351905" y="2779753"/>
            <a:ext cx="188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Recycler Vertical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5695A-E2D5-4C06-AD21-AB8BF7A0C2CC}"/>
              </a:ext>
            </a:extLst>
          </p:cNvPr>
          <p:cNvSpPr txBox="1"/>
          <p:nvPr/>
        </p:nvSpPr>
        <p:spPr>
          <a:xfrm>
            <a:off x="6467737" y="5720876"/>
            <a:ext cx="188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Booster Long 5</a:t>
            </a:r>
          </a:p>
        </p:txBody>
      </p:sp>
    </p:spTree>
    <p:extLst>
      <p:ext uri="{BB962C8B-B14F-4D97-AF65-F5344CB8AC3E}">
        <p14:creationId xmlns:p14="http://schemas.microsoft.com/office/powerpoint/2010/main" val="3281290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Objective:  Gate </a:t>
            </a:r>
            <a:r>
              <a:rPr lang="en-US" sz="2400" dirty="0" err="1"/>
              <a:t>IPMs</a:t>
            </a:r>
            <a:r>
              <a:rPr lang="en-US" sz="2400" dirty="0"/>
              <a:t> on in Main Injector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981D47-08AF-411C-901D-B10836A59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14" r="7093"/>
          <a:stretch/>
        </p:blipFill>
        <p:spPr>
          <a:xfrm>
            <a:off x="736827" y="1011198"/>
            <a:ext cx="7056750" cy="27174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AFD444-5AD7-409A-8E28-277193D2430E}"/>
              </a:ext>
            </a:extLst>
          </p:cNvPr>
          <p:cNvSpPr txBox="1"/>
          <p:nvPr/>
        </p:nvSpPr>
        <p:spPr>
          <a:xfrm>
            <a:off x="4889395" y="1345150"/>
            <a:ext cx="2699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9CC"/>
                </a:solidFill>
              </a:rPr>
              <a:t>MI Beam Batches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8EB190-78D7-4E55-AAAC-994AA2E875AF}"/>
              </a:ext>
            </a:extLst>
          </p:cNvPr>
          <p:cNvCxnSpPr/>
          <p:nvPr/>
        </p:nvCxnSpPr>
        <p:spPr>
          <a:xfrm flipH="1">
            <a:off x="5781124" y="1741404"/>
            <a:ext cx="453421" cy="506320"/>
          </a:xfrm>
          <a:prstGeom prst="straightConnector1">
            <a:avLst/>
          </a:prstGeom>
          <a:ln>
            <a:solidFill>
              <a:srgbClr val="0099CC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E97AE7-A463-4F0D-9163-C17DE1B10D65}"/>
              </a:ext>
            </a:extLst>
          </p:cNvPr>
          <p:cNvSpPr txBox="1"/>
          <p:nvPr/>
        </p:nvSpPr>
        <p:spPr>
          <a:xfrm>
            <a:off x="2197937" y="1570371"/>
            <a:ext cx="2449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Gate duration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6CB2BF-186F-4338-99E9-EE0151F73BE2}"/>
              </a:ext>
            </a:extLst>
          </p:cNvPr>
          <p:cNvCxnSpPr>
            <a:cxnSpLocks/>
          </p:cNvCxnSpPr>
          <p:nvPr/>
        </p:nvCxnSpPr>
        <p:spPr>
          <a:xfrm>
            <a:off x="3650043" y="2032036"/>
            <a:ext cx="409339" cy="779177"/>
          </a:xfrm>
          <a:prstGeom prst="straightConnector1">
            <a:avLst/>
          </a:prstGeom>
          <a:ln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14BFD5A-EA96-4FAC-9F3A-E227A78C10DA}"/>
              </a:ext>
            </a:extLst>
          </p:cNvPr>
          <p:cNvSpPr txBox="1"/>
          <p:nvPr/>
        </p:nvSpPr>
        <p:spPr>
          <a:xfrm>
            <a:off x="2197937" y="3559341"/>
            <a:ext cx="39081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MI Beam bunch numbers, 84 bunches/batch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A6D1B95F-D64E-4782-805B-410D0B68DB40}"/>
              </a:ext>
            </a:extLst>
          </p:cNvPr>
          <p:cNvSpPr txBox="1">
            <a:spLocks/>
          </p:cNvSpPr>
          <p:nvPr/>
        </p:nvSpPr>
        <p:spPr>
          <a:xfrm>
            <a:off x="320325" y="4000250"/>
            <a:ext cx="8672513" cy="21889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accent2"/>
                </a:solidFill>
              </a:rPr>
              <a:t>Gate </a:t>
            </a:r>
            <a:r>
              <a:rPr lang="en-US" sz="2200" dirty="0" err="1">
                <a:solidFill>
                  <a:schemeClr val="accent2"/>
                </a:solidFill>
              </a:rPr>
              <a:t>IPMs</a:t>
            </a:r>
            <a:r>
              <a:rPr lang="en-US" sz="2200" dirty="0">
                <a:solidFill>
                  <a:schemeClr val="accent2"/>
                </a:solidFill>
              </a:rPr>
              <a:t> on for short duration is to preserve micro-channel life time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Gated ON every machine revolution (89 kHz) for &lt;1 sec duration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1.5 us on-time pulse width</a:t>
            </a:r>
            <a:endParaRPr lang="en-US" sz="1800" dirty="0">
              <a:solidFill>
                <a:schemeClr val="accent2"/>
              </a:solidFill>
            </a:endParaRP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~200 ns turn-on/off time between batches</a:t>
            </a:r>
            <a:endParaRPr lang="en-US" sz="1800" dirty="0">
              <a:solidFill>
                <a:schemeClr val="accent2"/>
              </a:solidFill>
            </a:endParaRPr>
          </a:p>
          <a:p>
            <a:pPr lvl="1"/>
            <a:endParaRPr lang="en-US" sz="2000" dirty="0">
              <a:solidFill>
                <a:schemeClr val="accent2"/>
              </a:solidFill>
            </a:endParaRPr>
          </a:p>
          <a:p>
            <a:endParaRPr lang="en-US" sz="18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DA5DAE-2535-4520-924C-7652C2D6C41F}"/>
              </a:ext>
            </a:extLst>
          </p:cNvPr>
          <p:cNvCxnSpPr>
            <a:cxnSpLocks/>
          </p:cNvCxnSpPr>
          <p:nvPr/>
        </p:nvCxnSpPr>
        <p:spPr>
          <a:xfrm flipV="1">
            <a:off x="3597144" y="2871669"/>
            <a:ext cx="52899" cy="55733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51159A-02D8-404F-9835-FB07C90ABFCF}"/>
              </a:ext>
            </a:extLst>
          </p:cNvPr>
          <p:cNvCxnSpPr>
            <a:cxnSpLocks/>
          </p:cNvCxnSpPr>
          <p:nvPr/>
        </p:nvCxnSpPr>
        <p:spPr>
          <a:xfrm flipV="1">
            <a:off x="4572000" y="2871670"/>
            <a:ext cx="0" cy="55733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8C1E7A-D0D6-4684-80B5-B800C9D33800}"/>
              </a:ext>
            </a:extLst>
          </p:cNvPr>
          <p:cNvCxnSpPr>
            <a:cxnSpLocks/>
          </p:cNvCxnSpPr>
          <p:nvPr/>
        </p:nvCxnSpPr>
        <p:spPr>
          <a:xfrm>
            <a:off x="3650043" y="2871669"/>
            <a:ext cx="92195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5743" y="737282"/>
            <a:ext cx="8672513" cy="50593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Switch located upstairs</a:t>
            </a:r>
          </a:p>
          <a:p>
            <a:pPr lvl="1"/>
            <a:r>
              <a:rPr lang="en-US" dirty="0"/>
              <a:t>Switch at 89 kHz</a:t>
            </a:r>
          </a:p>
          <a:p>
            <a:pPr lvl="1"/>
            <a:r>
              <a:rPr lang="en-US" dirty="0"/>
              <a:t>Must terminate the cable</a:t>
            </a:r>
          </a:p>
          <a:p>
            <a:pPr lvl="2"/>
            <a:r>
              <a:rPr lang="en-US" dirty="0"/>
              <a:t>If 93 </a:t>
            </a:r>
            <a:r>
              <a:rPr lang="el-GR" dirty="0"/>
              <a:t>Ω</a:t>
            </a:r>
            <a:r>
              <a:rPr lang="en-US" dirty="0"/>
              <a:t> =&gt; 1MW load</a:t>
            </a:r>
          </a:p>
          <a:p>
            <a:r>
              <a:rPr lang="en-US" dirty="0"/>
              <a:t>If switch is located downstairs</a:t>
            </a:r>
          </a:p>
          <a:p>
            <a:pPr lvl="1"/>
            <a:r>
              <a:rPr lang="en-US" dirty="0"/>
              <a:t>Switch on/off at 89 kHz</a:t>
            </a:r>
          </a:p>
          <a:p>
            <a:pPr lvl="1"/>
            <a:r>
              <a:rPr lang="en-US" dirty="0"/>
              <a:t>Short cable</a:t>
            </a:r>
          </a:p>
          <a:p>
            <a:pPr lvl="1"/>
            <a:r>
              <a:rPr lang="en-US" dirty="0"/>
              <a:t>Load is ~200 pF only, no load resistor</a:t>
            </a:r>
          </a:p>
          <a:p>
            <a:pPr lvl="1"/>
            <a:r>
              <a:rPr lang="en-US" dirty="0"/>
              <a:t>Switch circuit dissipates 1800 W for &lt;1 sec</a:t>
            </a:r>
          </a:p>
          <a:p>
            <a:pPr lvl="1"/>
            <a:r>
              <a:rPr lang="en-US" dirty="0"/>
              <a:t>Components must be radiation-tolerant</a:t>
            </a:r>
          </a:p>
          <a:p>
            <a:r>
              <a:rPr lang="en-US" dirty="0"/>
              <a:t>One solution for building a switch could be a </a:t>
            </a:r>
            <a:r>
              <a:rPr lang="en-US" dirty="0" err="1"/>
              <a:t>HV</a:t>
            </a:r>
            <a:r>
              <a:rPr lang="en-US" dirty="0"/>
              <a:t> tube</a:t>
            </a:r>
          </a:p>
          <a:p>
            <a:pPr lvl="1"/>
            <a:r>
              <a:rPr lang="en-US" dirty="0"/>
              <a:t>50W filament transformer must have high isolation (low capacitance)</a:t>
            </a:r>
          </a:p>
          <a:p>
            <a:pPr lvl="1"/>
            <a:r>
              <a:rPr lang="en-US" dirty="0"/>
              <a:t>Filament regulation circuitry </a:t>
            </a:r>
          </a:p>
          <a:p>
            <a:pPr lvl="1"/>
            <a:r>
              <a:rPr lang="en-US" dirty="0"/>
              <a:t>250V pulsed grid driver </a:t>
            </a:r>
          </a:p>
          <a:p>
            <a:pPr lvl="1"/>
            <a:r>
              <a:rPr lang="en-US" dirty="0"/>
              <a:t>Long turn-on/off times: &gt;1 us</a:t>
            </a:r>
          </a:p>
          <a:p>
            <a:r>
              <a:rPr lang="en-US" dirty="0"/>
              <a:t>Proposal: a fast semiconductor switch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10kV Switch requirements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1C748-5AC1-4F10-AD5A-032407EFED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158E8A-1ACB-49DF-95D8-14AAFAE53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" y="759135"/>
            <a:ext cx="5282001" cy="4074664"/>
          </a:xfrm>
          <a:prstGeom prst="rect">
            <a:avLst/>
          </a:prstGeom>
        </p:spPr>
      </p:pic>
      <p:sp>
        <p:nvSpPr>
          <p:cNvPr id="9" name="Title 28">
            <a:extLst>
              <a:ext uri="{FF2B5EF4-FFF2-40B4-BE49-F238E27FC236}">
                <a16:creationId xmlns:a16="http://schemas.microsoft.com/office/drawing/2014/main" id="{2F6FD1AE-0C79-4D34-8A40-642A5802F43B}"/>
              </a:ext>
            </a:extLst>
          </p:cNvPr>
          <p:cNvSpPr txBox="1">
            <a:spLocks/>
          </p:cNvSpPr>
          <p:nvPr/>
        </p:nvSpPr>
        <p:spPr bwMode="auto">
          <a:xfrm>
            <a:off x="228600" y="103188"/>
            <a:ext cx="8686800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Helvetica" panose="020B0604020202020204" pitchFamily="34" charset="0"/>
                <a:ea typeface="Geneva" pitchFamily="121" charset="-128"/>
              </a:rPr>
              <a:t>Switch now installed to gate the control grid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9A9D25D-A20A-4B10-8611-258FF9BFB3DF}"/>
              </a:ext>
            </a:extLst>
          </p:cNvPr>
          <p:cNvSpPr txBox="1">
            <a:spLocks/>
          </p:cNvSpPr>
          <p:nvPr/>
        </p:nvSpPr>
        <p:spPr bwMode="auto">
          <a:xfrm>
            <a:off x="1584823" y="6510602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Troy Petersen | Ionization Profile Monitors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AE6C95-7059-44CA-8621-5C568D9AD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73" y="4891051"/>
            <a:ext cx="8686800" cy="13897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Switch location for Main Injector </a:t>
            </a:r>
            <a:r>
              <a:rPr lang="en-US" dirty="0" err="1"/>
              <a:t>IPMs</a:t>
            </a:r>
            <a:r>
              <a:rPr lang="en-US" dirty="0"/>
              <a:t> is upstairs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 NOT a desirable solution	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</a:rPr>
              <a:t>Long cable not terminated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</a:rPr>
              <a:t>NOT switching every revolution</a:t>
            </a:r>
          </a:p>
        </p:txBody>
      </p:sp>
    </p:spTree>
    <p:extLst>
      <p:ext uri="{BB962C8B-B14F-4D97-AF65-F5344CB8AC3E}">
        <p14:creationId xmlns:p14="http://schemas.microsoft.com/office/powerpoint/2010/main" val="60710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8C556F-CC1C-4C93-86B5-C92D78357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term dose levels</a:t>
            </a:r>
          </a:p>
          <a:p>
            <a:pPr lvl="1"/>
            <a:r>
              <a:rPr lang="en-US" dirty="0"/>
              <a:t>Up to 628 </a:t>
            </a:r>
            <a:r>
              <a:rPr lang="en-US" dirty="0" err="1"/>
              <a:t>Rads</a:t>
            </a:r>
            <a:r>
              <a:rPr lang="en-US" dirty="0"/>
              <a:t>/day</a:t>
            </a:r>
          </a:p>
          <a:p>
            <a:pPr lvl="2"/>
            <a:r>
              <a:rPr lang="en-US" dirty="0"/>
              <a:t>This could amount to &gt;200 </a:t>
            </a:r>
            <a:r>
              <a:rPr lang="en-US" dirty="0" err="1"/>
              <a:t>kRad</a:t>
            </a:r>
            <a:r>
              <a:rPr lang="en-US" dirty="0"/>
              <a:t>/year</a:t>
            </a:r>
          </a:p>
          <a:p>
            <a:r>
              <a:rPr lang="en-US" dirty="0"/>
              <a:t>Longer term average dose</a:t>
            </a:r>
          </a:p>
          <a:p>
            <a:pPr lvl="1"/>
            <a:r>
              <a:rPr lang="en-US" b="1" dirty="0"/>
              <a:t>60 </a:t>
            </a:r>
            <a:r>
              <a:rPr lang="en-US" b="1" dirty="0" err="1"/>
              <a:t>kRads</a:t>
            </a:r>
            <a:r>
              <a:rPr lang="en-US" b="1" dirty="0"/>
              <a:t>/</a:t>
            </a:r>
            <a:r>
              <a:rPr lang="en-US" b="1" dirty="0" err="1"/>
              <a:t>yr</a:t>
            </a:r>
            <a:endParaRPr lang="en-US" b="1" dirty="0"/>
          </a:p>
          <a:p>
            <a:pPr lvl="1"/>
            <a:r>
              <a:rPr lang="en-US" dirty="0"/>
              <a:t>This figure includes machine time</a:t>
            </a:r>
          </a:p>
          <a:p>
            <a:r>
              <a:rPr lang="en-US" dirty="0"/>
              <a:t>Radiation levels will only be expected to go 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DAF063-D7E0-49B4-92DB-55200AE1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 measured radiation levels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AC998-BAAF-413B-B232-244CB9E2EE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F81C3-48CC-4AF2-BB43-541DD5663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A0840-3FB3-481A-9128-135FA8CA2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37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2866C4-21D2-425A-B4E7-472AF4FA0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0818"/>
            <a:ext cx="8672513" cy="53654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Semiconductor radiation tolerance:</a:t>
            </a:r>
          </a:p>
          <a:p>
            <a:pPr lvl="1"/>
            <a:r>
              <a:rPr lang="en-US" dirty="0"/>
              <a:t>MOSFET </a:t>
            </a:r>
          </a:p>
          <a:p>
            <a:pPr lvl="2"/>
            <a:r>
              <a:rPr lang="en-US" dirty="0"/>
              <a:t>Least tolerant unless specially designed</a:t>
            </a:r>
          </a:p>
          <a:p>
            <a:pPr lvl="2"/>
            <a:r>
              <a:rPr lang="en-US" dirty="0"/>
              <a:t>Very sensitive to excess charge at insulating gate oxide interface</a:t>
            </a:r>
          </a:p>
          <a:p>
            <a:pPr lvl="2"/>
            <a:r>
              <a:rPr lang="en-US" dirty="0"/>
              <a:t>Our experience:  commercial 10 kV MOSFET switch failed in 1-2 weeks</a:t>
            </a:r>
          </a:p>
          <a:p>
            <a:pPr lvl="1"/>
            <a:r>
              <a:rPr lang="en-US" dirty="0"/>
              <a:t>Bipolar</a:t>
            </a:r>
          </a:p>
          <a:p>
            <a:pPr lvl="2"/>
            <a:r>
              <a:rPr lang="en-US" dirty="0"/>
              <a:t>Bipolar amplifiers are routinely located in the tunnel</a:t>
            </a:r>
          </a:p>
          <a:p>
            <a:pPr lvl="1"/>
            <a:r>
              <a:rPr lang="en-US" dirty="0" err="1"/>
              <a:t>BiFET</a:t>
            </a:r>
            <a:r>
              <a:rPr lang="en-US" dirty="0"/>
              <a:t> and CMOS integrated circuits are build to be radiation tolerant</a:t>
            </a:r>
          </a:p>
          <a:p>
            <a:pPr lvl="1"/>
            <a:r>
              <a:rPr lang="en-US" dirty="0" err="1"/>
              <a:t>JFET</a:t>
            </a:r>
            <a:r>
              <a:rPr lang="en-US" dirty="0"/>
              <a:t> </a:t>
            </a:r>
            <a:r>
              <a:rPr lang="en-US" dirty="0" err="1"/>
              <a:t>SiC</a:t>
            </a:r>
            <a:endParaRPr lang="en-US" dirty="0"/>
          </a:p>
          <a:p>
            <a:pPr lvl="2"/>
            <a:r>
              <a:rPr lang="en-US" b="1" dirty="0"/>
              <a:t>Tested at doses &gt;5 </a:t>
            </a:r>
            <a:r>
              <a:rPr lang="en-US" b="1" dirty="0" err="1"/>
              <a:t>MRads</a:t>
            </a:r>
            <a:endParaRPr lang="en-US" b="1" dirty="0"/>
          </a:p>
          <a:p>
            <a:pPr lvl="2"/>
            <a:r>
              <a:rPr lang="en-US" dirty="0"/>
              <a:t>Gate leakage current degrades but only up into </a:t>
            </a:r>
            <a:r>
              <a:rPr lang="en-US" dirty="0" err="1"/>
              <a:t>nAmps</a:t>
            </a:r>
            <a:endParaRPr lang="en-US" dirty="0"/>
          </a:p>
          <a:p>
            <a:pPr lvl="1"/>
            <a:r>
              <a:rPr lang="en-US" dirty="0"/>
              <a:t>GaN</a:t>
            </a:r>
          </a:p>
          <a:p>
            <a:pPr lvl="2"/>
            <a:r>
              <a:rPr lang="en-US" b="1" dirty="0"/>
              <a:t>Tested at doses &gt;5 </a:t>
            </a:r>
            <a:r>
              <a:rPr lang="en-US" b="1" dirty="0" err="1"/>
              <a:t>MRads</a:t>
            </a:r>
            <a:endParaRPr lang="en-US" b="1" dirty="0"/>
          </a:p>
          <a:p>
            <a:r>
              <a:rPr lang="en-US" dirty="0"/>
              <a:t>Proposal for a 10 kV switch </a:t>
            </a:r>
          </a:p>
          <a:p>
            <a:pPr lvl="1"/>
            <a:r>
              <a:rPr lang="en-US" dirty="0" err="1"/>
              <a:t>JFET</a:t>
            </a:r>
            <a:r>
              <a:rPr lang="en-US" dirty="0"/>
              <a:t> </a:t>
            </a:r>
            <a:r>
              <a:rPr lang="en-US" dirty="0" err="1"/>
              <a:t>SiC</a:t>
            </a:r>
            <a:r>
              <a:rPr lang="en-US" dirty="0"/>
              <a:t> FETs to build the 10 kV, multi-FET switch </a:t>
            </a:r>
          </a:p>
          <a:p>
            <a:pPr lvl="2"/>
            <a:r>
              <a:rPr lang="en-US" dirty="0"/>
              <a:t>“Super cascode” topology with 11 </a:t>
            </a:r>
            <a:r>
              <a:rPr lang="en-US" dirty="0" err="1"/>
              <a:t>JFETs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GaN FETs to build discrete logic and low level circuitry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F48AE-7425-494E-BA1D-FC3175BE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Semiconductor radiation tolerance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DB8F8-3510-4B44-9D20-99439A117B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805F0-79C5-482A-ABD1-073A592AE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Saewert | IPM High Voltage Switch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87775-74F9-441A-B21B-D09E0A9A0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5554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4719</TotalTime>
  <Words>863</Words>
  <Application>Microsoft Office PowerPoint</Application>
  <PresentationFormat>On-screen Show (4:3)</PresentationFormat>
  <Paragraphs>162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Geneva</vt:lpstr>
      <vt:lpstr>Helvetica</vt:lpstr>
      <vt:lpstr>Times New Roman</vt:lpstr>
      <vt:lpstr>Wingdings</vt:lpstr>
      <vt:lpstr>Fermilab_PPT_090815</vt:lpstr>
      <vt:lpstr>PowerPoint Presentation</vt:lpstr>
      <vt:lpstr>Topics</vt:lpstr>
      <vt:lpstr>FNAL Accelerator Complex</vt:lpstr>
      <vt:lpstr>Operational Ion Profile Monitors</vt:lpstr>
      <vt:lpstr>Objective:  Gate IPMs on in Main Injector</vt:lpstr>
      <vt:lpstr>10kV Switch requirements</vt:lpstr>
      <vt:lpstr>PowerPoint Presentation</vt:lpstr>
      <vt:lpstr>Main Injector measured radiation levels</vt:lpstr>
      <vt:lpstr>Semiconductor radiation tolerance</vt:lpstr>
      <vt:lpstr>Proposal: IPM and high voltage switch system</vt:lpstr>
      <vt:lpstr>PowerPoint Presentation</vt:lpstr>
      <vt:lpstr>PowerPoint Presentation</vt:lpstr>
      <vt:lpstr>Simple circuit controls bipolar switch timing</vt:lpstr>
      <vt:lpstr>Gates are constructed with FETs</vt:lpstr>
      <vt:lpstr>Remaining electronics in the tunnel</vt:lpstr>
      <vt:lpstr>Conclusion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Saewert x4524 03077N</dc:creator>
  <cp:lastModifiedBy>Greg Saewert x4524 03077N</cp:lastModifiedBy>
  <cp:revision>62</cp:revision>
  <cp:lastPrinted>2019-03-20T23:59:59Z</cp:lastPrinted>
  <dcterms:created xsi:type="dcterms:W3CDTF">2019-03-14T14:57:47Z</dcterms:created>
  <dcterms:modified xsi:type="dcterms:W3CDTF">2019-03-21T13:44:09Z</dcterms:modified>
</cp:coreProperties>
</file>