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1" r:id="rId3"/>
    <p:sldMasterId id="2147483717" r:id="rId4"/>
  </p:sldMasterIdLst>
  <p:notesMasterIdLst>
    <p:notesMasterId r:id="rId26"/>
  </p:notesMasterIdLst>
  <p:sldIdLst>
    <p:sldId id="286" r:id="rId5"/>
    <p:sldId id="305" r:id="rId6"/>
    <p:sldId id="287" r:id="rId7"/>
    <p:sldId id="453" r:id="rId8"/>
    <p:sldId id="360" r:id="rId9"/>
    <p:sldId id="295" r:id="rId10"/>
    <p:sldId id="302" r:id="rId11"/>
    <p:sldId id="273" r:id="rId12"/>
    <p:sldId id="266" r:id="rId13"/>
    <p:sldId id="296" r:id="rId14"/>
    <p:sldId id="440" r:id="rId15"/>
    <p:sldId id="452" r:id="rId16"/>
    <p:sldId id="439" r:id="rId17"/>
    <p:sldId id="279" r:id="rId18"/>
    <p:sldId id="441" r:id="rId19"/>
    <p:sldId id="269" r:id="rId20"/>
    <p:sldId id="454" r:id="rId21"/>
    <p:sldId id="455" r:id="rId22"/>
    <p:sldId id="456" r:id="rId23"/>
    <p:sldId id="457" r:id="rId24"/>
    <p:sldId id="304" r:id="rId25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1111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888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26205-DE9A-4D71-8126-8C2FE459DAAD}" type="datetimeFigureOut">
              <a:rPr kumimoji="1" lang="ja-JP" altLang="en-US" smtClean="0"/>
              <a:t>2019/3/21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A693D-153F-4436-967E-FD8149CCF2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33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228A7-835C-4030-B404-EE893847B671}" type="slidenum">
              <a:rPr lang="ja-JP" altLang="en-US" smtClean="0"/>
              <a:pPr/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4868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3789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3767" indent="-286064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4256" indent="-228851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1959" indent="-228851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9662" indent="-228851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7365" indent="-228851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5067" indent="-228851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32769" indent="-228851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90473" indent="-228851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393FB6-D5FB-4B06-BE6C-FCE5F4E7EA75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47758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A693D-153F-4436-967E-FD8149CCF23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149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P.K. Saha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US-Japan meeting, Fermilab 2019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85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P.K. Saha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US-Japan meeting, Fermilab 2019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504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P.K. Saha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US-Japan meeting, Fermilab 2019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989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ttp://j-parc.jp/topimg/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14300"/>
            <a:ext cx="14747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90488"/>
            <a:ext cx="7770813" cy="1189037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US-Japan meeting, Fermilab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56F76-F211-435F-AEB4-C1C2056258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82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P.K. Saha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US-Japan meeting, Fermilab 2019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3487C-9B60-4FDA-9290-09D069B846F2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56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US-Japan meeting, Fermilab 2019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48CD15-7A06-47FF-A018-DE559B3D63F9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52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US-Japan meeting, Fermilab 2019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D4C487-99D8-42FA-981A-D34073C0A701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606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US-Japan meeting, Fermilab 2019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9BFE12-CCF1-4FA1-B110-FCA6D9487D8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45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US-Japan meeting, Fermilab 2019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BDD2FB-861B-44F6-BFE7-AC96D1AD0E1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US-Japan meeting, Fermilab 2019</a:t>
            </a: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D93AF8-4452-483D-BDA8-E0005FD04CB1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12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US-Japan meeting, Fermilab 2019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59C5AC-386B-46CC-84A6-A2044D001D5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6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P.K. Saha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US-Japan meeting, Fermilab 2019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8702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US-Japan meeting, Fermilab 2019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B3795B-8CC2-4E29-895B-C9CCADB73183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56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US-Japan meeting, Fermilab 2019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A48B66-D563-49AC-A53F-1C9DF65EDE0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64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US-Japan meeting, Fermilab 2019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63DBD1-0C32-46FC-B47F-895C4EA6EA3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062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US-Japan meeting, Fermilab 2019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DCBE66-635B-4703-A623-26DA69133C38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28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US-Japan meeting, Fermilab 2019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4FF9F6-95DD-43C8-BC70-3237CC98250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993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US-Japan meeting, Fermilab 2019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0035B2-17D5-450F-B68B-7CEE3A3FDE3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61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362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362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US-Japan meeting, Fermilab 2019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F8D6D3-ECD6-4276-BAE1-71211DF5943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78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US-Japan meeting, Fermilab 2019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48CD15-7A06-47FF-A018-DE559B3D63F9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373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US-Japan meeting, Fermilab 2019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D4C487-99D8-42FA-981A-D34073C0A701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11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US-Japan meeting, Fermilab 2019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9BFE12-CCF1-4FA1-B110-FCA6D9487D8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6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P.K. Saha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US-Japan meeting, Fermilab 2019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3439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US-Japan meeting, Fermilab 2019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BDD2FB-861B-44F6-BFE7-AC96D1AD0E1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417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US-Japan meeting, Fermilab 2019</a:t>
            </a: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D93AF8-4452-483D-BDA8-E0005FD04CB1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770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US-Japan meeting, Fermilab 2019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59C5AC-386B-46CC-84A6-A2044D001D5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780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US-Japan meeting, Fermilab 2019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B3795B-8CC2-4E29-895B-C9CCADB73183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23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US-Japan meeting, Fermilab 2019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A48B66-D563-49AC-A53F-1C9DF65EDE0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694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US-Japan meeting, Fermilab 2019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63DBD1-0C32-46FC-B47F-895C4EA6EA3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385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US-Japan meeting, Fermilab 2019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DCBE66-635B-4703-A623-26DA69133C38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227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US-Japan meeting, Fermilab 2019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4FF9F6-95DD-43C8-BC70-3237CC98250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65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US-Japan meeting, Fermilab 2019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0035B2-17D5-450F-B68B-7CEE3A3FDE3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82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362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362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US-Japan meeting, Fermilab 2019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F8D6D3-ECD6-4276-BAE1-71211DF5943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812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P.K. Saha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US-Japan meeting, Fermilab 2019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295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P.K. Saha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US-Japan meeting, Fermilab 2019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50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P.K. Saha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US-Japan meeting, Fermilab 2019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40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P.K. Saha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US-Japan meeting, Fermilab 2019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6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P.K. Saha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US-Japan meeting, Fermilab 2019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960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P.K. Saha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US-Japan meeting, Fermilab 2019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2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P.K. Saha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US-Japan meeting, Fermilab 2019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08396-5779-4041-AAC6-9EC438AC0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76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マスタータイトルの書式設定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r>
              <a:rPr lang="en-US" altLang="ja-JP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P.K. Saha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r>
              <a:rPr lang="en-US" altLang="ja-JP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US-Japan meeting, Fermilab 2019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fld id="{053B7FB2-0BFF-49A2-B524-C24B7EBA5C0F}" type="slidenum">
              <a:rPr lang="en-US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18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rgbClr val="33CC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マスタータイトルの書式設定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r>
              <a:rPr lang="en-US" altLang="ja-JP">
                <a:solidFill>
                  <a:srgbClr val="000000"/>
                </a:solidFill>
              </a:rPr>
              <a:t>US-Japan meeting, Fermilab 2019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7D3516F-8111-48D7-A6E1-EE9953BD5578}" type="slidenum">
              <a:rPr lang="ja-JP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100359" name="Picture 7" descr="http://j-parc.jp/topimg/Logo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25413" y="114300"/>
            <a:ext cx="14747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255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rgbClr val="33CC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マスタータイトルの書式設定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r>
              <a:rPr lang="en-US" altLang="ja-JP">
                <a:solidFill>
                  <a:srgbClr val="000000"/>
                </a:solidFill>
              </a:rPr>
              <a:t>US-Japan meeting, Fermilab 2019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7D3516F-8111-48D7-A6E1-EE9953BD5578}" type="slidenum">
              <a:rPr lang="ja-JP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100359" name="Picture 7" descr="http://j-parc.jp/topimg/Logo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25413" y="114300"/>
            <a:ext cx="14747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122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rgbClr val="33CC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.jp/url?sa=i&amp;rct=j&amp;q=&amp;esrc=s&amp;source=images&amp;cd=&amp;ved=0ahUKEwjknt3X_63NAhVJJJQKHXhNBIUQjRwIBw&amp;url=https://castlelearning.com/review/reference/phys5.htm&amp;psig=AFQjCNEZRQqURBMe9_OUGiSDrsDxnVjFdA&amp;ust=1466216350489640&amp;cad=rjt" TargetMode="Externa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jp/url?sa=i&amp;rct=j&amp;q=&amp;esrc=s&amp;source=images&amp;cd=&amp;ved=0ahUKEwjknt3X_63NAhVJJJQKHXhNBIUQjRwIBw&amp;url=https://castlelearning.com/review/reference/phys5.htm&amp;psig=AFQjCNEZRQqURBMe9_OUGiSDrsDxnVjFdA&amp;ust=1466216350489640&amp;cad=rjt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ata:image/jpeg;base64,/9j/4AAQSkZJRgABAQAAAQABAAD/2wCEAAkGBxQSEhUUExQWFhUXFx0XFxcYFxwcGhoaGBgcHB4bHB0YHCggHBwlHBccITEiJSkrLi4uHB8zODMsNygtLiwBCgoKDg0OGxAQGywkICQsLCwsLCw0LCwsLCwsLCwsLCwsLCwsLCwsLCwsLCwsLCwsLCwsLCwsLCwsLCwsLCwsLP/AABEIALcA/AMBIgACEQEDEQH/xAAcAAACAwEBAQEAAAAAAAAAAAADBAIFBgABBwj/xAA8EAACAQIEBAQEBAUCBgMAAAABAhEAAwQSITEFQVFhBhMicTKBkaEUQtHwI1KxweEHYhUzQ0Ry8SSCov/EABkBAAMBAQEAAAAAAAAAAAAAAAABAgMEBf/EACIRAAICAwACAwEBAQAAAAAAAAABAhESITEDQQQTUWFxIv/aAAwDAQACEQMRAD8A1KuKIHFUQxgoq4wda9XBnNovFYUQOKpFxg60VcavWliw0XIYVLMKqBjV61MYsdanFhotAwqUiqsYodal+I70YsNFmDXs1Wi/UxfpUw0PzXTSQv175xophSHc1e56TF0175hpUFIbz17npQXDXvmGihUhsuK8z0rnNeFzRQaGzcqJuUoWqJanQaGWeotcpYtUC1OgpDLPUGely9RLU6CkHZqhIoLNQ2enQByaGxoDOaEzU0goYcigvFAZ6GzVSQtByRUJpZnqBY1VAU4vmiece9VovGpeea3oRZI5J03ogxBG/Kq5blEW4KmgLBcTU1vnrQLCTEerqByooRgJyabGRU6HQbzz1ogvmo4ZZAHpHWNdKaTD+r5xqB/beobQ1EhbxLdJoqYw9KZtWF/mAbbX36VNlUGScsiQYHL5RUOSKwBLip61O3iCamjifiO+8D+lFDR+adNDA/cc6TY8CPnH9mped2+9RtXZaJg7Gd47dZ+1BvMwMHWPvSoTVDHn865r0c6RLGoZ6vEzbLD8QeteHEGq8nvUc3eniKx84g1H8SaR8yuL96eIhs4o1E4o0mX9qiWNFIBs4o1E4o0mSaGzGqxAcOLNQOKNIm4agbxp4isebEmhNijSRvVA36eIWOtijQmxRpM36gb1ViLIbOKNROKNJm7UPNp4iyIrYYgaAaxrvRGwJAzbj9/U06uHkSI1bkQPuBTKM6zqQ3UGdtOe2hrH7Tt+spksnpRbODY8o0mrGw1xWEurKDAzcv0OlHXGXQzBVVwSYJ3+Zih+Ri+sr7GHua6HuQat8K+gm3d21h1+oDgxv96j5t0L8GZdhlAgHpsKibuUAhTO8ch1256VLlY1GgQNwCHgLO+hH2NFTGLJOYaaCV0J+R/rRHvkwdN9D7HplqD47MPWo13YLOWN9IFHQodw1xbmYhx3kHSBpr09q4WzmhSCImeUfr2pWziLY+G4OY20P6UYuzQLbWyu+nxT8oqWMZSyzE5SG6gSSRPbbepjDOgBPoJOm/tPqOmtK+ViAdLgB5+nUAciZpsvdiSQVBE3BO/MSRJPtUuwoN+DuCZnQjSD6o6R/agYzBsDJUKTynpvHal2unRndo7EzIPUzyo+JxSMFgM7a/EJ0nTn/wC6FdktRE3cbqSR1Kx/eK4Ix6fUUe7xHSBqI22A9hrypLzOnpPY/StVZjJI4tXhavWadope4xFUiQuevC1ALmo+ZVUSw5aol6XL1BjToQyXFDY0AmolqdAFJHWoE0IvXmcU6ESahsa43KG1ymI8aaGxr1rtQNyqERZqHmr13qJNUBeM+XafpXedJnKJ7DrQrknaIiRqfnz0r0sCdCQI3/vXlKSPVphr2KY5ddhtFHsYlh+c/U7dO1JeTpq7TOmvp9ooy3BOmmvLWqyQsWOtxJxGVjA5k+01y41yRmggdd4pS5b1BkR12MUVbuXRT2J1On1iaakhOLGkvHnEyY3E/OpDERso98x/pSFnE5GLZ4YTrz19+3WlsbjrfMszT6RtA6k9ewFFiaLN7qbZBrvrM99qFaxSB80gdYygmflWeuYxmEE/v9Kn5FwQcrCdjHSrteyG3ejS4fiyAkjI5JGjQfpVzZ4tfT1LaVZHJR+lfPHkfEINajhHiNmSLkALC54/mmJHX01Mq/AVjd/GXSxuHNqdZ013r29ilNvMc+eZjMI+WgO3WiXsL5oDWysn4gAR6iPn9qqLwKkg7/P9K0ioszlKSDJdWdQY9+fyozPa5Bz8wP1quzV5mrTEzyGmfoPv/iolz2pbzK7zKdEhT7VDKOgqGeuNymI9Kdqgy16XrxnpiIstQKVMvUS1MQFwf2aGxoxehsRTECLVAvRGihMoqgPDc70MvXrAUFwKoRIvQy9DNRmixFm6MupIX2aPmd6UOOUn828Tv/SIpvC2CSMwQjSZ256FooyqAxCQIOq8o69SK8az1mgCtGmdjMGIP9Tpzor4hz6YPTWBy0+GJmKewvDr1wBVUGdgDvrvqNB86sMN4dvWyZuA2yCWKgHLG8ztHXtTy2FFJg7bPMjprlLfQzRLtoqSMzmOqH+xIpriK20YJZuyinMSWCgyOWmsx/errw9wMX1cEH4oZWuQQOQAEyDO9Dl7CjIPckjdl3aJn7DSIpAtWu45wc2rv4ZLNvK3/KvEzymCTEtI+9Ul3w1iQB6I3kmI9PKVJ684qlMlxZLhXEbVuVuW/MUmQSJ+wgjTuausBisNefJbsICZmQdhtEnc+9UuJ4PksI7uqXC5BVm0y5VKkQN9TNUjac57ilaYto+k4fBWSxtMVW2SqkXIQgNrKTJntPftTnDvDeH82/YRhcX+G4ltVgOPUQCCJnlsa+fYTirsBae4uRoWbgzBADMjmIrWcJvOXJGJUorrZF2IRgROUbEmNgaltlKmyVk3sK4W7ZZFOq6akAnX08qjeuPduQArEmRmGpHvOtKeJuJYhTHn549K5FIZNwyuDOVtAIms0nErivmYk9QeYPcaiqhJ9Ikl7NJxBSjlWVVYbx+4pMsDVmx/GKLlsg3AApt6AkAbgcz1FVN1CDBBB6HlXZ4mpLRzeRNMk5AiCx99v1qAbrUCaiTWqRk5MOLleG5SpNRzc6qhWNm5UfM6Urn/AH/6rzzDRiFjJeoG5S+eoG5ToLGC9QL0BrlRa5ToVhS1R80jb9zQTc70NrlIYRmobNUC9CZ6MhUELVDPQ2eoljUuQUX0oAQDC5h+YQY5AZfvT2GRbiaHIM0C2+ubTkQJ1A6VQsrSZtwBoYBEV7hsTaWCVYnQSDB9weu1eUk3w9Zuumo8tUIjLEA7jcjrMAwNtac4jiPxK+W7suVZlcq7Ro0kddI33rJHiiXDb8q0bbgwSzzmIHfbferDB44Zy4XRk9EAgoZ3Ug71L0NOxrw9xzybvkXXCIDKXCPhmYzA6tvEdqe4jiLiOuWFJJT+GQpYEzqXmSTGlZ4oWxEtlzozIM2ucgaT13qV/h2IuI4e6pBEmRAJGvypOSBJ/hofEfELSETibzqVMK0MAw5kAArrtQrXFGxVkWdTcLKsBsoYaxOUTIPWZmsPgbpRgQEPZlBHzrerw++qL5yWbagZg9sCTOoIjkNdaKolOzMcVtv5jLds3fMGaSzMTI/NtGnbrVYIyiQddASpAMb9uYr6nw7HJftC2XKgNBbk0yYXLBMwT32qk8S8JslMq3FW4WUxl3gRtvm1kwek08gxMDqParbgnHWsQMoa3nDshA9REbmDHuNas7nh1LloFbyMYJVl0PQrHP3rK3hldlO6mDpG3aqTtEOOJvLfHXusTb9dxx/CmBlulphidHMf2qNjhyeeoxlm4Hb4hooneRlOugM/L2qo4DiLRGUWP4n84BYzsDBkAa61o8UgQWTdw63VuaMwuQdCAAYEbxrPWldFdQlxTwxctXFu4UeahYxln0/7T27z0oicQW+3k4tPJfTJciWHY/zL9/emeIXcQwazglCW1CsLaubgJBaQpGzSORPKs3d4jaxSorqbVxAVLFiZadSZ1HsTTi31EyS4xzHYB7Z11HJhse4POkmancFx5sO3lXlS6mhgiRHOZ2kcxVvjfDnmo13DkFN1QGSAeW2/vXb4/kJ6kcs/DXDMF6gz0zxXhtzDtluCD7yPtSBNdKknw52mgheoFqhmFQZqdioIWqHmUNjM1Ev1osKCFqgXmhk1At86nIdE2eoF6gWqJak5DSJE1EtUC1RJrNyLSJlqgTUS1eTWbkWomlxXGDcGW3a06tFVIwjnVgBzmRp9/wClLDiTAxqPff70/hcXfacqnaJjpqPn3rzYXDaPSnU+kMOrqfSDEz8x7bH2poveZ18s6nkskkn+poSlgrO4DQNVIMEjqZ3qotYts2ZDkIMjKSCOkGrycnbIpRVItuKWL/qu3Acyt/E9JEEkCffSI7VWNiTMROw33J5e9XuEu58TbtYlXuK2U5Q+UuzDRmOx3PQ1b+M+D4ayDcGG8tSpSPMXRzGVismACD1Bmi0S460IWuBL5al2ZLjAkKYBkKWIiJO3UUxxK1cVVtW8QzJnZSoZS3oy6LoCWh/h12rJWMRmZQ7HKNBrJjtP71o920GYi2zA7rm+I+wXn/ik+guG4wC3cMVNvENlWXfQEj0ygEnTMSynY6CveD+KsIj5sQv4iYZCEOZC2riD36HlXzs2HDEMHzdwQfnPPfeuxQCkZQRp9PpzoxCz6HxLxxh3BVcOywZnKikQd9NQYNEGCVjmNvNKyrBRLAjSeY+XSspY8T3WsNbuBbhYQrMoLASOfMac6LwjxNdS2bJb0MMoIjMncTvttUuy4yR9Es4hQIABGVRBzDSNRmGntoaqcThLVskKAousJInXnPb57TVbw1MaP+ZeKrpkCqrFxzIBjSI0NPtgWcaPcYggklVmNYAA2nvNTbRffRaniz24CqiyMqsiwRruIBLHTX32rIf6i4ILcN9iiu5GiHMrj+btHfrWuscJLoAUZQBInlofhXcj/NJcS8M24Je82Uax6dCAP9p5flpxlTFKKao+YF430kT8qt/DviS5hHBBJQ6Ms8jvWgGAw9y2pV1CsfTJXcHUCQIjmPaq/iPhpgT5NxLgHq9SrB1221I1rXJMywa4afD4LC4lPNSXn/eTlnkV3+9KcY8Ipbtl0vaATqJWf5Z3B96xuC41dwVwlUQMDBkH1Dlz2rc8F8WYfFelh5V07qT6TP8AKTv7Grj5px/wl+KEtezGXrDASVMHYwYpcv8Asa19ewjFVgDNv6TIjQRE6H2pfiHCLGLUq4W3dGxChCT9YNdEflRZhL4zR8nZqgzfP+tXniHw4cMVHmoxYxlPpK+4mI70pxLw5ibFsXLlsqh2YEMDPsa2+xMxwaKzNUGaoE1HNQ5ConNRLVCa8LVDkWokpqM1Emo5qlyKUSVRzUMtXhb9xUWVRaW+KDTRWPLMBp9ac/E3L2oXboY+xrsNwkNqn8MRMuJB7Zgd6ZHDAkF4af5QZ7xBE1wvE9BWeYe00lWVpjZhoevuKUwvBFZSZII16CekH3q1s2LpABZlXkILGI302FAuYB/NCm2WAhix5dTEg8ooTFJIjxcWlZHVszyFZF1aF6cxM6expfjGFe/cARd9FB0c7STOvOrBsC1tjLBbjesrAOUbyYBiJ+dFFy2dAQWHozJqDPOYOtU37Iq9AMPwFf8Ali3NwghmeB5bbag7GelXGFw3k2rS3PJzCTnn8yn0kEbRvBqFrEOB5fkqX0ggS5nX1GdWP1qh4sL14RYBurGa5lUlhln48u0RSSHKjzxLx5bjRPmvENdckliNNBpp9eVUOAs57gXcTGpgfXlTOJa1ctpcRFQyVYCTmIA1HQa7UsTy+1OzN7Z7bQkhQNTt+lbzhXCbeHysPU8c+R/ZrAFvc9IrV4XjItZkvG4+gykggxlmPvzqJ2+GnjaT2ecR8WXVcraBQqSCxALGD3268zVNh+LOt3ObjgHRwDuPYR1NdxHGLdfM4ZSeqGSPkdfpUsNhMMyS15wwMMAmg+o0+tCpLgnbemb/AIP4+wy2wGLBkAAB5gaCdNwKAvj3DOsujhhyifuKxycKwp/7hj7DbodqW/4TJ9DIVJ0Jff7D7UqiV/0XmC8Q2r2KBuIotmVX0iQTz5yf8VrbnDCFCMVCqZBkjnsBVT4Y4PhGALW5cEZQrTqOubYTt1q/a76iArHK3/UAA6/UE8qG0Uk/ZmfGuBw/kl9mUqBrqZ3g8/Y9DXzkyp322I/WvsHEbNu+AtxTyaNP/wAzvtVFxjw/hLK+a9m4UOkW5DBvloAep0FVGdaIn472Vfhbxi9qLd857WwYn1J8zuO1fQbF9LoDhxctkaNMx27b18V4g66BeUyQZ0J0BIEEgaTFG4F4gu4RpQyh3QnQ/oe9Dje0TGdaZ9nZSNVIPTMAw7bg0jft3mBQ3ylthlK5AyQe3L5UtwPj1vEJmtnb4k0zL7j5b7VaXLw9/apXklE0fjjIyLeCrYBY4pcoGoVGLjpK8x7Ulh/Br3gTYv27gEzmV7Z07MtbgjmpE9Ryr38Q6zlaPYD7g6VuvkP2YP469HyDE2jbYq24MdpHeglq+uM9lP8At1JIOYExM9m0JPyrH8U4VgfjDXsOGJhXKke4B9UfM1qvKmZvxSRkC1RY1Z4rAWVBK4lGgT0n21qvx+HNpsrbwD8jqKeSZOLQEmon3oTvNQzHqfpQNI2puErJYnsF11267+1WHB+IoGLZJYLlBDnSNTIgQNZJqnxOKddLVu8V19YEk8pAjQab03wdbl2WFkqigASVEnlmLb/TlXEjtexi5xu+bTETGwlJGsba7aHag4BsRDO6PkgA6QWjmOsRQ8Q11Z/6iMQqjMuQH+aJ3mm3w7pmR3zHLl0fMAfYHfXWKrImg+LvLmlUyqZjNmgkiRqdSN6E4C5RkbMsES3JtfVA0P3pSzhrighnOSJMH4hyAMkgfXeg50vm44KqF1dS5+EfywJMfWqsQ1iuKZQQWVNRJk/XVRJNUWK4wwLC0zIpABKEiRvrGp5imeD+IhYknD2LrHSboZvT0AzRQeP8YXFMjJh0sFQQwtaK0kQSDzG1SS3+Fna8IXntBrLqyk5goI5CJPT2qvbwziBqUYj2IH1MRW34R4duWbVvMCjXJzLm6RO3LXfvVHxHidqWsHy2hiudAx055iSQQDpoOtTu6sqlV0V3AkNo5vLuZp3UrAUFTImdQVPUGabucX/KbFxhDazBzG1kDAawAJBGuhq7Th2EYM6WwsoAEtuzeph0Gw2mkk4Zh2VmVLgXIMrtcZTmDCSRMxEagU3oNfhT4ziaO0uLo19TGFMBs4AUmNwJIiegpZONlVuKqKpuXS7GSdGVlO5jN6uemm1aPC+GFvW8yX7itlJAYqykA6H1CY069Kr28JXvM8tDh7jZguikEE6+oofSukZjpNCTE0hRvEiqwK2gGGRYzEjy7T5l2I9WUkdNqq+I8QW8IBuA+n0sRkXII0A5nQ8udW3GPD9ywxF61ZDD+W9BiOmtATw9cIb/AONc0IBOdRE7asRrTQnFEPDniJ8GSVKOu8azOugPv/SrNP8AUi8DrZQidRLA/WY+1Vd7hJUAth7pBUNupkEwDo3M0li2tjT8OQe5g8+3ak472irdaY/jfHN93LBbYHJYOmnWaE/jW+REKAfcj6ExVblstIyMD2fb60A2bJOlxh2Kz/SnS/CW5foI4kFiSg11gEqB7URPJI18xDPKGEe0A0Q4BACfMPX4DXHh4jVmE7egxVWTiweDxZtPmtXMpGxII+uu1b/gXihLkC4VVz+UHQ91msD/AMNEwbke6sI+oo1nhgzFDc5Zg4UwpB17mokkyouUT6xhsWrE5DMcqbF9TuYO/wAqwNjiQtpPnlri7Mtsw0fleTr770DE+J3uAeWmV4OYGTJ6qOY+tRg7Nc1WzWeIeMW7dskkE/lH87Dl7dawNviz+ZnZVZ5/N8Ouwg6Ba67h8TcbMQzEwJP9BNFt8JvkzAHf29q6IKMOsxnlLhXXMS63JYKSpnKwET0jmKTxDsWLEROsDQQeg6Vf2bjITNtWjlA1+og/KprgUxJypZuI+m0BFUAzJbYEx94BrXJGeLMuWNWOG8P4p1zJh7hU7GIn2zEGO9XlhcPgpyxfv/zEelP/ABBH3O/Slr/FLznMbhFYPzfhrHw300t3jSAAW0KrEak8hrmPQztIpXCcRCqchYk69iRJHaaqsWJtlgrEA8oAI7czR+FW7rWi8W1RTlJd8qrHvuayVvptpcL+6gUAZredlLkIGYawI9IABGp+ZqgZtQAmclpE669ydus0NOKm5dFqLZXNlJQtB9jOo5/SnuKYwDK7DMUUnlMGSDAA9OkVSJZTcWxj3CFU5QNSo+LMOsT8qf4V4cLgr+Jt22cQUadVAmZOkTyqjwWe44A3OkknT6RpW38L+GlxA8woMkxbbLOYiZf1SAkiBQrbI11mIOGYebAEIYM7zMada9wt8CQ+bLB+GAZ5SWG1azi2OwuEuFUt+c5JM+jyzBgD09NeVZzhnFFtJcXygWb4WkwnWRs0cqQUAfjV/wBEXWGQQgBOnt9AasvD3h58QCwuW7cGAGJEmCdAKpMRjGJ35mOnepDH3TJzMeZj/Hai6EPpaazeZWuqu4Lq5jsQRJq8si7es3HN7PaQG35lxjkUAbIY3Jge9ZBwTqq6HmVnf5V1/ENoGUbaDaRPQEUh3R9Gw17HX8LbC+VkIACrbKnICAW0ieRJ7VH/AItieG3b2UWnRnW35rWic+UHLBDAbFpAO9ZLC+MMZZUBLpRQAoESAF2ALbUbhGIa+Wa6XeDK5nYrmPMjYb71Vh00GOLXi7OFdmYksq8zsNQdNhG8CmbYv4gPaLv6Qbj52Oy6EwTA5cielWv+nHALVu2t6/iIBFw3LWoUMzaMXnWI0PSjf6k3MPbwoZTBLQ65vU1oAzHzM070K/4Z63h3S3m8u7lLqXKj4gGnJtGuoBM0HjGPWD5dlxmAKMcuUaaqc0SdPiB1naryGscOGHw6AsTJ824WbUgmNBB09t6z9tFW06X1XMsiSWf4ROgBCiJ5g1TtBpmf8QcGulgQy3AUDSg011KiOY2NXnBeDYdrVhjetLdcg3FZoyLEaypG4/rSQxFsWcttiVQRr6NOxPWkcZjbaYO6uR7peCGdlJQgRoU/KNTBioaHzZsLmCtW7V+wWS4L2Uh0bQekaqIOhk7mo4Pi1jDYVRcwt249oFS4eGgCQxRgRMHar21i7eGs2hew1s+XZt/xzI0MRnOWBpJ6kTFWV+2qO1zyxZsFW8xEQOWBX4hBzSdZAG0Uv4Or2UHiFLS4VrlhVvq5AYZLZItsPUwZFEQIrLvxkPh0sZbWW1ADfnygEa6kGdzI6V9K4ZesvatW7N8jCFSHTIoi2VOVZMlYOm061U8X8N4BkdrF+1JzZgBBMLqgj5b6jqKH0Ez5fw7C2ltW/Nzrne6Fytk1UWwDJmQCdV5fOiJwRmBNq6cy6hGOYmBJIjUKDALab0bCYM4pJKZ1Vc6t5bAKGAJzZdBOWJ6rQLPE1ttGigc8x58nHQ9aXA00SwPHmVstyVYaamPvyPetDguJi5AcR3Bg/fQ1nsM2ExauMTfNm6DCGZSNYymNR2PamMDwPE25XMjp+WGhiJ/KeXtNUoSlxC+xLrNRiraWxDsSD+XSSPfYA/WszxPivp8tItrMBU2/ffelMX5gBCZpG6tqdBtDa0jjMUG+HMDuWGn/ANYO3vWbv2apr0M/hTkAAOb4mPWeg+XevFsLzzDt+xQjhh+ckHrm9R+ZpO/fAMG7r7z/AGosd101uN4zbupkWx5Vudbo9RBI+GIGpjrpVRxbE+a6WMPItkhVUApmZo+IZiN+ZodllUkMC4B0UuVWTz6kdKlhLbWLq3SMxtkNBQkT/u/Q07JaRbcK8PNhbq3LrWyVzjKjB/UoHNeYzVRca4iWZlEaGZXp0796vb3GL2IGa6AogLbCqFEH4oUeymax+N+InTUkiDVXSIZOTOYPqddDV5wvxDi7dvyrd11tnQwJCg9OY3JqhSwxIA/fv0q6wqixblyA7Tlj1QNidNBqalyrhSjb2NNwC838Rc5SAc7jKDPTNuKR4pw17LBWg6ZiykkR021+VGxPF7hQOGeVU2xAzCDoRJ0ExsKqLuOdx6yzDlmM/SixuiPmQPTEnfSi4a+fn26UoJPIxRtVA2k/vkaZKLCwdAxzErupOnWY6aHagvbGXzHaZ2A78h0FLW3356QNa5MgWTIcbARr70lQ2gRctoNukmB13rUYLDN5KW1JzPHwiT3032/vWYAlpjKNtNR9Cdq1Fvij2il+ywDqMnwBgJETB2pqiUmbq1dWyDa81FhAbighs1tAYEERuTpJnasjiFbG8RXyzca0iC4dDlA5SNomB9aivGDiLha8VNwrlRjCgamIj3Mj2p3gV+zYa61x7w9ARFtHLIGv8upk7Haqy9g4lvxjHPaCNHrtOSQwBAZhMAcxAkg9azviTEkYZ3IHmN8RA0D3WkgDcD9Knx7jKXz6cwlczF2BLMecxqANBzpHxIgu2SLZE5pVZHw9BqJmkpdY5LQp4NsvdvW7ASRdMZ8wgFVLQZUgbcxW24f4RdMYoKrdu+S1x1AUKim4FUkblyJ07Vh/C+EuDNnLIAAyrMZjMVqOF8Yu2WZ7blWaAxABYgaxrrFJP2JJ0XXiXDYkpF+whtusEKWzSAQpJModO2x0NDscUxOa3Ze4qXL2c328smQo0UXQ2jfFGWvm/iK7invZ7zvdVmAzkaAFtBHKv0Hi/B1sBcl3JDSAQIOoEfPbSm6EpdTMbw3gpthVtNbUIoe4HY7K0huYEsNxoCKYXhdrFsxXFoqtLLNtckERoQ2npjpSPj/gbrgWxSH0EByJIaGgQSBr1rB8F8S4graREQpahSgkNckEasASBQmr2Df4a/iHERw2cP8AiEdLtsCSrKFBZgFAJ0A9Znlmmsj4s4ItoW8Sg/hXLnl6NOXYiTGoI2bsQaF4v4yL2TzbIzFfiS6W/wDGCyiCBIjWm8d4jw17CWsOLYU2kCZi3xDWSQRoZMz2o09IVnnEPB1s2xds3QDEgNGU9iZ9JongjE3HurhXkMXCBWkFT19q2/8Ap54ffB5rl0F1e3AtmOxDa6zHUCsz4t4zc/GfirdrycpyIRl9LII5agweYrVSfj2kTipF3/qX4TGFwoulwb/mKqwIBWDIadTtoeVfMbeJzaMIb8yHn1K96b4xx+/fZfOe4/IM2sV7xrwribdnzrgVMkDKbiG4Z5hVJbTvG4rNtydsqsFSErbEjKGyjUAEagba07g8UlpAjWUcj8xbf7VVYbH5xlO/9f8ANEbId5+dQlRoqkW+Jey11oZpOoIGg10EMJOnU03bwYVtD6VBJAPfc6QSe1dXUuFHnEMWgUMJ+EkTqTEjkB0rMYIA7kDoYmva6lJ6RK3IZu4pEZCBmIJkToQOulGx+OUplAgwOXz36V1dTXBZPaF/xv8ADglojbT9PahLibesoTsB6iI+3OurqAcmM4PiYQHJb1IjUyDU8ZdD2pCBcpGx6g/pXV1Teyk7TK0Et25fKoi4FEcxvXldTIJG5uen7/tT/CMdD5Ts24ryupgm7LNcq3CFkNEz11+1Ra9LaGf33ryuqfZqgGJxBH5vpRbF4sQpIMmBIrq6gJOhjDcMe7aCpqQ5YwcshTqNexq5wfizzcW7C0tpFKgAgM8Ew2ZhAJjtpXV1arSMH0p/GWMYC1l9OhDMDo4zSsL+UDX60jw7xNjHIH4m5qyhQWJAM6HtrFdXVDKjudGixWIxtyw2FuYstalFKFNPUdNd4Efasit29hlLJlyPpmgTMRzMg711dTqiZcsDiMT5ltc++Y7QB6QoBiNTqarbyd5B511dUoUuH3Pw54st420127ZS3lKWD67pJhRGqRpHtr1pTxpj8O+HFlB5CrcN3OczkkKRsBroeZrq6umEVJbE5NHzzE24Zg9wMp0PpI0HTQxvVtZ4qkpauAvIEMzNB0gelR6enOurqytx4aVZnfEHDcjMwAUgwVBJBPMgn5VXLjAR6hr2rq6kZt09H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AutoShape 6" descr="data:image/jpeg;base64,/9j/4AAQSkZJRgABAQAAAQABAAD/2wCEAAkGBxQSEhUUExQWFhUXFx0XFxcYFxwcGhoaGBgcHB4bHB0YHCggHBwlHBccITEiJSkrLi4uHB8zODMsNygtLiwBCgoKDg0OGxAQGywkICQsLCwsLCw0LCwsLCwsLCwsLCwsLCwsLCwsLCwsLCwsLCwsLCwsLCwsLCwsLCwsLCwsLP/AABEIALcA/AMBIgACEQEDEQH/xAAcAAACAwEBAQEAAAAAAAAAAAADBAIFBgABBwj/xAA8EAACAQIEBAQEBAUCBgMAAAABAhEAAwQSITEFQVFhBhMicTKBkaEUQtHwI1KxweEHYhUzQ0Ry8SSCov/EABkBAAMBAQEAAAAAAAAAAAAAAAABAgMEBf/EACIRAAICAwACAwEBAQAAAAAAAAABAhESITEDQQQTUWFxIv/aAAwDAQACEQMRAD8A1KuKIHFUQxgoq4wda9XBnNovFYUQOKpFxg60VcavWliw0XIYVLMKqBjV61MYsdanFhotAwqUiqsYodal+I70YsNFmDXs1Wi/UxfpUw0PzXTSQv175xophSHc1e56TF0175hpUFIbz17npQXDXvmGihUhsuK8z0rnNeFzRQaGzcqJuUoWqJanQaGWeotcpYtUC1OgpDLPUGely9RLU6CkHZqhIoLNQ2enQByaGxoDOaEzU0goYcigvFAZ6GzVSQtByRUJpZnqBY1VAU4vmiece9VovGpeea3oRZI5J03ogxBG/Kq5blEW4KmgLBcTU1vnrQLCTEerqByooRgJyabGRU6HQbzz1ogvmo4ZZAHpHWNdKaTD+r5xqB/beobQ1EhbxLdJoqYw9KZtWF/mAbbX36VNlUGScsiQYHL5RUOSKwBLip61O3iCamjifiO+8D+lFDR+adNDA/cc6TY8CPnH9mped2+9RtXZaJg7Gd47dZ+1BvMwMHWPvSoTVDHn865r0c6RLGoZ6vEzbLD8QeteHEGq8nvUc3eniKx84g1H8SaR8yuL96eIhs4o1E4o0mX9qiWNFIBs4o1E4o0mSaGzGqxAcOLNQOKNIm4agbxp4isebEmhNijSRvVA36eIWOtijQmxRpM36gb1ViLIbOKNROKNJm7UPNp4iyIrYYgaAaxrvRGwJAzbj9/U06uHkSI1bkQPuBTKM6zqQ3UGdtOe2hrH7Tt+spksnpRbODY8o0mrGw1xWEurKDAzcv0OlHXGXQzBVVwSYJ3+Zih+Ri+sr7GHua6HuQat8K+gm3d21h1+oDgxv96j5t0L8GZdhlAgHpsKibuUAhTO8ch1256VLlY1GgQNwCHgLO+hH2NFTGLJOYaaCV0J+R/rRHvkwdN9D7HplqD47MPWo13YLOWN9IFHQodw1xbmYhx3kHSBpr09q4WzmhSCImeUfr2pWziLY+G4OY20P6UYuzQLbWyu+nxT8oqWMZSyzE5SG6gSSRPbbepjDOgBPoJOm/tPqOmtK+ViAdLgB5+nUAciZpsvdiSQVBE3BO/MSRJPtUuwoN+DuCZnQjSD6o6R/agYzBsDJUKTynpvHal2unRndo7EzIPUzyo+JxSMFgM7a/EJ0nTn/wC6FdktRE3cbqSR1Kx/eK4Ix6fUUe7xHSBqI22A9hrypLzOnpPY/StVZjJI4tXhavWadope4xFUiQuevC1ALmo+ZVUSw5aol6XL1BjToQyXFDY0AmolqdAFJHWoE0IvXmcU6ESahsa43KG1ymI8aaGxr1rtQNyqERZqHmr13qJNUBeM+XafpXedJnKJ7DrQrknaIiRqfnz0r0sCdCQI3/vXlKSPVphr2KY5ddhtFHsYlh+c/U7dO1JeTpq7TOmvp9ooy3BOmmvLWqyQsWOtxJxGVjA5k+01y41yRmggdd4pS5b1BkR12MUVbuXRT2J1On1iaakhOLGkvHnEyY3E/OpDERso98x/pSFnE5GLZ4YTrz19+3WlsbjrfMszT6RtA6k9ewFFiaLN7qbZBrvrM99qFaxSB80gdYygmflWeuYxmEE/v9Kn5FwQcrCdjHSrteyG3ejS4fiyAkjI5JGjQfpVzZ4tfT1LaVZHJR+lfPHkfEINajhHiNmSLkALC54/mmJHX01Mq/AVjd/GXSxuHNqdZ013r29ilNvMc+eZjMI+WgO3WiXsL5oDWysn4gAR6iPn9qqLwKkg7/P9K0ioszlKSDJdWdQY9+fyozPa5Bz8wP1quzV5mrTEzyGmfoPv/iolz2pbzK7zKdEhT7VDKOgqGeuNymI9Kdqgy16XrxnpiIstQKVMvUS1MQFwf2aGxoxehsRTECLVAvRGihMoqgPDc70MvXrAUFwKoRIvQy9DNRmixFm6MupIX2aPmd6UOOUn828Tv/SIpvC2CSMwQjSZ256FooyqAxCQIOq8o69SK8az1mgCtGmdjMGIP9Tpzor4hz6YPTWBy0+GJmKewvDr1wBVUGdgDvrvqNB86sMN4dvWyZuA2yCWKgHLG8ztHXtTy2FFJg7bPMjprlLfQzRLtoqSMzmOqH+xIpriK20YJZuyinMSWCgyOWmsx/errw9wMX1cEH4oZWuQQOQAEyDO9Dl7CjIPckjdl3aJn7DSIpAtWu45wc2rv4ZLNvK3/KvEzymCTEtI+9Ul3w1iQB6I3kmI9PKVJ684qlMlxZLhXEbVuVuW/MUmQSJ+wgjTuausBisNefJbsICZmQdhtEnc+9UuJ4PksI7uqXC5BVm0y5VKkQN9TNUjac57ilaYto+k4fBWSxtMVW2SqkXIQgNrKTJntPftTnDvDeH82/YRhcX+G4ltVgOPUQCCJnlsa+fYTirsBae4uRoWbgzBADMjmIrWcJvOXJGJUorrZF2IRgROUbEmNgaltlKmyVk3sK4W7ZZFOq6akAnX08qjeuPduQArEmRmGpHvOtKeJuJYhTHn549K5FIZNwyuDOVtAIms0nErivmYk9QeYPcaiqhJ9Ikl7NJxBSjlWVVYbx+4pMsDVmx/GKLlsg3AApt6AkAbgcz1FVN1CDBBB6HlXZ4mpLRzeRNMk5AiCx99v1qAbrUCaiTWqRk5MOLleG5SpNRzc6qhWNm5UfM6Urn/AH/6rzzDRiFjJeoG5S+eoG5ToLGC9QL0BrlRa5ToVhS1R80jb9zQTc70NrlIYRmobNUC9CZ6MhUELVDPQ2eoljUuQUX0oAQDC5h+YQY5AZfvT2GRbiaHIM0C2+ubTkQJ1A6VQsrSZtwBoYBEV7hsTaWCVYnQSDB9weu1eUk3w9Zuumo8tUIjLEA7jcjrMAwNtac4jiPxK+W7suVZlcq7Ro0kddI33rJHiiXDb8q0bbgwSzzmIHfbferDB44Zy4XRk9EAgoZ3Ug71L0NOxrw9xzybvkXXCIDKXCPhmYzA6tvEdqe4jiLiOuWFJJT+GQpYEzqXmSTGlZ4oWxEtlzozIM2ucgaT13qV/h2IuI4e6pBEmRAJGvypOSBJ/hofEfELSETibzqVMK0MAw5kAArrtQrXFGxVkWdTcLKsBsoYaxOUTIPWZmsPgbpRgQEPZlBHzrerw++qL5yWbagZg9sCTOoIjkNdaKolOzMcVtv5jLds3fMGaSzMTI/NtGnbrVYIyiQddASpAMb9uYr6nw7HJftC2XKgNBbk0yYXLBMwT32qk8S8JslMq3FW4WUxl3gRtvm1kwek08gxMDqParbgnHWsQMoa3nDshA9REbmDHuNas7nh1LloFbyMYJVl0PQrHP3rK3hldlO6mDpG3aqTtEOOJvLfHXusTb9dxx/CmBlulphidHMf2qNjhyeeoxlm4Hb4hooneRlOugM/L2qo4DiLRGUWP4n84BYzsDBkAa61o8UgQWTdw63VuaMwuQdCAAYEbxrPWldFdQlxTwxctXFu4UeahYxln0/7T27z0oicQW+3k4tPJfTJciWHY/zL9/emeIXcQwazglCW1CsLaubgJBaQpGzSORPKs3d4jaxSorqbVxAVLFiZadSZ1HsTTi31EyS4xzHYB7Z11HJhse4POkmancFx5sO3lXlS6mhgiRHOZ2kcxVvjfDnmo13DkFN1QGSAeW2/vXb4/kJ6kcs/DXDMF6gz0zxXhtzDtluCD7yPtSBNdKknw52mgheoFqhmFQZqdioIWqHmUNjM1Ev1osKCFqgXmhk1At86nIdE2eoF6gWqJak5DSJE1EtUC1RJrNyLSJlqgTUS1eTWbkWomlxXGDcGW3a06tFVIwjnVgBzmRp9/wClLDiTAxqPff70/hcXfacqnaJjpqPn3rzYXDaPSnU+kMOrqfSDEz8x7bH2poveZ18s6nkskkn+poSlgrO4DQNVIMEjqZ3qotYts2ZDkIMjKSCOkGrycnbIpRVItuKWL/qu3Acyt/E9JEEkCffSI7VWNiTMROw33J5e9XuEu58TbtYlXuK2U5Q+UuzDRmOx3PQ1b+M+D4ayDcGG8tSpSPMXRzGVismACD1Bmi0S460IWuBL5al2ZLjAkKYBkKWIiJO3UUxxK1cVVtW8QzJnZSoZS3oy6LoCWh/h12rJWMRmZQ7HKNBrJjtP71o920GYi2zA7rm+I+wXn/ik+guG4wC3cMVNvENlWXfQEj0ygEnTMSynY6CveD+KsIj5sQv4iYZCEOZC2riD36HlXzs2HDEMHzdwQfnPPfeuxQCkZQRp9PpzoxCz6HxLxxh3BVcOywZnKikQd9NQYNEGCVjmNvNKyrBRLAjSeY+XSspY8T3WsNbuBbhYQrMoLASOfMac6LwjxNdS2bJb0MMoIjMncTvttUuy4yR9Es4hQIABGVRBzDSNRmGntoaqcThLVskKAousJInXnPb57TVbw1MaP+ZeKrpkCqrFxzIBjSI0NPtgWcaPcYggklVmNYAA2nvNTbRffRaniz24CqiyMqsiwRruIBLHTX32rIf6i4ILcN9iiu5GiHMrj+btHfrWuscJLoAUZQBInlofhXcj/NJcS8M24Je82Uax6dCAP9p5flpxlTFKKao+YF430kT8qt/DviS5hHBBJQ6Ms8jvWgGAw9y2pV1CsfTJXcHUCQIjmPaq/iPhpgT5NxLgHq9SrB1221I1rXJMywa4afD4LC4lPNSXn/eTlnkV3+9KcY8Ipbtl0vaATqJWf5Z3B96xuC41dwVwlUQMDBkH1Dlz2rc8F8WYfFelh5V07qT6TP8AKTv7Grj5px/wl+KEtezGXrDASVMHYwYpcv8Asa19ewjFVgDNv6TIjQRE6H2pfiHCLGLUq4W3dGxChCT9YNdEflRZhL4zR8nZqgzfP+tXniHw4cMVHmoxYxlPpK+4mI70pxLw5ibFsXLlsqh2YEMDPsa2+xMxwaKzNUGaoE1HNQ5ConNRLVCa8LVDkWokpqM1Emo5qlyKUSVRzUMtXhb9xUWVRaW+KDTRWPLMBp9ac/E3L2oXboY+xrsNwkNqn8MRMuJB7Zgd6ZHDAkF4af5QZ7xBE1wvE9BWeYe00lWVpjZhoevuKUwvBFZSZII16CekH3q1s2LpABZlXkILGI302FAuYB/NCm2WAhix5dTEg8ooTFJIjxcWlZHVszyFZF1aF6cxM6expfjGFe/cARd9FB0c7STOvOrBsC1tjLBbjesrAOUbyYBiJ+dFFy2dAQWHozJqDPOYOtU37Iq9AMPwFf8Ali3NwghmeB5bbag7GelXGFw3k2rS3PJzCTnn8yn0kEbRvBqFrEOB5fkqX0ggS5nX1GdWP1qh4sL14RYBurGa5lUlhln48u0RSSHKjzxLx5bjRPmvENdckliNNBpp9eVUOAs57gXcTGpgfXlTOJa1ctpcRFQyVYCTmIA1HQa7UsTy+1OzN7Z7bQkhQNTt+lbzhXCbeHysPU8c+R/ZrAFvc9IrV4XjItZkvG4+gykggxlmPvzqJ2+GnjaT2ecR8WXVcraBQqSCxALGD3268zVNh+LOt3ObjgHRwDuPYR1NdxHGLdfM4ZSeqGSPkdfpUsNhMMyS15wwMMAmg+o0+tCpLgnbemb/AIP4+wy2wGLBkAAB5gaCdNwKAvj3DOsujhhyifuKxycKwp/7hj7DbodqW/4TJ9DIVJ0Jff7D7UqiV/0XmC8Q2r2KBuIotmVX0iQTz5yf8VrbnDCFCMVCqZBkjnsBVT4Y4PhGALW5cEZQrTqOubYTt1q/a76iArHK3/UAA6/UE8qG0Uk/ZmfGuBw/kl9mUqBrqZ3g8/Y9DXzkyp322I/WvsHEbNu+AtxTyaNP/wAzvtVFxjw/hLK+a9m4UOkW5DBvloAep0FVGdaIn472Vfhbxi9qLd857WwYn1J8zuO1fQbF9LoDhxctkaNMx27b18V4g66BeUyQZ0J0BIEEgaTFG4F4gu4RpQyh3QnQ/oe9Dje0TGdaZ9nZSNVIPTMAw7bg0jft3mBQ3ylthlK5AyQe3L5UtwPj1vEJmtnb4k0zL7j5b7VaXLw9/apXklE0fjjIyLeCrYBY4pcoGoVGLjpK8x7Ulh/Br3gTYv27gEzmV7Z07MtbgjmpE9Ryr38Q6zlaPYD7g6VuvkP2YP469HyDE2jbYq24MdpHeglq+uM9lP8At1JIOYExM9m0JPyrH8U4VgfjDXsOGJhXKke4B9UfM1qvKmZvxSRkC1RY1Z4rAWVBK4lGgT0n21qvx+HNpsrbwD8jqKeSZOLQEmon3oTvNQzHqfpQNI2puErJYnsF11267+1WHB+IoGLZJYLlBDnSNTIgQNZJqnxOKddLVu8V19YEk8pAjQab03wdbl2WFkqigASVEnlmLb/TlXEjtexi5xu+bTETGwlJGsba7aHag4BsRDO6PkgA6QWjmOsRQ8Q11Z/6iMQqjMuQH+aJ3mm3w7pmR3zHLl0fMAfYHfXWKrImg+LvLmlUyqZjNmgkiRqdSN6E4C5RkbMsES3JtfVA0P3pSzhrighnOSJMH4hyAMkgfXeg50vm44KqF1dS5+EfywJMfWqsQ1iuKZQQWVNRJk/XVRJNUWK4wwLC0zIpABKEiRvrGp5imeD+IhYknD2LrHSboZvT0AzRQeP8YXFMjJh0sFQQwtaK0kQSDzG1SS3+Fna8IXntBrLqyk5goI5CJPT2qvbwziBqUYj2IH1MRW34R4duWbVvMCjXJzLm6RO3LXfvVHxHidqWsHy2hiudAx055iSQQDpoOtTu6sqlV0V3AkNo5vLuZp3UrAUFTImdQVPUGabucX/KbFxhDazBzG1kDAawAJBGuhq7Th2EYM6WwsoAEtuzeph0Gw2mkk4Zh2VmVLgXIMrtcZTmDCSRMxEagU3oNfhT4ziaO0uLo19TGFMBs4AUmNwJIiegpZONlVuKqKpuXS7GSdGVlO5jN6uemm1aPC+GFvW8yX7itlJAYqykA6H1CY069Kr28JXvM8tDh7jZguikEE6+oofSukZjpNCTE0hRvEiqwK2gGGRYzEjy7T5l2I9WUkdNqq+I8QW8IBuA+n0sRkXII0A5nQ8udW3GPD9ywxF61ZDD+W9BiOmtATw9cIb/AONc0IBOdRE7asRrTQnFEPDniJ8GSVKOu8azOugPv/SrNP8AUi8DrZQidRLA/WY+1Vd7hJUAth7pBUNupkEwDo3M0li2tjT8OQe5g8+3ak472irdaY/jfHN93LBbYHJYOmnWaE/jW+REKAfcj6ExVblstIyMD2fb60A2bJOlxh2Kz/SnS/CW5foI4kFiSg11gEqB7URPJI18xDPKGEe0A0Q4BACfMPX4DXHh4jVmE7egxVWTiweDxZtPmtXMpGxII+uu1b/gXihLkC4VVz+UHQ91msD/AMNEwbke6sI+oo1nhgzFDc5Zg4UwpB17mokkyouUT6xhsWrE5DMcqbF9TuYO/wAqwNjiQtpPnlri7Mtsw0fleTr770DE+J3uAeWmV4OYGTJ6qOY+tRg7Nc1WzWeIeMW7dskkE/lH87Dl7dawNviz+ZnZVZ5/N8Ouwg6Ba67h8TcbMQzEwJP9BNFt8JvkzAHf29q6IKMOsxnlLhXXMS63JYKSpnKwET0jmKTxDsWLEROsDQQeg6Vf2bjITNtWjlA1+og/KprgUxJypZuI+m0BFUAzJbYEx94BrXJGeLMuWNWOG8P4p1zJh7hU7GIn2zEGO9XlhcPgpyxfv/zEelP/ABBH3O/Slr/FLznMbhFYPzfhrHw300t3jSAAW0KrEak8hrmPQztIpXCcRCqchYk69iRJHaaqsWJtlgrEA8oAI7czR+FW7rWi8W1RTlJd8qrHvuayVvptpcL+6gUAZredlLkIGYawI9IABGp+ZqgZtQAmclpE669ydus0NOKm5dFqLZXNlJQtB9jOo5/SnuKYwDK7DMUUnlMGSDAA9OkVSJZTcWxj3CFU5QNSo+LMOsT8qf4V4cLgr+Jt22cQUadVAmZOkTyqjwWe44A3OkknT6RpW38L+GlxA8woMkxbbLOYiZf1SAkiBQrbI11mIOGYebAEIYM7zMada9wt8CQ+bLB+GAZ5SWG1azi2OwuEuFUt+c5JM+jyzBgD09NeVZzhnFFtJcXygWb4WkwnWRs0cqQUAfjV/wBEXWGQQgBOnt9AasvD3h58QCwuW7cGAGJEmCdAKpMRjGJ35mOnepDH3TJzMeZj/Hai6EPpaazeZWuqu4Lq5jsQRJq8si7es3HN7PaQG35lxjkUAbIY3Jge9ZBwTqq6HmVnf5V1/ENoGUbaDaRPQEUh3R9Gw17HX8LbC+VkIACrbKnICAW0ieRJ7VH/AItieG3b2UWnRnW35rWic+UHLBDAbFpAO9ZLC+MMZZUBLpRQAoESAF2ALbUbhGIa+Wa6XeDK5nYrmPMjYb71Vh00GOLXi7OFdmYksq8zsNQdNhG8CmbYv4gPaLv6Qbj52Oy6EwTA5cielWv+nHALVu2t6/iIBFw3LWoUMzaMXnWI0PSjf6k3MPbwoZTBLQ65vU1oAzHzM070K/4Z63h3S3m8u7lLqXKj4gGnJtGuoBM0HjGPWD5dlxmAKMcuUaaqc0SdPiB1naryGscOGHw6AsTJ824WbUgmNBB09t6z9tFW06X1XMsiSWf4ROgBCiJ5g1TtBpmf8QcGulgQy3AUDSg011KiOY2NXnBeDYdrVhjetLdcg3FZoyLEaypG4/rSQxFsWcttiVQRr6NOxPWkcZjbaYO6uR7peCGdlJQgRoU/KNTBioaHzZsLmCtW7V+wWS4L2Uh0bQekaqIOhk7mo4Pi1jDYVRcwt249oFS4eGgCQxRgRMHar21i7eGs2hew1s+XZt/xzI0MRnOWBpJ6kTFWV+2qO1zyxZsFW8xEQOWBX4hBzSdZAG0Uv4Or2UHiFLS4VrlhVvq5AYZLZItsPUwZFEQIrLvxkPh0sZbWW1ADfnygEa6kGdzI6V9K4ZesvatW7N8jCFSHTIoi2VOVZMlYOm061U8X8N4BkdrF+1JzZgBBMLqgj5b6jqKH0Ez5fw7C2ltW/Nzrne6Fytk1UWwDJmQCdV5fOiJwRmBNq6cy6hGOYmBJIjUKDALab0bCYM4pJKZ1Vc6t5bAKGAJzZdBOWJ6rQLPE1ttGigc8x58nHQ9aXA00SwPHmVstyVYaamPvyPetDguJi5AcR3Bg/fQ1nsM2ExauMTfNm6DCGZSNYymNR2PamMDwPE25XMjp+WGhiJ/KeXtNUoSlxC+xLrNRiraWxDsSD+XSSPfYA/WszxPivp8tItrMBU2/ffelMX5gBCZpG6tqdBtDa0jjMUG+HMDuWGn/ANYO3vWbv2apr0M/hTkAAOb4mPWeg+XevFsLzzDt+xQjhh+ckHrm9R+ZpO/fAMG7r7z/AGosd101uN4zbupkWx5Vudbo9RBI+GIGpjrpVRxbE+a6WMPItkhVUApmZo+IZiN+ZodllUkMC4B0UuVWTz6kdKlhLbWLq3SMxtkNBQkT/u/Q07JaRbcK8PNhbq3LrWyVzjKjB/UoHNeYzVRca4iWZlEaGZXp0796vb3GL2IGa6AogLbCqFEH4oUeymax+N+InTUkiDVXSIZOTOYPqddDV5wvxDi7dvyrd11tnQwJCg9OY3JqhSwxIA/fv0q6wqixblyA7Tlj1QNidNBqalyrhSjb2NNwC838Rc5SAc7jKDPTNuKR4pw17LBWg6ZiykkR021+VGxPF7hQOGeVU2xAzCDoRJ0ExsKqLuOdx6yzDlmM/SixuiPmQPTEnfSi4a+fn26UoJPIxRtVA2k/vkaZKLCwdAxzErupOnWY6aHagvbGXzHaZ2A78h0FLW3356QNa5MgWTIcbARr70lQ2gRctoNukmB13rUYLDN5KW1JzPHwiT3032/vWYAlpjKNtNR9Cdq1Fvij2il+ywDqMnwBgJETB2pqiUmbq1dWyDa81FhAbighs1tAYEERuTpJnasjiFbG8RXyzca0iC4dDlA5SNomB9aivGDiLha8VNwrlRjCgamIj3Mj2p3gV+zYa61x7w9ARFtHLIGv8upk7Haqy9g4lvxjHPaCNHrtOSQwBAZhMAcxAkg9azviTEkYZ3IHmN8RA0D3WkgDcD9Knx7jKXz6cwlczF2BLMecxqANBzpHxIgu2SLZE5pVZHw9BqJmkpdY5LQp4NsvdvW7ASRdMZ8wgFVLQZUgbcxW24f4RdMYoKrdu+S1x1AUKim4FUkblyJ07Vh/C+EuDNnLIAAyrMZjMVqOF8Yu2WZ7blWaAxABYgaxrrFJP2JJ0XXiXDYkpF+whtusEKWzSAQpJModO2x0NDscUxOa3Ze4qXL2c328smQo0UXQ2jfFGWvm/iK7invZ7zvdVmAzkaAFtBHKv0Hi/B1sBcl3JDSAQIOoEfPbSm6EpdTMbw3gpthVtNbUIoe4HY7K0huYEsNxoCKYXhdrFsxXFoqtLLNtckERoQ2npjpSPj/gbrgWxSH0EByJIaGgQSBr1rB8F8S4graREQpahSgkNckEasASBQmr2Df4a/iHERw2cP8AiEdLtsCSrKFBZgFAJ0A9Znlmmsj4s4ItoW8Sg/hXLnl6NOXYiTGoI2bsQaF4v4yL2TzbIzFfiS6W/wDGCyiCBIjWm8d4jw17CWsOLYU2kCZi3xDWSQRoZMz2o09IVnnEPB1s2xds3QDEgNGU9iZ9JongjE3HurhXkMXCBWkFT19q2/8Ap54ffB5rl0F1e3AtmOxDa6zHUCsz4t4zc/GfirdrycpyIRl9LII5agweYrVSfj2kTipF3/qX4TGFwoulwb/mKqwIBWDIadTtoeVfMbeJzaMIb8yHn1K96b4xx+/fZfOe4/IM2sV7xrwribdnzrgVMkDKbiG4Z5hVJbTvG4rNtydsqsFSErbEjKGyjUAEagba07g8UlpAjWUcj8xbf7VVYbH5xlO/9f8ANEbId5+dQlRoqkW+Jey11oZpOoIGg10EMJOnU03bwYVtD6VBJAPfc6QSe1dXUuFHnEMWgUMJ+EkTqTEjkB0rMYIA7kDoYmva6lJ6RK3IZu4pEZCBmIJkToQOulGx+OUplAgwOXz36V1dTXBZPaF/xv8ADglojbT9PahLibesoTsB6iI+3OurqAcmM4PiYQHJb1IjUyDU8ZdD2pCBcpGx6g/pXV1Teyk7TK0Et25fKoi4FEcxvXldTIJG5uen7/tT/CMdD5Ts24ryupgm7LNcq3CFkNEz11+1Ra9LaGf33ryuqfZqgGJxBH5vpRbF4sQpIMmBIrq6gJOhjDcMe7aCpqQ5YwcshTqNexq5wfizzcW7C0tpFKgAgM8Ew2ZhAJjtpXV1arSMH0p/GWMYC1l9OhDMDo4zSsL+UDX60jw7xNjHIH4m5qyhQWJAM6HtrFdXVDKjudGixWIxtyw2FuYstalFKFNPUdNd4Efasit29hlLJlyPpmgTMRzMg711dTqiZcsDiMT5ltc++Y7QB6QoBiNTqarbyd5B511dUoUuH3Pw54st420127ZS3lKWD67pJhRGqRpHtr1pTxpj8O+HFlB5CrcN3OczkkKRsBroeZrq6umEVJbE5NHzzE24Zg9wMp0PpI0HTQxvVtZ4qkpauAvIEMzNB0gelR6enOurqytx4aVZnfEHDcjMwAUgwVBJBPMgn5VXLjAR6hr2rq6kZt09H/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35" name="Picture 11" descr="http://imss.kek.jp/about/library/img/facility/J-PARC-birdview02_(c)jpar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531440"/>
            <a:ext cx="9505056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正方形/長方形 1028"/>
          <p:cNvSpPr/>
          <p:nvPr/>
        </p:nvSpPr>
        <p:spPr>
          <a:xfrm>
            <a:off x="539552" y="307058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US-Japan Collaboration on high-intensity neutrino beams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ja-JP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Laser manipulation of H</a:t>
            </a:r>
            <a:r>
              <a:rPr lang="en-US" altLang="ja-JP" sz="4000" b="1" baseline="30000" dirty="0">
                <a:solidFill>
                  <a:schemeClr val="bg1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-</a:t>
            </a:r>
            <a:r>
              <a:rPr lang="en-US" altLang="ja-JP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beams</a:t>
            </a:r>
            <a:br>
              <a:rPr lang="en-US" altLang="ja-JP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ja-JP" sz="3600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ja-JP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-- JFY2018 Progress status at J-PARC</a:t>
            </a:r>
            <a:endParaRPr lang="en-US" altLang="ja-JP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545896" y="4447348"/>
            <a:ext cx="6480720" cy="158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ja-JP" sz="3200" b="1" dirty="0">
                <a:solidFill>
                  <a:schemeClr val="bg1"/>
                </a:solidFill>
                <a:latin typeface="Calibri" pitchFamily="34" charset="0"/>
              </a:rPr>
              <a:t>Pranab K. Saha</a:t>
            </a:r>
          </a:p>
          <a:p>
            <a:pPr>
              <a:spcBef>
                <a:spcPct val="20000"/>
              </a:spcBef>
            </a:pPr>
            <a:r>
              <a:rPr lang="en-US" altLang="ja-JP" sz="2800" dirty="0">
                <a:solidFill>
                  <a:schemeClr val="bg1"/>
                </a:solidFill>
                <a:latin typeface="Calibri" pitchFamily="34" charset="0"/>
              </a:rPr>
              <a:t>On behalf of J-PARC laser stripping group</a:t>
            </a:r>
          </a:p>
          <a:p>
            <a:pPr>
              <a:spcBef>
                <a:spcPct val="20000"/>
              </a:spcBef>
            </a:pPr>
            <a:r>
              <a:rPr lang="en-US" altLang="ja-JP" sz="2000" b="1" dirty="0">
                <a:solidFill>
                  <a:schemeClr val="bg1"/>
                </a:solidFill>
                <a:latin typeface="+mj-lt"/>
              </a:rPr>
              <a:t>2019 collaboration meeting at Fermilab, March 21</a:t>
            </a: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693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91679" y="116632"/>
            <a:ext cx="7172319" cy="762000"/>
          </a:xfrm>
          <a:solidFill>
            <a:srgbClr val="7030A0"/>
          </a:solidFill>
        </p:spPr>
        <p:txBody>
          <a:bodyPr/>
          <a:lstStyle/>
          <a:p>
            <a:pPr algn="l"/>
            <a:r>
              <a:rPr lang="en-US" altLang="ja-JP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Laser energy/pulse</a:t>
            </a:r>
            <a:r>
              <a:rPr lang="ja-JP" alt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US" altLang="ja-JP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for</a:t>
            </a:r>
            <a:r>
              <a:rPr lang="ja-JP" altLang="en-US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US" altLang="ja-JP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POP demonstration</a:t>
            </a:r>
            <a:endParaRPr kumimoji="1" lang="ja-JP" altLang="en-US" sz="28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59488" y="6428184"/>
            <a:ext cx="1905000" cy="457200"/>
          </a:xfrm>
        </p:spPr>
        <p:txBody>
          <a:bodyPr/>
          <a:lstStyle/>
          <a:p>
            <a:pPr>
              <a:defRPr/>
            </a:pPr>
            <a:fld id="{1D59C5AC-386B-46CC-84A6-A2044D001D5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5C38E2B8-4882-4E12-BADA-2D1C2C1ADB3E}"/>
              </a:ext>
            </a:extLst>
          </p:cNvPr>
          <p:cNvGrpSpPr/>
          <p:nvPr/>
        </p:nvGrpSpPr>
        <p:grpSpPr>
          <a:xfrm>
            <a:off x="106138" y="781468"/>
            <a:ext cx="6001034" cy="5671868"/>
            <a:chOff x="106137" y="-36000"/>
            <a:chExt cx="7523245" cy="6120004"/>
          </a:xfrm>
        </p:grpSpPr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56F81408-85B2-4F62-994F-283A7CFFC44A}"/>
                </a:ext>
              </a:extLst>
            </p:cNvPr>
            <p:cNvGrpSpPr/>
            <p:nvPr/>
          </p:nvGrpSpPr>
          <p:grpSpPr>
            <a:xfrm>
              <a:off x="428102" y="4922584"/>
              <a:ext cx="4219403" cy="1161420"/>
              <a:chOff x="179512" y="3626440"/>
              <a:chExt cx="4219403" cy="1161420"/>
            </a:xfrm>
          </p:grpSpPr>
          <p:grpSp>
            <p:nvGrpSpPr>
              <p:cNvPr id="92" name="グループ化 91">
                <a:extLst>
                  <a:ext uri="{FF2B5EF4-FFF2-40B4-BE49-F238E27FC236}">
                    <a16:creationId xmlns:a16="http://schemas.microsoft.com/office/drawing/2014/main" id="{995D258E-BC63-47D4-AC48-8C68D27A5627}"/>
                  </a:ext>
                </a:extLst>
              </p:cNvPr>
              <p:cNvGrpSpPr/>
              <p:nvPr/>
            </p:nvGrpSpPr>
            <p:grpSpPr>
              <a:xfrm>
                <a:off x="179512" y="4139788"/>
                <a:ext cx="4071890" cy="648072"/>
                <a:chOff x="241200" y="3212976"/>
                <a:chExt cx="4071890" cy="648072"/>
              </a:xfrm>
            </p:grpSpPr>
            <p:grpSp>
              <p:nvGrpSpPr>
                <p:cNvPr id="96" name="グループ化 95">
                  <a:extLst>
                    <a:ext uri="{FF2B5EF4-FFF2-40B4-BE49-F238E27FC236}">
                      <a16:creationId xmlns:a16="http://schemas.microsoft.com/office/drawing/2014/main" id="{436F27AB-37C6-4F63-90C8-2D59357BCE2D}"/>
                    </a:ext>
                  </a:extLst>
                </p:cNvPr>
                <p:cNvGrpSpPr/>
                <p:nvPr/>
              </p:nvGrpSpPr>
              <p:grpSpPr>
                <a:xfrm>
                  <a:off x="241200" y="3212976"/>
                  <a:ext cx="3813956" cy="648072"/>
                  <a:chOff x="241200" y="2924944"/>
                  <a:chExt cx="3813956" cy="648072"/>
                </a:xfrm>
              </p:grpSpPr>
              <p:cxnSp>
                <p:nvCxnSpPr>
                  <p:cNvPr id="98" name="直線コネクタ 97">
                    <a:extLst>
                      <a:ext uri="{FF2B5EF4-FFF2-40B4-BE49-F238E27FC236}">
                        <a16:creationId xmlns:a16="http://schemas.microsoft.com/office/drawing/2014/main" id="{5B3A2012-4716-4418-B314-8B04F148D746}"/>
                      </a:ext>
                    </a:extLst>
                  </p:cNvPr>
                  <p:cNvCxnSpPr/>
                  <p:nvPr/>
                </p:nvCxnSpPr>
                <p:spPr>
                  <a:xfrm>
                    <a:off x="241200" y="3560400"/>
                    <a:ext cx="324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直線コネクタ 98">
                    <a:extLst>
                      <a:ext uri="{FF2B5EF4-FFF2-40B4-BE49-F238E27FC236}">
                        <a16:creationId xmlns:a16="http://schemas.microsoft.com/office/drawing/2014/main" id="{656382D0-5708-41AD-A948-93DCEBFBD30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53633" y="2924944"/>
                    <a:ext cx="0" cy="64807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直線コネクタ 99">
                    <a:extLst>
                      <a:ext uri="{FF2B5EF4-FFF2-40B4-BE49-F238E27FC236}">
                        <a16:creationId xmlns:a16="http://schemas.microsoft.com/office/drawing/2014/main" id="{BCD64C91-654B-46ED-857F-A748545373B2}"/>
                      </a:ext>
                    </a:extLst>
                  </p:cNvPr>
                  <p:cNvCxnSpPr/>
                  <p:nvPr/>
                </p:nvCxnSpPr>
                <p:spPr>
                  <a:xfrm>
                    <a:off x="543600" y="2927016"/>
                    <a:ext cx="1872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直線コネクタ 100">
                    <a:extLst>
                      <a:ext uri="{FF2B5EF4-FFF2-40B4-BE49-F238E27FC236}">
                        <a16:creationId xmlns:a16="http://schemas.microsoft.com/office/drawing/2014/main" id="{7C2A529F-362C-4AE1-AE8D-6AD758760A16}"/>
                      </a:ext>
                    </a:extLst>
                  </p:cNvPr>
                  <p:cNvCxnSpPr/>
                  <p:nvPr/>
                </p:nvCxnSpPr>
                <p:spPr>
                  <a:xfrm>
                    <a:off x="718352" y="2924944"/>
                    <a:ext cx="0" cy="64807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直線コネクタ 101">
                    <a:extLst>
                      <a:ext uri="{FF2B5EF4-FFF2-40B4-BE49-F238E27FC236}">
                        <a16:creationId xmlns:a16="http://schemas.microsoft.com/office/drawing/2014/main" id="{DD1E2DCD-BABE-43DA-BB54-87A6648F192D}"/>
                      </a:ext>
                    </a:extLst>
                  </p:cNvPr>
                  <p:cNvCxnSpPr/>
                  <p:nvPr/>
                </p:nvCxnSpPr>
                <p:spPr>
                  <a:xfrm>
                    <a:off x="709200" y="3561497"/>
                    <a:ext cx="324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直線コネクタ 102">
                    <a:extLst>
                      <a:ext uri="{FF2B5EF4-FFF2-40B4-BE49-F238E27FC236}">
                        <a16:creationId xmlns:a16="http://schemas.microsoft.com/office/drawing/2014/main" id="{46681051-AB48-4746-BC41-75627DC5816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027149" y="2924944"/>
                    <a:ext cx="0" cy="64807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直線コネクタ 103">
                    <a:extLst>
                      <a:ext uri="{FF2B5EF4-FFF2-40B4-BE49-F238E27FC236}">
                        <a16:creationId xmlns:a16="http://schemas.microsoft.com/office/drawing/2014/main" id="{85256CC4-1C2F-45BB-9332-CC0EFB250F90}"/>
                      </a:ext>
                    </a:extLst>
                  </p:cNvPr>
                  <p:cNvCxnSpPr/>
                  <p:nvPr/>
                </p:nvCxnSpPr>
                <p:spPr>
                  <a:xfrm>
                    <a:off x="1017116" y="2927016"/>
                    <a:ext cx="1872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直線コネクタ 104">
                    <a:extLst>
                      <a:ext uri="{FF2B5EF4-FFF2-40B4-BE49-F238E27FC236}">
                        <a16:creationId xmlns:a16="http://schemas.microsoft.com/office/drawing/2014/main" id="{1861AA07-E4A3-49E7-88E7-593A12B63503}"/>
                      </a:ext>
                    </a:extLst>
                  </p:cNvPr>
                  <p:cNvCxnSpPr/>
                  <p:nvPr/>
                </p:nvCxnSpPr>
                <p:spPr>
                  <a:xfrm>
                    <a:off x="1191868" y="2924944"/>
                    <a:ext cx="0" cy="64807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直線コネクタ 105">
                    <a:extLst>
                      <a:ext uri="{FF2B5EF4-FFF2-40B4-BE49-F238E27FC236}">
                        <a16:creationId xmlns:a16="http://schemas.microsoft.com/office/drawing/2014/main" id="{3EEB0862-2D92-4803-9F41-EEEDECCD7903}"/>
                      </a:ext>
                    </a:extLst>
                  </p:cNvPr>
                  <p:cNvCxnSpPr/>
                  <p:nvPr/>
                </p:nvCxnSpPr>
                <p:spPr>
                  <a:xfrm>
                    <a:off x="1184400" y="3560400"/>
                    <a:ext cx="324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直線コネクタ 106">
                    <a:extLst>
                      <a:ext uri="{FF2B5EF4-FFF2-40B4-BE49-F238E27FC236}">
                        <a16:creationId xmlns:a16="http://schemas.microsoft.com/office/drawing/2014/main" id="{0C45793B-BBFA-413C-BEAC-6D4C3C717D7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498461" y="2924944"/>
                    <a:ext cx="0" cy="64807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直線コネクタ 107">
                    <a:extLst>
                      <a:ext uri="{FF2B5EF4-FFF2-40B4-BE49-F238E27FC236}">
                        <a16:creationId xmlns:a16="http://schemas.microsoft.com/office/drawing/2014/main" id="{C100A20C-954A-428B-A700-48283AC749FA}"/>
                      </a:ext>
                    </a:extLst>
                  </p:cNvPr>
                  <p:cNvCxnSpPr/>
                  <p:nvPr/>
                </p:nvCxnSpPr>
                <p:spPr>
                  <a:xfrm>
                    <a:off x="1488428" y="2927016"/>
                    <a:ext cx="1872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直線コネクタ 108">
                    <a:extLst>
                      <a:ext uri="{FF2B5EF4-FFF2-40B4-BE49-F238E27FC236}">
                        <a16:creationId xmlns:a16="http://schemas.microsoft.com/office/drawing/2014/main" id="{4A8C22F6-B305-4B7B-B9E1-A5735FCB473F}"/>
                      </a:ext>
                    </a:extLst>
                  </p:cNvPr>
                  <p:cNvCxnSpPr/>
                  <p:nvPr/>
                </p:nvCxnSpPr>
                <p:spPr>
                  <a:xfrm>
                    <a:off x="1663180" y="2924944"/>
                    <a:ext cx="0" cy="64807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直線コネクタ 109">
                    <a:extLst>
                      <a:ext uri="{FF2B5EF4-FFF2-40B4-BE49-F238E27FC236}">
                        <a16:creationId xmlns:a16="http://schemas.microsoft.com/office/drawing/2014/main" id="{39F5E034-2D5A-4293-B5C8-858351465B5D}"/>
                      </a:ext>
                    </a:extLst>
                  </p:cNvPr>
                  <p:cNvCxnSpPr/>
                  <p:nvPr/>
                </p:nvCxnSpPr>
                <p:spPr>
                  <a:xfrm>
                    <a:off x="1655712" y="3560400"/>
                    <a:ext cx="324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直線コネクタ 110">
                    <a:extLst>
                      <a:ext uri="{FF2B5EF4-FFF2-40B4-BE49-F238E27FC236}">
                        <a16:creationId xmlns:a16="http://schemas.microsoft.com/office/drawing/2014/main" id="{C1BFB3E5-E87F-404E-A1BB-1833D171F0F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989745" y="2924944"/>
                    <a:ext cx="0" cy="64807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直線コネクタ 111">
                    <a:extLst>
                      <a:ext uri="{FF2B5EF4-FFF2-40B4-BE49-F238E27FC236}">
                        <a16:creationId xmlns:a16="http://schemas.microsoft.com/office/drawing/2014/main" id="{95E97D6D-1195-4113-85C8-7CC6A486CA85}"/>
                      </a:ext>
                    </a:extLst>
                  </p:cNvPr>
                  <p:cNvCxnSpPr/>
                  <p:nvPr/>
                </p:nvCxnSpPr>
                <p:spPr>
                  <a:xfrm>
                    <a:off x="1979712" y="2927016"/>
                    <a:ext cx="1872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直線コネクタ 112">
                    <a:extLst>
                      <a:ext uri="{FF2B5EF4-FFF2-40B4-BE49-F238E27FC236}">
                        <a16:creationId xmlns:a16="http://schemas.microsoft.com/office/drawing/2014/main" id="{7061EDE2-D66F-4F4C-9FD1-7A42E2D86666}"/>
                      </a:ext>
                    </a:extLst>
                  </p:cNvPr>
                  <p:cNvCxnSpPr/>
                  <p:nvPr/>
                </p:nvCxnSpPr>
                <p:spPr>
                  <a:xfrm>
                    <a:off x="2154464" y="2924944"/>
                    <a:ext cx="0" cy="64807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直線コネクタ 113">
                    <a:extLst>
                      <a:ext uri="{FF2B5EF4-FFF2-40B4-BE49-F238E27FC236}">
                        <a16:creationId xmlns:a16="http://schemas.microsoft.com/office/drawing/2014/main" id="{6BB95153-2FCC-415A-8B10-402B578EDA68}"/>
                      </a:ext>
                    </a:extLst>
                  </p:cNvPr>
                  <p:cNvCxnSpPr/>
                  <p:nvPr/>
                </p:nvCxnSpPr>
                <p:spPr>
                  <a:xfrm>
                    <a:off x="2146996" y="3560400"/>
                    <a:ext cx="324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直線コネクタ 114">
                    <a:extLst>
                      <a:ext uri="{FF2B5EF4-FFF2-40B4-BE49-F238E27FC236}">
                        <a16:creationId xmlns:a16="http://schemas.microsoft.com/office/drawing/2014/main" id="{17630812-598E-455C-ABD6-8572D37052B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470996" y="2924944"/>
                    <a:ext cx="0" cy="64807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直線コネクタ 115">
                    <a:extLst>
                      <a:ext uri="{FF2B5EF4-FFF2-40B4-BE49-F238E27FC236}">
                        <a16:creationId xmlns:a16="http://schemas.microsoft.com/office/drawing/2014/main" id="{5CEDB4E9-7134-43C1-968C-4E3B83857AB9}"/>
                      </a:ext>
                    </a:extLst>
                  </p:cNvPr>
                  <p:cNvCxnSpPr/>
                  <p:nvPr/>
                </p:nvCxnSpPr>
                <p:spPr>
                  <a:xfrm>
                    <a:off x="2460963" y="2927016"/>
                    <a:ext cx="1872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直線コネクタ 116">
                    <a:extLst>
                      <a:ext uri="{FF2B5EF4-FFF2-40B4-BE49-F238E27FC236}">
                        <a16:creationId xmlns:a16="http://schemas.microsoft.com/office/drawing/2014/main" id="{6BEEC723-39AA-44AC-8CB7-5FB327A1A575}"/>
                      </a:ext>
                    </a:extLst>
                  </p:cNvPr>
                  <p:cNvCxnSpPr/>
                  <p:nvPr/>
                </p:nvCxnSpPr>
                <p:spPr>
                  <a:xfrm>
                    <a:off x="2635715" y="2924944"/>
                    <a:ext cx="0" cy="64807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直線コネクタ 117">
                    <a:extLst>
                      <a:ext uri="{FF2B5EF4-FFF2-40B4-BE49-F238E27FC236}">
                        <a16:creationId xmlns:a16="http://schemas.microsoft.com/office/drawing/2014/main" id="{D90464DC-138C-445A-A9C8-3CF5A9C2EB3E}"/>
                      </a:ext>
                    </a:extLst>
                  </p:cNvPr>
                  <p:cNvCxnSpPr/>
                  <p:nvPr/>
                </p:nvCxnSpPr>
                <p:spPr>
                  <a:xfrm>
                    <a:off x="2628247" y="3560400"/>
                    <a:ext cx="324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直線コネクタ 118">
                    <a:extLst>
                      <a:ext uri="{FF2B5EF4-FFF2-40B4-BE49-F238E27FC236}">
                        <a16:creationId xmlns:a16="http://schemas.microsoft.com/office/drawing/2014/main" id="{955D3233-3BAB-45B5-9EDE-6664B08FE84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938621" y="2924944"/>
                    <a:ext cx="0" cy="64807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直線コネクタ 119">
                    <a:extLst>
                      <a:ext uri="{FF2B5EF4-FFF2-40B4-BE49-F238E27FC236}">
                        <a16:creationId xmlns:a16="http://schemas.microsoft.com/office/drawing/2014/main" id="{19A2F8EE-AA8F-41FD-83CA-E4E85CE693C2}"/>
                      </a:ext>
                    </a:extLst>
                  </p:cNvPr>
                  <p:cNvCxnSpPr/>
                  <p:nvPr/>
                </p:nvCxnSpPr>
                <p:spPr>
                  <a:xfrm>
                    <a:off x="2928588" y="2927016"/>
                    <a:ext cx="1872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直線コネクタ 120">
                    <a:extLst>
                      <a:ext uri="{FF2B5EF4-FFF2-40B4-BE49-F238E27FC236}">
                        <a16:creationId xmlns:a16="http://schemas.microsoft.com/office/drawing/2014/main" id="{DAEF636A-3512-48D1-9208-DE98CEDA2064}"/>
                      </a:ext>
                    </a:extLst>
                  </p:cNvPr>
                  <p:cNvCxnSpPr/>
                  <p:nvPr/>
                </p:nvCxnSpPr>
                <p:spPr>
                  <a:xfrm>
                    <a:off x="3103340" y="2924944"/>
                    <a:ext cx="0" cy="64807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直線コネクタ 121">
                    <a:extLst>
                      <a:ext uri="{FF2B5EF4-FFF2-40B4-BE49-F238E27FC236}">
                        <a16:creationId xmlns:a16="http://schemas.microsoft.com/office/drawing/2014/main" id="{BB453C88-E166-4268-8296-F2266040E4C9}"/>
                      </a:ext>
                    </a:extLst>
                  </p:cNvPr>
                  <p:cNvCxnSpPr/>
                  <p:nvPr/>
                </p:nvCxnSpPr>
                <p:spPr>
                  <a:xfrm>
                    <a:off x="3095872" y="3560400"/>
                    <a:ext cx="324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直線コネクタ 122">
                    <a:extLst>
                      <a:ext uri="{FF2B5EF4-FFF2-40B4-BE49-F238E27FC236}">
                        <a16:creationId xmlns:a16="http://schemas.microsoft.com/office/drawing/2014/main" id="{FA4DCB88-7A07-4C4D-A7DA-EE681883E63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429905" y="2924944"/>
                    <a:ext cx="0" cy="64807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直線コネクタ 123">
                    <a:extLst>
                      <a:ext uri="{FF2B5EF4-FFF2-40B4-BE49-F238E27FC236}">
                        <a16:creationId xmlns:a16="http://schemas.microsoft.com/office/drawing/2014/main" id="{C7038F13-FBC4-4F19-9A08-0E57140AE738}"/>
                      </a:ext>
                    </a:extLst>
                  </p:cNvPr>
                  <p:cNvCxnSpPr/>
                  <p:nvPr/>
                </p:nvCxnSpPr>
                <p:spPr>
                  <a:xfrm>
                    <a:off x="3419872" y="2927016"/>
                    <a:ext cx="1872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直線コネクタ 124">
                    <a:extLst>
                      <a:ext uri="{FF2B5EF4-FFF2-40B4-BE49-F238E27FC236}">
                        <a16:creationId xmlns:a16="http://schemas.microsoft.com/office/drawing/2014/main" id="{4433B20D-B8B2-4FF6-8ACC-495C2C49BCE3}"/>
                      </a:ext>
                    </a:extLst>
                  </p:cNvPr>
                  <p:cNvCxnSpPr/>
                  <p:nvPr/>
                </p:nvCxnSpPr>
                <p:spPr>
                  <a:xfrm>
                    <a:off x="3594624" y="2924944"/>
                    <a:ext cx="0" cy="64807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直線コネクタ 125">
                    <a:extLst>
                      <a:ext uri="{FF2B5EF4-FFF2-40B4-BE49-F238E27FC236}">
                        <a16:creationId xmlns:a16="http://schemas.microsoft.com/office/drawing/2014/main" id="{4B282D78-75A1-4541-B03B-162F7786AFC7}"/>
                      </a:ext>
                    </a:extLst>
                  </p:cNvPr>
                  <p:cNvCxnSpPr/>
                  <p:nvPr/>
                </p:nvCxnSpPr>
                <p:spPr>
                  <a:xfrm>
                    <a:off x="3587156" y="3560400"/>
                    <a:ext cx="468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7" name="テキスト ボックス 96">
                  <a:extLst>
                    <a:ext uri="{FF2B5EF4-FFF2-40B4-BE49-F238E27FC236}">
                      <a16:creationId xmlns:a16="http://schemas.microsoft.com/office/drawing/2014/main" id="{D2994491-6DDB-4812-9F2F-3AAC11B03D0E}"/>
                    </a:ext>
                  </a:extLst>
                </p:cNvPr>
                <p:cNvSpPr txBox="1"/>
                <p:nvPr/>
              </p:nvSpPr>
              <p:spPr>
                <a:xfrm>
                  <a:off x="3594624" y="3212976"/>
                  <a:ext cx="71846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800" b="1" dirty="0"/>
                    <a:t>. . . </a:t>
                  </a:r>
                  <a:endParaRPr kumimoji="1" lang="ja-JP" altLang="en-US" sz="2800" b="1" dirty="0"/>
                </a:p>
              </p:txBody>
            </p:sp>
          </p:grpSp>
          <p:cxnSp>
            <p:nvCxnSpPr>
              <p:cNvPr id="93" name="直線矢印コネクタ 92">
                <a:extLst>
                  <a:ext uri="{FF2B5EF4-FFF2-40B4-BE49-F238E27FC236}">
                    <a16:creationId xmlns:a16="http://schemas.microsoft.com/office/drawing/2014/main" id="{2C69A579-BF1D-455C-99FA-8E2AB9A3B2DF}"/>
                  </a:ext>
                </a:extLst>
              </p:cNvPr>
              <p:cNvCxnSpPr/>
              <p:nvPr/>
            </p:nvCxnSpPr>
            <p:spPr>
              <a:xfrm>
                <a:off x="946713" y="3995772"/>
                <a:ext cx="504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CD9CF943-DF40-494C-9D7F-2F512D5E9265}"/>
                  </a:ext>
                </a:extLst>
              </p:cNvPr>
              <p:cNvSpPr txBox="1"/>
              <p:nvPr/>
            </p:nvSpPr>
            <p:spPr>
              <a:xfrm>
                <a:off x="867026" y="3626440"/>
                <a:ext cx="8050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3.08ns</a:t>
                </a:r>
                <a:endParaRPr kumimoji="1" lang="ja-JP" altLang="en-US" dirty="0"/>
              </a:p>
            </p:txBody>
          </p:sp>
          <p:sp>
            <p:nvSpPr>
              <p:cNvPr id="95" name="テキスト ボックス 94">
                <a:extLst>
                  <a:ext uri="{FF2B5EF4-FFF2-40B4-BE49-F238E27FC236}">
                    <a16:creationId xmlns:a16="http://schemas.microsoft.com/office/drawing/2014/main" id="{F45519CF-A034-40A1-8190-EC61F7B336B7}"/>
                  </a:ext>
                </a:extLst>
              </p:cNvPr>
              <p:cNvSpPr txBox="1"/>
              <p:nvPr/>
            </p:nvSpPr>
            <p:spPr>
              <a:xfrm>
                <a:off x="1611173" y="3802185"/>
                <a:ext cx="2787742" cy="365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Micro pulses (324 MHz)</a:t>
                </a:r>
                <a:endParaRPr kumimoji="1" lang="ja-JP" altLang="en-US" sz="1600" dirty="0"/>
              </a:p>
            </p:txBody>
          </p:sp>
        </p:grp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9E874353-8839-41DD-BEDE-CAFD3DF0D70B}"/>
                </a:ext>
              </a:extLst>
            </p:cNvPr>
            <p:cNvGrpSpPr/>
            <p:nvPr/>
          </p:nvGrpSpPr>
          <p:grpSpPr>
            <a:xfrm>
              <a:off x="467544" y="3061409"/>
              <a:ext cx="4087528" cy="1917829"/>
              <a:chOff x="281936" y="1639833"/>
              <a:chExt cx="4087528" cy="1917829"/>
            </a:xfrm>
          </p:grpSpPr>
          <p:grpSp>
            <p:nvGrpSpPr>
              <p:cNvPr id="64" name="グループ化 63">
                <a:extLst>
                  <a:ext uri="{FF2B5EF4-FFF2-40B4-BE49-F238E27FC236}">
                    <a16:creationId xmlns:a16="http://schemas.microsoft.com/office/drawing/2014/main" id="{80B2074F-8090-41A5-9EAC-519F285FCEB7}"/>
                  </a:ext>
                </a:extLst>
              </p:cNvPr>
              <p:cNvGrpSpPr/>
              <p:nvPr/>
            </p:nvGrpSpPr>
            <p:grpSpPr>
              <a:xfrm>
                <a:off x="281936" y="2215897"/>
                <a:ext cx="3809272" cy="648072"/>
                <a:chOff x="281936" y="1988840"/>
                <a:chExt cx="3809272" cy="648072"/>
              </a:xfrm>
            </p:grpSpPr>
            <p:cxnSp>
              <p:nvCxnSpPr>
                <p:cNvPr id="71" name="直線コネクタ 70">
                  <a:extLst>
                    <a:ext uri="{FF2B5EF4-FFF2-40B4-BE49-F238E27FC236}">
                      <a16:creationId xmlns:a16="http://schemas.microsoft.com/office/drawing/2014/main" id="{15E95D80-A80B-4379-ADE5-7E02DF1E1A6A}"/>
                    </a:ext>
                  </a:extLst>
                </p:cNvPr>
                <p:cNvCxnSpPr/>
                <p:nvPr/>
              </p:nvCxnSpPr>
              <p:spPr>
                <a:xfrm>
                  <a:off x="281936" y="2636912"/>
                  <a:ext cx="360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線コネクタ 71">
                  <a:extLst>
                    <a:ext uri="{FF2B5EF4-FFF2-40B4-BE49-F238E27FC236}">
                      <a16:creationId xmlns:a16="http://schemas.microsoft.com/office/drawing/2014/main" id="{8BB0DF3B-D15B-490E-94D2-7BF16903FAFB}"/>
                    </a:ext>
                  </a:extLst>
                </p:cNvPr>
                <p:cNvCxnSpPr/>
                <p:nvPr/>
              </p:nvCxnSpPr>
              <p:spPr>
                <a:xfrm flipV="1">
                  <a:off x="627281" y="1988840"/>
                  <a:ext cx="0" cy="6480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線コネクタ 72">
                  <a:extLst>
                    <a:ext uri="{FF2B5EF4-FFF2-40B4-BE49-F238E27FC236}">
                      <a16:creationId xmlns:a16="http://schemas.microsoft.com/office/drawing/2014/main" id="{34C8484C-401B-4EF1-9674-728697214575}"/>
                    </a:ext>
                  </a:extLst>
                </p:cNvPr>
                <p:cNvCxnSpPr/>
                <p:nvPr/>
              </p:nvCxnSpPr>
              <p:spPr>
                <a:xfrm>
                  <a:off x="615600" y="1990912"/>
                  <a:ext cx="360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線コネクタ 73">
                  <a:extLst>
                    <a:ext uri="{FF2B5EF4-FFF2-40B4-BE49-F238E27FC236}">
                      <a16:creationId xmlns:a16="http://schemas.microsoft.com/office/drawing/2014/main" id="{06EE8930-EB32-4D3E-8F06-A4A35B8C095C}"/>
                    </a:ext>
                  </a:extLst>
                </p:cNvPr>
                <p:cNvCxnSpPr/>
                <p:nvPr/>
              </p:nvCxnSpPr>
              <p:spPr>
                <a:xfrm>
                  <a:off x="966408" y="1988840"/>
                  <a:ext cx="0" cy="6480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線コネクタ 74">
                  <a:extLst>
                    <a:ext uri="{FF2B5EF4-FFF2-40B4-BE49-F238E27FC236}">
                      <a16:creationId xmlns:a16="http://schemas.microsoft.com/office/drawing/2014/main" id="{A1808EB8-F8A5-4C19-B790-E8C3E7BFE309}"/>
                    </a:ext>
                  </a:extLst>
                </p:cNvPr>
                <p:cNvCxnSpPr/>
                <p:nvPr/>
              </p:nvCxnSpPr>
              <p:spPr>
                <a:xfrm>
                  <a:off x="966408" y="2636912"/>
                  <a:ext cx="324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線コネクタ 75">
                  <a:extLst>
                    <a:ext uri="{FF2B5EF4-FFF2-40B4-BE49-F238E27FC236}">
                      <a16:creationId xmlns:a16="http://schemas.microsoft.com/office/drawing/2014/main" id="{DAF35D4F-EF31-4587-B534-0785A71DAC65}"/>
                    </a:ext>
                  </a:extLst>
                </p:cNvPr>
                <p:cNvCxnSpPr/>
                <p:nvPr/>
              </p:nvCxnSpPr>
              <p:spPr>
                <a:xfrm flipV="1">
                  <a:off x="1273713" y="1988840"/>
                  <a:ext cx="0" cy="6480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線コネクタ 76">
                  <a:extLst>
                    <a:ext uri="{FF2B5EF4-FFF2-40B4-BE49-F238E27FC236}">
                      <a16:creationId xmlns:a16="http://schemas.microsoft.com/office/drawing/2014/main" id="{51EE575A-4A62-4EF9-981B-0B9798196889}"/>
                    </a:ext>
                  </a:extLst>
                </p:cNvPr>
                <p:cNvCxnSpPr/>
                <p:nvPr/>
              </p:nvCxnSpPr>
              <p:spPr>
                <a:xfrm>
                  <a:off x="1263600" y="1990912"/>
                  <a:ext cx="360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線コネクタ 77">
                  <a:extLst>
                    <a:ext uri="{FF2B5EF4-FFF2-40B4-BE49-F238E27FC236}">
                      <a16:creationId xmlns:a16="http://schemas.microsoft.com/office/drawing/2014/main" id="{0B38CABC-2BDA-4751-A082-31DCA99B2F7B}"/>
                    </a:ext>
                  </a:extLst>
                </p:cNvPr>
                <p:cNvCxnSpPr/>
                <p:nvPr/>
              </p:nvCxnSpPr>
              <p:spPr>
                <a:xfrm>
                  <a:off x="1614408" y="1988840"/>
                  <a:ext cx="0" cy="6480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線コネクタ 78">
                  <a:extLst>
                    <a:ext uri="{FF2B5EF4-FFF2-40B4-BE49-F238E27FC236}">
                      <a16:creationId xmlns:a16="http://schemas.microsoft.com/office/drawing/2014/main" id="{1D093317-6772-426E-827A-3B441A66AC47}"/>
                    </a:ext>
                  </a:extLst>
                </p:cNvPr>
                <p:cNvCxnSpPr/>
                <p:nvPr/>
              </p:nvCxnSpPr>
              <p:spPr>
                <a:xfrm>
                  <a:off x="1607208" y="2636912"/>
                  <a:ext cx="324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線コネクタ 79">
                  <a:extLst>
                    <a:ext uri="{FF2B5EF4-FFF2-40B4-BE49-F238E27FC236}">
                      <a16:creationId xmlns:a16="http://schemas.microsoft.com/office/drawing/2014/main" id="{D373C577-42CD-48D0-8202-CA968FC01FC3}"/>
                    </a:ext>
                  </a:extLst>
                </p:cNvPr>
                <p:cNvCxnSpPr/>
                <p:nvPr/>
              </p:nvCxnSpPr>
              <p:spPr>
                <a:xfrm flipV="1">
                  <a:off x="1921785" y="1988840"/>
                  <a:ext cx="0" cy="6480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線コネクタ 80">
                  <a:extLst>
                    <a:ext uri="{FF2B5EF4-FFF2-40B4-BE49-F238E27FC236}">
                      <a16:creationId xmlns:a16="http://schemas.microsoft.com/office/drawing/2014/main" id="{F9F7FA71-C673-4B27-95FE-C51FE8B6B4A6}"/>
                    </a:ext>
                  </a:extLst>
                </p:cNvPr>
                <p:cNvCxnSpPr/>
                <p:nvPr/>
              </p:nvCxnSpPr>
              <p:spPr>
                <a:xfrm>
                  <a:off x="1911600" y="1990912"/>
                  <a:ext cx="360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線コネクタ 81">
                  <a:extLst>
                    <a:ext uri="{FF2B5EF4-FFF2-40B4-BE49-F238E27FC236}">
                      <a16:creationId xmlns:a16="http://schemas.microsoft.com/office/drawing/2014/main" id="{8C9A95BF-154C-4306-9933-CDE7C868B6F0}"/>
                    </a:ext>
                  </a:extLst>
                </p:cNvPr>
                <p:cNvCxnSpPr/>
                <p:nvPr/>
              </p:nvCxnSpPr>
              <p:spPr>
                <a:xfrm>
                  <a:off x="2255208" y="1988840"/>
                  <a:ext cx="0" cy="6480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線コネクタ 82">
                  <a:extLst>
                    <a:ext uri="{FF2B5EF4-FFF2-40B4-BE49-F238E27FC236}">
                      <a16:creationId xmlns:a16="http://schemas.microsoft.com/office/drawing/2014/main" id="{7D43DC1A-151A-43FE-94F7-1D9C08EB5410}"/>
                    </a:ext>
                  </a:extLst>
                </p:cNvPr>
                <p:cNvCxnSpPr/>
                <p:nvPr/>
              </p:nvCxnSpPr>
              <p:spPr>
                <a:xfrm>
                  <a:off x="2244408" y="2636912"/>
                  <a:ext cx="331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線コネクタ 83">
                  <a:extLst>
                    <a:ext uri="{FF2B5EF4-FFF2-40B4-BE49-F238E27FC236}">
                      <a16:creationId xmlns:a16="http://schemas.microsoft.com/office/drawing/2014/main" id="{C9721698-A829-4EC7-88BE-76C6F26078EA}"/>
                    </a:ext>
                  </a:extLst>
                </p:cNvPr>
                <p:cNvCxnSpPr/>
                <p:nvPr/>
              </p:nvCxnSpPr>
              <p:spPr>
                <a:xfrm flipV="1">
                  <a:off x="2569857" y="1988840"/>
                  <a:ext cx="0" cy="6480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線コネクタ 84">
                  <a:extLst>
                    <a:ext uri="{FF2B5EF4-FFF2-40B4-BE49-F238E27FC236}">
                      <a16:creationId xmlns:a16="http://schemas.microsoft.com/office/drawing/2014/main" id="{D7F88A34-E201-4212-955C-B1A396069D1E}"/>
                    </a:ext>
                  </a:extLst>
                </p:cNvPr>
                <p:cNvCxnSpPr/>
                <p:nvPr/>
              </p:nvCxnSpPr>
              <p:spPr>
                <a:xfrm>
                  <a:off x="2555776" y="1990912"/>
                  <a:ext cx="360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線コネクタ 85">
                  <a:extLst>
                    <a:ext uri="{FF2B5EF4-FFF2-40B4-BE49-F238E27FC236}">
                      <a16:creationId xmlns:a16="http://schemas.microsoft.com/office/drawing/2014/main" id="{26253245-BD35-479D-9957-D4690DCE958D}"/>
                    </a:ext>
                  </a:extLst>
                </p:cNvPr>
                <p:cNvCxnSpPr/>
                <p:nvPr/>
              </p:nvCxnSpPr>
              <p:spPr>
                <a:xfrm>
                  <a:off x="2910408" y="1988840"/>
                  <a:ext cx="0" cy="6480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線コネクタ 86">
                  <a:extLst>
                    <a:ext uri="{FF2B5EF4-FFF2-40B4-BE49-F238E27FC236}">
                      <a16:creationId xmlns:a16="http://schemas.microsoft.com/office/drawing/2014/main" id="{962C789E-7B51-46C9-80AE-593AE8E52E7B}"/>
                    </a:ext>
                  </a:extLst>
                </p:cNvPr>
                <p:cNvCxnSpPr/>
                <p:nvPr/>
              </p:nvCxnSpPr>
              <p:spPr>
                <a:xfrm>
                  <a:off x="2903208" y="2636912"/>
                  <a:ext cx="324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線コネクタ 87">
                  <a:extLst>
                    <a:ext uri="{FF2B5EF4-FFF2-40B4-BE49-F238E27FC236}">
                      <a16:creationId xmlns:a16="http://schemas.microsoft.com/office/drawing/2014/main" id="{7CE6DEBE-B000-4410-81AE-C6B5B2362F24}"/>
                    </a:ext>
                  </a:extLst>
                </p:cNvPr>
                <p:cNvCxnSpPr/>
                <p:nvPr/>
              </p:nvCxnSpPr>
              <p:spPr>
                <a:xfrm flipV="1">
                  <a:off x="3217929" y="1988840"/>
                  <a:ext cx="0" cy="6480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線コネクタ 88">
                  <a:extLst>
                    <a:ext uri="{FF2B5EF4-FFF2-40B4-BE49-F238E27FC236}">
                      <a16:creationId xmlns:a16="http://schemas.microsoft.com/office/drawing/2014/main" id="{0C8253EF-7295-490C-9E0B-044C56C763EF}"/>
                    </a:ext>
                  </a:extLst>
                </p:cNvPr>
                <p:cNvCxnSpPr/>
                <p:nvPr/>
              </p:nvCxnSpPr>
              <p:spPr>
                <a:xfrm>
                  <a:off x="3203848" y="1990912"/>
                  <a:ext cx="360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線コネクタ 89">
                  <a:extLst>
                    <a:ext uri="{FF2B5EF4-FFF2-40B4-BE49-F238E27FC236}">
                      <a16:creationId xmlns:a16="http://schemas.microsoft.com/office/drawing/2014/main" id="{CA64D22B-EB40-495E-A8F5-3C9CDDBDEBBD}"/>
                    </a:ext>
                  </a:extLst>
                </p:cNvPr>
                <p:cNvCxnSpPr/>
                <p:nvPr/>
              </p:nvCxnSpPr>
              <p:spPr>
                <a:xfrm>
                  <a:off x="3558408" y="1988840"/>
                  <a:ext cx="0" cy="6480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線コネクタ 90">
                  <a:extLst>
                    <a:ext uri="{FF2B5EF4-FFF2-40B4-BE49-F238E27FC236}">
                      <a16:creationId xmlns:a16="http://schemas.microsoft.com/office/drawing/2014/main" id="{324199D1-7616-41C8-A2F2-FC2A3446A077}"/>
                    </a:ext>
                  </a:extLst>
                </p:cNvPr>
                <p:cNvCxnSpPr/>
                <p:nvPr/>
              </p:nvCxnSpPr>
              <p:spPr>
                <a:xfrm>
                  <a:off x="3551208" y="2636912"/>
                  <a:ext cx="540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5" name="直線矢印コネクタ 64">
                <a:extLst>
                  <a:ext uri="{FF2B5EF4-FFF2-40B4-BE49-F238E27FC236}">
                    <a16:creationId xmlns:a16="http://schemas.microsoft.com/office/drawing/2014/main" id="{C56B5804-6013-4B98-A394-8594AFF637B8}"/>
                  </a:ext>
                </a:extLst>
              </p:cNvPr>
              <p:cNvCxnSpPr/>
              <p:nvPr/>
            </p:nvCxnSpPr>
            <p:spPr>
              <a:xfrm>
                <a:off x="580174" y="2071881"/>
                <a:ext cx="684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8F83693B-9528-4C47-8461-2A7903BC24CD}"/>
                  </a:ext>
                </a:extLst>
              </p:cNvPr>
              <p:cNvSpPr txBox="1"/>
              <p:nvPr/>
            </p:nvSpPr>
            <p:spPr>
              <a:xfrm>
                <a:off x="543600" y="1639833"/>
                <a:ext cx="747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/>
                  <a:t>814ns</a:t>
                </a:r>
                <a:endParaRPr kumimoji="1" lang="ja-JP" altLang="en-US" dirty="0"/>
              </a:p>
            </p:txBody>
          </p:sp>
          <p:cxnSp>
            <p:nvCxnSpPr>
              <p:cNvPr id="67" name="直線矢印コネクタ 66">
                <a:extLst>
                  <a:ext uri="{FF2B5EF4-FFF2-40B4-BE49-F238E27FC236}">
                    <a16:creationId xmlns:a16="http://schemas.microsoft.com/office/drawing/2014/main" id="{9EB461D8-990F-4CAB-B6DC-D1EB00C0B0C3}"/>
                  </a:ext>
                </a:extLst>
              </p:cNvPr>
              <p:cNvCxnSpPr/>
              <p:nvPr/>
            </p:nvCxnSpPr>
            <p:spPr>
              <a:xfrm>
                <a:off x="1857849" y="2063452"/>
                <a:ext cx="413751" cy="842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C3CBC5D8-5F6E-44B8-95E7-AE5EB93BF9AC}"/>
                  </a:ext>
                </a:extLst>
              </p:cNvPr>
              <p:cNvSpPr txBox="1"/>
              <p:nvPr/>
            </p:nvSpPr>
            <p:spPr>
              <a:xfrm>
                <a:off x="1749532" y="1639833"/>
                <a:ext cx="747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/>
                  <a:t>456ns</a:t>
                </a:r>
                <a:endParaRPr kumimoji="1" lang="ja-JP" altLang="en-US" dirty="0"/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29853891-5E77-42FA-84D0-E5AC56EBE996}"/>
                  </a:ext>
                </a:extLst>
              </p:cNvPr>
              <p:cNvSpPr txBox="1"/>
              <p:nvPr/>
            </p:nvSpPr>
            <p:spPr>
              <a:xfrm>
                <a:off x="3523910" y="2268741"/>
                <a:ext cx="7184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b="1" dirty="0"/>
                  <a:t>. . . </a:t>
                </a:r>
                <a:endParaRPr kumimoji="1" lang="ja-JP" altLang="en-US" sz="2800" b="1" dirty="0"/>
              </a:p>
            </p:txBody>
          </p:sp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80C543B5-E570-4E68-ADBE-81828020A29D}"/>
                  </a:ext>
                </a:extLst>
              </p:cNvPr>
              <p:cNvSpPr txBox="1"/>
              <p:nvPr/>
            </p:nvSpPr>
            <p:spPr>
              <a:xfrm>
                <a:off x="353845" y="2926684"/>
                <a:ext cx="4015619" cy="630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/>
                  <a:t>Intermediate pulses (1.2285 MHz)</a:t>
                </a:r>
              </a:p>
              <a:p>
                <a:r>
                  <a:rPr lang="en-US" altLang="ja-JP" sz="1600" dirty="0"/>
                  <a:t>(Structure @ injecting into the RCS)</a:t>
                </a:r>
                <a:endParaRPr kumimoji="1" lang="ja-JP" altLang="en-US" sz="1600" dirty="0"/>
              </a:p>
            </p:txBody>
          </p:sp>
        </p:grp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7B37358E-8908-40A4-86BA-4B86B7BA27E4}"/>
                </a:ext>
              </a:extLst>
            </p:cNvPr>
            <p:cNvGrpSpPr/>
            <p:nvPr/>
          </p:nvGrpSpPr>
          <p:grpSpPr>
            <a:xfrm>
              <a:off x="106137" y="1308051"/>
              <a:ext cx="4464249" cy="1670317"/>
              <a:chOff x="106137" y="36008"/>
              <a:chExt cx="4464249" cy="1670317"/>
            </a:xfrm>
          </p:grpSpPr>
          <p:grpSp>
            <p:nvGrpSpPr>
              <p:cNvPr id="41" name="グループ化 40">
                <a:extLst>
                  <a:ext uri="{FF2B5EF4-FFF2-40B4-BE49-F238E27FC236}">
                    <a16:creationId xmlns:a16="http://schemas.microsoft.com/office/drawing/2014/main" id="{D4B7D956-29D7-4B62-99F5-240913930593}"/>
                  </a:ext>
                </a:extLst>
              </p:cNvPr>
              <p:cNvGrpSpPr/>
              <p:nvPr/>
            </p:nvGrpSpPr>
            <p:grpSpPr>
              <a:xfrm>
                <a:off x="201544" y="620688"/>
                <a:ext cx="4212056" cy="648072"/>
                <a:chOff x="3970800" y="980728"/>
                <a:chExt cx="4212056" cy="648072"/>
              </a:xfrm>
            </p:grpSpPr>
            <p:cxnSp>
              <p:nvCxnSpPr>
                <p:cNvPr id="50" name="直線コネクタ 49">
                  <a:extLst>
                    <a:ext uri="{FF2B5EF4-FFF2-40B4-BE49-F238E27FC236}">
                      <a16:creationId xmlns:a16="http://schemas.microsoft.com/office/drawing/2014/main" id="{A73B63CB-FDAD-4503-A29B-76BC6E4AE77E}"/>
                    </a:ext>
                  </a:extLst>
                </p:cNvPr>
                <p:cNvCxnSpPr/>
                <p:nvPr/>
              </p:nvCxnSpPr>
              <p:spPr>
                <a:xfrm>
                  <a:off x="3970800" y="1628800"/>
                  <a:ext cx="360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線コネクタ 50">
                  <a:extLst>
                    <a:ext uri="{FF2B5EF4-FFF2-40B4-BE49-F238E27FC236}">
                      <a16:creationId xmlns:a16="http://schemas.microsoft.com/office/drawing/2014/main" id="{20CB6D1C-44D4-4EDE-98BF-B4E37528FFE4}"/>
                    </a:ext>
                  </a:extLst>
                </p:cNvPr>
                <p:cNvCxnSpPr/>
                <p:nvPr/>
              </p:nvCxnSpPr>
              <p:spPr>
                <a:xfrm flipV="1">
                  <a:off x="4316145" y="980728"/>
                  <a:ext cx="0" cy="6480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線コネクタ 51">
                  <a:extLst>
                    <a:ext uri="{FF2B5EF4-FFF2-40B4-BE49-F238E27FC236}">
                      <a16:creationId xmlns:a16="http://schemas.microsoft.com/office/drawing/2014/main" id="{9BDB09AC-6756-4A67-AD2D-F163B7FA56ED}"/>
                    </a:ext>
                  </a:extLst>
                </p:cNvPr>
                <p:cNvCxnSpPr/>
                <p:nvPr/>
              </p:nvCxnSpPr>
              <p:spPr>
                <a:xfrm>
                  <a:off x="4302064" y="982800"/>
                  <a:ext cx="432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コネクタ 53">
                  <a:extLst>
                    <a:ext uri="{FF2B5EF4-FFF2-40B4-BE49-F238E27FC236}">
                      <a16:creationId xmlns:a16="http://schemas.microsoft.com/office/drawing/2014/main" id="{4BF96207-B784-4BC0-86F9-41DE1841337A}"/>
                    </a:ext>
                  </a:extLst>
                </p:cNvPr>
                <p:cNvCxnSpPr/>
                <p:nvPr/>
              </p:nvCxnSpPr>
              <p:spPr>
                <a:xfrm>
                  <a:off x="4726856" y="980728"/>
                  <a:ext cx="0" cy="6480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コネクタ 54">
                  <a:extLst>
                    <a:ext uri="{FF2B5EF4-FFF2-40B4-BE49-F238E27FC236}">
                      <a16:creationId xmlns:a16="http://schemas.microsoft.com/office/drawing/2014/main" id="{93FAD126-D4AC-4898-AE0C-264A30C123D1}"/>
                    </a:ext>
                  </a:extLst>
                </p:cNvPr>
                <p:cNvCxnSpPr/>
                <p:nvPr/>
              </p:nvCxnSpPr>
              <p:spPr>
                <a:xfrm>
                  <a:off x="4726856" y="1628800"/>
                  <a:ext cx="1051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コネクタ 55">
                  <a:extLst>
                    <a:ext uri="{FF2B5EF4-FFF2-40B4-BE49-F238E27FC236}">
                      <a16:creationId xmlns:a16="http://schemas.microsoft.com/office/drawing/2014/main" id="{4C20A589-F784-4C50-B274-A344212560EF}"/>
                    </a:ext>
                  </a:extLst>
                </p:cNvPr>
                <p:cNvCxnSpPr/>
                <p:nvPr/>
              </p:nvCxnSpPr>
              <p:spPr>
                <a:xfrm flipV="1">
                  <a:off x="5773696" y="980728"/>
                  <a:ext cx="0" cy="6480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コネクタ 56">
                  <a:extLst>
                    <a:ext uri="{FF2B5EF4-FFF2-40B4-BE49-F238E27FC236}">
                      <a16:creationId xmlns:a16="http://schemas.microsoft.com/office/drawing/2014/main" id="{424FFF78-1A5D-47DF-8F3A-AFDB5F89421D}"/>
                    </a:ext>
                  </a:extLst>
                </p:cNvPr>
                <p:cNvCxnSpPr/>
                <p:nvPr/>
              </p:nvCxnSpPr>
              <p:spPr>
                <a:xfrm>
                  <a:off x="5759551" y="982800"/>
                  <a:ext cx="432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線コネクタ 57">
                  <a:extLst>
                    <a:ext uri="{FF2B5EF4-FFF2-40B4-BE49-F238E27FC236}">
                      <a16:creationId xmlns:a16="http://schemas.microsoft.com/office/drawing/2014/main" id="{0B5D017F-69D3-4279-A509-D61CD42E0B88}"/>
                    </a:ext>
                  </a:extLst>
                </p:cNvPr>
                <p:cNvCxnSpPr/>
                <p:nvPr/>
              </p:nvCxnSpPr>
              <p:spPr>
                <a:xfrm>
                  <a:off x="6181256" y="980728"/>
                  <a:ext cx="0" cy="6480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線コネクタ 58">
                  <a:extLst>
                    <a:ext uri="{FF2B5EF4-FFF2-40B4-BE49-F238E27FC236}">
                      <a16:creationId xmlns:a16="http://schemas.microsoft.com/office/drawing/2014/main" id="{A56A5D4E-E1E4-4DE5-8B8F-5168C422F417}"/>
                    </a:ext>
                  </a:extLst>
                </p:cNvPr>
                <p:cNvCxnSpPr/>
                <p:nvPr/>
              </p:nvCxnSpPr>
              <p:spPr>
                <a:xfrm>
                  <a:off x="6181256" y="1628800"/>
                  <a:ext cx="1044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線コネクタ 59">
                  <a:extLst>
                    <a:ext uri="{FF2B5EF4-FFF2-40B4-BE49-F238E27FC236}">
                      <a16:creationId xmlns:a16="http://schemas.microsoft.com/office/drawing/2014/main" id="{889192A6-1E33-42E1-9331-947F335A1E45}"/>
                    </a:ext>
                  </a:extLst>
                </p:cNvPr>
                <p:cNvCxnSpPr/>
                <p:nvPr/>
              </p:nvCxnSpPr>
              <p:spPr>
                <a:xfrm flipV="1">
                  <a:off x="7225200" y="980728"/>
                  <a:ext cx="0" cy="6480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線コネクタ 60">
                  <a:extLst>
                    <a:ext uri="{FF2B5EF4-FFF2-40B4-BE49-F238E27FC236}">
                      <a16:creationId xmlns:a16="http://schemas.microsoft.com/office/drawing/2014/main" id="{8208CD03-B9BE-4E43-8006-B82C960E1544}"/>
                    </a:ext>
                  </a:extLst>
                </p:cNvPr>
                <p:cNvCxnSpPr/>
                <p:nvPr/>
              </p:nvCxnSpPr>
              <p:spPr>
                <a:xfrm>
                  <a:off x="7214464" y="982800"/>
                  <a:ext cx="432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線コネクタ 61">
                  <a:extLst>
                    <a:ext uri="{FF2B5EF4-FFF2-40B4-BE49-F238E27FC236}">
                      <a16:creationId xmlns:a16="http://schemas.microsoft.com/office/drawing/2014/main" id="{337595A0-2D3D-4334-9AE6-E5F97C382BEB}"/>
                    </a:ext>
                  </a:extLst>
                </p:cNvPr>
                <p:cNvCxnSpPr/>
                <p:nvPr/>
              </p:nvCxnSpPr>
              <p:spPr>
                <a:xfrm>
                  <a:off x="7642856" y="980728"/>
                  <a:ext cx="0" cy="6480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線コネクタ 62">
                  <a:extLst>
                    <a:ext uri="{FF2B5EF4-FFF2-40B4-BE49-F238E27FC236}">
                      <a16:creationId xmlns:a16="http://schemas.microsoft.com/office/drawing/2014/main" id="{F02D9F2F-DEF1-4501-BA97-0F226F030ED0}"/>
                    </a:ext>
                  </a:extLst>
                </p:cNvPr>
                <p:cNvCxnSpPr/>
                <p:nvPr/>
              </p:nvCxnSpPr>
              <p:spPr>
                <a:xfrm>
                  <a:off x="7642856" y="1628800"/>
                  <a:ext cx="540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549BAAB6-195F-4ECE-B2A7-63EFC9009A8E}"/>
                  </a:ext>
                </a:extLst>
              </p:cNvPr>
              <p:cNvSpPr txBox="1"/>
              <p:nvPr/>
            </p:nvSpPr>
            <p:spPr>
              <a:xfrm>
                <a:off x="3275856" y="107340"/>
                <a:ext cx="7505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0.5ms</a:t>
                </a:r>
                <a:endParaRPr kumimoji="1" lang="ja-JP" altLang="en-US" dirty="0"/>
              </a:p>
            </p:txBody>
          </p:sp>
          <p:cxnSp>
            <p:nvCxnSpPr>
              <p:cNvPr id="43" name="直線矢印コネクタ 42">
                <a:extLst>
                  <a:ext uri="{FF2B5EF4-FFF2-40B4-BE49-F238E27FC236}">
                    <a16:creationId xmlns:a16="http://schemas.microsoft.com/office/drawing/2014/main" id="{5F5D06B9-47DD-4EF8-B9A2-592CEDB38F90}"/>
                  </a:ext>
                </a:extLst>
              </p:cNvPr>
              <p:cNvCxnSpPr/>
              <p:nvPr/>
            </p:nvCxnSpPr>
            <p:spPr>
              <a:xfrm>
                <a:off x="3410455" y="476571"/>
                <a:ext cx="51428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矢印コネクタ 45">
                <a:extLst>
                  <a:ext uri="{FF2B5EF4-FFF2-40B4-BE49-F238E27FC236}">
                    <a16:creationId xmlns:a16="http://schemas.microsoft.com/office/drawing/2014/main" id="{E6C66946-5D7C-4A3C-9EF6-960EF94E01C7}"/>
                  </a:ext>
                </a:extLst>
              </p:cNvPr>
              <p:cNvCxnSpPr/>
              <p:nvPr/>
            </p:nvCxnSpPr>
            <p:spPr>
              <a:xfrm>
                <a:off x="532808" y="404664"/>
                <a:ext cx="14724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BACBDE25-9CCA-495B-8422-2ACCA604CAA1}"/>
                  </a:ext>
                </a:extLst>
              </p:cNvPr>
              <p:cNvSpPr txBox="1"/>
              <p:nvPr/>
            </p:nvSpPr>
            <p:spPr>
              <a:xfrm>
                <a:off x="975371" y="36008"/>
                <a:ext cx="692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40ms</a:t>
                </a:r>
                <a:endParaRPr kumimoji="1" lang="ja-JP" altLang="en-US" dirty="0"/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A11C1E0A-6483-41A7-BADD-514059BEDC8E}"/>
                  </a:ext>
                </a:extLst>
              </p:cNvPr>
              <p:cNvSpPr txBox="1"/>
              <p:nvPr/>
            </p:nvSpPr>
            <p:spPr>
              <a:xfrm>
                <a:off x="3851920" y="620688"/>
                <a:ext cx="7184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b="1" dirty="0"/>
                  <a:t>. . . </a:t>
                </a:r>
                <a:endParaRPr kumimoji="1" lang="ja-JP" altLang="en-US" sz="2800" b="1" dirty="0"/>
              </a:p>
            </p:txBody>
          </p:sp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FEBDDF4A-571B-4620-B9E1-4A93217FC62A}"/>
                  </a:ext>
                </a:extLst>
              </p:cNvPr>
              <p:cNvSpPr txBox="1"/>
              <p:nvPr/>
            </p:nvSpPr>
            <p:spPr>
              <a:xfrm>
                <a:off x="106137" y="1336993"/>
                <a:ext cx="13919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Cycle (25 Hz)</a:t>
                </a:r>
                <a:endParaRPr kumimoji="1" lang="ja-JP" altLang="en-US" dirty="0"/>
              </a:p>
            </p:txBody>
          </p:sp>
        </p:grp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7AB85298-0D7F-42EC-998B-9CCEA8E4330C}"/>
                </a:ext>
              </a:extLst>
            </p:cNvPr>
            <p:cNvCxnSpPr/>
            <p:nvPr/>
          </p:nvCxnSpPr>
          <p:spPr>
            <a:xfrm flipH="1">
              <a:off x="567316" y="2562511"/>
              <a:ext cx="1437892" cy="7555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DBE27256-2AB2-4FA7-8F25-FE8AA97F52B4}"/>
                </a:ext>
              </a:extLst>
            </p:cNvPr>
            <p:cNvCxnSpPr/>
            <p:nvPr/>
          </p:nvCxnSpPr>
          <p:spPr>
            <a:xfrm>
              <a:off x="2391700" y="2540803"/>
              <a:ext cx="1264615" cy="7226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0CB214F7-D8BE-4653-A427-7CA25BD6F9FF}"/>
                </a:ext>
              </a:extLst>
            </p:cNvPr>
            <p:cNvCxnSpPr/>
            <p:nvPr/>
          </p:nvCxnSpPr>
          <p:spPr>
            <a:xfrm flipH="1">
              <a:off x="784425" y="4332965"/>
              <a:ext cx="1322968" cy="807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BD4073EF-11E4-4D2D-B2D8-9B899B034E32}"/>
                </a:ext>
              </a:extLst>
            </p:cNvPr>
            <p:cNvCxnSpPr/>
            <p:nvPr/>
          </p:nvCxnSpPr>
          <p:spPr>
            <a:xfrm>
              <a:off x="2454897" y="4326982"/>
              <a:ext cx="1217351" cy="8139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468253CF-0AAD-486C-9C67-CBDD8495E1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62146"/>
              <a:ext cx="6264000" cy="1078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D7359128-8DBE-4B75-8245-8CA49B5398C0}"/>
                </a:ext>
              </a:extLst>
            </p:cNvPr>
            <p:cNvSpPr txBox="1"/>
            <p:nvPr/>
          </p:nvSpPr>
          <p:spPr>
            <a:xfrm>
              <a:off x="7092504" y="4283"/>
              <a:ext cx="536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RCS</a:t>
              </a:r>
              <a:endParaRPr kumimoji="1" lang="ja-JP" altLang="en-US" dirty="0"/>
            </a:p>
          </p:txBody>
        </p: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4799733A-60D5-4D16-BF78-AEC2A347CE6E}"/>
                </a:ext>
              </a:extLst>
            </p:cNvPr>
            <p:cNvGrpSpPr/>
            <p:nvPr/>
          </p:nvGrpSpPr>
          <p:grpSpPr>
            <a:xfrm>
              <a:off x="6228184" y="-36000"/>
              <a:ext cx="864320" cy="598792"/>
              <a:chOff x="6516216" y="-22792"/>
              <a:chExt cx="864320" cy="598792"/>
            </a:xfrm>
          </p:grpSpPr>
          <p:cxnSp>
            <p:nvCxnSpPr>
              <p:cNvPr id="38" name="直線コネクタ 37">
                <a:extLst>
                  <a:ext uri="{FF2B5EF4-FFF2-40B4-BE49-F238E27FC236}">
                    <a16:creationId xmlns:a16="http://schemas.microsoft.com/office/drawing/2014/main" id="{95861261-1C72-4F13-8E06-9AB40F92DA5F}"/>
                  </a:ext>
                </a:extLst>
              </p:cNvPr>
              <p:cNvCxnSpPr/>
              <p:nvPr/>
            </p:nvCxnSpPr>
            <p:spPr>
              <a:xfrm>
                <a:off x="6516216" y="552577"/>
                <a:ext cx="576064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>
                <a:extLst>
                  <a:ext uri="{FF2B5EF4-FFF2-40B4-BE49-F238E27FC236}">
                    <a16:creationId xmlns:a16="http://schemas.microsoft.com/office/drawing/2014/main" id="{150B6DCA-05AA-494A-A4B4-20CA0838B7CB}"/>
                  </a:ext>
                </a:extLst>
              </p:cNvPr>
              <p:cNvCxnSpPr/>
              <p:nvPr/>
            </p:nvCxnSpPr>
            <p:spPr>
              <a:xfrm flipV="1">
                <a:off x="7092504" y="324000"/>
                <a:ext cx="0" cy="25200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矢印コネクタ 39">
                <a:extLst>
                  <a:ext uri="{FF2B5EF4-FFF2-40B4-BE49-F238E27FC236}">
                    <a16:creationId xmlns:a16="http://schemas.microsoft.com/office/drawing/2014/main" id="{E563EBAC-BE36-4AE0-814F-E4BB9A20B02D}"/>
                  </a:ext>
                </a:extLst>
              </p:cNvPr>
              <p:cNvCxnSpPr/>
              <p:nvPr/>
            </p:nvCxnSpPr>
            <p:spPr>
              <a:xfrm flipV="1">
                <a:off x="7092504" y="-22792"/>
                <a:ext cx="288032" cy="369332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5D69D9DD-D22F-41C9-9016-BB6C5C71D864}"/>
                </a:ext>
              </a:extLst>
            </p:cNvPr>
            <p:cNvSpPr txBox="1"/>
            <p:nvPr/>
          </p:nvSpPr>
          <p:spPr>
            <a:xfrm>
              <a:off x="2928677" y="2580892"/>
              <a:ext cx="134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Macro pulse</a:t>
              </a:r>
              <a:endParaRPr kumimoji="1" lang="ja-JP" altLang="en-US" dirty="0"/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04628C-53E4-4A01-A563-ABE41D5EC6B2}"/>
              </a:ext>
            </a:extLst>
          </p:cNvPr>
          <p:cNvSpPr txBox="1"/>
          <p:nvPr/>
        </p:nvSpPr>
        <p:spPr>
          <a:xfrm>
            <a:off x="3995934" y="2248372"/>
            <a:ext cx="5188665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For the </a:t>
            </a:r>
            <a:r>
              <a:rPr kumimoji="1"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POP demonstration, we </a:t>
            </a:r>
            <a:r>
              <a:rPr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will use </a:t>
            </a:r>
            <a:r>
              <a:rPr kumimoji="1"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only a single 324 MHz micro pulse of ~100ps.</a:t>
            </a:r>
          </a:p>
          <a:p>
            <a:endParaRPr lang="en-US" altLang="ja-JP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The IR laser energy/pulse is ~10 </a:t>
            </a:r>
            <a:r>
              <a:rPr lang="en-US" altLang="ja-JP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mJ</a:t>
            </a:r>
            <a:r>
              <a:rPr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kumimoji="1"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&gt; 90%  neutralization and stripping.</a:t>
            </a:r>
          </a:p>
          <a:p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laser energy</a:t>
            </a:r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strongly depends on </a:t>
            </a:r>
          </a:p>
          <a:p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H- beam sizes, which are adjustable.</a:t>
            </a:r>
          </a:p>
          <a:p>
            <a:endParaRPr lang="en-US" altLang="ja-JP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For the H0 excitation, SNS demonstrated</a:t>
            </a:r>
          </a:p>
          <a:p>
            <a:r>
              <a:rPr kumimoji="1"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 &gt; 90% excitation e</a:t>
            </a:r>
            <a:r>
              <a:rPr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fficiency by using </a:t>
            </a:r>
          </a:p>
          <a:p>
            <a:r>
              <a:rPr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~1 MW peak power UV laser.</a:t>
            </a:r>
          </a:p>
          <a:p>
            <a:r>
              <a:rPr kumimoji="1"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We will also need a similar UV laser power.</a:t>
            </a:r>
            <a:endParaRPr kumimoji="1" lang="ja-JP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66634A21-CD75-4DBC-9A31-A8B33E63A8B4}"/>
              </a:ext>
            </a:extLst>
          </p:cNvPr>
          <p:cNvSpPr txBox="1"/>
          <p:nvPr/>
        </p:nvSpPr>
        <p:spPr>
          <a:xfrm>
            <a:off x="393334" y="5529300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00B050"/>
                </a:solidFill>
              </a:rPr>
              <a:t>0</a:t>
            </a:r>
            <a:r>
              <a:rPr kumimoji="1" lang="en-US" altLang="ja-JP" sz="1400" dirty="0">
                <a:solidFill>
                  <a:srgbClr val="00B050"/>
                </a:solidFill>
              </a:rPr>
              <a:t>.1ns</a:t>
            </a:r>
            <a:endParaRPr kumimoji="1" lang="ja-JP" altLang="en-US" sz="1400" dirty="0">
              <a:solidFill>
                <a:srgbClr val="00B050"/>
              </a:solidFill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279599EB-9097-48CE-8A78-4F0FA477213E}"/>
              </a:ext>
            </a:extLst>
          </p:cNvPr>
          <p:cNvCxnSpPr/>
          <p:nvPr/>
        </p:nvCxnSpPr>
        <p:spPr>
          <a:xfrm>
            <a:off x="569892" y="5805264"/>
            <a:ext cx="21788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438603F-2A65-477C-8A24-FD871AD62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72980" y="6428184"/>
            <a:ext cx="2895600" cy="457200"/>
          </a:xfrm>
        </p:spPr>
        <p:txBody>
          <a:bodyPr/>
          <a:lstStyle/>
          <a:p>
            <a:r>
              <a:rPr lang="en-US" altLang="ja-JP" dirty="0">
                <a:solidFill>
                  <a:srgbClr val="000000"/>
                </a:solidFill>
              </a:rPr>
              <a:t>US-Japan meeting, Fermilab 2019</a:t>
            </a:r>
          </a:p>
        </p:txBody>
      </p:sp>
    </p:spTree>
    <p:extLst>
      <p:ext uri="{BB962C8B-B14F-4D97-AF65-F5344CB8AC3E}">
        <p14:creationId xmlns:p14="http://schemas.microsoft.com/office/powerpoint/2010/main" val="1661280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6088" y="116632"/>
            <a:ext cx="7147842" cy="804647"/>
          </a:xfrm>
          <a:solidFill>
            <a:srgbClr val="7030A0"/>
          </a:solidFill>
        </p:spPr>
        <p:txBody>
          <a:bodyPr/>
          <a:lstStyle/>
          <a:p>
            <a:r>
              <a:rPr lang="en-US" altLang="ja-JP" sz="3200" b="1" i="1" dirty="0">
                <a:solidFill>
                  <a:schemeClr val="bg1"/>
                </a:solidFill>
                <a:latin typeface="+mn-lt"/>
              </a:rPr>
              <a:t>R&amp;D Status of the L</a:t>
            </a:r>
            <a:r>
              <a:rPr kumimoji="1" lang="en-US" altLang="ja-JP" sz="3200" b="1" i="1" dirty="0">
                <a:solidFill>
                  <a:schemeClr val="bg1"/>
                </a:solidFill>
                <a:latin typeface="+mn-lt"/>
              </a:rPr>
              <a:t>asers </a:t>
            </a:r>
            <a:endParaRPr kumimoji="1" lang="ja-JP" altLang="en-US" sz="3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C34B589-BE8B-4CFA-BC50-C880EB80A858}"/>
              </a:ext>
            </a:extLst>
          </p:cNvPr>
          <p:cNvSpPr txBox="1"/>
          <p:nvPr/>
        </p:nvSpPr>
        <p:spPr>
          <a:xfrm>
            <a:off x="3939852" y="1109832"/>
            <a:ext cx="50835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present </a:t>
            </a:r>
            <a:r>
              <a:rPr kumimoji="1" lang="en-US" altLang="ja-JP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Nd:YAG</a:t>
            </a:r>
            <a:r>
              <a:rPr kumimoji="1"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 laser: (25 Hz, 0.2J) </a:t>
            </a:r>
          </a:p>
          <a:p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Temporal profile: Spiky and also pulse </a:t>
            </a:r>
          </a:p>
          <a:p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length too broad (&gt;10 ns).</a:t>
            </a:r>
          </a:p>
        </p:txBody>
      </p: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A3D6F140-89E0-42BC-8880-F1477AE738B5}"/>
              </a:ext>
            </a:extLst>
          </p:cNvPr>
          <p:cNvGrpSpPr/>
          <p:nvPr/>
        </p:nvGrpSpPr>
        <p:grpSpPr>
          <a:xfrm>
            <a:off x="196751" y="1205543"/>
            <a:ext cx="3060000" cy="1944000"/>
            <a:chOff x="5870274" y="1188359"/>
            <a:chExt cx="3238230" cy="2204393"/>
          </a:xfrm>
        </p:grpSpPr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37215F5F-9246-4DC6-A5E5-9CC6A4749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50" t="38907" r="8334" b="19315"/>
            <a:stretch/>
          </p:blipFill>
          <p:spPr>
            <a:xfrm>
              <a:off x="5940152" y="1196752"/>
              <a:ext cx="3094045" cy="2196000"/>
            </a:xfrm>
            <a:prstGeom prst="rect">
              <a:avLst/>
            </a:prstGeom>
          </p:spPr>
        </p:pic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AB7A7C37-09C8-41A2-8684-927ADB50E686}"/>
                </a:ext>
              </a:extLst>
            </p:cNvPr>
            <p:cNvSpPr txBox="1"/>
            <p:nvPr/>
          </p:nvSpPr>
          <p:spPr>
            <a:xfrm>
              <a:off x="5870274" y="1340768"/>
              <a:ext cx="904415" cy="326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solidFill>
                    <a:schemeClr val="bg1"/>
                  </a:solidFill>
                </a:rPr>
                <a:t>10ns/div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5F6D0FA9-0E3B-447B-ADF2-69C041C8A467}"/>
                </a:ext>
              </a:extLst>
            </p:cNvPr>
            <p:cNvSpPr txBox="1"/>
            <p:nvPr/>
          </p:nvSpPr>
          <p:spPr>
            <a:xfrm>
              <a:off x="7928437" y="1188359"/>
              <a:ext cx="11800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>
                  <a:solidFill>
                    <a:schemeClr val="bg1"/>
                  </a:solidFill>
                </a:rPr>
                <a:t>Measured by </a:t>
              </a:r>
            </a:p>
            <a:p>
              <a:r>
                <a:rPr lang="en-US" altLang="ja-JP" sz="1600" b="1" dirty="0">
                  <a:solidFill>
                    <a:srgbClr val="33CCFF"/>
                  </a:solidFill>
                </a:rPr>
                <a:t>b</a:t>
              </a:r>
              <a:r>
                <a:rPr kumimoji="1" lang="en-US" altLang="ja-JP" sz="1600" b="1" dirty="0">
                  <a:solidFill>
                    <a:srgbClr val="33CCFF"/>
                  </a:solidFill>
                </a:rPr>
                <a:t>iplanar</a:t>
              </a:r>
            </a:p>
            <a:p>
              <a:r>
                <a:rPr kumimoji="1" lang="en-US" altLang="ja-JP" sz="1400" dirty="0">
                  <a:solidFill>
                    <a:srgbClr val="FFFF00"/>
                  </a:solidFill>
                </a:rPr>
                <a:t>photodiode</a:t>
              </a:r>
              <a:endParaRPr kumimoji="1" lang="ja-JP" altLang="en-US" sz="1400" dirty="0">
                <a:solidFill>
                  <a:srgbClr val="FFFF00"/>
                </a:solidFill>
              </a:endParaRPr>
            </a:p>
          </p:txBody>
        </p: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54C46AFA-2560-424D-A568-90927E7E8FD1}"/>
                </a:ext>
              </a:extLst>
            </p:cNvPr>
            <p:cNvCxnSpPr/>
            <p:nvPr/>
          </p:nvCxnSpPr>
          <p:spPr>
            <a:xfrm>
              <a:off x="5996481" y="1340768"/>
              <a:ext cx="504056" cy="0"/>
            </a:xfrm>
            <a:prstGeom prst="straightConnector1">
              <a:avLst/>
            </a:prstGeom>
            <a:ln w="2540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9F1B4C93-A4FB-478D-8C34-4F720113393E}"/>
              </a:ext>
            </a:extLst>
          </p:cNvPr>
          <p:cNvSpPr/>
          <p:nvPr/>
        </p:nvSpPr>
        <p:spPr>
          <a:xfrm>
            <a:off x="3562394" y="2384724"/>
            <a:ext cx="532403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new </a:t>
            </a:r>
            <a:r>
              <a:rPr lang="en-US" altLang="ja-JP" sz="2000" dirty="0" err="1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Nd:YAG</a:t>
            </a:r>
            <a:r>
              <a:rPr lang="en-US" altLang="ja-JP" sz="2000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laser system is under development </a:t>
            </a:r>
          </a:p>
          <a:p>
            <a:r>
              <a:rPr lang="en-US" altLang="ja-JP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J-PARC-UEC (Tokyo) collaboration</a:t>
            </a:r>
          </a:p>
          <a:p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Laser specification: </a:t>
            </a: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en-US" altLang="ja-JP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</a:t>
            </a: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10 </a:t>
            </a:r>
            <a:r>
              <a:rPr lang="en-US" altLang="ja-JP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mJ</a:t>
            </a: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/pulse</a:t>
            </a:r>
          </a:p>
          <a:p>
            <a:r>
              <a:rPr lang="en-US" altLang="ja-JP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324 MHz</a:t>
            </a:r>
            <a:r>
              <a:rPr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 laser pulse we also have to </a:t>
            </a:r>
          </a:p>
          <a:p>
            <a:r>
              <a:rPr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develop optical cavity</a:t>
            </a:r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60B06385-C0A5-4CB6-8B9D-51ED4C26370D}"/>
              </a:ext>
            </a:extLst>
          </p:cNvPr>
          <p:cNvGrpSpPr/>
          <p:nvPr/>
        </p:nvGrpSpPr>
        <p:grpSpPr>
          <a:xfrm>
            <a:off x="916423" y="4881405"/>
            <a:ext cx="7904049" cy="1787955"/>
            <a:chOff x="1046325" y="1628800"/>
            <a:chExt cx="7904049" cy="1787955"/>
          </a:xfrm>
        </p:grpSpPr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FDD34C4B-FD1E-483F-BB5B-F54B90E9B14C}"/>
                </a:ext>
              </a:extLst>
            </p:cNvPr>
            <p:cNvGrpSpPr/>
            <p:nvPr/>
          </p:nvGrpSpPr>
          <p:grpSpPr>
            <a:xfrm>
              <a:off x="1046325" y="1628800"/>
              <a:ext cx="7731341" cy="1787955"/>
              <a:chOff x="1046325" y="1628800"/>
              <a:chExt cx="7731341" cy="1787955"/>
            </a:xfrm>
          </p:grpSpPr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A20E5C00-8CE7-4F93-9251-CC51FF72C6E9}"/>
                  </a:ext>
                </a:extLst>
              </p:cNvPr>
              <p:cNvSpPr/>
              <p:nvPr/>
            </p:nvSpPr>
            <p:spPr>
              <a:xfrm>
                <a:off x="1461557" y="2273755"/>
                <a:ext cx="1512153" cy="4572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70E985D9-A441-4A74-8C0C-23FBF099B4A6}"/>
                  </a:ext>
                </a:extLst>
              </p:cNvPr>
              <p:cNvSpPr txBox="1"/>
              <p:nvPr/>
            </p:nvSpPr>
            <p:spPr>
              <a:xfrm>
                <a:off x="1259632" y="1628800"/>
                <a:ext cx="20088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Modulator (EOM)</a:t>
                </a:r>
              </a:p>
              <a:p>
                <a:r>
                  <a:rPr kumimoji="1" lang="en-US" altLang="ja-JP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altLang="ja-JP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0.1 </a:t>
                </a:r>
                <a:r>
                  <a:rPr lang="en-US" altLang="ja-JP" sz="1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nJ</a:t>
                </a:r>
                <a:r>
                  <a:rPr lang="en-US" altLang="ja-JP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&lt;100 </a:t>
                </a:r>
                <a:r>
                  <a:rPr lang="en-US" altLang="ja-JP" sz="1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ps</a:t>
                </a:r>
                <a:r>
                  <a:rPr lang="en-US" altLang="ja-JP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81 MHz)</a:t>
                </a:r>
                <a:endParaRPr kumimoji="1" lang="ja-JP" alt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楕円 57">
                <a:extLst>
                  <a:ext uri="{FF2B5EF4-FFF2-40B4-BE49-F238E27FC236}">
                    <a16:creationId xmlns:a16="http://schemas.microsoft.com/office/drawing/2014/main" id="{E051A055-E4D5-4E83-BD84-CBB5A7C1CC70}"/>
                  </a:ext>
                </a:extLst>
              </p:cNvPr>
              <p:cNvSpPr/>
              <p:nvPr/>
            </p:nvSpPr>
            <p:spPr>
              <a:xfrm>
                <a:off x="3347687" y="2502355"/>
                <a:ext cx="914400" cy="914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9" name="直線コネクタ 58">
                <a:extLst>
                  <a:ext uri="{FF2B5EF4-FFF2-40B4-BE49-F238E27FC236}">
                    <a16:creationId xmlns:a16="http://schemas.microsoft.com/office/drawing/2014/main" id="{B091BB0B-6FBE-4262-A88D-B149DC34C0F0}"/>
                  </a:ext>
                </a:extLst>
              </p:cNvPr>
              <p:cNvCxnSpPr/>
              <p:nvPr/>
            </p:nvCxnSpPr>
            <p:spPr>
              <a:xfrm>
                <a:off x="3203848" y="2492896"/>
                <a:ext cx="129614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楕円 59">
                <a:extLst>
                  <a:ext uri="{FF2B5EF4-FFF2-40B4-BE49-F238E27FC236}">
                    <a16:creationId xmlns:a16="http://schemas.microsoft.com/office/drawing/2014/main" id="{65489027-63D8-4D6D-95CC-54747B4DB9D7}"/>
                  </a:ext>
                </a:extLst>
              </p:cNvPr>
              <p:cNvSpPr/>
              <p:nvPr/>
            </p:nvSpPr>
            <p:spPr>
              <a:xfrm>
                <a:off x="4892234" y="2502355"/>
                <a:ext cx="914400" cy="914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1" name="直線コネクタ 60">
                <a:extLst>
                  <a:ext uri="{FF2B5EF4-FFF2-40B4-BE49-F238E27FC236}">
                    <a16:creationId xmlns:a16="http://schemas.microsoft.com/office/drawing/2014/main" id="{ED6FDFF4-A043-462B-A30D-84670BF6499C}"/>
                  </a:ext>
                </a:extLst>
              </p:cNvPr>
              <p:cNvCxnSpPr/>
              <p:nvPr/>
            </p:nvCxnSpPr>
            <p:spPr>
              <a:xfrm>
                <a:off x="4723656" y="2490242"/>
                <a:ext cx="1296144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4DFB4B22-51C9-4BD3-A5BA-325EAE919552}"/>
                  </a:ext>
                </a:extLst>
              </p:cNvPr>
              <p:cNvSpPr txBox="1"/>
              <p:nvPr/>
            </p:nvSpPr>
            <p:spPr>
              <a:xfrm>
                <a:off x="3193488" y="1702658"/>
                <a:ext cx="14359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Preamplifier</a:t>
                </a:r>
              </a:p>
              <a:p>
                <a:r>
                  <a:rPr lang="en-US" altLang="ja-JP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double core fiber</a:t>
                </a:r>
              </a:p>
            </p:txBody>
          </p:sp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C7A44CF1-82EC-4A9B-9FD6-E80E2D82D548}"/>
                  </a:ext>
                </a:extLst>
              </p:cNvPr>
              <p:cNvSpPr txBox="1"/>
              <p:nvPr/>
            </p:nvSpPr>
            <p:spPr>
              <a:xfrm>
                <a:off x="4777707" y="1772816"/>
                <a:ext cx="9989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LMC </a:t>
                </a:r>
                <a:r>
                  <a:rPr lang="en-US" altLang="ja-JP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fiber</a:t>
                </a:r>
              </a:p>
              <a:p>
                <a:r>
                  <a:rPr lang="en-US" altLang="ja-JP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amp</a:t>
                </a:r>
              </a:p>
            </p:txBody>
          </p:sp>
          <p:sp>
            <p:nvSpPr>
              <p:cNvPr id="64" name="正方形/長方形 63">
                <a:extLst>
                  <a:ext uri="{FF2B5EF4-FFF2-40B4-BE49-F238E27FC236}">
                    <a16:creationId xmlns:a16="http://schemas.microsoft.com/office/drawing/2014/main" id="{06BA73DA-CF55-4809-8BE3-7788C783E4F8}"/>
                  </a:ext>
                </a:extLst>
              </p:cNvPr>
              <p:cNvSpPr/>
              <p:nvPr/>
            </p:nvSpPr>
            <p:spPr>
              <a:xfrm>
                <a:off x="6386298" y="2261642"/>
                <a:ext cx="1296145" cy="4572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5" name="直線矢印コネクタ 64">
                <a:extLst>
                  <a:ext uri="{FF2B5EF4-FFF2-40B4-BE49-F238E27FC236}">
                    <a16:creationId xmlns:a16="http://schemas.microsoft.com/office/drawing/2014/main" id="{422B038C-648A-42F6-BD75-7C28DC771F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6325" y="2489655"/>
                <a:ext cx="7487754" cy="78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578B480A-626F-4EFA-914F-00E529F0491E}"/>
                  </a:ext>
                </a:extLst>
              </p:cNvPr>
              <p:cNvSpPr txBox="1"/>
              <p:nvPr/>
            </p:nvSpPr>
            <p:spPr>
              <a:xfrm>
                <a:off x="6282764" y="1780790"/>
                <a:ext cx="13996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YAG rod amp</a:t>
                </a:r>
              </a:p>
            </p:txBody>
          </p:sp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4C979969-5D2F-44F2-A794-0D23C001334A}"/>
                  </a:ext>
                </a:extLst>
              </p:cNvPr>
              <p:cNvSpPr txBox="1"/>
              <p:nvPr/>
            </p:nvSpPr>
            <p:spPr>
              <a:xfrm>
                <a:off x="5710014" y="2044813"/>
                <a:ext cx="6976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1mJ</a:t>
                </a:r>
                <a:endParaRPr kumimoji="1" lang="ja-JP" altLang="en-US" dirty="0"/>
              </a:p>
            </p:txBody>
          </p:sp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BE84126A-92B4-415C-B94A-0FAB02897B76}"/>
                  </a:ext>
                </a:extLst>
              </p:cNvPr>
              <p:cNvSpPr txBox="1"/>
              <p:nvPr/>
            </p:nvSpPr>
            <p:spPr>
              <a:xfrm>
                <a:off x="7623183" y="2040680"/>
                <a:ext cx="11544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/>
                  <a:t>~10</a:t>
                </a:r>
                <a:r>
                  <a:rPr kumimoji="1" lang="en-US" altLang="ja-JP" dirty="0"/>
                  <a:t>mJ?</a:t>
                </a:r>
                <a:endParaRPr kumimoji="1" lang="ja-JP" altLang="en-US" dirty="0"/>
              </a:p>
            </p:txBody>
          </p:sp>
          <p:cxnSp>
            <p:nvCxnSpPr>
              <p:cNvPr id="69" name="直線矢印コネクタ 68">
                <a:extLst>
                  <a:ext uri="{FF2B5EF4-FFF2-40B4-BE49-F238E27FC236}">
                    <a16:creationId xmlns:a16="http://schemas.microsoft.com/office/drawing/2014/main" id="{1EC0F386-3246-4B49-904C-F5854C12C4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58200" y="2557184"/>
                <a:ext cx="0" cy="396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736AF52B-CA26-4BAE-84C2-9D5A279F39AD}"/>
                </a:ext>
              </a:extLst>
            </p:cNvPr>
            <p:cNvSpPr/>
            <p:nvPr/>
          </p:nvSpPr>
          <p:spPr>
            <a:xfrm>
              <a:off x="7444376" y="2934776"/>
              <a:ext cx="1505998" cy="4117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7BE2FCF3-0E71-459A-81FF-5C3E60D991EE}"/>
                </a:ext>
              </a:extLst>
            </p:cNvPr>
            <p:cNvSpPr txBox="1"/>
            <p:nvPr/>
          </p:nvSpPr>
          <p:spPr>
            <a:xfrm>
              <a:off x="7464070" y="2915217"/>
              <a:ext cx="1486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n>
                    <a:solidFill>
                      <a:srgbClr val="FF0000"/>
                    </a:solidFill>
                  </a:ln>
                  <a:latin typeface="Calibri" panose="020F0502020204030204" pitchFamily="34" charset="0"/>
                  <a:cs typeface="Calibri" panose="020F0502020204030204" pitchFamily="34" charset="0"/>
                </a:rPr>
                <a:t>Optical</a:t>
              </a:r>
              <a:r>
                <a:rPr kumimoji="1" lang="en-US" altLang="ja-JP" dirty="0">
                  <a:ln>
                    <a:solidFill>
                      <a:srgbClr val="FF0000"/>
                    </a:solidFill>
                  </a:ln>
                </a:rPr>
                <a:t> cavity</a:t>
              </a:r>
              <a:endParaRPr kumimoji="1" lang="ja-JP" altLang="en-US" dirty="0">
                <a:ln>
                  <a:solidFill>
                    <a:srgbClr val="FF0000"/>
                  </a:solidFill>
                </a:ln>
              </a:endParaRPr>
            </a:p>
          </p:txBody>
        </p:sp>
      </p:grpSp>
      <p:sp>
        <p:nvSpPr>
          <p:cNvPr id="3" name="矢印: 下 2">
            <a:extLst>
              <a:ext uri="{FF2B5EF4-FFF2-40B4-BE49-F238E27FC236}">
                <a16:creationId xmlns:a16="http://schemas.microsoft.com/office/drawing/2014/main" id="{82E125EE-D150-4C36-85C6-10B677C7D476}"/>
              </a:ext>
            </a:extLst>
          </p:cNvPr>
          <p:cNvSpPr/>
          <p:nvPr/>
        </p:nvSpPr>
        <p:spPr>
          <a:xfrm>
            <a:off x="4223275" y="4037004"/>
            <a:ext cx="640432" cy="8243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4A68D59-D3A9-471F-9880-893EE278F96A}"/>
              </a:ext>
            </a:extLst>
          </p:cNvPr>
          <p:cNvSpPr/>
          <p:nvPr/>
        </p:nvSpPr>
        <p:spPr>
          <a:xfrm>
            <a:off x="107504" y="4881405"/>
            <a:ext cx="4362724" cy="1919973"/>
          </a:xfrm>
          <a:prstGeom prst="rect">
            <a:avLst/>
          </a:prstGeom>
          <a:noFill/>
          <a:ln>
            <a:solidFill>
              <a:srgbClr val="3333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ACCEDFA8-12E0-4A90-9962-839B1BBF0669}"/>
              </a:ext>
            </a:extLst>
          </p:cNvPr>
          <p:cNvSpPr/>
          <p:nvPr/>
        </p:nvSpPr>
        <p:spPr>
          <a:xfrm>
            <a:off x="4601764" y="4875930"/>
            <a:ext cx="4434732" cy="191997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20B22F7-F105-4D46-8BF5-EB4D37B18D13}"/>
              </a:ext>
            </a:extLst>
          </p:cNvPr>
          <p:cNvSpPr txBox="1"/>
          <p:nvPr/>
        </p:nvSpPr>
        <p:spPr>
          <a:xfrm>
            <a:off x="1195551" y="6316223"/>
            <a:ext cx="1743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latin typeface="Calibri" panose="020F0502020204030204" pitchFamily="34" charset="0"/>
                <a:cs typeface="Calibri" panose="020F0502020204030204" pitchFamily="34" charset="0"/>
              </a:rPr>
              <a:t>To be assembled</a:t>
            </a:r>
            <a:endParaRPr kumimoji="1" lang="ja-JP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B029A48-F1F4-4975-96FE-3C8E356301C7}"/>
              </a:ext>
            </a:extLst>
          </p:cNvPr>
          <p:cNvSpPr txBox="1"/>
          <p:nvPr/>
        </p:nvSpPr>
        <p:spPr>
          <a:xfrm>
            <a:off x="7633236" y="4950188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latin typeface="Calibri" panose="020F0502020204030204" pitchFamily="34" charset="0"/>
                <a:cs typeface="Calibri" panose="020F0502020204030204" pitchFamily="34" charset="0"/>
              </a:rPr>
              <a:t>JFY2019</a:t>
            </a:r>
            <a:endParaRPr kumimoji="1" lang="ja-JP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DDAD39-13F6-4400-9DFF-43A951BD8473}"/>
              </a:ext>
            </a:extLst>
          </p:cNvPr>
          <p:cNvSpPr txBox="1"/>
          <p:nvPr/>
        </p:nvSpPr>
        <p:spPr>
          <a:xfrm>
            <a:off x="235501" y="5406276"/>
            <a:ext cx="736099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RF </a:t>
            </a:r>
          </a:p>
          <a:p>
            <a:r>
              <a:rPr kumimoji="1" lang="en-US" altLang="ja-JP" dirty="0"/>
              <a:t>Clock</a:t>
            </a:r>
            <a:endParaRPr kumimoji="1" lang="ja-JP" altLang="en-US" dirty="0"/>
          </a:p>
        </p:txBody>
      </p:sp>
      <p:sp>
        <p:nvSpPr>
          <p:cNvPr id="11" name="矢印: 左 10">
            <a:extLst>
              <a:ext uri="{FF2B5EF4-FFF2-40B4-BE49-F238E27FC236}">
                <a16:creationId xmlns:a16="http://schemas.microsoft.com/office/drawing/2014/main" id="{2044EF57-ECBE-439C-9F59-AC2E66E41F88}"/>
              </a:ext>
            </a:extLst>
          </p:cNvPr>
          <p:cNvSpPr/>
          <p:nvPr/>
        </p:nvSpPr>
        <p:spPr>
          <a:xfrm>
            <a:off x="3217785" y="1483520"/>
            <a:ext cx="724942" cy="6277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1" name="図 70">
            <a:extLst>
              <a:ext uri="{FF2B5EF4-FFF2-40B4-BE49-F238E27FC236}">
                <a16:creationId xmlns:a16="http://schemas.microsoft.com/office/drawing/2014/main" id="{99884245-90B2-46D9-97CF-BDA9D4334B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8" b="27404"/>
          <a:stretch/>
        </p:blipFill>
        <p:spPr>
          <a:xfrm>
            <a:off x="225954" y="3428695"/>
            <a:ext cx="3168000" cy="1234631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A0D8325-83BF-4076-BA84-C3805D97A4FD}"/>
              </a:ext>
            </a:extLst>
          </p:cNvPr>
          <p:cNvSpPr txBox="1"/>
          <p:nvPr/>
        </p:nvSpPr>
        <p:spPr>
          <a:xfrm>
            <a:off x="1899077" y="3581567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US-Japan </a:t>
            </a:r>
          </a:p>
          <a:p>
            <a:r>
              <a:rPr lang="en-US" altLang="ja-JP" dirty="0">
                <a:solidFill>
                  <a:schemeClr val="bg1"/>
                </a:solidFill>
              </a:rPr>
              <a:t>Collaboration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970C0FBA-B6E7-4DB1-A11B-2583E1F7E653}"/>
              </a:ext>
            </a:extLst>
          </p:cNvPr>
          <p:cNvCxnSpPr>
            <a:cxnSpLocks/>
          </p:cNvCxnSpPr>
          <p:nvPr/>
        </p:nvCxnSpPr>
        <p:spPr>
          <a:xfrm flipV="1">
            <a:off x="2087731" y="4266415"/>
            <a:ext cx="205612" cy="67606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99A69B79-49B6-4758-8F14-050B15788196}"/>
              </a:ext>
            </a:extLst>
          </p:cNvPr>
          <p:cNvCxnSpPr>
            <a:cxnSpLocks/>
          </p:cNvCxnSpPr>
          <p:nvPr/>
        </p:nvCxnSpPr>
        <p:spPr>
          <a:xfrm>
            <a:off x="6152862" y="4532444"/>
            <a:ext cx="0" cy="2263459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482D931-81E7-4C80-AF4B-D7A8B823C8FE}"/>
              </a:ext>
            </a:extLst>
          </p:cNvPr>
          <p:cNvSpPr txBox="1"/>
          <p:nvPr/>
        </p:nvSpPr>
        <p:spPr>
          <a:xfrm>
            <a:off x="5126494" y="4139767"/>
            <a:ext cx="2302490" cy="40011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JFY2019 bottom line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878062C4-FF2A-44F2-99CE-003F3ABC9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9C5AC-386B-46CC-84A6-A2044D001D5B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2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6088" y="116632"/>
            <a:ext cx="7147842" cy="804647"/>
          </a:xfrm>
          <a:solidFill>
            <a:srgbClr val="7030A0"/>
          </a:solidFill>
        </p:spPr>
        <p:txBody>
          <a:bodyPr/>
          <a:lstStyle/>
          <a:p>
            <a:r>
              <a:rPr kumimoji="1" lang="en-US" altLang="ja-JP" sz="3200" b="1" i="1" dirty="0">
                <a:solidFill>
                  <a:schemeClr val="bg1"/>
                </a:solidFill>
                <a:latin typeface="+mn-lt"/>
              </a:rPr>
              <a:t>Laser angle control and variation tested</a:t>
            </a:r>
            <a:endParaRPr kumimoji="1" lang="ja-JP" altLang="en-US" sz="3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164288" y="6428184"/>
            <a:ext cx="1905000" cy="4572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59C5AC-386B-46CC-84A6-A2044D001D5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DADD9109-6FFB-41B7-87B0-9C3DB6C7C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613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2E32626-66C9-49E4-A215-140409A9096C}"/>
              </a:ext>
            </a:extLst>
          </p:cNvPr>
          <p:cNvSpPr txBox="1"/>
          <p:nvPr/>
        </p:nvSpPr>
        <p:spPr>
          <a:xfrm>
            <a:off x="4067944" y="100261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H. Harada</a:t>
            </a:r>
            <a:endParaRPr kumimoji="1" lang="ja-JP" altLang="en-US" dirty="0"/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E77CD574-5AE4-4430-AF83-1BB519CAAB36}"/>
              </a:ext>
            </a:extLst>
          </p:cNvPr>
          <p:cNvGrpSpPr/>
          <p:nvPr/>
        </p:nvGrpSpPr>
        <p:grpSpPr>
          <a:xfrm>
            <a:off x="188057" y="960904"/>
            <a:ext cx="3727325" cy="2812005"/>
            <a:chOff x="2495105" y="977035"/>
            <a:chExt cx="3727325" cy="2812005"/>
          </a:xfrm>
        </p:grpSpPr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E6FE8FE6-3E4B-4DF2-B404-47AA64A53D4B}"/>
                </a:ext>
              </a:extLst>
            </p:cNvPr>
            <p:cNvGrpSpPr/>
            <p:nvPr/>
          </p:nvGrpSpPr>
          <p:grpSpPr>
            <a:xfrm>
              <a:off x="2495105" y="977035"/>
              <a:ext cx="3727325" cy="2812005"/>
              <a:chOff x="2495105" y="977035"/>
              <a:chExt cx="3727325" cy="2812005"/>
            </a:xfrm>
          </p:grpSpPr>
          <p:pic>
            <p:nvPicPr>
              <p:cNvPr id="39" name="図 38">
                <a:extLst>
                  <a:ext uri="{FF2B5EF4-FFF2-40B4-BE49-F238E27FC236}">
                    <a16:creationId xmlns:a16="http://schemas.microsoft.com/office/drawing/2014/main" id="{4F6D0967-3573-4CCA-B43A-0E1E157D33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8858" y="977035"/>
                <a:ext cx="3420000" cy="2565000"/>
              </a:xfrm>
              <a:prstGeom prst="rect">
                <a:avLst/>
              </a:prstGeom>
            </p:spPr>
          </p:pic>
          <p:sp>
            <p:nvSpPr>
              <p:cNvPr id="40" name="下矢印 4">
                <a:extLst>
                  <a:ext uri="{FF2B5EF4-FFF2-40B4-BE49-F238E27FC236}">
                    <a16:creationId xmlns:a16="http://schemas.microsoft.com/office/drawing/2014/main" id="{F590399B-D780-4AAB-902E-FC4083918CE2}"/>
                  </a:ext>
                </a:extLst>
              </p:cNvPr>
              <p:cNvSpPr/>
              <p:nvPr/>
            </p:nvSpPr>
            <p:spPr>
              <a:xfrm rot="5400000">
                <a:off x="5207177" y="2541163"/>
                <a:ext cx="93917" cy="1291368"/>
              </a:xfrm>
              <a:prstGeom prst="downArrow">
                <a:avLst>
                  <a:gd name="adj1" fmla="val 65708"/>
                  <a:gd name="adj2" fmla="val 50000"/>
                </a:avLst>
              </a:prstGeom>
              <a:solidFill>
                <a:srgbClr val="00FF00"/>
              </a:solidFill>
              <a:ln w="28575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1" name="下矢印 7">
                <a:extLst>
                  <a:ext uri="{FF2B5EF4-FFF2-40B4-BE49-F238E27FC236}">
                    <a16:creationId xmlns:a16="http://schemas.microsoft.com/office/drawing/2014/main" id="{0EE47800-90A5-4D17-A1D1-0E07A043B17E}"/>
                  </a:ext>
                </a:extLst>
              </p:cNvPr>
              <p:cNvSpPr/>
              <p:nvPr/>
            </p:nvSpPr>
            <p:spPr>
              <a:xfrm rot="10800000">
                <a:off x="4403912" y="1714455"/>
                <a:ext cx="166238" cy="1255738"/>
              </a:xfrm>
              <a:prstGeom prst="downArrow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2A1B4785-0591-43FB-8642-2E36B77DACD6}"/>
                  </a:ext>
                </a:extLst>
              </p:cNvPr>
              <p:cNvSpPr txBox="1"/>
              <p:nvPr/>
            </p:nvSpPr>
            <p:spPr>
              <a:xfrm>
                <a:off x="5019008" y="2708920"/>
                <a:ext cx="120342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b="1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Laser</a:t>
                </a:r>
                <a:endParaRPr kumimoji="1" lang="ja-JP" altLang="en-US" b="1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B7ED8BB8-CE2A-4610-AF0C-1C89C5CB99D4}"/>
                  </a:ext>
                </a:extLst>
              </p:cNvPr>
              <p:cNvSpPr txBox="1"/>
              <p:nvPr/>
            </p:nvSpPr>
            <p:spPr>
              <a:xfrm>
                <a:off x="2495105" y="2387020"/>
                <a:ext cx="1979874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b="1" dirty="0">
                    <a:solidFill>
                      <a:srgbClr val="FF0000"/>
                    </a:solidFill>
                  </a:rPr>
                  <a:t>Angle control system</a:t>
                </a:r>
                <a:endParaRPr kumimoji="1" lang="ja-JP" alt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右カーブ矢印 10">
                <a:extLst>
                  <a:ext uri="{FF2B5EF4-FFF2-40B4-BE49-F238E27FC236}">
                    <a16:creationId xmlns:a16="http://schemas.microsoft.com/office/drawing/2014/main" id="{E12130E4-E1D7-4B0F-B93D-F5EB7F93A850}"/>
                  </a:ext>
                </a:extLst>
              </p:cNvPr>
              <p:cNvSpPr/>
              <p:nvPr/>
            </p:nvSpPr>
            <p:spPr>
              <a:xfrm rot="8100000">
                <a:off x="4422630" y="2542770"/>
                <a:ext cx="318732" cy="612250"/>
              </a:xfrm>
              <a:prstGeom prst="curved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右カーブ矢印 11">
                <a:extLst>
                  <a:ext uri="{FF2B5EF4-FFF2-40B4-BE49-F238E27FC236}">
                    <a16:creationId xmlns:a16="http://schemas.microsoft.com/office/drawing/2014/main" id="{2CB751B4-8E16-40C1-85AE-8BDBF1828E1E}"/>
                  </a:ext>
                </a:extLst>
              </p:cNvPr>
              <p:cNvSpPr/>
              <p:nvPr/>
            </p:nvSpPr>
            <p:spPr>
              <a:xfrm rot="19500000">
                <a:off x="4054973" y="2919368"/>
                <a:ext cx="318732" cy="612250"/>
              </a:xfrm>
              <a:prstGeom prst="curved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51E3C3C-F039-4E9C-9E45-2B1B9B715C81}"/>
                  </a:ext>
                </a:extLst>
              </p:cNvPr>
              <p:cNvSpPr txBox="1"/>
              <p:nvPr/>
            </p:nvSpPr>
            <p:spPr>
              <a:xfrm rot="2635351">
                <a:off x="4212845" y="2511128"/>
                <a:ext cx="133087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b="1" dirty="0">
                    <a:solidFill>
                      <a:srgbClr val="FF0000"/>
                    </a:solidFill>
                  </a:rPr>
                  <a:t>Rotation</a:t>
                </a:r>
                <a:endParaRPr kumimoji="1" lang="ja-JP" altLang="en-US" sz="1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左右矢印 13">
                <a:extLst>
                  <a:ext uri="{FF2B5EF4-FFF2-40B4-BE49-F238E27FC236}">
                    <a16:creationId xmlns:a16="http://schemas.microsoft.com/office/drawing/2014/main" id="{F4BF80FD-4F91-430D-81E1-7BEAA90BCA04}"/>
                  </a:ext>
                </a:extLst>
              </p:cNvPr>
              <p:cNvSpPr/>
              <p:nvPr/>
            </p:nvSpPr>
            <p:spPr>
              <a:xfrm>
                <a:off x="3230377" y="3303289"/>
                <a:ext cx="2404445" cy="281654"/>
              </a:xfrm>
              <a:prstGeom prst="left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8C60244B-30B3-4C9B-B465-B2742F0AE6BB}"/>
                  </a:ext>
                </a:extLst>
              </p:cNvPr>
              <p:cNvSpPr txBox="1"/>
              <p:nvPr/>
            </p:nvSpPr>
            <p:spPr>
              <a:xfrm>
                <a:off x="3815586" y="3388930"/>
                <a:ext cx="120342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dirty="0">
                    <a:solidFill>
                      <a:srgbClr val="FF0000"/>
                    </a:solidFill>
                  </a:rPr>
                  <a:t>Moving</a:t>
                </a:r>
                <a:endParaRPr kumimoji="1" lang="ja-JP" altLang="en-US" sz="2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FD2C349E-DE19-498E-9CCF-68D38C59DBCA}"/>
                </a:ext>
              </a:extLst>
            </p:cNvPr>
            <p:cNvSpPr txBox="1"/>
            <p:nvPr/>
          </p:nvSpPr>
          <p:spPr>
            <a:xfrm>
              <a:off x="4214339" y="1235472"/>
              <a:ext cx="1979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Monitor (IP)</a:t>
              </a:r>
              <a:endParaRPr kumimoji="1"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7DB3DB09-332C-4AEA-8B0C-6A6481B365CB}"/>
              </a:ext>
            </a:extLst>
          </p:cNvPr>
          <p:cNvGrpSpPr/>
          <p:nvPr/>
        </p:nvGrpSpPr>
        <p:grpSpPr>
          <a:xfrm>
            <a:off x="119960" y="3697456"/>
            <a:ext cx="5184000" cy="2706676"/>
            <a:chOff x="727147" y="983247"/>
            <a:chExt cx="9782175" cy="4681750"/>
          </a:xfrm>
        </p:grpSpPr>
        <p:pic>
          <p:nvPicPr>
            <p:cNvPr id="76" name="図 75">
              <a:extLst>
                <a:ext uri="{FF2B5EF4-FFF2-40B4-BE49-F238E27FC236}">
                  <a16:creationId xmlns:a16="http://schemas.microsoft.com/office/drawing/2014/main" id="{EA1AE0DB-D626-4B27-8DF0-418134D0E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7147" y="1066908"/>
              <a:ext cx="9782175" cy="4572000"/>
            </a:xfrm>
            <a:prstGeom prst="rect">
              <a:avLst/>
            </a:prstGeom>
          </p:spPr>
        </p:pic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A01F30CF-2840-4663-826E-A6C879E3452F}"/>
                </a:ext>
              </a:extLst>
            </p:cNvPr>
            <p:cNvSpPr/>
            <p:nvPr/>
          </p:nvSpPr>
          <p:spPr>
            <a:xfrm>
              <a:off x="758092" y="3845169"/>
              <a:ext cx="1492738" cy="1758462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下矢印 20">
              <a:extLst>
                <a:ext uri="{FF2B5EF4-FFF2-40B4-BE49-F238E27FC236}">
                  <a16:creationId xmlns:a16="http://schemas.microsoft.com/office/drawing/2014/main" id="{BCC18A9A-2BCC-4FE9-9DDB-1DB130982C2A}"/>
                </a:ext>
              </a:extLst>
            </p:cNvPr>
            <p:cNvSpPr/>
            <p:nvPr/>
          </p:nvSpPr>
          <p:spPr>
            <a:xfrm rot="10920000">
              <a:off x="2031135" y="1899790"/>
              <a:ext cx="130958" cy="720000"/>
            </a:xfrm>
            <a:prstGeom prst="downArrow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下矢印 21">
              <a:extLst>
                <a:ext uri="{FF2B5EF4-FFF2-40B4-BE49-F238E27FC236}">
                  <a16:creationId xmlns:a16="http://schemas.microsoft.com/office/drawing/2014/main" id="{A3222281-7A18-4942-B8CD-BDDF93C73C15}"/>
                </a:ext>
              </a:extLst>
            </p:cNvPr>
            <p:cNvSpPr/>
            <p:nvPr/>
          </p:nvSpPr>
          <p:spPr>
            <a:xfrm rot="10920000">
              <a:off x="1998224" y="3209493"/>
              <a:ext cx="130958" cy="828000"/>
            </a:xfrm>
            <a:prstGeom prst="downArrow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下矢印 22">
              <a:extLst>
                <a:ext uri="{FF2B5EF4-FFF2-40B4-BE49-F238E27FC236}">
                  <a16:creationId xmlns:a16="http://schemas.microsoft.com/office/drawing/2014/main" id="{7CD85038-FAEC-4641-B072-8B1A4B1FF3CB}"/>
                </a:ext>
              </a:extLst>
            </p:cNvPr>
            <p:cNvSpPr/>
            <p:nvPr/>
          </p:nvSpPr>
          <p:spPr>
            <a:xfrm rot="10920000">
              <a:off x="1960667" y="4345438"/>
              <a:ext cx="130958" cy="1260000"/>
            </a:xfrm>
            <a:prstGeom prst="downArrow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6B754077-2A6C-4ABE-85A1-73B673C62A8B}"/>
                </a:ext>
              </a:extLst>
            </p:cNvPr>
            <p:cNvSpPr txBox="1"/>
            <p:nvPr/>
          </p:nvSpPr>
          <p:spPr>
            <a:xfrm>
              <a:off x="788203" y="3901759"/>
              <a:ext cx="1882246" cy="1224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Glass plate</a:t>
              </a:r>
              <a:endParaRPr kumimoji="1" lang="ja-JP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" name="下矢印 24">
              <a:extLst>
                <a:ext uri="{FF2B5EF4-FFF2-40B4-BE49-F238E27FC236}">
                  <a16:creationId xmlns:a16="http://schemas.microsoft.com/office/drawing/2014/main" id="{6A9C5B4F-0FC1-48E3-94DA-73C70DE25189}"/>
                </a:ext>
              </a:extLst>
            </p:cNvPr>
            <p:cNvSpPr/>
            <p:nvPr/>
          </p:nvSpPr>
          <p:spPr>
            <a:xfrm rot="11610593">
              <a:off x="5552756" y="1780569"/>
              <a:ext cx="130959" cy="864000"/>
            </a:xfrm>
            <a:prstGeom prst="downArrow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下矢印 25">
              <a:extLst>
                <a:ext uri="{FF2B5EF4-FFF2-40B4-BE49-F238E27FC236}">
                  <a16:creationId xmlns:a16="http://schemas.microsoft.com/office/drawing/2014/main" id="{52E3F636-FD10-45A7-B9EA-E06B4C987FB8}"/>
                </a:ext>
              </a:extLst>
            </p:cNvPr>
            <p:cNvSpPr/>
            <p:nvPr/>
          </p:nvSpPr>
          <p:spPr>
            <a:xfrm rot="11622242">
              <a:off x="5190218" y="3209689"/>
              <a:ext cx="130959" cy="864000"/>
            </a:xfrm>
            <a:prstGeom prst="downArrow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下矢印 26">
              <a:extLst>
                <a:ext uri="{FF2B5EF4-FFF2-40B4-BE49-F238E27FC236}">
                  <a16:creationId xmlns:a16="http://schemas.microsoft.com/office/drawing/2014/main" id="{DF0FCF71-F9C8-4B4D-AAA7-1515780F8A48}"/>
                </a:ext>
              </a:extLst>
            </p:cNvPr>
            <p:cNvSpPr/>
            <p:nvPr/>
          </p:nvSpPr>
          <p:spPr>
            <a:xfrm rot="11700000">
              <a:off x="4801730" y="4416947"/>
              <a:ext cx="130958" cy="1188000"/>
            </a:xfrm>
            <a:prstGeom prst="downArrow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下矢印 27">
              <a:extLst>
                <a:ext uri="{FF2B5EF4-FFF2-40B4-BE49-F238E27FC236}">
                  <a16:creationId xmlns:a16="http://schemas.microsoft.com/office/drawing/2014/main" id="{3C5503DF-0267-481C-A7C3-3A9FAE3606B3}"/>
                </a:ext>
              </a:extLst>
            </p:cNvPr>
            <p:cNvSpPr/>
            <p:nvPr/>
          </p:nvSpPr>
          <p:spPr>
            <a:xfrm rot="12078161">
              <a:off x="9042582" y="1773788"/>
              <a:ext cx="130959" cy="972000"/>
            </a:xfrm>
            <a:prstGeom prst="downArrow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下矢印 28">
              <a:extLst>
                <a:ext uri="{FF2B5EF4-FFF2-40B4-BE49-F238E27FC236}">
                  <a16:creationId xmlns:a16="http://schemas.microsoft.com/office/drawing/2014/main" id="{015C81E0-CA27-44BD-A282-7D3DF6EA5C5A}"/>
                </a:ext>
              </a:extLst>
            </p:cNvPr>
            <p:cNvSpPr/>
            <p:nvPr/>
          </p:nvSpPr>
          <p:spPr>
            <a:xfrm rot="12118221">
              <a:off x="8452212" y="3171807"/>
              <a:ext cx="130959" cy="936000"/>
            </a:xfrm>
            <a:prstGeom prst="downArrow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下矢印 29">
              <a:extLst>
                <a:ext uri="{FF2B5EF4-FFF2-40B4-BE49-F238E27FC236}">
                  <a16:creationId xmlns:a16="http://schemas.microsoft.com/office/drawing/2014/main" id="{1A2AEA9D-3DA7-4220-A36E-BBC0C42D29C1}"/>
                </a:ext>
              </a:extLst>
            </p:cNvPr>
            <p:cNvSpPr/>
            <p:nvPr/>
          </p:nvSpPr>
          <p:spPr>
            <a:xfrm rot="12154198">
              <a:off x="7802731" y="4368996"/>
              <a:ext cx="130959" cy="1296001"/>
            </a:xfrm>
            <a:prstGeom prst="downArrow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28DAB871-3BE5-4D3D-8AB4-CEDDB7CAB474}"/>
                </a:ext>
              </a:extLst>
            </p:cNvPr>
            <p:cNvSpPr txBox="1"/>
            <p:nvPr/>
          </p:nvSpPr>
          <p:spPr>
            <a:xfrm>
              <a:off x="2121782" y="2331844"/>
              <a:ext cx="2828208" cy="1071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IP</a:t>
              </a:r>
            </a:p>
            <a:p>
              <a:r>
                <a:rPr lang="ja-JP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（</a:t>
              </a:r>
              <a:r>
                <a:rPr lang="en-US" altLang="ja-JP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pinhole</a:t>
              </a:r>
              <a:r>
                <a:rPr lang="ja-JP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）</a:t>
              </a:r>
              <a:endParaRPr kumimoji="1"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057F2F13-E3A2-4444-A886-9782C579AACB}"/>
                </a:ext>
              </a:extLst>
            </p:cNvPr>
            <p:cNvSpPr txBox="1"/>
            <p:nvPr/>
          </p:nvSpPr>
          <p:spPr>
            <a:xfrm>
              <a:off x="758092" y="998368"/>
              <a:ext cx="2815670" cy="692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Δθ =  0 Deg.</a:t>
              </a:r>
              <a:endPara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F9781DFE-4B6B-484F-AA08-E3971AAD045A}"/>
                </a:ext>
              </a:extLst>
            </p:cNvPr>
            <p:cNvSpPr txBox="1"/>
            <p:nvPr/>
          </p:nvSpPr>
          <p:spPr>
            <a:xfrm>
              <a:off x="3988000" y="987768"/>
              <a:ext cx="3125443" cy="692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Δθ =  10 Deg.</a:t>
              </a:r>
              <a:endPara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6811CE24-002A-477F-AD39-EA607AB5CE7D}"/>
                </a:ext>
              </a:extLst>
            </p:cNvPr>
            <p:cNvSpPr txBox="1"/>
            <p:nvPr/>
          </p:nvSpPr>
          <p:spPr>
            <a:xfrm>
              <a:off x="7330834" y="983247"/>
              <a:ext cx="3083017" cy="692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Δθ =  15 Deg.</a:t>
              </a:r>
              <a:endPara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FC0F64DA-275F-4799-9596-A65DC4BC724A}"/>
              </a:ext>
            </a:extLst>
          </p:cNvPr>
          <p:cNvSpPr txBox="1"/>
          <p:nvPr/>
        </p:nvSpPr>
        <p:spPr>
          <a:xfrm>
            <a:off x="4669710" y="2014487"/>
            <a:ext cx="3502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Symbol" panose="05050102010706020507" pitchFamily="18" charset="2"/>
              </a:rPr>
              <a:t>l</a:t>
            </a:r>
            <a:r>
              <a:rPr kumimoji="1" lang="en-US" altLang="ja-JP" sz="3200" dirty="0">
                <a:latin typeface="Calibri" panose="020F0502020204030204" pitchFamily="34" charset="0"/>
              </a:rPr>
              <a:t> = </a:t>
            </a:r>
            <a:r>
              <a:rPr kumimoji="1" lang="en-US" altLang="ja-JP" sz="3200" dirty="0">
                <a:solidFill>
                  <a:srgbClr val="3333FF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3200" baseline="-25000" dirty="0">
                <a:solidFill>
                  <a:srgbClr val="3333FF"/>
                </a:solidFill>
                <a:latin typeface="Symbol" panose="05050102010706020507" pitchFamily="18" charset="2"/>
              </a:rPr>
              <a:t>0</a:t>
            </a:r>
            <a:r>
              <a:rPr kumimoji="1" lang="en-US" altLang="ja-JP" sz="3200" dirty="0">
                <a:latin typeface="Symbol" panose="05050102010706020507" pitchFamily="18" charset="2"/>
              </a:rPr>
              <a:t> </a:t>
            </a:r>
            <a:r>
              <a:rPr kumimoji="1" lang="en-US" altLang="ja-JP" sz="3200" dirty="0">
                <a:latin typeface="Calibri" panose="020F0502020204030204" pitchFamily="34" charset="0"/>
              </a:rPr>
              <a:t>(1 + </a:t>
            </a:r>
            <a:r>
              <a:rPr kumimoji="1" lang="en-US" altLang="ja-JP" sz="3200" dirty="0">
                <a:latin typeface="Symbol" panose="05050102010706020507" pitchFamily="18" charset="2"/>
              </a:rPr>
              <a:t>b</a:t>
            </a:r>
            <a:r>
              <a:rPr kumimoji="1" lang="en-US" altLang="ja-JP" sz="3200" dirty="0">
                <a:latin typeface="Calibri" panose="020F0502020204030204" pitchFamily="34" charset="0"/>
              </a:rPr>
              <a:t> cos </a:t>
            </a:r>
            <a:r>
              <a:rPr kumimoji="1" lang="en-US" altLang="ja-JP" sz="32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kumimoji="1" lang="en-US" altLang="ja-JP" sz="3200" dirty="0">
                <a:latin typeface="Calibri" panose="020F0502020204030204" pitchFamily="34" charset="0"/>
              </a:rPr>
              <a:t>)</a:t>
            </a:r>
            <a:r>
              <a:rPr kumimoji="1" lang="en-US" altLang="ja-JP" sz="3200" dirty="0">
                <a:latin typeface="Symbol" panose="05050102010706020507" pitchFamily="18" charset="2"/>
              </a:rPr>
              <a:t>g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B2A8960-BBA7-479A-B56A-2958494242CA}"/>
              </a:ext>
            </a:extLst>
          </p:cNvPr>
          <p:cNvSpPr txBox="1"/>
          <p:nvPr/>
        </p:nvSpPr>
        <p:spPr>
          <a:xfrm>
            <a:off x="4498358" y="2740858"/>
            <a:ext cx="2555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Eventually changing </a:t>
            </a:r>
            <a:r>
              <a:rPr kumimoji="1" lang="en-US" altLang="ja-JP" sz="2000" dirty="0">
                <a:solidFill>
                  <a:srgbClr val="3333FF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a</a:t>
            </a:r>
            <a:r>
              <a:rPr kumimoji="1" lang="en-US" altLang="ja-JP" sz="2000" baseline="-250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1" lang="ja-JP" altLang="en-US" sz="2000" baseline="-25000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矢印: 折線 8">
            <a:extLst>
              <a:ext uri="{FF2B5EF4-FFF2-40B4-BE49-F238E27FC236}">
                <a16:creationId xmlns:a16="http://schemas.microsoft.com/office/drawing/2014/main" id="{C4A72AB0-0503-461B-8795-5985F4B9CAE9}"/>
              </a:ext>
            </a:extLst>
          </p:cNvPr>
          <p:cNvSpPr/>
          <p:nvPr/>
        </p:nvSpPr>
        <p:spPr>
          <a:xfrm rot="10800000">
            <a:off x="7074505" y="2552222"/>
            <a:ext cx="649599" cy="55141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55AFBD3-7332-453B-B059-D91E83ED4A16}"/>
              </a:ext>
            </a:extLst>
          </p:cNvPr>
          <p:cNvSpPr txBox="1"/>
          <p:nvPr/>
        </p:nvSpPr>
        <p:spPr>
          <a:xfrm>
            <a:off x="5413781" y="5040096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The </a:t>
            </a:r>
            <a:r>
              <a:rPr lang="en-US" altLang="ja-JP" dirty="0"/>
              <a:t>POP chamber </a:t>
            </a:r>
            <a:r>
              <a:rPr kumimoji="1" lang="en-US" altLang="ja-JP" dirty="0"/>
              <a:t>windows are</a:t>
            </a:r>
            <a:r>
              <a:rPr lang="en-US" altLang="ja-JP" dirty="0"/>
              <a:t> </a:t>
            </a:r>
            <a:r>
              <a:rPr kumimoji="1" lang="en-US" altLang="ja-JP" dirty="0"/>
              <a:t>made wider for large angle variation.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59C22359-9AE0-4A37-9C2F-3AC493CAF256}"/>
              </a:ext>
            </a:extLst>
          </p:cNvPr>
          <p:cNvSpPr txBox="1"/>
          <p:nvPr/>
        </p:nvSpPr>
        <p:spPr>
          <a:xfrm>
            <a:off x="5550772" y="3404134"/>
            <a:ext cx="3227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・ </a:t>
            </a:r>
            <a:r>
              <a:rPr lang="en-US" altLang="ja-JP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excitation level </a:t>
            </a:r>
          </a:p>
          <a:p>
            <a:r>
              <a:rPr lang="en-US" altLang="ja-JP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even direct ionization</a:t>
            </a:r>
          </a:p>
          <a:p>
            <a:r>
              <a:rPr lang="ja-JP" alt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・ </a:t>
            </a:r>
            <a:r>
              <a:rPr lang="en-US" altLang="ja-JP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Wavelength dependence </a:t>
            </a:r>
          </a:p>
          <a:p>
            <a:r>
              <a:rPr lang="en-US" altLang="ja-JP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 section, etc.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39A3FB6-92D6-4A5A-9BC2-88CAAC05E8A1}"/>
              </a:ext>
            </a:extLst>
          </p:cNvPr>
          <p:cNvSpPr txBox="1"/>
          <p:nvPr/>
        </p:nvSpPr>
        <p:spPr>
          <a:xfrm>
            <a:off x="4001559" y="1413078"/>
            <a:ext cx="4158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The interaction angle, </a:t>
            </a:r>
            <a:r>
              <a:rPr kumimoji="1" lang="en-US" altLang="ja-JP" dirty="0">
                <a:latin typeface="Symbol" panose="05050102010706020507" pitchFamily="18" charset="2"/>
              </a:rPr>
              <a:t>a</a:t>
            </a:r>
            <a:r>
              <a:rPr kumimoji="1" lang="en-US" altLang="ja-JP" dirty="0"/>
              <a:t> is very important, </a:t>
            </a:r>
          </a:p>
          <a:p>
            <a:r>
              <a:rPr kumimoji="1" lang="en-US" altLang="ja-JP" dirty="0"/>
              <a:t>especially for the H0 excitation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79B4CFF-57EF-45B2-A5FF-F5E35CBB6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8688" y="6521232"/>
            <a:ext cx="2895600" cy="457200"/>
          </a:xfrm>
        </p:spPr>
        <p:txBody>
          <a:bodyPr/>
          <a:lstStyle/>
          <a:p>
            <a:r>
              <a:rPr lang="en-US" altLang="ja-JP" dirty="0">
                <a:solidFill>
                  <a:srgbClr val="000000"/>
                </a:solidFill>
              </a:rPr>
              <a:t>US-Japan meeting, Fermilab 2019</a:t>
            </a:r>
          </a:p>
        </p:txBody>
      </p:sp>
    </p:spTree>
    <p:extLst>
      <p:ext uri="{BB962C8B-B14F-4D97-AF65-F5344CB8AC3E}">
        <p14:creationId xmlns:p14="http://schemas.microsoft.com/office/powerpoint/2010/main" val="2900827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1440" y="260648"/>
            <a:ext cx="8705056" cy="1008112"/>
          </a:xfrm>
          <a:ln w="28575">
            <a:noFill/>
          </a:ln>
        </p:spPr>
        <p:txBody>
          <a:bodyPr>
            <a:noAutofit/>
          </a:bodyPr>
          <a:lstStyle/>
          <a:p>
            <a:pPr algn="l"/>
            <a:r>
              <a:rPr kumimoji="1" lang="en-US" altLang="ja-JP" sz="2800" b="1" u="sng" dirty="0">
                <a:solidFill>
                  <a:srgbClr val="FF0000"/>
                </a:solidFill>
              </a:rPr>
              <a:t>To reduce the laser power, especially for the H0 excitation</a:t>
            </a:r>
            <a:br>
              <a:rPr kumimoji="1" lang="en-US" altLang="ja-JP" sz="2800" u="sng" dirty="0">
                <a:solidFill>
                  <a:srgbClr val="3333FF"/>
                </a:solidFill>
              </a:rPr>
            </a:br>
            <a:r>
              <a:rPr kumimoji="1" lang="en-US" altLang="ja-JP" sz="2800" u="sng" dirty="0">
                <a:solidFill>
                  <a:srgbClr val="3333FF"/>
                </a:solidFill>
                <a:highlight>
                  <a:srgbClr val="FFFF00"/>
                </a:highlight>
              </a:rPr>
              <a:t>1) Dispersion derivative (D’) </a:t>
            </a:r>
            <a:r>
              <a:rPr kumimoji="1" lang="en-US" altLang="ja-JP" sz="2800" dirty="0">
                <a:solidFill>
                  <a:srgbClr val="3333FF"/>
                </a:solidFill>
              </a:rPr>
              <a:t>and 2) </a:t>
            </a:r>
            <a:r>
              <a:rPr kumimoji="1" lang="en-US" altLang="ja-JP" sz="2800" u="sng" dirty="0">
                <a:solidFill>
                  <a:srgbClr val="3333FF"/>
                </a:solidFill>
              </a:rPr>
              <a:t>minimization of </a:t>
            </a:r>
            <a:r>
              <a:rPr kumimoji="1" lang="en-US" altLang="ja-JP" sz="2800" u="sng" dirty="0" err="1">
                <a:solidFill>
                  <a:srgbClr val="3333FF"/>
                </a:solidFill>
              </a:rPr>
              <a:t>betatron</a:t>
            </a:r>
            <a:r>
              <a:rPr kumimoji="1" lang="en-US" altLang="ja-JP" sz="2800" u="sng" dirty="0">
                <a:solidFill>
                  <a:srgbClr val="3333FF"/>
                </a:solidFill>
              </a:rPr>
              <a:t> angular spread</a:t>
            </a:r>
            <a:r>
              <a:rPr kumimoji="1" lang="en-US" altLang="ja-JP" sz="2800" dirty="0">
                <a:solidFill>
                  <a:srgbClr val="3333FF"/>
                </a:solidFill>
              </a:rPr>
              <a:t> (</a:t>
            </a:r>
            <a:r>
              <a:rPr kumimoji="1" lang="en-US" altLang="ja-JP" sz="2800" dirty="0">
                <a:solidFill>
                  <a:srgbClr val="3333FF"/>
                </a:solidFill>
                <a:latin typeface="Symbol" panose="05050102010706020507" pitchFamily="18" charset="2"/>
              </a:rPr>
              <a:t>a</a:t>
            </a:r>
            <a:r>
              <a:rPr kumimoji="1" lang="en-US" altLang="ja-JP" sz="2800" baseline="-25000" dirty="0">
                <a:solidFill>
                  <a:srgbClr val="3333FF"/>
                </a:solidFill>
              </a:rPr>
              <a:t>x</a:t>
            </a:r>
            <a:r>
              <a:rPr kumimoji="1" lang="en-US" altLang="ja-JP" sz="2800" dirty="0">
                <a:solidFill>
                  <a:srgbClr val="3333FF"/>
                </a:solidFill>
              </a:rPr>
              <a:t> ~0) </a:t>
            </a:r>
            <a:r>
              <a:rPr lang="en-US" altLang="ja-JP" sz="2800" dirty="0">
                <a:solidFill>
                  <a:srgbClr val="3333FF"/>
                </a:solidFill>
              </a:rPr>
              <a:t>are very essential.</a:t>
            </a:r>
            <a:endParaRPr kumimoji="1" lang="ja-JP" altLang="en-US" sz="2800" dirty="0">
              <a:solidFill>
                <a:srgbClr val="3333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395536" y="2132856"/>
                <a:ext cx="7488832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1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1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kumimoji="1" lang="ja-JP" altLang="en-US" sz="2000" b="1" i="1" smtClean="0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  <m:sub>
                              <m:r>
                                <a:rPr kumimoji="1" lang="en-US" altLang="ja-JP" sz="2000" b="1" i="1" smtClean="0">
                                  <a:latin typeface="Cambria Math"/>
                                </a:rPr>
                                <m:t>𝒍</m:t>
                              </m:r>
                            </m:sub>
                          </m:sSub>
                          <m:r>
                            <a:rPr kumimoji="1" lang="en-US" altLang="ja-JP" sz="2000" b="1" i="1" smtClean="0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kumimoji="1" lang="en-US" altLang="ja-JP" sz="2000" b="1" i="1" smtClean="0">
                              <a:latin typeface="Cambria Math"/>
                            </a:rPr>
                            <m:t>𝒎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ja-JP" altLang="en-US" sz="2000" i="1">
                                  <a:latin typeface="Cambria Math"/>
                                </a:rPr>
                                <m:t>𝛽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ja-JP" altLang="en-US" sz="2000" i="1">
                                  <a:latin typeface="Cambria Math"/>
                                </a:rPr>
                                <m:t>𝛽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ja-JP" altLang="en-US" sz="2000" i="1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ja-JP" sz="2000" i="1">
                                  <a:latin typeface="Cambria Math"/>
                                </a:rPr>
                                <m:t>1+</m:t>
                              </m:r>
                              <m:r>
                                <a:rPr lang="ja-JP" altLang="en-US" sz="2000" i="1">
                                  <a:latin typeface="Cambria Math"/>
                                </a:rPr>
                                <m:t>𝛽</m:t>
                              </m:r>
                              <m:r>
                                <a:rPr lang="en-US" altLang="ja-JP" sz="2000" i="1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ja-JP" altLang="en-US" sz="2000" i="1">
                                  <a:latin typeface="Cambria Math"/>
                                </a:rPr>
                                <m:t>𝛼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altLang="ja-JP" sz="20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𝚫</m:t>
                                  </m:r>
                                  <m:r>
                                    <a:rPr lang="en-US" altLang="ja-JP" sz="20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𝒑</m:t>
                                  </m:r>
                                </m:num>
                                <m:den>
                                  <m:r>
                                    <a:rPr lang="en-US" altLang="ja-JP" sz="20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𝒑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ja-JP" sz="2000" b="0" i="1" dirty="0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ja-JP" sz="2000" i="1" dirty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ja-JP" altLang="en-US" sz="2000" i="1" dirty="0">
                                  <a:latin typeface="Cambria Math"/>
                                </a:rPr>
                                <m:t>𝛽</m:t>
                              </m:r>
                              <m:r>
                                <a:rPr lang="en-US" altLang="ja-JP" sz="2000" i="1" dirty="0">
                                  <a:latin typeface="Cambria Math"/>
                                </a:rPr>
                                <m:t>𝑠𝑖𝑛</m:t>
                              </m:r>
                              <m:r>
                                <a:rPr lang="ja-JP" altLang="en-US" sz="2000" i="1" dirty="0">
                                  <a:latin typeface="Cambria Math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altLang="ja-JP" sz="2000" i="1" dirty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ja-JP" altLang="en-US" sz="2000" i="1" dirty="0">
                                  <a:latin typeface="Cambria Math"/>
                                </a:rPr>
                                <m:t>𝛽</m:t>
                              </m:r>
                              <m:r>
                                <a:rPr lang="en-US" altLang="ja-JP" sz="2000" i="1" dirty="0">
                                  <a:latin typeface="Cambria Math"/>
                                </a:rPr>
                                <m:t>𝑐𝑜𝑠</m:t>
                              </m:r>
                              <m:r>
                                <a:rPr lang="ja-JP" altLang="en-US" sz="2000" i="1" dirty="0">
                                  <a:latin typeface="Cambria Math"/>
                                </a:rPr>
                                <m:t>𝛼</m:t>
                              </m:r>
                            </m:den>
                          </m:f>
                          <m:r>
                            <a:rPr lang="en-US" altLang="ja-JP" sz="2000" b="0" i="1" dirty="0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1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ja-JP" altLang="en-US" sz="2000" b="1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𝜽</m:t>
                              </m:r>
                              <m:r>
                                <a:rPr lang="en-US" altLang="ja-JP" sz="2000" b="0" i="1" dirty="0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altLang="ja-JP" sz="2000" b="0" i="1" dirty="0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ja-JP" altLang="en-US" sz="2000" dirty="0"/>
                            <m:t> 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1+ </m:t>
                          </m:r>
                          <m:r>
                            <a:rPr kumimoji="1" lang="ja-JP" altLang="en-US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kumimoji="1" lang="ja-JP" altLang="en-US" sz="2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kumimoji="1" lang="ja-JP" altLang="en-US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kumimoji="1" lang="ja-JP" altLang="en-US" sz="2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132856"/>
                <a:ext cx="7488832" cy="7838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6405721" y="2940920"/>
            <a:ext cx="2266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Reduce </a:t>
            </a:r>
            <a:r>
              <a:rPr lang="en-US" altLang="ja-JP" dirty="0" err="1">
                <a:solidFill>
                  <a:srgbClr val="FF0000"/>
                </a:solidFill>
              </a:rPr>
              <a:t>betatron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angular spread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830888" y="6520259"/>
            <a:ext cx="2133600" cy="365125"/>
          </a:xfrm>
        </p:spPr>
        <p:txBody>
          <a:bodyPr/>
          <a:lstStyle/>
          <a:p>
            <a:fld id="{24373E77-D601-43E7-AB8D-40321C4DCF27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D47C9D0-528B-4B4B-8BC6-3C0CC5135BD8}"/>
                  </a:ext>
                </a:extLst>
              </p:cNvPr>
              <p:cNvSpPr txBox="1"/>
              <p:nvPr/>
            </p:nvSpPr>
            <p:spPr>
              <a:xfrm>
                <a:off x="467544" y="1412776"/>
                <a:ext cx="6014147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kumimoji="1" lang="en-US" altLang="ja-JP" sz="600" dirty="0"/>
              </a:p>
              <a:p>
                <a:r>
                  <a:rPr kumimoji="1" lang="en-US" altLang="ja-JP" dirty="0"/>
                  <a:t>Required </a:t>
                </a:r>
                <a:r>
                  <a:rPr kumimoji="1" lang="en-US" altLang="ja-JP" b="1" dirty="0">
                    <a:solidFill>
                      <a:srgbClr val="FF0000"/>
                    </a:solidFill>
                  </a:rPr>
                  <a:t>maximum angular spread 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ja-JP" altLang="en-US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𝒍</m:t>
                            </m:r>
                          </m:sub>
                        </m:sSub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dirty="0"/>
                  <a:t>of the laser pulse </a:t>
                </a:r>
              </a:p>
              <a:p>
                <a:r>
                  <a:rPr kumimoji="1" lang="en-US" altLang="ja-JP" dirty="0"/>
                  <a:t>to cover ion beam (Ref: I. Yamane)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D47C9D0-528B-4B4B-8BC6-3C0CC5135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12776"/>
                <a:ext cx="6014147" cy="738664"/>
              </a:xfrm>
              <a:prstGeom prst="rect">
                <a:avLst/>
              </a:prstGeom>
              <a:blipFill>
                <a:blip r:embed="rId3"/>
                <a:stretch>
                  <a:fillRect l="-913" b="-123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BCD4BC5-F947-412C-8118-41D06C9045CF}"/>
              </a:ext>
            </a:extLst>
          </p:cNvPr>
          <p:cNvSpPr txBox="1"/>
          <p:nvPr/>
        </p:nvSpPr>
        <p:spPr>
          <a:xfrm>
            <a:off x="1259632" y="2904308"/>
            <a:ext cx="1839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+mj-lt"/>
              </a:rPr>
              <a:t>Utilize d</a:t>
            </a:r>
            <a:r>
              <a:rPr kumimoji="1" lang="en-US" altLang="ja-JP" dirty="0">
                <a:solidFill>
                  <a:srgbClr val="FF0000"/>
                </a:solidFill>
                <a:latin typeface="+mj-lt"/>
              </a:rPr>
              <a:t>ispersion </a:t>
            </a:r>
          </a:p>
          <a:p>
            <a:r>
              <a:rPr kumimoji="1" lang="en-US" altLang="ja-JP" dirty="0">
                <a:solidFill>
                  <a:srgbClr val="FF0000"/>
                </a:solidFill>
                <a:latin typeface="+mj-lt"/>
              </a:rPr>
              <a:t>Derivative, D’</a:t>
            </a:r>
            <a:endParaRPr kumimoji="1" lang="ja-JP" alt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8DC365C-A01A-46AF-A9D3-E851613DB4AB}"/>
              </a:ext>
            </a:extLst>
          </p:cNvPr>
          <p:cNvSpPr txBox="1"/>
          <p:nvPr/>
        </p:nvSpPr>
        <p:spPr>
          <a:xfrm>
            <a:off x="672277" y="3821440"/>
            <a:ext cx="4181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Eliminate transition frequency spread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AAAAFB3-31A3-4E54-AF15-6674BA39FD5E}"/>
              </a:ext>
            </a:extLst>
          </p:cNvPr>
          <p:cNvGrpSpPr/>
          <p:nvPr/>
        </p:nvGrpSpPr>
        <p:grpSpPr>
          <a:xfrm>
            <a:off x="563588" y="4140180"/>
            <a:ext cx="3432348" cy="1828993"/>
            <a:chOff x="5076056" y="2132856"/>
            <a:chExt cx="3432348" cy="1828993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D337E8D4-7748-47D1-AA44-BB7CB96039AB}"/>
                </a:ext>
              </a:extLst>
            </p:cNvPr>
            <p:cNvGrpSpPr/>
            <p:nvPr/>
          </p:nvGrpSpPr>
          <p:grpSpPr>
            <a:xfrm>
              <a:off x="5076056" y="2399756"/>
              <a:ext cx="3312368" cy="1562093"/>
              <a:chOff x="5076056" y="3284984"/>
              <a:chExt cx="2952328" cy="1284930"/>
            </a:xfrm>
          </p:grpSpPr>
          <p:grpSp>
            <p:nvGrpSpPr>
              <p:cNvPr id="25" name="グループ化 24">
                <a:extLst>
                  <a:ext uri="{FF2B5EF4-FFF2-40B4-BE49-F238E27FC236}">
                    <a16:creationId xmlns:a16="http://schemas.microsoft.com/office/drawing/2014/main" id="{83CD0190-0247-48C9-AFD4-74D9C17F3857}"/>
                  </a:ext>
                </a:extLst>
              </p:cNvPr>
              <p:cNvGrpSpPr/>
              <p:nvPr/>
            </p:nvGrpSpPr>
            <p:grpSpPr>
              <a:xfrm>
                <a:off x="5076056" y="3284984"/>
                <a:ext cx="2952328" cy="1252592"/>
                <a:chOff x="5004048" y="3068960"/>
                <a:chExt cx="2952328" cy="1252592"/>
              </a:xfrm>
            </p:grpSpPr>
            <p:cxnSp>
              <p:nvCxnSpPr>
                <p:cNvPr id="28" name="直線コネクタ 27">
                  <a:extLst>
                    <a:ext uri="{FF2B5EF4-FFF2-40B4-BE49-F238E27FC236}">
                      <a16:creationId xmlns:a16="http://schemas.microsoft.com/office/drawing/2014/main" id="{8B1FFB87-4E35-40A2-864C-E6D39667E6BF}"/>
                    </a:ext>
                  </a:extLst>
                </p:cNvPr>
                <p:cNvCxnSpPr/>
                <p:nvPr/>
              </p:nvCxnSpPr>
              <p:spPr>
                <a:xfrm>
                  <a:off x="5004048" y="3717032"/>
                  <a:ext cx="175428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線矢印コネクタ 28">
                  <a:extLst>
                    <a:ext uri="{FF2B5EF4-FFF2-40B4-BE49-F238E27FC236}">
                      <a16:creationId xmlns:a16="http://schemas.microsoft.com/office/drawing/2014/main" id="{94B46E7B-10CC-4220-A58B-9FCF3CFA7100}"/>
                    </a:ext>
                  </a:extLst>
                </p:cNvPr>
                <p:cNvCxnSpPr/>
                <p:nvPr/>
              </p:nvCxnSpPr>
              <p:spPr>
                <a:xfrm>
                  <a:off x="5702642" y="3312345"/>
                  <a:ext cx="1055692" cy="40678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線矢印コネクタ 31">
                  <a:extLst>
                    <a:ext uri="{FF2B5EF4-FFF2-40B4-BE49-F238E27FC236}">
                      <a16:creationId xmlns:a16="http://schemas.microsoft.com/office/drawing/2014/main" id="{942CB3A7-B8D4-4D08-9787-2E11B773DC04}"/>
                    </a:ext>
                  </a:extLst>
                </p:cNvPr>
                <p:cNvCxnSpPr/>
                <p:nvPr/>
              </p:nvCxnSpPr>
              <p:spPr>
                <a:xfrm flipV="1">
                  <a:off x="5652120" y="3717032"/>
                  <a:ext cx="1106214" cy="42449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線コネクタ 32">
                  <a:extLst>
                    <a:ext uri="{FF2B5EF4-FFF2-40B4-BE49-F238E27FC236}">
                      <a16:creationId xmlns:a16="http://schemas.microsoft.com/office/drawing/2014/main" id="{8226BB2A-AB9A-44E3-8311-4B4757AA85DC}"/>
                    </a:ext>
                  </a:extLst>
                </p:cNvPr>
                <p:cNvCxnSpPr/>
                <p:nvPr/>
              </p:nvCxnSpPr>
              <p:spPr>
                <a:xfrm>
                  <a:off x="6758334" y="3717032"/>
                  <a:ext cx="1198042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線コネクタ 33">
                  <a:extLst>
                    <a:ext uri="{FF2B5EF4-FFF2-40B4-BE49-F238E27FC236}">
                      <a16:creationId xmlns:a16="http://schemas.microsoft.com/office/drawing/2014/main" id="{E007551E-56D5-4BD5-8DCD-502DD49938F3}"/>
                    </a:ext>
                  </a:extLst>
                </p:cNvPr>
                <p:cNvCxnSpPr/>
                <p:nvPr/>
              </p:nvCxnSpPr>
              <p:spPr>
                <a:xfrm flipV="1">
                  <a:off x="6372200" y="3068960"/>
                  <a:ext cx="797319" cy="125259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円弧 34">
                  <a:extLst>
                    <a:ext uri="{FF2B5EF4-FFF2-40B4-BE49-F238E27FC236}">
                      <a16:creationId xmlns:a16="http://schemas.microsoft.com/office/drawing/2014/main" id="{B0CF601B-AB4D-4DD0-8F08-28EDA5A4CEB6}"/>
                    </a:ext>
                  </a:extLst>
                </p:cNvPr>
                <p:cNvSpPr/>
                <p:nvPr/>
              </p:nvSpPr>
              <p:spPr>
                <a:xfrm>
                  <a:off x="6804248" y="3562988"/>
                  <a:ext cx="221255" cy="312288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cxnSp>
              <p:nvCxnSpPr>
                <p:cNvPr id="36" name="直線矢印コネクタ 35">
                  <a:extLst>
                    <a:ext uri="{FF2B5EF4-FFF2-40B4-BE49-F238E27FC236}">
                      <a16:creationId xmlns:a16="http://schemas.microsoft.com/office/drawing/2014/main" id="{F23121C9-05B2-4C9C-8BDD-0718B065EE9F}"/>
                    </a:ext>
                  </a:extLst>
                </p:cNvPr>
                <p:cNvCxnSpPr/>
                <p:nvPr/>
              </p:nvCxnSpPr>
              <p:spPr>
                <a:xfrm>
                  <a:off x="5697876" y="3563713"/>
                  <a:ext cx="1055692" cy="156144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矢印コネクタ 36">
                  <a:extLst>
                    <a:ext uri="{FF2B5EF4-FFF2-40B4-BE49-F238E27FC236}">
                      <a16:creationId xmlns:a16="http://schemas.microsoft.com/office/drawing/2014/main" id="{E358E76B-2419-402E-8FE0-6D76C253677C}"/>
                    </a:ext>
                  </a:extLst>
                </p:cNvPr>
                <p:cNvCxnSpPr/>
                <p:nvPr/>
              </p:nvCxnSpPr>
              <p:spPr>
                <a:xfrm flipV="1">
                  <a:off x="5652120" y="3717032"/>
                  <a:ext cx="1106214" cy="158244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E973380F-657D-42EE-B79F-B9C4F6649F84}"/>
                    </a:ext>
                  </a:extLst>
                </p:cNvPr>
                <p:cNvSpPr txBox="1"/>
                <p:nvPr/>
              </p:nvSpPr>
              <p:spPr>
                <a:xfrm>
                  <a:off x="5364088" y="3090446"/>
                  <a:ext cx="33855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ymbol" panose="05050102010706020507" pitchFamily="18" charset="2"/>
                      <a:ea typeface="ＭＳ Ｐゴシック" panose="020B0600070205080204" pitchFamily="50" charset="-128"/>
                      <a:cs typeface="+mn-cs"/>
                    </a:rPr>
                    <a:t>g</a:t>
                  </a:r>
                  <a:r>
                    <a:rPr kumimoji="1" lang="en-US" altLang="ja-JP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39" name="テキスト ボックス 38">
                  <a:extLst>
                    <a:ext uri="{FF2B5EF4-FFF2-40B4-BE49-F238E27FC236}">
                      <a16:creationId xmlns:a16="http://schemas.microsoft.com/office/drawing/2014/main" id="{5CA2430A-FE12-4E4E-A543-EBE1A42A614E}"/>
                    </a:ext>
                  </a:extLst>
                </p:cNvPr>
                <p:cNvSpPr txBox="1"/>
                <p:nvPr/>
              </p:nvSpPr>
              <p:spPr>
                <a:xfrm>
                  <a:off x="5364088" y="3356992"/>
                  <a:ext cx="33855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ymbol" panose="05050102010706020507" pitchFamily="18" charset="2"/>
                      <a:ea typeface="ＭＳ Ｐゴシック" panose="020B0600070205080204" pitchFamily="50" charset="-128"/>
                      <a:cs typeface="+mn-cs"/>
                    </a:rPr>
                    <a:t>g</a:t>
                  </a:r>
                  <a:r>
                    <a:rPr kumimoji="1" lang="en-US" altLang="ja-JP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40" name="テキスト ボックス 39">
                  <a:extLst>
                    <a:ext uri="{FF2B5EF4-FFF2-40B4-BE49-F238E27FC236}">
                      <a16:creationId xmlns:a16="http://schemas.microsoft.com/office/drawing/2014/main" id="{5D3DAF75-FC21-4200-9CF3-51828554F066}"/>
                    </a:ext>
                  </a:extLst>
                </p:cNvPr>
                <p:cNvSpPr txBox="1"/>
                <p:nvPr/>
              </p:nvSpPr>
              <p:spPr>
                <a:xfrm>
                  <a:off x="5364088" y="3711567"/>
                  <a:ext cx="33855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ymbol" panose="05050102010706020507" pitchFamily="18" charset="2"/>
                      <a:ea typeface="ＭＳ Ｐゴシック" panose="020B0600070205080204" pitchFamily="50" charset="-128"/>
                      <a:cs typeface="+mn-cs"/>
                    </a:rPr>
                    <a:t>g</a:t>
                  </a:r>
                  <a:r>
                    <a:rPr kumimoji="1" lang="en-US" altLang="ja-JP" sz="16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8349AC39-BA7D-46E7-B2A6-2CB3CE185736}"/>
                    </a:ext>
                  </a:extLst>
                </p:cNvPr>
                <p:cNvSpPr txBox="1"/>
                <p:nvPr/>
              </p:nvSpPr>
              <p:spPr>
                <a:xfrm>
                  <a:off x="5396538" y="3965329"/>
                  <a:ext cx="34176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16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ymbol" panose="05050102010706020507" pitchFamily="18" charset="2"/>
                      <a:ea typeface="ＭＳ Ｐゴシック" panose="020B0600070205080204" pitchFamily="50" charset="-128"/>
                      <a:cs typeface="+mn-cs"/>
                    </a:rPr>
                    <a:t>g</a:t>
                  </a:r>
                  <a:r>
                    <a:rPr kumimoji="1" lang="en-US" altLang="ja-JP" sz="1600" b="0" i="0" u="none" strike="noStrike" kern="1200" cap="none" spc="0" normalizeH="0" baseline="-2500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rPr>
                    <a:t>n</a:t>
                  </a:r>
                  <a:endParaRPr kumimoji="1" lang="en-US" altLang="ja-JP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F101687A-4264-4FDF-B9AB-F0EC6674D84D}"/>
                    </a:ext>
                  </a:extLst>
                </p:cNvPr>
                <p:cNvSpPr txBox="1"/>
                <p:nvPr/>
              </p:nvSpPr>
              <p:spPr>
                <a:xfrm>
                  <a:off x="6948264" y="3385469"/>
                  <a:ext cx="31451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ymbol" panose="05050102010706020507" pitchFamily="18" charset="2"/>
                      <a:ea typeface="ＭＳ Ｐゴシック" panose="020B0600070205080204" pitchFamily="50" charset="-128"/>
                      <a:cs typeface="+mn-cs"/>
                    </a:rPr>
                    <a:t>a</a:t>
                  </a:r>
                  <a:endParaRPr kumimoji="1" lang="en-US" altLang="ja-JP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43" name="テキスト ボックス 42">
                  <a:extLst>
                    <a:ext uri="{FF2B5EF4-FFF2-40B4-BE49-F238E27FC236}">
                      <a16:creationId xmlns:a16="http://schemas.microsoft.com/office/drawing/2014/main" id="{C0E1BBB1-5FA5-4C67-9714-7E5B866CFCB7}"/>
                    </a:ext>
                  </a:extLst>
                </p:cNvPr>
                <p:cNvSpPr txBox="1"/>
                <p:nvPr/>
              </p:nvSpPr>
              <p:spPr>
                <a:xfrm>
                  <a:off x="5004048" y="3429000"/>
                  <a:ext cx="4058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rPr>
                    <a:t>H</a:t>
                  </a:r>
                  <a:r>
                    <a:rPr kumimoji="1" lang="en-US" altLang="ja-JP" sz="1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ymbol" panose="05050102010706020507" pitchFamily="18" charset="2"/>
                      <a:ea typeface="ＭＳ Ｐゴシック" panose="020B0600070205080204" pitchFamily="50" charset="-128"/>
                      <a:cs typeface="+mn-cs"/>
                    </a:rPr>
                    <a:t>0</a:t>
                  </a:r>
                  <a:endParaRPr kumimoji="1" lang="ja-JP" altLang="en-US" sz="18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44" name="テキスト ボックス 43">
                  <a:extLst>
                    <a:ext uri="{FF2B5EF4-FFF2-40B4-BE49-F238E27FC236}">
                      <a16:creationId xmlns:a16="http://schemas.microsoft.com/office/drawing/2014/main" id="{9A2A467E-F3E3-4798-A748-2967409A4097}"/>
                    </a:ext>
                  </a:extLst>
                </p:cNvPr>
                <p:cNvSpPr txBox="1"/>
                <p:nvPr/>
              </p:nvSpPr>
              <p:spPr>
                <a:xfrm>
                  <a:off x="7287663" y="3365460"/>
                  <a:ext cx="518927" cy="3797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rPr>
                    <a:t>H</a:t>
                  </a:r>
                  <a:r>
                    <a:rPr kumimoji="1" lang="en-US" altLang="ja-JP" sz="24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Symbol" panose="05050102010706020507" pitchFamily="18" charset="2"/>
                      <a:ea typeface="ＭＳ Ｐゴシック" panose="020B0600070205080204" pitchFamily="50" charset="-128"/>
                      <a:cs typeface="+mn-cs"/>
                    </a:rPr>
                    <a:t>0*</a:t>
                  </a:r>
                  <a:endParaRPr kumimoji="1" lang="ja-JP" altLang="en-US" sz="2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cxnSp>
            <p:nvCxnSpPr>
              <p:cNvPr id="26" name="直線コネクタ 25">
                <a:extLst>
                  <a:ext uri="{FF2B5EF4-FFF2-40B4-BE49-F238E27FC236}">
                    <a16:creationId xmlns:a16="http://schemas.microsoft.com/office/drawing/2014/main" id="{2F8EC5E7-4766-42E9-9217-786FB5DEF574}"/>
                  </a:ext>
                </a:extLst>
              </p:cNvPr>
              <p:cNvCxnSpPr/>
              <p:nvPr/>
            </p:nvCxnSpPr>
            <p:spPr>
              <a:xfrm flipV="1">
                <a:off x="6478572" y="3309585"/>
                <a:ext cx="797319" cy="1252592"/>
              </a:xfrm>
              <a:prstGeom prst="line">
                <a:avLst/>
              </a:prstGeom>
              <a:ln>
                <a:prstDash val="sysDash"/>
                <a:headEnd w="lg" len="lg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>
                <a:extLst>
                  <a:ext uri="{FF2B5EF4-FFF2-40B4-BE49-F238E27FC236}">
                    <a16:creationId xmlns:a16="http://schemas.microsoft.com/office/drawing/2014/main" id="{5FD2DAC3-D461-437A-AEE8-7394E3647620}"/>
                  </a:ext>
                </a:extLst>
              </p:cNvPr>
              <p:cNvCxnSpPr/>
              <p:nvPr/>
            </p:nvCxnSpPr>
            <p:spPr>
              <a:xfrm flipV="1">
                <a:off x="6519665" y="3317322"/>
                <a:ext cx="797319" cy="12525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2D91DDEA-824E-49E5-B245-8483CFA1AAA6}"/>
                </a:ext>
              </a:extLst>
            </p:cNvPr>
            <p:cNvSpPr txBox="1"/>
            <p:nvPr/>
          </p:nvSpPr>
          <p:spPr>
            <a:xfrm>
              <a:off x="6672132" y="2132856"/>
              <a:ext cx="18362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Uniform laser beam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下矢印 6">
              <a:extLst>
                <a:ext uri="{FF2B5EF4-FFF2-40B4-BE49-F238E27FC236}">
                  <a16:creationId xmlns:a16="http://schemas.microsoft.com/office/drawing/2014/main" id="{2775A5D4-1379-4381-B08C-80543B90A640}"/>
                </a:ext>
              </a:extLst>
            </p:cNvPr>
            <p:cNvSpPr/>
            <p:nvPr/>
          </p:nvSpPr>
          <p:spPr>
            <a:xfrm rot="1680000">
              <a:off x="7432882" y="2420141"/>
              <a:ext cx="151041" cy="143189"/>
            </a:xfrm>
            <a:prstGeom prst="downArrow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39539F7-373A-46F5-BC58-9FF01334B7DB}"/>
              </a:ext>
            </a:extLst>
          </p:cNvPr>
          <p:cNvSpPr txBox="1"/>
          <p:nvPr/>
        </p:nvSpPr>
        <p:spPr>
          <a:xfrm>
            <a:off x="4139952" y="4474581"/>
            <a:ext cx="482264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ja-JP" altLang="en-US" dirty="0">
                <a:solidFill>
                  <a:srgbClr val="FF0000"/>
                </a:solidFill>
              </a:rPr>
              <a:t>●</a:t>
            </a:r>
            <a:r>
              <a:rPr lang="ja-JP" altLang="en-US" sz="2000" dirty="0">
                <a:solidFill>
                  <a:prstClr val="black"/>
                </a:solidFill>
              </a:rPr>
              <a:t> </a:t>
            </a:r>
            <a:r>
              <a:rPr lang="en-US" altLang="ja-JP" sz="2000" dirty="0">
                <a:solidFill>
                  <a:prstClr val="black"/>
                </a:solidFill>
              </a:rPr>
              <a:t>Laser beam with no divergence</a:t>
            </a:r>
          </a:p>
          <a:p>
            <a:pPr lvl="0">
              <a:defRPr/>
            </a:pP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●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Hydrogen atom with different energies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have the same laser light frequency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in their rest frame.</a:t>
            </a:r>
          </a:p>
          <a:p>
            <a:pPr>
              <a:defRPr/>
            </a:pPr>
            <a:endParaRPr lang="en-US" altLang="ja-JP" sz="8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ja-JP" sz="28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ja-JP" sz="2800" dirty="0">
                <a:solidFill>
                  <a:srgbClr val="FF0000"/>
                </a:solidFill>
              </a:rPr>
              <a:t>Gain on the laser peak power.</a:t>
            </a:r>
            <a:endParaRPr kumimoji="1" lang="en-US" altLang="ja-JP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23687B90-01E3-47D5-A23D-B7976E485DDB}"/>
                  </a:ext>
                </a:extLst>
              </p:cNvPr>
              <p:cNvSpPr txBox="1"/>
              <p:nvPr/>
            </p:nvSpPr>
            <p:spPr>
              <a:xfrm>
                <a:off x="823944" y="5910191"/>
                <a:ext cx="2788071" cy="635046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𝐷</m:t>
                        </m:r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,</m:t>
                        </m:r>
                      </m:sup>
                    </m:sSup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1" lang="en-US" altLang="ja-JP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ja-JP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𝛽</m:t>
                        </m:r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+</m:t>
                        </m:r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𝑐𝑜𝑠</m:t>
                        </m:r>
                        <m:r>
                          <a:rPr kumimoji="1" lang="ja-JP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𝛼</m:t>
                        </m:r>
                      </m:num>
                      <m:den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𝑠𝑖𝑛</m:t>
                        </m:r>
                        <m:r>
                          <a:rPr kumimoji="1" lang="ja-JP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𝛼</m:t>
                        </m:r>
                      </m:den>
                    </m:f>
                    <m:r>
                      <a:rPr kumimoji="1" lang="en-US" altLang="ja-JP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  </m:t>
                    </m:r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= 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ＭＳ Ｐゴシック" panose="020B0600070205080204" pitchFamily="50" charset="-128"/>
                    <a:cs typeface="+mn-cs"/>
                  </a:rPr>
                  <a:t>-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1.3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23687B90-01E3-47D5-A23D-B7976E485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44" y="5910191"/>
                <a:ext cx="2788071" cy="635046"/>
              </a:xfrm>
              <a:prstGeom prst="rect">
                <a:avLst/>
              </a:prstGeom>
              <a:blipFill>
                <a:blip r:embed="rId4"/>
                <a:stretch>
                  <a:fillRect r="-1952" b="-7477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矢印: 上向き折線 2">
            <a:extLst>
              <a:ext uri="{FF2B5EF4-FFF2-40B4-BE49-F238E27FC236}">
                <a16:creationId xmlns:a16="http://schemas.microsoft.com/office/drawing/2014/main" id="{BAA59E7D-1F86-4ABF-8649-AB7850FB16FD}"/>
              </a:ext>
            </a:extLst>
          </p:cNvPr>
          <p:cNvSpPr/>
          <p:nvPr/>
        </p:nvSpPr>
        <p:spPr>
          <a:xfrm rot="5400000">
            <a:off x="5612811" y="2695905"/>
            <a:ext cx="707886" cy="87793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矢印: 上向き折線 46">
            <a:extLst>
              <a:ext uri="{FF2B5EF4-FFF2-40B4-BE49-F238E27FC236}">
                <a16:creationId xmlns:a16="http://schemas.microsoft.com/office/drawing/2014/main" id="{741D6414-1305-4392-B927-5F0C0EFBF8D0}"/>
              </a:ext>
            </a:extLst>
          </p:cNvPr>
          <p:cNvSpPr/>
          <p:nvPr/>
        </p:nvSpPr>
        <p:spPr>
          <a:xfrm rot="16200000" flipH="1">
            <a:off x="2859900" y="2770995"/>
            <a:ext cx="557714" cy="87793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037B1F0-FB94-4942-90BA-1FD0968E3325}"/>
              </a:ext>
            </a:extLst>
          </p:cNvPr>
          <p:cNvSpPr txBox="1"/>
          <p:nvPr/>
        </p:nvSpPr>
        <p:spPr>
          <a:xfrm>
            <a:off x="2269940" y="3459987"/>
            <a:ext cx="1918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V. Danilov, PRST-AB, 2003</a:t>
            </a:r>
            <a:endParaRPr kumimoji="1" lang="ja-JP" altLang="en-US" sz="1200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F79187D-521C-4A8B-AF83-2CB6C30E5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2282" y="6520259"/>
            <a:ext cx="2895600" cy="365125"/>
          </a:xfrm>
        </p:spPr>
        <p:txBody>
          <a:bodyPr/>
          <a:lstStyle/>
          <a:p>
            <a:r>
              <a:rPr kumimoji="1" lang="en-US" altLang="ja-JP" dirty="0"/>
              <a:t>US-Japan meeting, Fermilab 2019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5033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5894" y="44624"/>
            <a:ext cx="6518731" cy="720081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Optimization of </a:t>
            </a:r>
            <a:r>
              <a:rPr lang="en-US" altLang="ja-JP" sz="2800" dirty="0" err="1"/>
              <a:t>b</a:t>
            </a:r>
            <a:r>
              <a:rPr kumimoji="1" lang="en-US" altLang="ja-JP" sz="2800" dirty="0" err="1"/>
              <a:t>etatron</a:t>
            </a:r>
            <a:r>
              <a:rPr kumimoji="1" lang="en-US" altLang="ja-JP" sz="2800" dirty="0"/>
              <a:t> angular spread</a:t>
            </a:r>
            <a:endParaRPr kumimoji="1" lang="ja-JP" altLang="en-US" sz="2800" dirty="0"/>
          </a:p>
        </p:txBody>
      </p:sp>
      <p:grpSp>
        <p:nvGrpSpPr>
          <p:cNvPr id="31" name="グループ化 30"/>
          <p:cNvGrpSpPr/>
          <p:nvPr/>
        </p:nvGrpSpPr>
        <p:grpSpPr>
          <a:xfrm>
            <a:off x="4774750" y="764704"/>
            <a:ext cx="4045722" cy="2676609"/>
            <a:chOff x="0" y="2048535"/>
            <a:chExt cx="4045722" cy="2676609"/>
          </a:xfrm>
        </p:grpSpPr>
        <p:sp>
          <p:nvSpPr>
            <p:cNvPr id="32" name="円/楕円 31"/>
            <p:cNvSpPr/>
            <p:nvPr/>
          </p:nvSpPr>
          <p:spPr>
            <a:xfrm>
              <a:off x="157290" y="3030038"/>
              <a:ext cx="3384376" cy="914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3" name="直線コネクタ 32"/>
            <p:cNvCxnSpPr/>
            <p:nvPr/>
          </p:nvCxnSpPr>
          <p:spPr>
            <a:xfrm>
              <a:off x="0" y="3488695"/>
              <a:ext cx="404572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1751435" y="2048535"/>
              <a:ext cx="0" cy="267660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テキスト ボックス 34"/>
            <p:cNvSpPr txBox="1"/>
            <p:nvPr/>
          </p:nvSpPr>
          <p:spPr>
            <a:xfrm>
              <a:off x="3484732" y="3543399"/>
              <a:ext cx="344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X</a:t>
              </a:r>
              <a:endParaRPr kumimoji="1" lang="ja-JP" altLang="en-US" sz="2400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1331640" y="2276872"/>
              <a:ext cx="4197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X’</a:t>
              </a:r>
              <a:endParaRPr kumimoji="1" lang="ja-JP" altLang="en-US" sz="2400" dirty="0"/>
            </a:p>
          </p:txBody>
        </p:sp>
        <p:cxnSp>
          <p:nvCxnSpPr>
            <p:cNvPr id="37" name="直線コネクタ 36"/>
            <p:cNvCxnSpPr/>
            <p:nvPr/>
          </p:nvCxnSpPr>
          <p:spPr>
            <a:xfrm flipH="1">
              <a:off x="0" y="3011687"/>
              <a:ext cx="30460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flipH="1">
              <a:off x="0" y="3947687"/>
              <a:ext cx="32038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/>
            <p:cNvCxnSpPr/>
            <p:nvPr/>
          </p:nvCxnSpPr>
          <p:spPr>
            <a:xfrm>
              <a:off x="85282" y="3011687"/>
              <a:ext cx="0" cy="9360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テキスト ボックス 41"/>
          <p:cNvSpPr txBox="1"/>
          <p:nvPr/>
        </p:nvSpPr>
        <p:spPr>
          <a:xfrm>
            <a:off x="247286" y="3573016"/>
            <a:ext cx="78963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Transverse beam emittance:</a:t>
            </a:r>
          </a:p>
          <a:p>
            <a:r>
              <a:rPr lang="en-US" altLang="ja-JP" sz="2000" dirty="0">
                <a:solidFill>
                  <a:srgbClr val="FF0000"/>
                </a:solidFill>
                <a:latin typeface="Symbol" panose="05050102010706020507" pitchFamily="18" charset="2"/>
              </a:rPr>
              <a:t>e</a:t>
            </a:r>
            <a:r>
              <a:rPr lang="en-US" altLang="ja-JP" sz="2000" dirty="0">
                <a:solidFill>
                  <a:srgbClr val="FF0000"/>
                </a:solidFill>
              </a:rPr>
              <a:t> = </a:t>
            </a:r>
            <a:r>
              <a:rPr lang="en-US" altLang="ja-JP" sz="2000" dirty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altLang="ja-JP" sz="2000" dirty="0">
                <a:solidFill>
                  <a:srgbClr val="FF0000"/>
                </a:solidFill>
              </a:rPr>
              <a:t>x</a:t>
            </a:r>
            <a:r>
              <a:rPr lang="en-US" altLang="ja-JP" sz="2000" baseline="30000" dirty="0">
                <a:solidFill>
                  <a:srgbClr val="FF0000"/>
                </a:solidFill>
              </a:rPr>
              <a:t>2</a:t>
            </a:r>
            <a:r>
              <a:rPr lang="en-US" altLang="ja-JP" sz="2000" dirty="0">
                <a:solidFill>
                  <a:srgbClr val="FF0000"/>
                </a:solidFill>
              </a:rPr>
              <a:t> + 2</a:t>
            </a:r>
            <a:r>
              <a:rPr lang="en-US" altLang="ja-JP" sz="20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altLang="ja-JP" sz="2000" dirty="0">
                <a:solidFill>
                  <a:srgbClr val="FF0000"/>
                </a:solidFill>
              </a:rPr>
              <a:t>xx’ + </a:t>
            </a:r>
            <a:r>
              <a:rPr lang="en-US" altLang="ja-JP" sz="20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altLang="ja-JP" sz="2000" dirty="0">
                <a:solidFill>
                  <a:srgbClr val="FF0000"/>
                </a:solidFill>
              </a:rPr>
              <a:t>x’</a:t>
            </a:r>
            <a:r>
              <a:rPr lang="en-US" altLang="ja-JP" sz="2000" baseline="30000" dirty="0">
                <a:solidFill>
                  <a:srgbClr val="FF0000"/>
                </a:solidFill>
              </a:rPr>
              <a:t>2</a:t>
            </a:r>
          </a:p>
          <a:p>
            <a:r>
              <a:rPr lang="en-US" altLang="ja-JP" sz="2000" dirty="0">
                <a:latin typeface="Symbol" panose="05050102010706020507" pitchFamily="18" charset="2"/>
              </a:rPr>
              <a:t>g</a:t>
            </a:r>
            <a:r>
              <a:rPr lang="en-US" altLang="ja-JP" sz="2000" dirty="0"/>
              <a:t> = (1+</a:t>
            </a:r>
            <a:r>
              <a:rPr lang="en-US" altLang="ja-JP" sz="2000" dirty="0">
                <a:latin typeface="Symbol" panose="05050102010706020507" pitchFamily="18" charset="2"/>
              </a:rPr>
              <a:t>a</a:t>
            </a:r>
            <a:r>
              <a:rPr lang="en-US" altLang="ja-JP" sz="2000" baseline="30000" dirty="0"/>
              <a:t>2</a:t>
            </a:r>
            <a:r>
              <a:rPr lang="en-US" altLang="ja-JP" sz="2000" dirty="0"/>
              <a:t>)/</a:t>
            </a:r>
            <a:r>
              <a:rPr lang="en-US" altLang="ja-JP" sz="2000" dirty="0">
                <a:latin typeface="Symbol" panose="05050102010706020507" pitchFamily="18" charset="2"/>
              </a:rPr>
              <a:t>b</a:t>
            </a:r>
          </a:p>
          <a:p>
            <a:r>
              <a:rPr lang="en-US" altLang="ja-JP" sz="2000" dirty="0"/>
              <a:t>tan(2</a:t>
            </a:r>
            <a:r>
              <a:rPr lang="en-US" altLang="ja-JP" sz="2000" dirty="0">
                <a:latin typeface="Symbol" panose="05050102010706020507" pitchFamily="18" charset="2"/>
              </a:rPr>
              <a:t>f</a:t>
            </a:r>
            <a:r>
              <a:rPr lang="en-US" altLang="ja-JP" sz="2000" dirty="0"/>
              <a:t>) = 2</a:t>
            </a:r>
            <a:r>
              <a:rPr lang="en-US" altLang="ja-JP" sz="2000" dirty="0">
                <a:latin typeface="Symbol" panose="05050102010706020507" pitchFamily="18" charset="2"/>
              </a:rPr>
              <a:t>a</a:t>
            </a:r>
            <a:r>
              <a:rPr lang="en-US" altLang="ja-JP" sz="2000" dirty="0"/>
              <a:t>/(</a:t>
            </a:r>
            <a:r>
              <a:rPr lang="en-US" altLang="ja-JP" sz="2000" dirty="0">
                <a:latin typeface="Symbol" panose="05050102010706020507" pitchFamily="18" charset="2"/>
              </a:rPr>
              <a:t>g</a:t>
            </a:r>
            <a:r>
              <a:rPr lang="en-US" altLang="ja-JP" sz="2000" dirty="0"/>
              <a:t>-</a:t>
            </a:r>
            <a:r>
              <a:rPr lang="en-US" altLang="ja-JP" sz="2000" dirty="0">
                <a:latin typeface="Symbol" panose="05050102010706020507" pitchFamily="18" charset="2"/>
              </a:rPr>
              <a:t>b</a:t>
            </a:r>
            <a:r>
              <a:rPr lang="en-US" altLang="ja-JP" sz="2000" dirty="0"/>
              <a:t>)</a:t>
            </a:r>
            <a:endParaRPr lang="en-US" altLang="ja-JP" sz="2000" dirty="0">
              <a:latin typeface="Symbol" panose="05050102010706020507" pitchFamily="18" charset="2"/>
            </a:endParaRPr>
          </a:p>
          <a:p>
            <a:r>
              <a:rPr lang="en-US" altLang="ja-JP" sz="2000" dirty="0">
                <a:latin typeface="Symbol" panose="05050102010706020507" pitchFamily="18" charset="2"/>
              </a:rPr>
              <a:t>a</a:t>
            </a:r>
            <a:r>
              <a:rPr lang="en-US" altLang="ja-JP" sz="2000" dirty="0"/>
              <a:t>, </a:t>
            </a:r>
            <a:r>
              <a:rPr lang="en-US" altLang="ja-JP" sz="2000" dirty="0">
                <a:latin typeface="Symbol" panose="05050102010706020507" pitchFamily="18" charset="2"/>
              </a:rPr>
              <a:t>b</a:t>
            </a:r>
            <a:r>
              <a:rPr lang="en-US" altLang="ja-JP" sz="2000" dirty="0"/>
              <a:t>, </a:t>
            </a:r>
            <a:r>
              <a:rPr lang="en-US" altLang="ja-JP" sz="2000" dirty="0">
                <a:latin typeface="Symbol" panose="05050102010706020507" pitchFamily="18" charset="2"/>
              </a:rPr>
              <a:t>g</a:t>
            </a:r>
            <a:r>
              <a:rPr lang="en-US" altLang="ja-JP" sz="2000" dirty="0"/>
              <a:t>, </a:t>
            </a:r>
            <a:r>
              <a:rPr lang="en-US" altLang="ja-JP" sz="2000" dirty="0">
                <a:latin typeface="Symbol" panose="05050102010706020507" pitchFamily="18" charset="2"/>
              </a:rPr>
              <a:t>e</a:t>
            </a:r>
            <a:r>
              <a:rPr lang="en-US" altLang="ja-JP" sz="2000" dirty="0"/>
              <a:t> are </a:t>
            </a:r>
            <a:r>
              <a:rPr lang="en-US" altLang="ja-JP" sz="2000" dirty="0" err="1"/>
              <a:t>twiss</a:t>
            </a:r>
            <a:r>
              <a:rPr lang="en-US" altLang="ja-JP" sz="2000" dirty="0"/>
              <a:t> parameters</a:t>
            </a:r>
          </a:p>
          <a:p>
            <a:r>
              <a:rPr lang="en-US" altLang="ja-JP" sz="2000" dirty="0">
                <a:solidFill>
                  <a:srgbClr val="FF0000"/>
                </a:solidFill>
              </a:rPr>
              <a:t>Angular spread is controlled by optimizing </a:t>
            </a:r>
            <a:r>
              <a:rPr lang="en-US" altLang="ja-JP" sz="20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altLang="ja-JP" sz="2000" dirty="0">
                <a:solidFill>
                  <a:srgbClr val="FF0000"/>
                </a:solidFill>
              </a:rPr>
              <a:t> to zero and also with large </a:t>
            </a:r>
            <a:r>
              <a:rPr lang="en-US" altLang="ja-JP" sz="2000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altLang="ja-JP" sz="2000" dirty="0">
                <a:solidFill>
                  <a:srgbClr val="FF0000"/>
                </a:solidFill>
              </a:rPr>
              <a:t>. 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grpSp>
        <p:nvGrpSpPr>
          <p:cNvPr id="49" name="グループ化 48"/>
          <p:cNvGrpSpPr/>
          <p:nvPr/>
        </p:nvGrpSpPr>
        <p:grpSpPr>
          <a:xfrm>
            <a:off x="4414710" y="2852936"/>
            <a:ext cx="4405762" cy="2016000"/>
            <a:chOff x="-360040" y="2048535"/>
            <a:chExt cx="4405762" cy="2016000"/>
          </a:xfrm>
        </p:grpSpPr>
        <p:sp>
          <p:nvSpPr>
            <p:cNvPr id="50" name="円/楕円 49"/>
            <p:cNvSpPr/>
            <p:nvPr/>
          </p:nvSpPr>
          <p:spPr>
            <a:xfrm>
              <a:off x="-360040" y="3212976"/>
              <a:ext cx="4405762" cy="56125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1" name="直線コネクタ 50"/>
            <p:cNvCxnSpPr/>
            <p:nvPr/>
          </p:nvCxnSpPr>
          <p:spPr>
            <a:xfrm>
              <a:off x="0" y="3488695"/>
              <a:ext cx="404572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>
              <a:off x="1751435" y="2048535"/>
              <a:ext cx="0" cy="2016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flipH="1">
              <a:off x="0" y="3212976"/>
              <a:ext cx="30460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flipH="1">
              <a:off x="0" y="3789040"/>
              <a:ext cx="32038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/>
            <p:cNvCxnSpPr/>
            <p:nvPr/>
          </p:nvCxnSpPr>
          <p:spPr>
            <a:xfrm>
              <a:off x="85282" y="3203816"/>
              <a:ext cx="0" cy="5760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右矢印 57"/>
          <p:cNvSpPr/>
          <p:nvPr/>
        </p:nvSpPr>
        <p:spPr>
          <a:xfrm>
            <a:off x="3482083" y="2007540"/>
            <a:ext cx="1161925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563888" y="1763524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Symbol" panose="05050102010706020507" pitchFamily="18" charset="2"/>
              </a:rPr>
              <a:t>a</a:t>
            </a:r>
            <a:r>
              <a:rPr kumimoji="1" lang="en-US" altLang="ja-JP" dirty="0"/>
              <a:t> = 0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166238" y="548680"/>
            <a:ext cx="3541666" cy="3009388"/>
            <a:chOff x="166238" y="764704"/>
            <a:chExt cx="3541666" cy="3009388"/>
          </a:xfrm>
        </p:grpSpPr>
        <p:grpSp>
          <p:nvGrpSpPr>
            <p:cNvPr id="48" name="グループ化 47"/>
            <p:cNvGrpSpPr/>
            <p:nvPr/>
          </p:nvGrpSpPr>
          <p:grpSpPr>
            <a:xfrm>
              <a:off x="166238" y="764704"/>
              <a:ext cx="3541666" cy="2817897"/>
              <a:chOff x="94230" y="2470998"/>
              <a:chExt cx="3541666" cy="2817897"/>
            </a:xfrm>
          </p:grpSpPr>
          <p:grpSp>
            <p:nvGrpSpPr>
              <p:cNvPr id="30" name="グループ化 29"/>
              <p:cNvGrpSpPr/>
              <p:nvPr/>
            </p:nvGrpSpPr>
            <p:grpSpPr>
              <a:xfrm>
                <a:off x="94230" y="2612286"/>
                <a:ext cx="3541666" cy="2676609"/>
                <a:chOff x="0" y="2048535"/>
                <a:chExt cx="3541666" cy="2676609"/>
              </a:xfrm>
            </p:grpSpPr>
            <p:sp>
              <p:nvSpPr>
                <p:cNvPr id="3" name="円/楕円 2"/>
                <p:cNvSpPr/>
                <p:nvPr/>
              </p:nvSpPr>
              <p:spPr>
                <a:xfrm rot="-2700000">
                  <a:off x="157290" y="3030038"/>
                  <a:ext cx="3384376" cy="9144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5" name="直線コネクタ 4"/>
                <p:cNvCxnSpPr/>
                <p:nvPr/>
              </p:nvCxnSpPr>
              <p:spPr>
                <a:xfrm>
                  <a:off x="504000" y="3565337"/>
                  <a:ext cx="25920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直線コネクタ 6"/>
                <p:cNvCxnSpPr/>
                <p:nvPr/>
              </p:nvCxnSpPr>
              <p:spPr>
                <a:xfrm>
                  <a:off x="1751435" y="2048535"/>
                  <a:ext cx="0" cy="2676609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2642858" y="3543399"/>
                  <a:ext cx="3449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/>
                    <a:t>X</a:t>
                  </a:r>
                  <a:endParaRPr kumimoji="1" lang="ja-JP" altLang="en-US" sz="2400" dirty="0"/>
                </a:p>
              </p:txBody>
            </p:sp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1331640" y="2187560"/>
                  <a:ext cx="41979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/>
                    <a:t>X’</a:t>
                  </a:r>
                  <a:endParaRPr kumimoji="1" lang="ja-JP" altLang="en-US" sz="2400" dirty="0"/>
                </a:p>
              </p:txBody>
            </p:sp>
            <p:cxnSp>
              <p:nvCxnSpPr>
                <p:cNvPr id="14" name="直線コネクタ 13"/>
                <p:cNvCxnSpPr/>
                <p:nvPr/>
              </p:nvCxnSpPr>
              <p:spPr>
                <a:xfrm flipH="1">
                  <a:off x="0" y="2276872"/>
                  <a:ext cx="304603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線コネクタ 15"/>
                <p:cNvCxnSpPr/>
                <p:nvPr/>
              </p:nvCxnSpPr>
              <p:spPr>
                <a:xfrm flipH="1">
                  <a:off x="0" y="4725144"/>
                  <a:ext cx="32038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矢印コネクタ 20"/>
                <p:cNvCxnSpPr/>
                <p:nvPr/>
              </p:nvCxnSpPr>
              <p:spPr>
                <a:xfrm>
                  <a:off x="251520" y="2276872"/>
                  <a:ext cx="0" cy="2448272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headEnd type="triangle"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テキスト ボックス 42"/>
                  <p:cNvSpPr txBox="1"/>
                  <p:nvPr/>
                </p:nvSpPr>
                <p:spPr>
                  <a:xfrm>
                    <a:off x="390720" y="3284984"/>
                    <a:ext cx="765338" cy="46294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1" lang="ja-JP" altLang="en-US" sz="2400" i="1" smtClean="0">
                                  <a:latin typeface="Cambria Math"/>
                                </a:rPr>
                                <m:t>𝜀𝛾</m:t>
                              </m:r>
                            </m:e>
                          </m:rad>
                        </m:oMath>
                      </m:oMathPara>
                    </a14:m>
                    <a:endParaRPr kumimoji="1" lang="ja-JP" altLang="en-US" sz="2400" dirty="0"/>
                  </a:p>
                </p:txBody>
              </p:sp>
            </mc:Choice>
            <mc:Fallback xmlns="">
              <p:sp>
                <p:nvSpPr>
                  <p:cNvPr id="43" name="テキスト ボックス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0720" y="3284984"/>
                    <a:ext cx="765338" cy="462947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b="-7895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" name="テキスト ボックス 46"/>
              <p:cNvSpPr txBox="1"/>
              <p:nvPr/>
            </p:nvSpPr>
            <p:spPr>
              <a:xfrm>
                <a:off x="703338" y="2470998"/>
                <a:ext cx="922047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1500" dirty="0">
                    <a:latin typeface="NSimSun" panose="02010609030101010101" pitchFamily="49" charset="-122"/>
                    <a:ea typeface="NSimSun" panose="02010609030101010101" pitchFamily="49" charset="-122"/>
                  </a:rPr>
                  <a:t>{</a:t>
                </a:r>
                <a:endParaRPr kumimoji="1" lang="ja-JP" altLang="en-US" sz="11500" dirty="0">
                  <a:latin typeface="NSimSun" panose="02010609030101010101" pitchFamily="49" charset="-122"/>
                  <a:ea typeface="NSimSun" panose="02010609030101010101" pitchFamily="49" charset="-122"/>
                </a:endParaRPr>
              </a:p>
            </p:txBody>
          </p:sp>
        </p:grpSp>
        <p:cxnSp>
          <p:nvCxnSpPr>
            <p:cNvPr id="62" name="直線コネクタ 61"/>
            <p:cNvCxnSpPr/>
            <p:nvPr/>
          </p:nvCxnSpPr>
          <p:spPr>
            <a:xfrm flipH="1">
              <a:off x="559470" y="1071495"/>
              <a:ext cx="2716405" cy="2702597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円弧 62"/>
            <p:cNvSpPr/>
            <p:nvPr/>
          </p:nvSpPr>
          <p:spPr>
            <a:xfrm>
              <a:off x="2056892" y="2041637"/>
              <a:ext cx="432048" cy="801380"/>
            </a:xfrm>
            <a:prstGeom prst="arc">
              <a:avLst/>
            </a:prstGeom>
            <a:ln w="28575"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2411760" y="1876762"/>
              <a:ext cx="3177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latin typeface="Symbol" panose="05050102010706020507" pitchFamily="18" charset="2"/>
                </a:rPr>
                <a:t>f</a:t>
              </a:r>
              <a:endParaRPr kumimoji="1" lang="ja-JP" altLang="en-US" sz="2000" dirty="0">
                <a:latin typeface="Symbol" panose="05050102010706020507" pitchFamily="18" charset="2"/>
              </a:endParaRPr>
            </a:p>
          </p:txBody>
        </p:sp>
      </p:grpSp>
      <p:sp>
        <p:nvSpPr>
          <p:cNvPr id="66" name="下矢印 65"/>
          <p:cNvSpPr/>
          <p:nvPr/>
        </p:nvSpPr>
        <p:spPr>
          <a:xfrm>
            <a:off x="4932040" y="3162080"/>
            <a:ext cx="504056" cy="7919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4487292" y="2771636"/>
            <a:ext cx="1654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Symbol" panose="05050102010706020507" pitchFamily="18" charset="2"/>
              </a:rPr>
              <a:t>a</a:t>
            </a:r>
            <a:r>
              <a:rPr kumimoji="1" lang="en-US" altLang="ja-JP" dirty="0"/>
              <a:t> = 0, </a:t>
            </a:r>
            <a:r>
              <a:rPr lang="en-US" altLang="ja-JP" dirty="0">
                <a:latin typeface="Symbol" panose="05050102010706020507" pitchFamily="18" charset="2"/>
              </a:rPr>
              <a:t>b</a:t>
            </a:r>
            <a:r>
              <a:rPr lang="en-US" altLang="ja-JP" dirty="0"/>
              <a:t> enlarge</a:t>
            </a:r>
            <a:endParaRPr kumimoji="1" lang="ja-JP" altLang="en-US" dirty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251520" y="5589240"/>
            <a:ext cx="6423105" cy="64633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As for the vertical size of the H</a:t>
            </a:r>
            <a:r>
              <a:rPr kumimoji="1" lang="en-US" altLang="ja-JP" baseline="30000" dirty="0">
                <a:latin typeface="Symbol" panose="05050102010706020507" pitchFamily="18" charset="2"/>
              </a:rPr>
              <a:t>-</a:t>
            </a:r>
            <a:r>
              <a:rPr kumimoji="1" lang="en-US" altLang="ja-JP" dirty="0"/>
              <a:t> beam, a smalle</a:t>
            </a:r>
            <a:r>
              <a:rPr lang="en-US" altLang="ja-JP" dirty="0"/>
              <a:t>r size is required to </a:t>
            </a:r>
          </a:p>
          <a:p>
            <a:r>
              <a:rPr lang="en-US" altLang="ja-JP" dirty="0"/>
              <a:t>gain on the beam density. At SNS, </a:t>
            </a:r>
            <a:r>
              <a:rPr lang="en-US" altLang="ja-JP" dirty="0" err="1">
                <a:latin typeface="Symbol" panose="05050102010706020507" pitchFamily="18" charset="2"/>
              </a:rPr>
              <a:t>s</a:t>
            </a:r>
            <a:r>
              <a:rPr lang="en-US" altLang="ja-JP" baseline="-25000" dirty="0" err="1"/>
              <a:t>v</a:t>
            </a:r>
            <a:r>
              <a:rPr lang="en-US" altLang="ja-JP" dirty="0"/>
              <a:t> = 0.15 mm achieved.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24373E77-D601-43E7-AB8D-40321C4DCF27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kumimoji="1" lang="en-US" altLang="ja-JP"/>
              <a:t>US-Japan meeting, Fermilab 2019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1677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A9A7655-7CBE-4212-A6B4-E078027CE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3" y="3046669"/>
            <a:ext cx="4476257" cy="3132000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52A9066D-DEA7-46ED-83CE-FB389AC6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3968" y="2063931"/>
            <a:ext cx="4752528" cy="706090"/>
          </a:xfrm>
        </p:spPr>
        <p:txBody>
          <a:bodyPr>
            <a:noAutofit/>
          </a:bodyPr>
          <a:lstStyle/>
          <a:p>
            <a:pPr algn="l"/>
            <a:r>
              <a:rPr lang="en-US" altLang="ja-JP" sz="2400" dirty="0"/>
              <a:t>Possibility to obtain D’=-1.3 at the IP: Simulation results</a:t>
            </a:r>
            <a:endParaRPr kumimoji="1" lang="ja-JP" altLang="en-US" sz="2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E291BF9-8B6F-4F25-AFBF-ABBB1ED50EBF}"/>
              </a:ext>
            </a:extLst>
          </p:cNvPr>
          <p:cNvSpPr txBox="1"/>
          <p:nvPr/>
        </p:nvSpPr>
        <p:spPr>
          <a:xfrm>
            <a:off x="1979712" y="5170822"/>
            <a:ext cx="1406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</a:rPr>
              <a:t>D’ = -1.3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8841A59-05E2-4963-9CF8-CC4AEF1F3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96952"/>
            <a:ext cx="3778045" cy="3240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42DEE6-84B6-45D3-88B0-AA4F0E17E1C0}"/>
              </a:ext>
            </a:extLst>
          </p:cNvPr>
          <p:cNvSpPr txBox="1"/>
          <p:nvPr/>
        </p:nvSpPr>
        <p:spPr>
          <a:xfrm>
            <a:off x="2195736" y="6237312"/>
            <a:ext cx="4387227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Experimental studies will be done</a:t>
            </a:r>
            <a:endParaRPr kumimoji="1" lang="ja-JP" altLang="en-US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33CEE1A-DF9C-4396-9F6A-B6187961D4F6}"/>
              </a:ext>
            </a:extLst>
          </p:cNvPr>
          <p:cNvSpPr txBox="1"/>
          <p:nvPr/>
        </p:nvSpPr>
        <p:spPr>
          <a:xfrm>
            <a:off x="3851920" y="3133698"/>
            <a:ext cx="163570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Simulations</a:t>
            </a:r>
            <a:endParaRPr kumimoji="1" lang="ja-JP" altLang="en-US" sz="24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6B99339-7393-45B9-910A-B432862B1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6" y="168978"/>
            <a:ext cx="4032000" cy="2819762"/>
          </a:xfrm>
          <a:prstGeom prst="rect">
            <a:avLst/>
          </a:prstGeom>
        </p:spPr>
      </p:pic>
      <p:sp>
        <p:nvSpPr>
          <p:cNvPr id="13" name="タイトル 1">
            <a:extLst>
              <a:ext uri="{FF2B5EF4-FFF2-40B4-BE49-F238E27FC236}">
                <a16:creationId xmlns:a16="http://schemas.microsoft.com/office/drawing/2014/main" id="{B93A0A6F-EB09-4242-A176-E410790039A9}"/>
              </a:ext>
            </a:extLst>
          </p:cNvPr>
          <p:cNvSpPr txBox="1">
            <a:spLocks/>
          </p:cNvSpPr>
          <p:nvPr/>
        </p:nvSpPr>
        <p:spPr>
          <a:xfrm>
            <a:off x="4389349" y="260648"/>
            <a:ext cx="4558491" cy="932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Laser power reduction by utilizing dispersion derivative.</a:t>
            </a:r>
          </a:p>
          <a:p>
            <a:pPr algn="l"/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1/5 reduction possible</a:t>
            </a:r>
            <a:endParaRPr lang="ja-JP" alt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D31FEDF-77DA-445C-B0EA-F86D402CD144}"/>
              </a:ext>
            </a:extLst>
          </p:cNvPr>
          <p:cNvCxnSpPr/>
          <p:nvPr/>
        </p:nvCxnSpPr>
        <p:spPr>
          <a:xfrm flipH="1">
            <a:off x="1691680" y="548680"/>
            <a:ext cx="2448272" cy="0"/>
          </a:xfrm>
          <a:prstGeom prst="straightConnector1">
            <a:avLst/>
          </a:prstGeom>
          <a:ln w="38100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47B77FE-31D0-43C9-9FCE-2DA69AE1D1C0}"/>
              </a:ext>
            </a:extLst>
          </p:cNvPr>
          <p:cNvCxnSpPr/>
          <p:nvPr/>
        </p:nvCxnSpPr>
        <p:spPr>
          <a:xfrm flipV="1">
            <a:off x="7596336" y="4005064"/>
            <a:ext cx="0" cy="172819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E251BEDD-9A01-424C-B8AC-DC2127024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027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0177" y="4186321"/>
            <a:ext cx="8724311" cy="1677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JFY 2019: A set of IR laser system for 400 MeV H- neutralization.</a:t>
            </a:r>
          </a:p>
          <a:p>
            <a:r>
              <a:rPr lang="en-US" altLang="ja-JP" sz="2400" dirty="0">
                <a:solidFill>
                  <a:srgbClr val="FF0000"/>
                </a:solidFill>
              </a:rPr>
              <a:t>JFY 2020: The 400 MeV H- neutralization studies.</a:t>
            </a:r>
          </a:p>
          <a:p>
            <a:r>
              <a:rPr lang="en-US" altLang="ja-JP" sz="2400" dirty="0"/>
              <a:t>For stripping, UV laser is needed for H0 promotion to higher states.</a:t>
            </a:r>
          </a:p>
          <a:p>
            <a:r>
              <a:rPr lang="en-US" altLang="ja-JP" sz="2400" dirty="0">
                <a:solidFill>
                  <a:srgbClr val="00B050"/>
                </a:solidFill>
              </a:rPr>
              <a:t>JFY 2021: Hopefully, 400 MeV H- stripping studies can be started.</a:t>
            </a:r>
          </a:p>
          <a:p>
            <a:endParaRPr lang="en-US" altLang="ja-JP" sz="700" dirty="0">
              <a:solidFill>
                <a:srgbClr val="FF0000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351880" y="44624"/>
            <a:ext cx="6884416" cy="1143000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</a:t>
            </a:r>
            <a:r>
              <a:rPr kumimoji="1" lang="en-US" altLang="ja-JP" sz="3200" dirty="0"/>
              <a:t>aser stripping of 400 MeV H- beam</a:t>
            </a:r>
            <a:br>
              <a:rPr kumimoji="1" lang="en-US" altLang="ja-JP" sz="3200" dirty="0"/>
            </a:br>
            <a:r>
              <a:rPr kumimoji="1" lang="en-US" altLang="ja-JP" sz="3200" dirty="0"/>
              <a:t>--- </a:t>
            </a:r>
            <a:r>
              <a:rPr lang="en-US" altLang="ja-JP" sz="3200" dirty="0"/>
              <a:t>Scheduled step by step</a:t>
            </a:r>
            <a:endParaRPr kumimoji="1" lang="ja-JP" altLang="en-US" sz="3200" dirty="0"/>
          </a:p>
        </p:txBody>
      </p:sp>
      <p:pic>
        <p:nvPicPr>
          <p:cNvPr id="12" name="Picture 3" descr="C:\Users\User\Desktop\Laser-Stripping\Kakenhi-2015\LaserStripping-Principle-F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73" y="1377420"/>
            <a:ext cx="5547462" cy="242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角丸四角形 12"/>
          <p:cNvSpPr/>
          <p:nvPr/>
        </p:nvSpPr>
        <p:spPr>
          <a:xfrm>
            <a:off x="251520" y="1340768"/>
            <a:ext cx="2213311" cy="246030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38491" y="1988840"/>
            <a:ext cx="27167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</a:rPr>
              <a:t>H</a:t>
            </a:r>
            <a:r>
              <a:rPr lang="en-US" altLang="ja-JP" sz="2800" baseline="30000" dirty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altLang="ja-JP" sz="2800" dirty="0">
                <a:solidFill>
                  <a:srgbClr val="FF0000"/>
                </a:solidFill>
              </a:rPr>
              <a:t> neutralization </a:t>
            </a:r>
          </a:p>
          <a:p>
            <a:r>
              <a:rPr lang="en-US" altLang="ja-JP" sz="2800" dirty="0">
                <a:solidFill>
                  <a:srgbClr val="FF0000"/>
                </a:solidFill>
              </a:rPr>
              <a:t>study first.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US-Japan meeting, Fermilab 2019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087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E02FF7-1388-432F-93BD-A8C852B90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136525"/>
            <a:ext cx="8435280" cy="114300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l"/>
            <a:r>
              <a:rPr lang="en-US" altLang="ja-JP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Laser manipulations of 3 MeV H- beam at J-PARC RFQ-TF</a:t>
            </a:r>
            <a:br>
              <a:rPr lang="en-US" altLang="ja-JP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ja-JP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-- Multi-dimensional studies are planned</a:t>
            </a:r>
            <a:endParaRPr kumimoji="1" lang="ja-JP" alt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59B77DC-EBD1-417E-B30D-61A862007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US-Japan meeting, Fermilab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18386B5-B1D0-4663-97B1-1E5E7E4DD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465D0E5-411A-4CFA-9922-EA271C5E61E4}"/>
              </a:ext>
            </a:extLst>
          </p:cNvPr>
          <p:cNvSpPr/>
          <p:nvPr/>
        </p:nvSpPr>
        <p:spPr>
          <a:xfrm>
            <a:off x="354360" y="1484784"/>
            <a:ext cx="8435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In addition to </a:t>
            </a:r>
            <a:r>
              <a:rPr lang="en-US" altLang="ja-JP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 MeV laser stripping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, we also planned for establishment of multi-dimensional applications of laser </a:t>
            </a:r>
          </a:p>
          <a:p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manipulations of H- beam for 3 MeV first at J-PARC </a:t>
            </a:r>
          </a:p>
          <a:p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RFQ TF as follows:</a:t>
            </a:r>
            <a:endParaRPr lang="en-US" altLang="ja-JP" sz="2400" b="1" dirty="0">
              <a:solidFill>
                <a:srgbClr val="00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ja-JP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H- neutralization</a:t>
            </a:r>
            <a:r>
              <a:rPr lang="en-US" altLang="ja-JP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ja-JP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diagnostic systems</a:t>
            </a:r>
            <a:r>
              <a:rPr lang="en-US" altLang="ja-JP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ja-JP" sz="2400" b="1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cleaning/extinction, chopping, etc.</a:t>
            </a: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10FBB4A6-499C-44B0-86FC-91959D92BAD6}"/>
              </a:ext>
            </a:extLst>
          </p:cNvPr>
          <p:cNvGrpSpPr/>
          <p:nvPr/>
        </p:nvGrpSpPr>
        <p:grpSpPr>
          <a:xfrm>
            <a:off x="179512" y="3896341"/>
            <a:ext cx="5196050" cy="2412979"/>
            <a:chOff x="696699" y="3789040"/>
            <a:chExt cx="5196050" cy="2412979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8835D492-92D6-4513-99AC-D8F8CBBB6EF0}"/>
                </a:ext>
              </a:extLst>
            </p:cNvPr>
            <p:cNvGrpSpPr/>
            <p:nvPr/>
          </p:nvGrpSpPr>
          <p:grpSpPr>
            <a:xfrm>
              <a:off x="696699" y="3789040"/>
              <a:ext cx="5196050" cy="2412979"/>
              <a:chOff x="6016308" y="976184"/>
              <a:chExt cx="5196050" cy="2412979"/>
            </a:xfrm>
          </p:grpSpPr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34EA9DF1-806B-4E98-8101-D2D4451C94A2}"/>
                  </a:ext>
                </a:extLst>
              </p:cNvPr>
              <p:cNvSpPr/>
              <p:nvPr/>
            </p:nvSpPr>
            <p:spPr bwMode="auto">
              <a:xfrm>
                <a:off x="6016308" y="976184"/>
                <a:ext cx="5196050" cy="2409567"/>
              </a:xfrm>
              <a:prstGeom prst="rect">
                <a:avLst/>
              </a:prstGeom>
              <a:solidFill>
                <a:srgbClr val="FFFFFF">
                  <a:lumMod val="85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cxnSp>
            <p:nvCxnSpPr>
              <p:cNvPr id="16" name="直線矢印コネクタ 15">
                <a:extLst>
                  <a:ext uri="{FF2B5EF4-FFF2-40B4-BE49-F238E27FC236}">
                    <a16:creationId xmlns:a16="http://schemas.microsoft.com/office/drawing/2014/main" id="{8B6F53E4-EA23-46CD-98FD-A51E6C060B0A}"/>
                  </a:ext>
                </a:extLst>
              </p:cNvPr>
              <p:cNvCxnSpPr>
                <a:stCxn id="17" idx="1"/>
              </p:cNvCxnSpPr>
              <p:nvPr/>
            </p:nvCxnSpPr>
            <p:spPr bwMode="auto">
              <a:xfrm flipH="1">
                <a:off x="8431530" y="2083157"/>
                <a:ext cx="2091690" cy="0"/>
              </a:xfrm>
              <a:prstGeom prst="straightConnector1">
                <a:avLst/>
              </a:prstGeom>
              <a:solidFill>
                <a:srgbClr val="9CE157"/>
              </a:solidFill>
              <a:ln w="1905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4DB2FD7-9857-4FF4-BDC9-7ADF35A3025D}"/>
                  </a:ext>
                </a:extLst>
              </p:cNvPr>
              <p:cNvSpPr txBox="1"/>
              <p:nvPr/>
            </p:nvSpPr>
            <p:spPr>
              <a:xfrm>
                <a:off x="10523220" y="1898491"/>
                <a:ext cx="402674" cy="369332"/>
              </a:xfrm>
              <a:prstGeom prst="rect">
                <a:avLst/>
              </a:prstGeom>
              <a:solidFill>
                <a:srgbClr val="FF0000">
                  <a:lumMod val="20000"/>
                  <a:lumOff val="80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/>
                  </a:rPr>
                  <a:t>IS</a:t>
                </a:r>
                <a:endParaRPr kumimoji="1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endParaRPr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B3F9A98-BC5F-4FF6-A454-5E212422E418}"/>
                  </a:ext>
                </a:extLst>
              </p:cNvPr>
              <p:cNvSpPr txBox="1"/>
              <p:nvPr/>
            </p:nvSpPr>
            <p:spPr>
              <a:xfrm>
                <a:off x="9230529" y="1898491"/>
                <a:ext cx="671979" cy="369332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/>
                  </a:rPr>
                  <a:t>RFQ</a:t>
                </a:r>
                <a:endParaRPr kumimoji="1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</a:endParaRPr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401EA249-D279-4A19-ADBE-5E5255409AF1}"/>
                  </a:ext>
                </a:extLst>
              </p:cNvPr>
              <p:cNvSpPr txBox="1"/>
              <p:nvPr/>
            </p:nvSpPr>
            <p:spPr>
              <a:xfrm>
                <a:off x="9083052" y="1381608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324 MHz</a:t>
                </a:r>
                <a:endParaRPr kumimoji="1" lang="ja-JP" altLang="en-US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73F9139C-58C5-4A68-B802-1A8C4134299D}"/>
                  </a:ext>
                </a:extLst>
              </p:cNvPr>
              <p:cNvSpPr txBox="1"/>
              <p:nvPr/>
            </p:nvSpPr>
            <p:spPr>
              <a:xfrm>
                <a:off x="7419301" y="1750711"/>
                <a:ext cx="1012229" cy="646331"/>
              </a:xfrm>
              <a:prstGeom prst="rect">
                <a:avLst/>
              </a:prstGeom>
              <a:solidFill>
                <a:srgbClr val="000044">
                  <a:lumMod val="10000"/>
                  <a:lumOff val="90000"/>
                </a:srgbClr>
              </a:solidFill>
              <a:ln>
                <a:solidFill>
                  <a:srgbClr val="0000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/>
                  </a:rPr>
                  <a:t>Bend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/>
                  </a:rPr>
                  <a:t>         </a:t>
                </a:r>
              </a:p>
            </p:txBody>
          </p:sp>
          <p:sp>
            <p:nvSpPr>
              <p:cNvPr id="21" name="パイ 16">
                <a:extLst>
                  <a:ext uri="{FF2B5EF4-FFF2-40B4-BE49-F238E27FC236}">
                    <a16:creationId xmlns:a16="http://schemas.microsoft.com/office/drawing/2014/main" id="{FA7BD802-264D-4D14-A440-1E086EF4ABB3}"/>
                  </a:ext>
                </a:extLst>
              </p:cNvPr>
              <p:cNvSpPr/>
              <p:nvPr/>
            </p:nvSpPr>
            <p:spPr bwMode="auto">
              <a:xfrm rot="5400000">
                <a:off x="7354200" y="1788609"/>
                <a:ext cx="940084" cy="1510621"/>
              </a:xfrm>
              <a:custGeom>
                <a:avLst/>
                <a:gdLst>
                  <a:gd name="connsiteX0" fmla="*/ 595093 w 2659461"/>
                  <a:gd name="connsiteY0" fmla="*/ 2133112 h 2326779"/>
                  <a:gd name="connsiteX1" fmla="*/ 180 w 2659461"/>
                  <a:gd name="connsiteY1" fmla="*/ 1182520 h 2326779"/>
                  <a:gd name="connsiteX2" fmla="*/ 1329731 w 2659461"/>
                  <a:gd name="connsiteY2" fmla="*/ 1163390 h 2326779"/>
                  <a:gd name="connsiteX3" fmla="*/ 595093 w 2659461"/>
                  <a:gd name="connsiteY3" fmla="*/ 2133112 h 2326779"/>
                  <a:gd name="connsiteX0" fmla="*/ 594913 w 594913"/>
                  <a:gd name="connsiteY0" fmla="*/ 950592 h 950592"/>
                  <a:gd name="connsiteX1" fmla="*/ 0 w 594913"/>
                  <a:gd name="connsiteY1" fmla="*/ 0 h 950592"/>
                  <a:gd name="connsiteX2" fmla="*/ 594913 w 594913"/>
                  <a:gd name="connsiteY2" fmla="*/ 950592 h 950592"/>
                  <a:gd name="connsiteX0" fmla="*/ 521272 w 521272"/>
                  <a:gd name="connsiteY0" fmla="*/ 859152 h 859152"/>
                  <a:gd name="connsiteX1" fmla="*/ 17799 w 521272"/>
                  <a:gd name="connsiteY1" fmla="*/ 0 h 859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1272" h="859152">
                    <a:moveTo>
                      <a:pt x="521272" y="859152"/>
                    </a:moveTo>
                    <a:cubicBezTo>
                      <a:pt x="156086" y="647383"/>
                      <a:pt x="-66437" y="291821"/>
                      <a:pt x="17799" y="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FF0000"/>
                </a:solidFill>
                <a:prstDash val="solid"/>
                <a:miter lim="800000"/>
                <a:headEnd type="arrow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cxnSp>
            <p:nvCxnSpPr>
              <p:cNvPr id="22" name="直線矢印コネクタ 21">
                <a:extLst>
                  <a:ext uri="{FF2B5EF4-FFF2-40B4-BE49-F238E27FC236}">
                    <a16:creationId xmlns:a16="http://schemas.microsoft.com/office/drawing/2014/main" id="{17269F6F-91A3-4B43-BE5C-52BE8DBFF43D}"/>
                  </a:ext>
                </a:extLst>
              </p:cNvPr>
              <p:cNvCxnSpPr/>
              <p:nvPr/>
            </p:nvCxnSpPr>
            <p:spPr bwMode="auto">
              <a:xfrm flipV="1">
                <a:off x="7905750" y="1120140"/>
                <a:ext cx="0" cy="1903103"/>
              </a:xfrm>
              <a:prstGeom prst="straightConnector1">
                <a:avLst/>
              </a:prstGeom>
              <a:solidFill>
                <a:srgbClr val="9CE157"/>
              </a:solidFill>
              <a:ln w="12700" cap="flat" cmpd="sng" algn="ctr">
                <a:solidFill>
                  <a:srgbClr val="000044">
                    <a:lumMod val="50000"/>
                    <a:lumOff val="50000"/>
                  </a:srgbClr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9378CF05-B1F5-495C-A996-1A8CCA09C68C}"/>
                  </a:ext>
                </a:extLst>
              </p:cNvPr>
              <p:cNvSpPr txBox="1"/>
              <p:nvPr/>
            </p:nvSpPr>
            <p:spPr>
              <a:xfrm>
                <a:off x="7454773" y="294901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>
                    <a:solidFill>
                      <a:srgbClr val="000044">
                        <a:lumMod val="50000"/>
                        <a:lumOff val="50000"/>
                      </a:srgbClr>
                    </a:solidFill>
                    <a:latin typeface="Arial"/>
                    <a:ea typeface="ＭＳ Ｐゴシック"/>
                  </a:rPr>
                  <a:t>LASER</a:t>
                </a:r>
                <a:endParaRPr kumimoji="1" lang="ja-JP" altLang="en-US" dirty="0">
                  <a:solidFill>
                    <a:srgbClr val="000044">
                      <a:lumMod val="50000"/>
                      <a:lumOff val="50000"/>
                    </a:srgbClr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44404EB5-5CD0-4F84-8409-15837606FF19}"/>
                  </a:ext>
                </a:extLst>
              </p:cNvPr>
              <p:cNvSpPr txBox="1"/>
              <p:nvPr/>
            </p:nvSpPr>
            <p:spPr>
              <a:xfrm>
                <a:off x="6653435" y="3019831"/>
                <a:ext cx="671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23°</a:t>
                </a:r>
                <a:endParaRPr kumimoji="1" lang="ja-JP" altLang="en-US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cxnSp>
            <p:nvCxnSpPr>
              <p:cNvPr id="25" name="直線矢印コネクタ 24">
                <a:extLst>
                  <a:ext uri="{FF2B5EF4-FFF2-40B4-BE49-F238E27FC236}">
                    <a16:creationId xmlns:a16="http://schemas.microsoft.com/office/drawing/2014/main" id="{F3B0F697-92E6-430C-BC4B-A5A92E3C41AE}"/>
                  </a:ext>
                </a:extLst>
              </p:cNvPr>
              <p:cNvCxnSpPr/>
              <p:nvPr/>
            </p:nvCxnSpPr>
            <p:spPr bwMode="auto">
              <a:xfrm flipH="1">
                <a:off x="6316980" y="2436837"/>
                <a:ext cx="868751" cy="294933"/>
              </a:xfrm>
              <a:prstGeom prst="straightConnector1">
                <a:avLst/>
              </a:prstGeom>
              <a:solidFill>
                <a:srgbClr val="9CE157"/>
              </a:solidFill>
              <a:ln w="12700" cap="flat" cmpd="sng" algn="ctr">
                <a:solidFill>
                  <a:srgbClr val="9CE157">
                    <a:lumMod val="50000"/>
                  </a:srgbClr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7009168F-FD60-45A3-BACE-A34E7F87D10B}"/>
                  </a:ext>
                </a:extLst>
              </p:cNvPr>
              <p:cNvSpPr txBox="1"/>
              <p:nvPr/>
            </p:nvSpPr>
            <p:spPr>
              <a:xfrm>
                <a:off x="6029644" y="2681848"/>
                <a:ext cx="654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11°</a:t>
                </a:r>
                <a:endParaRPr kumimoji="1" lang="ja-JP" altLang="en-US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BFE56BA-AEC3-40DA-9280-DAB630502F82}"/>
                  </a:ext>
                </a:extLst>
              </p:cNvPr>
              <p:cNvSpPr txBox="1"/>
              <p:nvPr/>
            </p:nvSpPr>
            <p:spPr>
              <a:xfrm>
                <a:off x="8586513" y="1786555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>
                    <a:solidFill>
                      <a:srgbClr val="FF0000"/>
                    </a:solidFill>
                    <a:latin typeface="Arial"/>
                    <a:ea typeface="ＭＳ Ｐゴシック"/>
                  </a:rPr>
                  <a:t>H</a:t>
                </a:r>
                <a:r>
                  <a:rPr kumimoji="1" lang="en-US" altLang="ja-JP" baseline="30000" dirty="0">
                    <a:solidFill>
                      <a:srgbClr val="FF0000"/>
                    </a:solidFill>
                    <a:latin typeface="Arial"/>
                    <a:ea typeface="ＭＳ Ｐゴシック"/>
                  </a:rPr>
                  <a:t>-</a:t>
                </a:r>
                <a:endParaRPr kumimoji="1" lang="ja-JP" altLang="en-US" baseline="30000" dirty="0">
                  <a:solidFill>
                    <a:srgbClr val="FF0000"/>
                  </a:solidFill>
                  <a:latin typeface="Arial"/>
                  <a:ea typeface="ＭＳ Ｐゴシック"/>
                </a:endParaRPr>
              </a:p>
            </p:txBody>
          </p:sp>
          <p:cxnSp>
            <p:nvCxnSpPr>
              <p:cNvPr id="28" name="直線コネクタ 27">
                <a:extLst>
                  <a:ext uri="{FF2B5EF4-FFF2-40B4-BE49-F238E27FC236}">
                    <a16:creationId xmlns:a16="http://schemas.microsoft.com/office/drawing/2014/main" id="{CC09A11F-0774-41B6-A0B3-74876E6AC62A}"/>
                  </a:ext>
                </a:extLst>
              </p:cNvPr>
              <p:cNvCxnSpPr/>
              <p:nvPr/>
            </p:nvCxnSpPr>
            <p:spPr bwMode="auto">
              <a:xfrm flipH="1">
                <a:off x="7164981" y="2180967"/>
                <a:ext cx="760433" cy="264692"/>
              </a:xfrm>
              <a:prstGeom prst="line">
                <a:avLst/>
              </a:prstGeom>
              <a:solidFill>
                <a:srgbClr val="9CE157"/>
              </a:solidFill>
              <a:ln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4904B4A-501D-477E-855C-F4D7115DAF25}"/>
                  </a:ext>
                </a:extLst>
              </p:cNvPr>
              <p:cNvSpPr txBox="1"/>
              <p:nvPr/>
            </p:nvSpPr>
            <p:spPr>
              <a:xfrm>
                <a:off x="7054028" y="2098563"/>
                <a:ext cx="436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H</a:t>
                </a:r>
                <a:r>
                  <a:rPr kumimoji="1" lang="en-US" altLang="ja-JP" baseline="30000" dirty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0</a:t>
                </a:r>
                <a:endParaRPr kumimoji="1" lang="ja-JP" altLang="en-US" baseline="30000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p:grpSp>
        <p:cxnSp>
          <p:nvCxnSpPr>
            <p:cNvPr id="30" name="直線矢印コネクタ 29">
              <a:extLst>
                <a:ext uri="{FF2B5EF4-FFF2-40B4-BE49-F238E27FC236}">
                  <a16:creationId xmlns:a16="http://schemas.microsoft.com/office/drawing/2014/main" id="{766D5706-74D7-45DB-B444-D2B3FDA2EC9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139883" y="4892695"/>
              <a:ext cx="1919617" cy="0"/>
            </a:xfrm>
            <a:prstGeom prst="straightConnector1">
              <a:avLst/>
            </a:prstGeom>
            <a:solidFill>
              <a:srgbClr val="9CE157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F2D470D1-7596-46D7-9C86-7767E17C0FFB}"/>
                </a:ext>
              </a:extLst>
            </p:cNvPr>
            <p:cNvSpPr txBox="1"/>
            <p:nvPr/>
          </p:nvSpPr>
          <p:spPr>
            <a:xfrm>
              <a:off x="823129" y="4711347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0000"/>
                  </a:solidFill>
                  <a:latin typeface="Arial"/>
                  <a:ea typeface="ＭＳ Ｐゴシック"/>
                </a:rPr>
                <a:t>0°</a:t>
              </a:r>
              <a:endParaRPr kumimoji="1" lang="ja-JP" altLang="en-US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00D50AC-9F67-4906-9C65-F6F8A91E5E18}"/>
              </a:ext>
            </a:extLst>
          </p:cNvPr>
          <p:cNvSpPr txBox="1"/>
          <p:nvPr/>
        </p:nvSpPr>
        <p:spPr>
          <a:xfrm>
            <a:off x="5442690" y="4020711"/>
            <a:ext cx="35217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Schematic view of J-PARC </a:t>
            </a:r>
          </a:p>
          <a:p>
            <a:r>
              <a:rPr lang="en-US" altLang="ja-JP" sz="2000" dirty="0"/>
              <a:t>RFQ-TF beam line:</a:t>
            </a:r>
            <a:endParaRPr kumimoji="1" lang="en-US" altLang="ja-JP" sz="2000" dirty="0"/>
          </a:p>
          <a:p>
            <a:r>
              <a:rPr lang="en-US" altLang="ja-JP" sz="2000" dirty="0"/>
              <a:t>3 MeV H- neutralization studies </a:t>
            </a:r>
          </a:p>
          <a:p>
            <a:r>
              <a:rPr lang="en-US" altLang="ja-JP" sz="2000" dirty="0"/>
              <a:t>were done for only 10W beam </a:t>
            </a:r>
          </a:p>
          <a:p>
            <a:r>
              <a:rPr lang="en-US" altLang="ja-JP" sz="2000" dirty="0"/>
              <a:t>for another purpose.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71761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BFF801-B8C7-4A3A-8818-E20E30825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98" y="109931"/>
            <a:ext cx="6901790" cy="634082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 of Fermilab two-mirror laser cavity</a:t>
            </a:r>
            <a:endParaRPr kumimoji="1" lang="ja-JP" alt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46A19C9-C6E8-4549-862A-0F45B34F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93125" y="6356350"/>
            <a:ext cx="2895600" cy="365125"/>
          </a:xfrm>
        </p:spPr>
        <p:txBody>
          <a:bodyPr/>
          <a:lstStyle/>
          <a:p>
            <a:r>
              <a:rPr kumimoji="1" lang="en-US" altLang="ja-JP"/>
              <a:t>US-Japan meeting, Fermilab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A056001-28A1-4349-B193-DCC5DB5A2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9F4000A-5F6B-47B2-943E-D05C33D4344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44" y="908720"/>
            <a:ext cx="3780000" cy="22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94FA46F-838B-4097-BB9F-9981D4E074A1}"/>
              </a:ext>
            </a:extLst>
          </p:cNvPr>
          <p:cNvSpPr txBox="1"/>
          <p:nvPr/>
        </p:nvSpPr>
        <p:spPr>
          <a:xfrm>
            <a:off x="-31397" y="3308175"/>
            <a:ext cx="4083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Applicable to 400 MeV laser stripping</a:t>
            </a:r>
            <a:endParaRPr kumimoji="1" lang="ja-JP" altLang="en-US" sz="2000" dirty="0">
              <a:solidFill>
                <a:srgbClr val="00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BC1BB6A3-80DD-4C11-94D1-A6525ADC6780}"/>
              </a:ext>
            </a:extLst>
          </p:cNvPr>
          <p:cNvSpPr/>
          <p:nvPr/>
        </p:nvSpPr>
        <p:spPr>
          <a:xfrm>
            <a:off x="1331640" y="2726197"/>
            <a:ext cx="656798" cy="5194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3B2881-C20E-466C-9F42-FEE0CADF2C40}"/>
              </a:ext>
            </a:extLst>
          </p:cNvPr>
          <p:cNvSpPr txBox="1"/>
          <p:nvPr/>
        </p:nvSpPr>
        <p:spPr>
          <a:xfrm>
            <a:off x="3900444" y="980728"/>
            <a:ext cx="52435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Laser power can be significantly reduced by the </a:t>
            </a:r>
          </a:p>
          <a:p>
            <a:r>
              <a:rPr kumimoji="1" lang="en-US" altLang="ja-JP" sz="2000" dirty="0"/>
              <a:t>application of two mirror laser cavity system.</a:t>
            </a:r>
          </a:p>
          <a:p>
            <a:r>
              <a:rPr lang="en-US" altLang="ja-JP" sz="2000" dirty="0">
                <a:solidFill>
                  <a:srgbClr val="FF0000"/>
                </a:solidFill>
              </a:rPr>
              <a:t>Finding </a:t>
            </a:r>
            <a:r>
              <a:rPr kumimoji="1" lang="en-US" altLang="ja-JP" sz="2000" dirty="0">
                <a:solidFill>
                  <a:srgbClr val="FF0000"/>
                </a:solidFill>
              </a:rPr>
              <a:t>ways </a:t>
            </a:r>
            <a:r>
              <a:rPr lang="en-US" altLang="ja-JP" sz="2000" dirty="0">
                <a:solidFill>
                  <a:srgbClr val="FF0000"/>
                </a:solidFill>
              </a:rPr>
              <a:t>for applying </a:t>
            </a:r>
            <a:r>
              <a:rPr kumimoji="1" lang="en-US" altLang="ja-JP" sz="2000" dirty="0">
                <a:solidFill>
                  <a:srgbClr val="FF0000"/>
                </a:solidFill>
              </a:rPr>
              <a:t>J-PARC laser str</a:t>
            </a:r>
            <a:r>
              <a:rPr lang="en-US" altLang="ja-JP" sz="2000" dirty="0">
                <a:solidFill>
                  <a:srgbClr val="FF0000"/>
                </a:solidFill>
              </a:rPr>
              <a:t>ipping.</a:t>
            </a:r>
            <a:endParaRPr kumimoji="1" lang="en-US" altLang="ja-JP" sz="2000" dirty="0">
              <a:solidFill>
                <a:srgbClr val="FF0000"/>
              </a:solidFill>
            </a:endParaRPr>
          </a:p>
          <a:p>
            <a:r>
              <a:rPr kumimoji="1" lang="en-US" altLang="ja-JP" sz="2400" dirty="0">
                <a:solidFill>
                  <a:srgbClr val="FF0000"/>
                </a:solidFill>
              </a:rPr>
              <a:t>1/10 reduction </a:t>
            </a:r>
            <a:r>
              <a:rPr kumimoji="1" lang="en-US" altLang="ja-JP" sz="2400" dirty="0"/>
              <a:t>of the laser can </a:t>
            </a:r>
          </a:p>
          <a:p>
            <a:r>
              <a:rPr kumimoji="1" lang="en-US" altLang="ja-JP" sz="2400" dirty="0"/>
              <a:t>easily be achieved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kumimoji="1" lang="en-US" altLang="ja-JP" sz="2000" dirty="0">
                <a:sym typeface="Wingdings" panose="05000000000000000000" pitchFamily="2" charset="2"/>
              </a:rPr>
              <a:t>Feasibility, stripping efficiency both improved.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7896A62-DB66-4117-90C3-1285C209566F}"/>
              </a:ext>
            </a:extLst>
          </p:cNvPr>
          <p:cNvSpPr/>
          <p:nvPr/>
        </p:nvSpPr>
        <p:spPr>
          <a:xfrm>
            <a:off x="4135124" y="3195648"/>
            <a:ext cx="4774195" cy="830997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dirty="0"/>
              <a:t>Two-mirror UV laser cavity for the H0 excitation? </a:t>
            </a:r>
            <a:endParaRPr lang="ja-JP" altLang="en-US" sz="240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C805E82D-76DF-4DE3-92CC-EF32C0ECAE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26" t="25441" r="10255"/>
          <a:stretch/>
        </p:blipFill>
        <p:spPr>
          <a:xfrm>
            <a:off x="3192226" y="4049430"/>
            <a:ext cx="3601783" cy="28800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AB7278F-785A-43E9-B5BB-4C6D6CAF1050}"/>
              </a:ext>
            </a:extLst>
          </p:cNvPr>
          <p:cNvSpPr/>
          <p:nvPr/>
        </p:nvSpPr>
        <p:spPr>
          <a:xfrm>
            <a:off x="6459710" y="4181439"/>
            <a:ext cx="25976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  <a:sym typeface="Wingdings" panose="05000000000000000000" pitchFamily="2" charset="2"/>
              </a:rPr>
              <a:t>Even if 1 pass gives 75% excitation eff., </a:t>
            </a:r>
          </a:p>
          <a:p>
            <a:r>
              <a:rPr lang="en-US" altLang="ja-JP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&gt; 95% by 3 passes</a:t>
            </a:r>
            <a:endParaRPr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3A9BD01-F84B-45BE-9262-DAAF3159131A}"/>
              </a:ext>
            </a:extLst>
          </p:cNvPr>
          <p:cNvSpPr txBox="1"/>
          <p:nvPr/>
        </p:nvSpPr>
        <p:spPr>
          <a:xfrm>
            <a:off x="6186810" y="5388245"/>
            <a:ext cx="31377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UV mirror coating are </a:t>
            </a:r>
          </a:p>
          <a:p>
            <a:r>
              <a:rPr lang="en-US" altLang="ja-JP" sz="2000" dirty="0"/>
              <a:t>big </a:t>
            </a:r>
            <a:r>
              <a:rPr kumimoji="1" lang="en-US" altLang="ja-JP" sz="2000" dirty="0"/>
              <a:t>Issues. UEC already </a:t>
            </a:r>
          </a:p>
          <a:p>
            <a:r>
              <a:rPr kumimoji="1" lang="en-US" altLang="ja-JP" sz="2000" dirty="0"/>
              <a:t>started a separate program. </a:t>
            </a:r>
            <a:endParaRPr kumimoji="1" lang="ja-JP" altLang="en-US" sz="2000" dirty="0"/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88C46E30-5037-4C04-A3D6-4184DDA1C1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103" y="4077072"/>
            <a:ext cx="2700654" cy="2628000"/>
          </a:xfrm>
          <a:prstGeom prst="rect">
            <a:avLst/>
          </a:prstGeom>
        </p:spPr>
      </p:pic>
      <p:sp>
        <p:nvSpPr>
          <p:cNvPr id="49" name="矢印: 下 48">
            <a:extLst>
              <a:ext uri="{FF2B5EF4-FFF2-40B4-BE49-F238E27FC236}">
                <a16:creationId xmlns:a16="http://schemas.microsoft.com/office/drawing/2014/main" id="{D2490CFA-4F9D-4E50-9CD3-7F6A33FB2F49}"/>
              </a:ext>
            </a:extLst>
          </p:cNvPr>
          <p:cNvSpPr/>
          <p:nvPr/>
        </p:nvSpPr>
        <p:spPr>
          <a:xfrm>
            <a:off x="1366571" y="3694994"/>
            <a:ext cx="656798" cy="5194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1337E994-4221-4459-A5C0-95AFC2EACE78}"/>
              </a:ext>
            </a:extLst>
          </p:cNvPr>
          <p:cNvCxnSpPr>
            <a:cxnSpLocks/>
          </p:cNvCxnSpPr>
          <p:nvPr/>
        </p:nvCxnSpPr>
        <p:spPr>
          <a:xfrm>
            <a:off x="2411760" y="5589240"/>
            <a:ext cx="55572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B485BB5-F3D2-4A12-8B9E-278B97FAB99E}"/>
              </a:ext>
            </a:extLst>
          </p:cNvPr>
          <p:cNvSpPr txBox="1"/>
          <p:nvPr/>
        </p:nvSpPr>
        <p:spPr>
          <a:xfrm>
            <a:off x="2516339" y="5127575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p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AEA17EA-41DB-4ACA-8E0A-F9BA4F3BC99D}"/>
              </a:ext>
            </a:extLst>
          </p:cNvPr>
          <p:cNvSpPr txBox="1"/>
          <p:nvPr/>
        </p:nvSpPr>
        <p:spPr>
          <a:xfrm>
            <a:off x="7380312" y="21394"/>
            <a:ext cx="12052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Courtesy:</a:t>
            </a:r>
          </a:p>
          <a:p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D. Johnson</a:t>
            </a:r>
          </a:p>
          <a:p>
            <a:r>
              <a:rPr kumimoji="1"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T. Johnson</a:t>
            </a:r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21A860DA-CDC4-43A9-9D48-BBF4416D30E9}"/>
              </a:ext>
            </a:extLst>
          </p:cNvPr>
          <p:cNvSpPr/>
          <p:nvPr/>
        </p:nvSpPr>
        <p:spPr>
          <a:xfrm rot="1208386">
            <a:off x="5097440" y="3989912"/>
            <a:ext cx="687491" cy="4490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091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874A4B2-9462-458B-AF8F-58B3C347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US-Japan meeting, Fermilab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0345C90-3769-445B-97CF-19EA59C7C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6" name="タイトル 7">
            <a:extLst>
              <a:ext uri="{FF2B5EF4-FFF2-40B4-BE49-F238E27FC236}">
                <a16:creationId xmlns:a16="http://schemas.microsoft.com/office/drawing/2014/main" id="{CF17A796-CB00-40A8-B50C-FF17A331F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134" y="32390"/>
            <a:ext cx="8229600" cy="1143000"/>
          </a:xfrm>
        </p:spPr>
        <p:txBody>
          <a:bodyPr rtlCol="0">
            <a:noAutofit/>
          </a:bodyPr>
          <a:lstStyle/>
          <a:p>
            <a:pPr algn="l" rtl="0"/>
            <a:r>
              <a:rPr lang="en-US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Development of a </a:t>
            </a:r>
            <a:r>
              <a:rPr lang="en-US" altLang="ja-JP" sz="2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new transverse </a:t>
            </a:r>
            <a:r>
              <a:rPr lang="en-US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H- beam profile monitor system</a:t>
            </a:r>
            <a:endParaRPr lang="ja-JP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F7D848F-EEF1-47D2-96AB-EB8B94626A90}"/>
              </a:ext>
            </a:extLst>
          </p:cNvPr>
          <p:cNvSpPr txBox="1"/>
          <p:nvPr/>
        </p:nvSpPr>
        <p:spPr>
          <a:xfrm>
            <a:off x="223197" y="1128806"/>
            <a:ext cx="5187767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Laser: 1064 nm </a:t>
            </a:r>
            <a:r>
              <a:rPr kumimoji="1" lang="en-US" altLang="ja-JP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Nd:YAG</a:t>
            </a:r>
            <a:r>
              <a:rPr kumimoji="1"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  and </a:t>
            </a:r>
            <a:endParaRPr lang="en-US" altLang="ja-JP" sz="2000" dirty="0"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altLang="ja-JP" sz="2000" b="1" dirty="0">
                <a:solidFill>
                  <a:srgbClr val="FF0000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Utilize roof-top transverse laser profile.</a:t>
            </a:r>
          </a:p>
          <a:p>
            <a:pPr lvl="0">
              <a:spcAft>
                <a:spcPts val="600"/>
              </a:spcAft>
              <a:defRPr/>
            </a:pPr>
            <a:r>
              <a:rPr lang="en-US" altLang="ja-JP" sz="200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H</a:t>
            </a:r>
            <a:r>
              <a:rPr lang="en-US" altLang="ja-JP" sz="2000" baseline="30000" dirty="0">
                <a:latin typeface="Symbol" panose="05050102010706020507" pitchFamily="18" charset="2"/>
                <a:ea typeface="メイリオ" panose="020B0604030504040204" pitchFamily="50" charset="-128"/>
                <a:cs typeface="Calibri" panose="020F0502020204030204" pitchFamily="34" charset="0"/>
              </a:rPr>
              <a:t>-</a:t>
            </a:r>
            <a:r>
              <a:rPr lang="en-US" altLang="ja-JP" sz="200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+ </a:t>
            </a:r>
            <a:r>
              <a:rPr lang="en-US" altLang="ja-JP" sz="2000" dirty="0">
                <a:latin typeface="Symbol" panose="05050102010706020507" pitchFamily="18" charset="2"/>
                <a:ea typeface="メイリオ" panose="020B0604030504040204" pitchFamily="50" charset="-128"/>
                <a:cs typeface="Calibri" panose="020F0502020204030204" pitchFamily="34" charset="0"/>
              </a:rPr>
              <a:t>g </a:t>
            </a:r>
            <a:r>
              <a:rPr lang="en-US" altLang="ja-JP" sz="200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= H</a:t>
            </a:r>
            <a:r>
              <a:rPr lang="en-US" altLang="ja-JP" sz="2000" baseline="3000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0</a:t>
            </a:r>
            <a:r>
              <a:rPr lang="en-US" altLang="ja-JP" sz="200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+e</a:t>
            </a:r>
            <a:r>
              <a:rPr lang="en-US" altLang="ja-JP" sz="2000" baseline="30000" dirty="0">
                <a:latin typeface="Symbol" panose="05050102010706020507" pitchFamily="18" charset="2"/>
                <a:ea typeface="メイリオ" panose="020B0604030504040204" pitchFamily="50" charset="-128"/>
                <a:cs typeface="Calibri" panose="020F0502020204030204" pitchFamily="34" charset="0"/>
              </a:rPr>
              <a:t>-</a:t>
            </a:r>
          </a:p>
          <a:p>
            <a:pPr lvl="0">
              <a:spcAft>
                <a:spcPts val="600"/>
              </a:spcAft>
              <a:defRPr/>
            </a:pPr>
            <a:r>
              <a:rPr lang="en-US" altLang="ja-JP" sz="2000" b="1" dirty="0">
                <a:solidFill>
                  <a:srgbClr val="FF0000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Measure H0 profile by using a MWPM.</a:t>
            </a:r>
          </a:p>
          <a:p>
            <a:pPr lvl="0">
              <a:spcAft>
                <a:spcPts val="600"/>
              </a:spcAft>
              <a:defRPr/>
            </a:pPr>
            <a:r>
              <a:rPr lang="en-US" altLang="ja-JP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(H0 by a MWPM was previously measured)</a:t>
            </a:r>
          </a:p>
          <a:p>
            <a:pPr lvl="0">
              <a:spcAft>
                <a:spcPts val="600"/>
              </a:spcAft>
              <a:defRPr/>
            </a:pPr>
            <a:r>
              <a:rPr lang="en-US" altLang="ja-JP" sz="200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Easy and straightforward way to measure </a:t>
            </a:r>
          </a:p>
          <a:p>
            <a:pPr lvl="0">
              <a:spcAft>
                <a:spcPts val="600"/>
              </a:spcAft>
              <a:defRPr/>
            </a:pPr>
            <a:r>
              <a:rPr lang="en-US" altLang="ja-JP" sz="2000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transverse H- beam profiles.</a:t>
            </a:r>
            <a:endParaRPr lang="en-US" altLang="ja-JP" sz="2000" b="1" i="1" dirty="0">
              <a:solidFill>
                <a:srgbClr val="FF00FF"/>
              </a:solidFill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altLang="ja-JP" dirty="0"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Intensity/SC dependent profile</a:t>
            </a:r>
          </a:p>
          <a:p>
            <a:r>
              <a:rPr lang="en-US" altLang="ja-JP" sz="2000" dirty="0">
                <a:solidFill>
                  <a:srgbClr val="FF0000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(should have advantages than using electron </a:t>
            </a:r>
          </a:p>
          <a:p>
            <a:r>
              <a:rPr lang="en-US" altLang="ja-JP" sz="2000" dirty="0">
                <a:solidFill>
                  <a:srgbClr val="FF0000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collection or H- wire profile scanner..) </a:t>
            </a:r>
            <a:endParaRPr lang="en-US" altLang="ja-JP" sz="2000" dirty="0"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  <a:p>
            <a:endParaRPr lang="en-US" altLang="ja-JP" sz="700" dirty="0"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  <a:p>
            <a:r>
              <a:rPr lang="en-US" altLang="ja-JP" dirty="0">
                <a:highlight>
                  <a:srgbClr val="C0C0C0"/>
                </a:highlight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Measurement easy at the arc section, but </a:t>
            </a:r>
          </a:p>
          <a:p>
            <a:r>
              <a:rPr lang="en-US" altLang="ja-JP" u="sng" dirty="0">
                <a:solidFill>
                  <a:srgbClr val="FF0000"/>
                </a:solidFill>
                <a:highlight>
                  <a:srgbClr val="C0C0C0"/>
                </a:highlight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in the straight section</a:t>
            </a:r>
            <a:r>
              <a:rPr lang="en-US" altLang="ja-JP" dirty="0">
                <a:highlight>
                  <a:srgbClr val="C0C0C0"/>
                </a:highlight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, local bump (chicane) can </a:t>
            </a:r>
          </a:p>
          <a:p>
            <a:r>
              <a:rPr lang="en-US" altLang="ja-JP" dirty="0">
                <a:highlight>
                  <a:srgbClr val="C0C0C0"/>
                </a:highlight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be done to separate H0 and H- for measurement.</a:t>
            </a:r>
          </a:p>
          <a:p>
            <a:r>
              <a:rPr lang="en-US" altLang="ja-JP" dirty="0">
                <a:solidFill>
                  <a:srgbClr val="FF0000"/>
                </a:solidFill>
                <a:highlight>
                  <a:srgbClr val="C0C0C0"/>
                </a:highlight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  <a:sym typeface="Wingdings" panose="05000000000000000000" pitchFamily="2" charset="2"/>
              </a:rPr>
              <a:t> Measurement possible for any section of the </a:t>
            </a:r>
            <a:r>
              <a:rPr lang="en-US" altLang="ja-JP" dirty="0" err="1">
                <a:solidFill>
                  <a:srgbClr val="FF0000"/>
                </a:solidFill>
                <a:highlight>
                  <a:srgbClr val="C0C0C0"/>
                </a:highlight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  <a:sym typeface="Wingdings" panose="05000000000000000000" pitchFamily="2" charset="2"/>
              </a:rPr>
              <a:t>Linac</a:t>
            </a:r>
            <a:endParaRPr lang="en-US" altLang="ja-JP" dirty="0">
              <a:solidFill>
                <a:srgbClr val="FF0000"/>
              </a:solidFill>
              <a:highlight>
                <a:srgbClr val="C0C0C0"/>
              </a:highlight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altLang="ja-JP" dirty="0">
                <a:highlight>
                  <a:srgbClr val="C0C0C0"/>
                </a:highlight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  <a:sym typeface="Wingdings" panose="05000000000000000000" pitchFamily="2" charset="2"/>
              </a:rPr>
              <a:t>J-PARC L3BT beam pipes diameters: 12 cm</a:t>
            </a:r>
            <a:r>
              <a:rPr lang="en-US" altLang="ja-JP" dirty="0">
                <a:highlight>
                  <a:srgbClr val="C0C0C0"/>
                </a:highlight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91" name="図 90">
            <a:extLst>
              <a:ext uri="{FF2B5EF4-FFF2-40B4-BE49-F238E27FC236}">
                <a16:creationId xmlns:a16="http://schemas.microsoft.com/office/drawing/2014/main" id="{07D90A5E-9E52-4C37-8BDD-26306A865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866" y="892212"/>
            <a:ext cx="4140000" cy="1974378"/>
          </a:xfrm>
          <a:prstGeom prst="rect">
            <a:avLst/>
          </a:prstGeom>
        </p:spPr>
      </p:pic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6D17636D-1134-4A30-834A-DC4EA161E2A5}"/>
              </a:ext>
            </a:extLst>
          </p:cNvPr>
          <p:cNvGrpSpPr/>
          <p:nvPr/>
        </p:nvGrpSpPr>
        <p:grpSpPr>
          <a:xfrm rot="16200000">
            <a:off x="6553485" y="4088831"/>
            <a:ext cx="3695388" cy="1177638"/>
            <a:chOff x="7787086" y="4859134"/>
            <a:chExt cx="3695388" cy="1177638"/>
          </a:xfrm>
        </p:grpSpPr>
        <p:cxnSp>
          <p:nvCxnSpPr>
            <p:cNvPr id="93" name="直線コネクタ 92">
              <a:extLst>
                <a:ext uri="{FF2B5EF4-FFF2-40B4-BE49-F238E27FC236}">
                  <a16:creationId xmlns:a16="http://schemas.microsoft.com/office/drawing/2014/main" id="{918B0D5B-A663-49C0-85CC-F907358A511B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9646746" y="3624870"/>
              <a:ext cx="0" cy="24685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>
              <a:extLst>
                <a:ext uri="{FF2B5EF4-FFF2-40B4-BE49-F238E27FC236}">
                  <a16:creationId xmlns:a16="http://schemas.microsoft.com/office/drawing/2014/main" id="{2F41E645-78AA-49DE-BD29-6413C0241ABC}"/>
                </a:ext>
              </a:extLst>
            </p:cNvPr>
            <p:cNvCxnSpPr/>
            <p:nvPr/>
          </p:nvCxnSpPr>
          <p:spPr>
            <a:xfrm flipH="1">
              <a:off x="7787086" y="4859134"/>
              <a:ext cx="630382" cy="11776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>
              <a:extLst>
                <a:ext uri="{FF2B5EF4-FFF2-40B4-BE49-F238E27FC236}">
                  <a16:creationId xmlns:a16="http://schemas.microsoft.com/office/drawing/2014/main" id="{A0649AEE-C990-4028-9B47-2ED8F0AE2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857080" y="4859135"/>
              <a:ext cx="625394" cy="11776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6" name="図 95">
            <a:extLst>
              <a:ext uri="{FF2B5EF4-FFF2-40B4-BE49-F238E27FC236}">
                <a16:creationId xmlns:a16="http://schemas.microsoft.com/office/drawing/2014/main" id="{8A6E2BED-6BA9-47AC-85B3-923DCCC585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" t="11181" r="4751" b="15437"/>
          <a:stretch/>
        </p:blipFill>
        <p:spPr>
          <a:xfrm rot="16200000">
            <a:off x="7323583" y="4085340"/>
            <a:ext cx="2270125" cy="1155700"/>
          </a:xfrm>
          <a:prstGeom prst="rect">
            <a:avLst/>
          </a:prstGeom>
        </p:spPr>
      </p:pic>
      <p:pic>
        <p:nvPicPr>
          <p:cNvPr id="106" name="図 105">
            <a:extLst>
              <a:ext uri="{FF2B5EF4-FFF2-40B4-BE49-F238E27FC236}">
                <a16:creationId xmlns:a16="http://schemas.microsoft.com/office/drawing/2014/main" id="{464DE2B6-F282-435A-8C1D-EEE0A1A8E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3400569"/>
            <a:ext cx="1426588" cy="3090940"/>
          </a:xfrm>
          <a:prstGeom prst="rect">
            <a:avLst/>
          </a:prstGeom>
        </p:spPr>
      </p:pic>
      <p:cxnSp>
        <p:nvCxnSpPr>
          <p:cNvPr id="111" name="直線矢印コネクタ 110">
            <a:extLst>
              <a:ext uri="{FF2B5EF4-FFF2-40B4-BE49-F238E27FC236}">
                <a16:creationId xmlns:a16="http://schemas.microsoft.com/office/drawing/2014/main" id="{40FA25C2-5C85-4C51-91DE-16148F64F4A8}"/>
              </a:ext>
            </a:extLst>
          </p:cNvPr>
          <p:cNvCxnSpPr/>
          <p:nvPr/>
        </p:nvCxnSpPr>
        <p:spPr>
          <a:xfrm flipH="1">
            <a:off x="7006700" y="4663190"/>
            <a:ext cx="720080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007C7230-F365-49F7-B6F6-EB38FC848580}"/>
              </a:ext>
            </a:extLst>
          </p:cNvPr>
          <p:cNvSpPr txBox="1"/>
          <p:nvPr/>
        </p:nvSpPr>
        <p:spPr>
          <a:xfrm>
            <a:off x="7104870" y="4180524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H</a:t>
            </a:r>
            <a:r>
              <a:rPr kumimoji="1" lang="en-US" altLang="ja-JP" sz="2400" baseline="30000" dirty="0"/>
              <a:t>0</a:t>
            </a:r>
            <a:endParaRPr kumimoji="1" lang="ja-JP" altLang="en-US" sz="2400" baseline="30000" dirty="0"/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09222379-68D2-4699-84E8-89C23B2975E5}"/>
              </a:ext>
            </a:extLst>
          </p:cNvPr>
          <p:cNvSpPr txBox="1"/>
          <p:nvPr/>
        </p:nvSpPr>
        <p:spPr>
          <a:xfrm>
            <a:off x="7220050" y="5506636"/>
            <a:ext cx="17157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Roof-top laser </a:t>
            </a:r>
          </a:p>
          <a:p>
            <a:r>
              <a:rPr kumimoji="1" lang="en-US" altLang="ja-JP" sz="2000" dirty="0"/>
              <a:t>transverse </a:t>
            </a:r>
          </a:p>
          <a:p>
            <a:r>
              <a:rPr lang="en-US" altLang="ja-JP" sz="2000" dirty="0"/>
              <a:t>profile</a:t>
            </a:r>
            <a:endParaRPr kumimoji="1" lang="ja-JP" altLang="en-US" sz="2000" dirty="0"/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37ADB358-2BC7-4CBF-AB36-C54B83546784}"/>
              </a:ext>
            </a:extLst>
          </p:cNvPr>
          <p:cNvSpPr txBox="1"/>
          <p:nvPr/>
        </p:nvSpPr>
        <p:spPr>
          <a:xfrm>
            <a:off x="7989173" y="3520539"/>
            <a:ext cx="489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H</a:t>
            </a:r>
            <a:r>
              <a:rPr kumimoji="1" lang="en-US" altLang="ja-JP" sz="2400" baseline="30000" dirty="0">
                <a:latin typeface="Symbol" panose="05050102010706020507" pitchFamily="18" charset="2"/>
              </a:rPr>
              <a:t>-</a:t>
            </a:r>
            <a:endParaRPr kumimoji="1" lang="ja-JP" altLang="en-US" sz="2400" baseline="30000" dirty="0">
              <a:latin typeface="Symbol" panose="05050102010706020507" pitchFamily="18" charset="2"/>
            </a:endParaRPr>
          </a:p>
        </p:txBody>
      </p:sp>
      <p:cxnSp>
        <p:nvCxnSpPr>
          <p:cNvPr id="118" name="直線矢印コネクタ 117">
            <a:extLst>
              <a:ext uri="{FF2B5EF4-FFF2-40B4-BE49-F238E27FC236}">
                <a16:creationId xmlns:a16="http://schemas.microsoft.com/office/drawing/2014/main" id="{D34F6925-A4A5-49F4-8A02-0BE76DD0E2A9}"/>
              </a:ext>
            </a:extLst>
          </p:cNvPr>
          <p:cNvCxnSpPr>
            <a:cxnSpLocks/>
          </p:cNvCxnSpPr>
          <p:nvPr/>
        </p:nvCxnSpPr>
        <p:spPr>
          <a:xfrm>
            <a:off x="8225420" y="3912002"/>
            <a:ext cx="152542" cy="3293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60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641194" cy="648072"/>
          </a:xfrm>
          <a:solidFill>
            <a:srgbClr val="7030A0"/>
          </a:solidFill>
        </p:spPr>
        <p:txBody>
          <a:bodyPr/>
          <a:lstStyle/>
          <a:p>
            <a:r>
              <a:rPr lang="en-US" altLang="ja-JP" sz="3200" dirty="0">
                <a:solidFill>
                  <a:schemeClr val="bg1"/>
                </a:solidFill>
              </a:rPr>
              <a:t>Introduction and collaboration</a:t>
            </a:r>
            <a:r>
              <a:rPr lang="en-US" altLang="ja-JP" dirty="0">
                <a:solidFill>
                  <a:schemeClr val="bg1"/>
                </a:solidFill>
              </a:rPr>
              <a:t> o</a:t>
            </a:r>
            <a:r>
              <a:rPr kumimoji="1" lang="en-US" altLang="ja-JP" dirty="0">
                <a:solidFill>
                  <a:schemeClr val="bg1"/>
                </a:solidFill>
              </a:rPr>
              <a:t>utlook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srgbClr val="000000"/>
                </a:solidFill>
              </a:rPr>
              <a:t>US-Japan meeting, Fermilab 2019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9C5AC-386B-46CC-84A6-A2044D001D5B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936010"/>
            <a:ext cx="8390310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</a:rPr>
              <a:t>■</a:t>
            </a:r>
            <a:r>
              <a:rPr kumimoji="1" lang="ja-JP" altLang="en-US" sz="2000" dirty="0"/>
              <a:t> </a:t>
            </a:r>
            <a:r>
              <a:rPr kumimoji="1" lang="en-US" altLang="ja-JP" sz="2400" dirty="0"/>
              <a:t>Laser </a:t>
            </a:r>
            <a:r>
              <a:rPr lang="en-US" altLang="ja-JP" sz="2400" dirty="0"/>
              <a:t>manipulations</a:t>
            </a:r>
            <a:r>
              <a:rPr kumimoji="1" lang="en-US" altLang="ja-JP" sz="2400" dirty="0"/>
              <a:t> of the H</a:t>
            </a:r>
            <a:r>
              <a:rPr kumimoji="1" lang="en-US" altLang="ja-JP" sz="2400" baseline="30000" dirty="0">
                <a:latin typeface="Symbol" panose="05050102010706020507" pitchFamily="18" charset="2"/>
              </a:rPr>
              <a:t>-</a:t>
            </a:r>
            <a:r>
              <a:rPr kumimoji="1" lang="en-US" altLang="ja-JP" sz="2400" dirty="0"/>
              <a:t> beam for utilization in </a:t>
            </a:r>
            <a:r>
              <a:rPr kumimoji="1" lang="en-US" altLang="ja-JP" sz="2400" u="sng" dirty="0">
                <a:solidFill>
                  <a:srgbClr val="FF0000"/>
                </a:solidFill>
              </a:rPr>
              <a:t>stripping, </a:t>
            </a:r>
          </a:p>
          <a:p>
            <a:r>
              <a:rPr kumimoji="1" lang="en-US" altLang="ja-JP" sz="2400" u="sng" dirty="0">
                <a:solidFill>
                  <a:srgbClr val="FF0000"/>
                </a:solidFill>
              </a:rPr>
              <a:t>chopping, beam diagnostic and </a:t>
            </a:r>
            <a:r>
              <a:rPr lang="en-US" altLang="ja-JP" sz="2400" u="sng" dirty="0">
                <a:solidFill>
                  <a:srgbClr val="FF0000"/>
                </a:solidFill>
              </a:rPr>
              <a:t>other purposes</a:t>
            </a:r>
            <a:r>
              <a:rPr lang="en-US" altLang="ja-JP" sz="2400" dirty="0"/>
              <a:t> are an important </a:t>
            </a:r>
          </a:p>
          <a:p>
            <a:r>
              <a:rPr lang="en-US" altLang="ja-JP" sz="2400" dirty="0"/>
              <a:t>subject for the present and next-generation high-intensity </a:t>
            </a:r>
          </a:p>
          <a:p>
            <a:r>
              <a:rPr lang="en-US" altLang="ja-JP" sz="2400" dirty="0"/>
              <a:t>p</a:t>
            </a:r>
            <a:r>
              <a:rPr kumimoji="1" lang="en-US" altLang="ja-JP" sz="2400" dirty="0"/>
              <a:t>roton accelerators.</a:t>
            </a:r>
            <a:endParaRPr lang="en-US" altLang="ja-JP" sz="2400" dirty="0"/>
          </a:p>
          <a:p>
            <a:endParaRPr lang="en-US" altLang="ja-JP" sz="1200" dirty="0">
              <a:solidFill>
                <a:srgbClr val="FF0000"/>
              </a:solidFill>
            </a:endParaRPr>
          </a:p>
          <a:p>
            <a:r>
              <a:rPr lang="ja-JP" altLang="en-US" sz="2000" dirty="0">
                <a:solidFill>
                  <a:srgbClr val="FF0000"/>
                </a:solidFill>
              </a:rPr>
              <a:t>■</a:t>
            </a:r>
            <a:r>
              <a:rPr lang="ja-JP" altLang="en-US" sz="2000" dirty="0"/>
              <a:t> </a:t>
            </a:r>
            <a:r>
              <a:rPr lang="en-US" altLang="ja-JP" sz="2400" dirty="0"/>
              <a:t>Non-destructive and highly required not only for the existing </a:t>
            </a:r>
          </a:p>
          <a:p>
            <a:r>
              <a:rPr lang="en-US" altLang="ja-JP" sz="2400" dirty="0"/>
              <a:t>high intensity machines </a:t>
            </a:r>
            <a:r>
              <a:rPr kumimoji="1" lang="en-US" altLang="ja-JP" sz="2400" dirty="0"/>
              <a:t>but also </a:t>
            </a:r>
            <a:r>
              <a:rPr lang="en-US" altLang="ja-JP" sz="2400" dirty="0"/>
              <a:t>t</a:t>
            </a:r>
            <a:r>
              <a:rPr kumimoji="1" lang="en-US" altLang="ja-JP" sz="2400" dirty="0"/>
              <a:t>o realize multi-MW </a:t>
            </a:r>
            <a:r>
              <a:rPr lang="en-US" altLang="ja-JP" sz="2400" dirty="0"/>
              <a:t>beam power.</a:t>
            </a:r>
            <a:endParaRPr kumimoji="1" lang="en-US" altLang="ja-JP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3" y="3645024"/>
            <a:ext cx="8136905" cy="236988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</a:rPr>
              <a:t>The c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ollaboration aims at</a:t>
            </a:r>
          </a:p>
          <a:p>
            <a:r>
              <a:rPr kumimoji="1" lang="en-US" altLang="ja-JP" sz="2400" dirty="0"/>
              <a:t>Developing a framework for an </a:t>
            </a:r>
            <a:r>
              <a:rPr kumimoji="1" lang="en-US" altLang="ja-JP" sz="2400" b="1" u="sng" dirty="0"/>
              <a:t>effective laser manipulation </a:t>
            </a:r>
          </a:p>
          <a:p>
            <a:r>
              <a:rPr lang="en-US" altLang="ja-JP" sz="2400" dirty="0"/>
              <a:t>o</a:t>
            </a:r>
            <a:r>
              <a:rPr kumimoji="1" lang="en-US" altLang="ja-JP" sz="2400" dirty="0"/>
              <a:t>f the </a:t>
            </a:r>
            <a:r>
              <a:rPr lang="en-US" altLang="ja-JP" sz="2400" dirty="0"/>
              <a:t>H</a:t>
            </a:r>
            <a:r>
              <a:rPr lang="en-US" altLang="ja-JP" sz="2400" baseline="30000" dirty="0">
                <a:latin typeface="Symbol" panose="05050102010706020507" pitchFamily="18" charset="2"/>
              </a:rPr>
              <a:t>-</a:t>
            </a:r>
            <a:r>
              <a:rPr lang="en-US" altLang="ja-JP" sz="2400" dirty="0"/>
              <a:t> beam </a:t>
            </a:r>
          </a:p>
          <a:p>
            <a:r>
              <a:rPr lang="en-US" altLang="ja-JP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en-US" altLang="ja-JP" sz="2400" b="1" dirty="0">
                <a:solidFill>
                  <a:srgbClr val="0000FF"/>
                </a:solidFill>
              </a:rPr>
              <a:t>Achieve maximum efficiency with a m</a:t>
            </a:r>
            <a:r>
              <a:rPr kumimoji="1" lang="en-US" altLang="ja-JP" sz="2400" b="1" dirty="0">
                <a:solidFill>
                  <a:srgbClr val="0000FF"/>
                </a:solidFill>
              </a:rPr>
              <a:t>inimum laser power.</a:t>
            </a:r>
          </a:p>
          <a:p>
            <a:pPr marL="342900" indent="-342900">
              <a:buFont typeface="Wingdings"/>
              <a:buChar char="à"/>
            </a:pPr>
            <a:r>
              <a:rPr kumimoji="1" lang="en-US" altLang="ja-JP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Explore for </a:t>
            </a:r>
            <a:r>
              <a:rPr lang="en-US" altLang="ja-JP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m</a:t>
            </a:r>
            <a:r>
              <a:rPr kumimoji="1" lang="en-US" altLang="ja-JP" sz="2400" b="1" dirty="0">
                <a:solidFill>
                  <a:srgbClr val="0000FF"/>
                </a:solidFill>
              </a:rPr>
              <a:t>ulti-dimensional applications.</a:t>
            </a:r>
          </a:p>
          <a:p>
            <a:r>
              <a:rPr lang="en-US" altLang="ja-JP" sz="2400" b="1" dirty="0">
                <a:solidFill>
                  <a:srgbClr val="0000FF"/>
                </a:solidFill>
              </a:rPr>
              <a:t>. . . . . . . . . . . . </a:t>
            </a:r>
            <a:endParaRPr kumimoji="1" lang="en-US" altLang="ja-JP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864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5BED1A2-C01C-4E11-A8FF-C5186F0BD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US-Japan meeting, Fermilab 2019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E75F742-1A37-448D-A79A-98B91B215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6" name="タイトル 7">
            <a:extLst>
              <a:ext uri="{FF2B5EF4-FFF2-40B4-BE49-F238E27FC236}">
                <a16:creationId xmlns:a16="http://schemas.microsoft.com/office/drawing/2014/main" id="{8D7599B6-B68E-4920-A158-D72198EB7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Autofit/>
          </a:bodyPr>
          <a:lstStyle/>
          <a:p>
            <a:pPr algn="l" rtl="0"/>
            <a:r>
              <a:rPr lang="en-US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Development of </a:t>
            </a:r>
            <a:r>
              <a:rPr lang="en-US" altLang="ja-JP" sz="2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Longitudinal </a:t>
            </a:r>
            <a:r>
              <a:rPr lang="en-US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H- beam profile </a:t>
            </a:r>
            <a:br>
              <a:rPr lang="en-US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monitor system</a:t>
            </a:r>
            <a:endParaRPr lang="ja-JP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F6626D8-1E96-40B8-ABDD-8DA303730D30}"/>
              </a:ext>
            </a:extLst>
          </p:cNvPr>
          <p:cNvGrpSpPr/>
          <p:nvPr/>
        </p:nvGrpSpPr>
        <p:grpSpPr>
          <a:xfrm>
            <a:off x="251520" y="1578952"/>
            <a:ext cx="3526910" cy="2145568"/>
            <a:chOff x="8107066" y="3055428"/>
            <a:chExt cx="3526910" cy="2145568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FEBA0BD0-C81A-4261-A981-35ED9F7882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8" t="11181" r="4751" b="15437"/>
            <a:stretch/>
          </p:blipFill>
          <p:spPr>
            <a:xfrm>
              <a:off x="10012929" y="3461437"/>
              <a:ext cx="1385405" cy="1155700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A039D0AB-0610-4EE6-918B-6A02497A25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8" t="11181" r="4751" b="15437"/>
            <a:stretch/>
          </p:blipFill>
          <p:spPr>
            <a:xfrm>
              <a:off x="8729701" y="3489833"/>
              <a:ext cx="1385405" cy="1155700"/>
            </a:xfrm>
            <a:prstGeom prst="rect">
              <a:avLst/>
            </a:prstGeom>
          </p:spPr>
        </p:pic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F7B62F11-BEEF-4661-859D-C9D123462F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45715" y="3497453"/>
              <a:ext cx="0" cy="13418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0920D3F-F882-4550-91AF-E381952F1E6E}"/>
                </a:ext>
              </a:extLst>
            </p:cNvPr>
            <p:cNvSpPr txBox="1"/>
            <p:nvPr/>
          </p:nvSpPr>
          <p:spPr>
            <a:xfrm>
              <a:off x="8575875" y="3055428"/>
              <a:ext cx="2863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324 MHz H- temporal profile</a:t>
              </a:r>
            </a:p>
          </p:txBody>
        </p:sp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1B144545-A142-4B79-B407-C178F98F73F3}"/>
                </a:ext>
              </a:extLst>
            </p:cNvPr>
            <p:cNvCxnSpPr>
              <a:cxnSpLocks/>
            </p:cNvCxnSpPr>
            <p:nvPr/>
          </p:nvCxnSpPr>
          <p:spPr>
            <a:xfrm>
              <a:off x="8397854" y="4849091"/>
              <a:ext cx="322611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7E777EE4-B42C-49CF-9252-FA18BE63C1AF}"/>
                </a:ext>
              </a:extLst>
            </p:cNvPr>
            <p:cNvSpPr txBox="1"/>
            <p:nvPr/>
          </p:nvSpPr>
          <p:spPr>
            <a:xfrm>
              <a:off x="10995660" y="4831664"/>
              <a:ext cx="63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  <a:endParaRPr kumimoji="1" lang="ja-JP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DC8CA802-0A1B-4809-80C0-A478FCC3A615}"/>
                </a:ext>
              </a:extLst>
            </p:cNvPr>
            <p:cNvSpPr txBox="1"/>
            <p:nvPr/>
          </p:nvSpPr>
          <p:spPr>
            <a:xfrm rot="16200000">
              <a:off x="7792941" y="4010882"/>
              <a:ext cx="9975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Intensity</a:t>
              </a:r>
              <a:endParaRPr kumimoji="1" lang="ja-JP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矢印: 上 14">
              <a:extLst>
                <a:ext uri="{FF2B5EF4-FFF2-40B4-BE49-F238E27FC236}">
                  <a16:creationId xmlns:a16="http://schemas.microsoft.com/office/drawing/2014/main" id="{206E4F71-8403-414C-8CFE-C450C1B83A41}"/>
                </a:ext>
              </a:extLst>
            </p:cNvPr>
            <p:cNvSpPr/>
            <p:nvPr/>
          </p:nvSpPr>
          <p:spPr>
            <a:xfrm>
              <a:off x="8788902" y="4613897"/>
              <a:ext cx="108000" cy="432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矢印: 上 15">
              <a:extLst>
                <a:ext uri="{FF2B5EF4-FFF2-40B4-BE49-F238E27FC236}">
                  <a16:creationId xmlns:a16="http://schemas.microsoft.com/office/drawing/2014/main" id="{83D67A17-8C9B-4074-9EF0-A54BE9D37E00}"/>
                </a:ext>
              </a:extLst>
            </p:cNvPr>
            <p:cNvSpPr/>
            <p:nvPr/>
          </p:nvSpPr>
          <p:spPr>
            <a:xfrm>
              <a:off x="9001936" y="4419966"/>
              <a:ext cx="108000" cy="612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矢印: 上 16">
              <a:extLst>
                <a:ext uri="{FF2B5EF4-FFF2-40B4-BE49-F238E27FC236}">
                  <a16:creationId xmlns:a16="http://schemas.microsoft.com/office/drawing/2014/main" id="{F1000839-803E-4256-941A-C911DDE67291}"/>
                </a:ext>
              </a:extLst>
            </p:cNvPr>
            <p:cNvSpPr/>
            <p:nvPr/>
          </p:nvSpPr>
          <p:spPr>
            <a:xfrm>
              <a:off x="9199910" y="3904165"/>
              <a:ext cx="108000" cy="114173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矢印: 上 17">
              <a:extLst>
                <a:ext uri="{FF2B5EF4-FFF2-40B4-BE49-F238E27FC236}">
                  <a16:creationId xmlns:a16="http://schemas.microsoft.com/office/drawing/2014/main" id="{09175400-006E-448C-88B3-873A5F07A517}"/>
                </a:ext>
              </a:extLst>
            </p:cNvPr>
            <p:cNvSpPr/>
            <p:nvPr/>
          </p:nvSpPr>
          <p:spPr>
            <a:xfrm>
              <a:off x="9379196" y="3546498"/>
              <a:ext cx="108000" cy="149939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矢印: 上 18">
              <a:extLst>
                <a:ext uri="{FF2B5EF4-FFF2-40B4-BE49-F238E27FC236}">
                  <a16:creationId xmlns:a16="http://schemas.microsoft.com/office/drawing/2014/main" id="{1333DDAE-7940-4CED-9E49-F8167B29176B}"/>
                </a:ext>
              </a:extLst>
            </p:cNvPr>
            <p:cNvSpPr/>
            <p:nvPr/>
          </p:nvSpPr>
          <p:spPr>
            <a:xfrm>
              <a:off x="9580145" y="3904165"/>
              <a:ext cx="108000" cy="11557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矢印: 上 19">
              <a:extLst>
                <a:ext uri="{FF2B5EF4-FFF2-40B4-BE49-F238E27FC236}">
                  <a16:creationId xmlns:a16="http://schemas.microsoft.com/office/drawing/2014/main" id="{EDB533BA-922C-44EC-B859-6F05EF6C2FE7}"/>
                </a:ext>
              </a:extLst>
            </p:cNvPr>
            <p:cNvSpPr/>
            <p:nvPr/>
          </p:nvSpPr>
          <p:spPr>
            <a:xfrm>
              <a:off x="9759430" y="4461877"/>
              <a:ext cx="108000" cy="59798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矢印: 上 20">
              <a:extLst>
                <a:ext uri="{FF2B5EF4-FFF2-40B4-BE49-F238E27FC236}">
                  <a16:creationId xmlns:a16="http://schemas.microsoft.com/office/drawing/2014/main" id="{452CF324-9223-4848-B4A3-0635E82990BB}"/>
                </a:ext>
              </a:extLst>
            </p:cNvPr>
            <p:cNvSpPr/>
            <p:nvPr/>
          </p:nvSpPr>
          <p:spPr>
            <a:xfrm>
              <a:off x="9953646" y="4613898"/>
              <a:ext cx="108000" cy="44596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310DDC2-5C56-4740-ABA0-5083703F3C18}"/>
              </a:ext>
            </a:extLst>
          </p:cNvPr>
          <p:cNvSpPr txBox="1"/>
          <p:nvPr/>
        </p:nvSpPr>
        <p:spPr>
          <a:xfrm>
            <a:off x="297820" y="4234011"/>
            <a:ext cx="64050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Scan laser through the micro pulse.</a:t>
            </a:r>
          </a:p>
          <a:p>
            <a:r>
              <a:rPr kumimoji="1"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Measure H0 yield (through stripping to p by foil)</a:t>
            </a:r>
          </a:p>
          <a:p>
            <a:r>
              <a:rPr kumimoji="1"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or estimate the reduction of H- yield with laser 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endParaRPr kumimoji="1" lang="en-US" altLang="ja-JP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Gives</a:t>
            </a:r>
            <a:r>
              <a:rPr kumimoji="1" lang="en-US" altLang="ja-JP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the longitudinal H- profile.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4E74EF5-2A6B-43CA-9BE5-91A681F4BCE0}"/>
              </a:ext>
            </a:extLst>
          </p:cNvPr>
          <p:cNvSpPr txBox="1"/>
          <p:nvPr/>
        </p:nvSpPr>
        <p:spPr>
          <a:xfrm>
            <a:off x="854631" y="3563724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Shot pulse Laser</a:t>
            </a:r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657C93C-10AE-47E7-A63C-AA9D5B2FA11C}"/>
              </a:ext>
            </a:extLst>
          </p:cNvPr>
          <p:cNvSpPr txBox="1"/>
          <p:nvPr/>
        </p:nvSpPr>
        <p:spPr>
          <a:xfrm>
            <a:off x="3500332" y="2809171"/>
            <a:ext cx="94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. . . . . </a:t>
            </a:r>
            <a:endParaRPr kumimoji="1" lang="ja-JP" altLang="en-US" sz="24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1C9559B-8BEA-47FE-8431-B86B4D3C1939}"/>
              </a:ext>
            </a:extLst>
          </p:cNvPr>
          <p:cNvSpPr txBox="1"/>
          <p:nvPr/>
        </p:nvSpPr>
        <p:spPr>
          <a:xfrm>
            <a:off x="4206807" y="986067"/>
            <a:ext cx="4902239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・</a:t>
            </a:r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 can be done by BPM.</a:t>
            </a:r>
          </a:p>
          <a:p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・</a:t>
            </a:r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Completely non-destructive.</a:t>
            </a:r>
          </a:p>
          <a:p>
            <a:r>
              <a:rPr kumimoji="1"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Short pulse laser is required.</a:t>
            </a:r>
          </a:p>
          <a:p>
            <a:endParaRPr kumimoji="1" lang="en-US" altLang="ja-JP" sz="1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 pulse width: &gt;100 </a:t>
            </a:r>
            <a:r>
              <a:rPr kumimoji="1" lang="en-US" altLang="ja-JP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</a:t>
            </a:r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1" lang="en-US" altLang="ja-JP" sz="2400" dirty="0">
                <a:solidFill>
                  <a:srgbClr val="FF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s</a:t>
            </a:r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at </a:t>
            </a:r>
          </a:p>
          <a:p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L-3BT</a:t>
            </a: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 to measure.</a:t>
            </a:r>
          </a:p>
          <a:p>
            <a:endParaRPr kumimoji="1" lang="en-US" altLang="ja-JP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However, it is may be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 &lt;&lt;100</a:t>
            </a:r>
            <a:r>
              <a:rPr kumimoji="1"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ja-JP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ps</a:t>
            </a:r>
            <a:r>
              <a:rPr kumimoji="1"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 at the </a:t>
            </a:r>
          </a:p>
          <a:p>
            <a:r>
              <a:rPr kumimoji="1"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RFQ exit. </a:t>
            </a:r>
            <a:r>
              <a:rPr kumimoji="1" lang="en-US" altLang="ja-JP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kumimoji="1"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Difficult to measure?</a:t>
            </a:r>
            <a:endParaRPr kumimoji="1" lang="ja-JP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008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srgbClr val="000000"/>
                </a:solidFill>
              </a:rPr>
              <a:t>US-Japan meeting, Fermilab 2019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9C5AC-386B-46CC-84A6-A2044D001D5B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2123729" y="152400"/>
            <a:ext cx="5904655" cy="700336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r>
              <a:rPr lang="en-US" altLang="ja-JP" sz="3200" b="1" i="1" kern="0" dirty="0">
                <a:solidFill>
                  <a:schemeClr val="bg1"/>
                </a:solidFill>
                <a:latin typeface="Book Antiqua" panose="02040602050305030304" pitchFamily="18" charset="0"/>
              </a:rPr>
              <a:t>Summary</a:t>
            </a:r>
            <a:endParaRPr lang="ja-JP" altLang="en-US" sz="3200" b="1" i="1" kern="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2997A8C-EB84-4FF8-BEF0-7AA36A1B37BF}"/>
              </a:ext>
            </a:extLst>
          </p:cNvPr>
          <p:cNvSpPr txBox="1"/>
          <p:nvPr/>
        </p:nvSpPr>
        <p:spPr>
          <a:xfrm>
            <a:off x="264803" y="861843"/>
            <a:ext cx="8665898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We are progressing step by step to demonstrate 400 MeV H- </a:t>
            </a:r>
          </a:p>
          <a:p>
            <a:r>
              <a:rPr kumimoji="1"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stripping by using only lasers at J-PARC and also for the ultimate </a:t>
            </a:r>
          </a:p>
          <a:p>
            <a:r>
              <a:rPr kumimoji="1"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design of the laser system for the laser stripping injection.</a:t>
            </a:r>
          </a:p>
          <a:p>
            <a:r>
              <a:rPr lang="en-US" altLang="ja-JP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The laser system is under development collaborating with UEC.</a:t>
            </a:r>
          </a:p>
          <a:p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kumimoji="1" lang="ja-JP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 H- neutralization studies is expected to start in JFY 2020.</a:t>
            </a:r>
          </a:p>
          <a:p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kumimoji="1" lang="ja-JP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The POP demonstration of 400 MeV H- stripping in 2021.</a:t>
            </a:r>
            <a:endParaRPr lang="en-US" altLang="ja-JP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kumimoji="1" lang="en-US" altLang="ja-JP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ja-JP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David Johnson’s visit to J-PARC 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was one very remarkable event. </a:t>
            </a:r>
          </a:p>
          <a:p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We had two fruitful weeks. Learned about roof-top laser profile </a:t>
            </a:r>
          </a:p>
          <a:p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generation and use that for the two mirror cavity.</a:t>
            </a:r>
          </a:p>
          <a:p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We have planned multi-dimensional laser manipulations of the </a:t>
            </a:r>
          </a:p>
          <a:p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3-MeV H- beams at J-PARC RFQ-TF. </a:t>
            </a:r>
          </a:p>
          <a:p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Would be very essential for the laser stripping.</a:t>
            </a:r>
          </a:p>
          <a:p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US-Japan collaboration in this subject also plays significant roles</a:t>
            </a:r>
          </a:p>
          <a:p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next generation laser manipulations of the H- beam. </a:t>
            </a:r>
          </a:p>
          <a:p>
            <a:endParaRPr lang="en-US" altLang="ja-JP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791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>
                <a:solidFill>
                  <a:srgbClr val="000000"/>
                </a:solidFill>
              </a:rPr>
              <a:t>US-Japan meeting, Fermilab 2019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0456F76-F211-435F-AEB4-C1C20562582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A0C9A83-9A2F-42AE-A631-B45E7094E0E3}"/>
              </a:ext>
            </a:extLst>
          </p:cNvPr>
          <p:cNvSpPr/>
          <p:nvPr/>
        </p:nvSpPr>
        <p:spPr>
          <a:xfrm>
            <a:off x="395536" y="942394"/>
            <a:ext cx="820891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Two major activities for:</a:t>
            </a:r>
          </a:p>
          <a:p>
            <a:endParaRPr lang="en-US" altLang="ja-JP" sz="1000" dirty="0"/>
          </a:p>
          <a:p>
            <a:r>
              <a:rPr lang="en-US" altLang="ja-JP" sz="2400" b="1" dirty="0">
                <a:solidFill>
                  <a:srgbClr val="FF0000"/>
                </a:solidFill>
              </a:rPr>
              <a:t>1. </a:t>
            </a:r>
            <a:r>
              <a:rPr lang="en-US" altLang="ja-JP" sz="2400" dirty="0">
                <a:solidFill>
                  <a:srgbClr val="FF0000"/>
                </a:solidFill>
              </a:rPr>
              <a:t>Proof-of-principle (POP) demonstration for 400 MeV H</a:t>
            </a:r>
            <a:r>
              <a:rPr lang="en-US" altLang="ja-JP" sz="2400" baseline="30000" dirty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altLang="ja-JP" sz="2400" dirty="0">
                <a:solidFill>
                  <a:srgbClr val="FF0000"/>
                </a:solidFill>
              </a:rPr>
              <a:t> stripping to protons by using only lasers.</a:t>
            </a:r>
          </a:p>
          <a:p>
            <a:r>
              <a:rPr lang="en-US" altLang="ja-JP" sz="2400" dirty="0"/>
              <a:t>--- Ultimate goal is to realize laser stripping of 400 MeV </a:t>
            </a:r>
          </a:p>
          <a:p>
            <a:r>
              <a:rPr lang="en-US" altLang="ja-JP" sz="2400" dirty="0"/>
              <a:t>H- charge exchange system.</a:t>
            </a:r>
          </a:p>
          <a:p>
            <a:endParaRPr lang="ja-JP" altLang="ja-JP" sz="1200" dirty="0"/>
          </a:p>
          <a:p>
            <a:r>
              <a:rPr lang="en-US" altLang="ja-JP" sz="2400" b="1" dirty="0">
                <a:solidFill>
                  <a:srgbClr val="FF0000"/>
                </a:solidFill>
              </a:rPr>
              <a:t>2. </a:t>
            </a:r>
            <a:r>
              <a:rPr lang="en-US" altLang="ja-JP" sz="2400" dirty="0">
                <a:solidFill>
                  <a:srgbClr val="FF0000"/>
                </a:solidFill>
              </a:rPr>
              <a:t>Multi-dimensional laser manipulations of 3 MeV H</a:t>
            </a:r>
            <a:r>
              <a:rPr lang="en-US" altLang="ja-JP" sz="2400" baseline="30000" dirty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</a:p>
          <a:p>
            <a:r>
              <a:rPr lang="en-US" altLang="ja-JP" sz="2400" dirty="0">
                <a:solidFill>
                  <a:srgbClr val="FF0000"/>
                </a:solidFill>
              </a:rPr>
              <a:t>at RFQ-TF. </a:t>
            </a:r>
          </a:p>
          <a:p>
            <a:r>
              <a:rPr lang="en-US" altLang="ja-JP" sz="2400" dirty="0"/>
              <a:t>--- </a:t>
            </a:r>
            <a:r>
              <a:rPr lang="en-US" altLang="ja-JP" sz="2400" u="sng" dirty="0"/>
              <a:t>H- neutralization</a:t>
            </a:r>
            <a:r>
              <a:rPr lang="en-US" altLang="ja-JP" sz="2400" dirty="0"/>
              <a:t>, t</a:t>
            </a:r>
            <a:r>
              <a:rPr lang="en-US" altLang="ja-JP" sz="2400" u="sng" dirty="0"/>
              <a:t>ransverse and longitudinal H- beam diagnostics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etc</a:t>
            </a:r>
            <a:r>
              <a:rPr lang="en-US" altLang="ja-JP" sz="2400" dirty="0"/>
              <a:t>  by using roof-top laser profile and/or two-mirror non-resonant laser cavity.</a:t>
            </a:r>
          </a:p>
          <a:p>
            <a:r>
              <a:rPr lang="en-US" altLang="ja-JP" sz="2400" dirty="0">
                <a:solidFill>
                  <a:srgbClr val="FF0000"/>
                </a:solidFill>
                <a:sym typeface="Wingdings" panose="05000000000000000000" pitchFamily="2" charset="2"/>
              </a:rPr>
              <a:t> Strong feedback to the 400 MeV laser stripping and beam instrumentations.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A8776EB6-F19D-43DA-97A5-DE882C14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188640"/>
            <a:ext cx="6120680" cy="648072"/>
          </a:xfrm>
          <a:solidFill>
            <a:srgbClr val="7030A0"/>
          </a:solidFill>
        </p:spPr>
        <p:txBody>
          <a:bodyPr/>
          <a:lstStyle/>
          <a:p>
            <a:r>
              <a:rPr kumimoji="1" lang="en-US" altLang="ja-JP" sz="3200" dirty="0">
                <a:solidFill>
                  <a:schemeClr val="bg1"/>
                </a:solidFill>
              </a:rPr>
              <a:t>Activities at J-PARC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30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40352" cy="864096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l"/>
            <a:r>
              <a:rPr kumimoji="1" lang="en-US" altLang="ja-JP" sz="32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   Progress highlights in JFY 2018</a:t>
            </a:r>
            <a:endParaRPr kumimoji="1" lang="ja-JP" altLang="en-US" sz="32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176"/>
            <a:ext cx="2895600" cy="457200"/>
          </a:xfrm>
        </p:spPr>
        <p:txBody>
          <a:bodyPr/>
          <a:lstStyle/>
          <a:p>
            <a:r>
              <a:rPr lang="en-US" altLang="ja-JP">
                <a:solidFill>
                  <a:srgbClr val="000000"/>
                </a:solidFill>
              </a:rPr>
              <a:t>US-Japan meeting, Fermilab 2019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59488" y="6356176"/>
            <a:ext cx="1905000" cy="457200"/>
          </a:xfrm>
        </p:spPr>
        <p:txBody>
          <a:bodyPr/>
          <a:lstStyle/>
          <a:p>
            <a:pPr>
              <a:defRPr/>
            </a:pPr>
            <a:fld id="{1D59C5AC-386B-46CC-84A6-A2044D001D5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9512" y="1052736"/>
            <a:ext cx="8793946" cy="5416868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1.</a:t>
            </a:r>
            <a:r>
              <a:rPr lang="en-US" altLang="ja-JP" sz="2400" dirty="0"/>
              <a:t> </a:t>
            </a:r>
            <a:r>
              <a:rPr lang="en-US" altLang="ja-JP" sz="2400" u="sng" dirty="0">
                <a:solidFill>
                  <a:srgbClr val="FF0000"/>
                </a:solidFill>
              </a:rPr>
              <a:t>Collaboration between JAEA &amp; UEC </a:t>
            </a:r>
            <a:r>
              <a:rPr lang="en-US" altLang="ja-JP" sz="2000" dirty="0"/>
              <a:t>(Univ. of Electro-Communications) </a:t>
            </a:r>
          </a:p>
          <a:p>
            <a:r>
              <a:rPr lang="en-US" altLang="ja-JP" sz="2400" dirty="0"/>
              <a:t>has been established for development of the laser systems for 400 </a:t>
            </a:r>
          </a:p>
          <a:p>
            <a:r>
              <a:rPr lang="en-US" altLang="ja-JP" sz="2400" dirty="0"/>
              <a:t>MeV H- laser stripping POP demonstration and also for ultimate goal.</a:t>
            </a:r>
          </a:p>
          <a:p>
            <a:r>
              <a:rPr lang="en-US" altLang="ja-JP" sz="2400" u="sng" dirty="0">
                <a:solidFill>
                  <a:srgbClr val="FF0000"/>
                </a:solidFill>
              </a:rPr>
              <a:t>Development of the laser system is in progress.</a:t>
            </a:r>
          </a:p>
          <a:p>
            <a:endParaRPr lang="en-US" altLang="ja-JP" sz="1000" dirty="0"/>
          </a:p>
          <a:p>
            <a:r>
              <a:rPr lang="en-US" altLang="ja-JP" sz="2400" dirty="0">
                <a:solidFill>
                  <a:srgbClr val="FF0000"/>
                </a:solidFill>
              </a:rPr>
              <a:t>2. </a:t>
            </a:r>
            <a:r>
              <a:rPr lang="en-US" altLang="ja-JP" sz="2400" u="sng" dirty="0"/>
              <a:t>David Johnson </a:t>
            </a:r>
            <a:r>
              <a:rPr lang="en-US" altLang="ja-JP" sz="2400" dirty="0"/>
              <a:t>from Fermilab visited J-PARC in March 2-16 </a:t>
            </a:r>
          </a:p>
          <a:p>
            <a:r>
              <a:rPr lang="en-US" altLang="ja-JP" sz="2400" dirty="0"/>
              <a:t>as KEK short-term invited fellow. </a:t>
            </a:r>
          </a:p>
          <a:p>
            <a:r>
              <a:rPr lang="en-US" altLang="ja-JP" sz="2400" dirty="0"/>
              <a:t>Demonstrated </a:t>
            </a:r>
            <a:r>
              <a:rPr lang="en-US" altLang="ja-JP" sz="2400" u="sng" dirty="0">
                <a:solidFill>
                  <a:srgbClr val="FF0000"/>
                </a:solidFill>
              </a:rPr>
              <a:t>two-mirror laser cavity </a:t>
            </a:r>
          </a:p>
          <a:p>
            <a:r>
              <a:rPr lang="en-US" altLang="ja-JP" sz="2400" dirty="0">
                <a:solidFill>
                  <a:srgbClr val="FF0000"/>
                </a:solidFill>
              </a:rPr>
              <a:t>with </a:t>
            </a:r>
            <a:r>
              <a:rPr lang="en-US" altLang="ja-JP" sz="2400" u="sng" dirty="0">
                <a:solidFill>
                  <a:srgbClr val="FF0000"/>
                </a:solidFill>
              </a:rPr>
              <a:t>roof-top </a:t>
            </a:r>
            <a:r>
              <a:rPr lang="en-US" altLang="ja-JP" sz="2400" dirty="0"/>
              <a:t>laser profile. We used </a:t>
            </a:r>
          </a:p>
          <a:p>
            <a:r>
              <a:rPr lang="en-US" altLang="ja-JP" sz="2400" dirty="0" err="1"/>
              <a:t>HeNe</a:t>
            </a:r>
            <a:r>
              <a:rPr lang="en-US" altLang="ja-JP" sz="2400" dirty="0"/>
              <a:t> laser for the demonstration.</a:t>
            </a:r>
          </a:p>
          <a:p>
            <a:r>
              <a:rPr lang="en-US" altLang="ja-JP" sz="2400" dirty="0"/>
              <a:t>Ultimately, we will develop a system </a:t>
            </a:r>
          </a:p>
          <a:p>
            <a:r>
              <a:rPr lang="en-US" altLang="ja-JP" sz="2400" dirty="0"/>
              <a:t>with YAG laser.</a:t>
            </a:r>
            <a:endParaRPr lang="en-US" altLang="ja-JP" sz="2000" dirty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altLang="ja-JP" sz="2400" dirty="0">
                <a:solidFill>
                  <a:srgbClr val="FF0000"/>
                </a:solidFill>
              </a:rPr>
              <a:t>Would be highly essential for  laser </a:t>
            </a:r>
          </a:p>
          <a:p>
            <a:r>
              <a:rPr lang="en-US" altLang="ja-JP" sz="2400" dirty="0">
                <a:solidFill>
                  <a:srgbClr val="FF0000"/>
                </a:solidFill>
              </a:rPr>
              <a:t>stripping, future applications of beam </a:t>
            </a:r>
          </a:p>
          <a:p>
            <a:r>
              <a:rPr lang="en-US" altLang="ja-JP" sz="2400" dirty="0">
                <a:solidFill>
                  <a:srgbClr val="FF0000"/>
                </a:solidFill>
              </a:rPr>
              <a:t>diagnostics. </a:t>
            </a:r>
            <a:endParaRPr lang="en-US" altLang="ja-JP" sz="2800" dirty="0">
              <a:solidFill>
                <a:srgbClr val="FF0000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8667D53-79AA-4559-A5C1-9ED69CBAA6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537613"/>
            <a:ext cx="3636000" cy="27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85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2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72"/>
            <a:ext cx="91805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Freeform 7"/>
          <p:cNvSpPr>
            <a:spLocks/>
          </p:cNvSpPr>
          <p:nvPr/>
        </p:nvSpPr>
        <p:spPr bwMode="auto">
          <a:xfrm>
            <a:off x="1674812" y="2726134"/>
            <a:ext cx="5245100" cy="387350"/>
          </a:xfrm>
          <a:custGeom>
            <a:avLst/>
            <a:gdLst>
              <a:gd name="T0" fmla="*/ 2147483647 w 3894"/>
              <a:gd name="T1" fmla="*/ 2147483647 h 408"/>
              <a:gd name="T2" fmla="*/ 2147483647 w 3894"/>
              <a:gd name="T3" fmla="*/ 2147483647 h 408"/>
              <a:gd name="T4" fmla="*/ 2147483647 w 3894"/>
              <a:gd name="T5" fmla="*/ 2147483647 h 408"/>
              <a:gd name="T6" fmla="*/ 2147483647 w 3894"/>
              <a:gd name="T7" fmla="*/ 2147483647 h 408"/>
              <a:gd name="T8" fmla="*/ 2147483647 w 3894"/>
              <a:gd name="T9" fmla="*/ 2147483647 h 408"/>
              <a:gd name="T10" fmla="*/ 2147483647 w 3894"/>
              <a:gd name="T11" fmla="*/ 2147483647 h 408"/>
              <a:gd name="T12" fmla="*/ 0 w 3894"/>
              <a:gd name="T13" fmla="*/ 2147483647 h 4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94"/>
              <a:gd name="T22" fmla="*/ 0 h 408"/>
              <a:gd name="T23" fmla="*/ 3894 w 3894"/>
              <a:gd name="T24" fmla="*/ 408 h 4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94" h="408">
                <a:moveTo>
                  <a:pt x="3894" y="408"/>
                </a:moveTo>
                <a:cubicBezTo>
                  <a:pt x="3865" y="368"/>
                  <a:pt x="3789" y="232"/>
                  <a:pt x="3723" y="170"/>
                </a:cubicBezTo>
                <a:cubicBezTo>
                  <a:pt x="3657" y="108"/>
                  <a:pt x="3609" y="62"/>
                  <a:pt x="3496" y="34"/>
                </a:cubicBezTo>
                <a:cubicBezTo>
                  <a:pt x="3383" y="6"/>
                  <a:pt x="3238" y="6"/>
                  <a:pt x="3042" y="3"/>
                </a:cubicBezTo>
                <a:cubicBezTo>
                  <a:pt x="2846" y="0"/>
                  <a:pt x="2574" y="4"/>
                  <a:pt x="2319" y="13"/>
                </a:cubicBezTo>
                <a:cubicBezTo>
                  <a:pt x="2064" y="22"/>
                  <a:pt x="1895" y="43"/>
                  <a:pt x="1509" y="60"/>
                </a:cubicBezTo>
                <a:cubicBezTo>
                  <a:pt x="1123" y="77"/>
                  <a:pt x="314" y="105"/>
                  <a:pt x="0" y="117"/>
                </a:cubicBezTo>
              </a:path>
            </a:pathLst>
          </a:custGeom>
          <a:noFill/>
          <a:ln w="76200">
            <a:solidFill>
              <a:srgbClr val="00FF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198" name="Freeform 12"/>
          <p:cNvSpPr>
            <a:spLocks/>
          </p:cNvSpPr>
          <p:nvPr/>
        </p:nvSpPr>
        <p:spPr bwMode="auto">
          <a:xfrm>
            <a:off x="3840162" y="2053034"/>
            <a:ext cx="1663700" cy="577850"/>
          </a:xfrm>
          <a:custGeom>
            <a:avLst/>
            <a:gdLst>
              <a:gd name="T0" fmla="*/ 2147483647 w 1048"/>
              <a:gd name="T1" fmla="*/ 0 h 364"/>
              <a:gd name="T2" fmla="*/ 0 w 1048"/>
              <a:gd name="T3" fmla="*/ 2147483647 h 364"/>
              <a:gd name="T4" fmla="*/ 0 60000 65536"/>
              <a:gd name="T5" fmla="*/ 0 60000 65536"/>
              <a:gd name="T6" fmla="*/ 0 w 1048"/>
              <a:gd name="T7" fmla="*/ 0 h 364"/>
              <a:gd name="T8" fmla="*/ 1048 w 1048"/>
              <a:gd name="T9" fmla="*/ 364 h 3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364">
                <a:moveTo>
                  <a:pt x="1048" y="0"/>
                </a:moveTo>
                <a:lnTo>
                  <a:pt x="0" y="364"/>
                </a:lnTo>
              </a:path>
            </a:pathLst>
          </a:custGeom>
          <a:noFill/>
          <a:ln w="76200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199" name="Freeform 13"/>
          <p:cNvSpPr>
            <a:spLocks/>
          </p:cNvSpPr>
          <p:nvPr/>
        </p:nvSpPr>
        <p:spPr bwMode="auto">
          <a:xfrm>
            <a:off x="3065462" y="4878784"/>
            <a:ext cx="3105150" cy="920750"/>
          </a:xfrm>
          <a:custGeom>
            <a:avLst/>
            <a:gdLst>
              <a:gd name="T0" fmla="*/ 0 w 1956"/>
              <a:gd name="T1" fmla="*/ 0 h 580"/>
              <a:gd name="T2" fmla="*/ 2147483647 w 1956"/>
              <a:gd name="T3" fmla="*/ 2147483647 h 580"/>
              <a:gd name="T4" fmla="*/ 0 60000 65536"/>
              <a:gd name="T5" fmla="*/ 0 60000 65536"/>
              <a:gd name="T6" fmla="*/ 0 w 1956"/>
              <a:gd name="T7" fmla="*/ 0 h 580"/>
              <a:gd name="T8" fmla="*/ 1956 w 1956"/>
              <a:gd name="T9" fmla="*/ 580 h 5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56" h="580">
                <a:moveTo>
                  <a:pt x="0" y="0"/>
                </a:moveTo>
                <a:lnTo>
                  <a:pt x="1956" y="580"/>
                </a:lnTo>
              </a:path>
            </a:pathLst>
          </a:custGeom>
          <a:noFill/>
          <a:ln w="76200">
            <a:solidFill>
              <a:srgbClr val="00FF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0" name="Freeform 14"/>
          <p:cNvSpPr>
            <a:spLocks/>
          </p:cNvSpPr>
          <p:nvPr/>
        </p:nvSpPr>
        <p:spPr bwMode="auto">
          <a:xfrm rot="600000">
            <a:off x="4886462" y="1970053"/>
            <a:ext cx="537145" cy="1440714"/>
          </a:xfrm>
          <a:custGeom>
            <a:avLst/>
            <a:gdLst>
              <a:gd name="T0" fmla="*/ 2147483647 w 578"/>
              <a:gd name="T1" fmla="*/ 0 h 1033"/>
              <a:gd name="T2" fmla="*/ 2147483647 w 578"/>
              <a:gd name="T3" fmla="*/ 2147483647 h 1033"/>
              <a:gd name="T4" fmla="*/ 2147483647 w 578"/>
              <a:gd name="T5" fmla="*/ 2147483647 h 1033"/>
              <a:gd name="T6" fmla="*/ 2147483647 w 578"/>
              <a:gd name="T7" fmla="*/ 2147483647 h 1033"/>
              <a:gd name="T8" fmla="*/ 2147483647 w 578"/>
              <a:gd name="T9" fmla="*/ 2147483647 h 1033"/>
              <a:gd name="T10" fmla="*/ 2147483647 w 578"/>
              <a:gd name="T11" fmla="*/ 2147483647 h 10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8"/>
              <a:gd name="T19" fmla="*/ 0 h 1033"/>
              <a:gd name="T20" fmla="*/ 578 w 578"/>
              <a:gd name="T21" fmla="*/ 1033 h 10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8" h="1033">
                <a:moveTo>
                  <a:pt x="578" y="0"/>
                </a:moveTo>
                <a:cubicBezTo>
                  <a:pt x="551" y="16"/>
                  <a:pt x="503" y="13"/>
                  <a:pt x="416" y="99"/>
                </a:cubicBezTo>
                <a:cubicBezTo>
                  <a:pt x="329" y="185"/>
                  <a:pt x="118" y="414"/>
                  <a:pt x="59" y="514"/>
                </a:cubicBezTo>
                <a:cubicBezTo>
                  <a:pt x="0" y="614"/>
                  <a:pt x="51" y="626"/>
                  <a:pt x="64" y="699"/>
                </a:cubicBezTo>
                <a:cubicBezTo>
                  <a:pt x="77" y="772"/>
                  <a:pt x="120" y="896"/>
                  <a:pt x="136" y="952"/>
                </a:cubicBezTo>
                <a:cubicBezTo>
                  <a:pt x="152" y="1008"/>
                  <a:pt x="154" y="1016"/>
                  <a:pt x="159" y="1033"/>
                </a:cubicBezTo>
              </a:path>
            </a:pathLst>
          </a:cu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8201" name="Freeform 17"/>
          <p:cNvSpPr>
            <a:spLocks/>
          </p:cNvSpPr>
          <p:nvPr/>
        </p:nvSpPr>
        <p:spPr bwMode="auto">
          <a:xfrm>
            <a:off x="1477962" y="2422922"/>
            <a:ext cx="5783263" cy="2836862"/>
          </a:xfrm>
          <a:custGeom>
            <a:avLst/>
            <a:gdLst>
              <a:gd name="T0" fmla="*/ 2147483647 w 3643"/>
              <a:gd name="T1" fmla="*/ 2147483647 h 1787"/>
              <a:gd name="T2" fmla="*/ 2147483647 w 3643"/>
              <a:gd name="T3" fmla="*/ 2147483647 h 1787"/>
              <a:gd name="T4" fmla="*/ 2147483647 w 3643"/>
              <a:gd name="T5" fmla="*/ 2147483647 h 1787"/>
              <a:gd name="T6" fmla="*/ 2147483647 w 3643"/>
              <a:gd name="T7" fmla="*/ 2147483647 h 1787"/>
              <a:gd name="T8" fmla="*/ 2147483647 w 3643"/>
              <a:gd name="T9" fmla="*/ 2147483647 h 1787"/>
              <a:gd name="T10" fmla="*/ 2147483647 w 3643"/>
              <a:gd name="T11" fmla="*/ 2147483647 h 1787"/>
              <a:gd name="T12" fmla="*/ 2147483647 w 3643"/>
              <a:gd name="T13" fmla="*/ 2147483647 h 1787"/>
              <a:gd name="T14" fmla="*/ 2147483647 w 3643"/>
              <a:gd name="T15" fmla="*/ 2147483647 h 1787"/>
              <a:gd name="T16" fmla="*/ 2147483647 w 3643"/>
              <a:gd name="T17" fmla="*/ 2147483647 h 1787"/>
              <a:gd name="T18" fmla="*/ 2147483647 w 3643"/>
              <a:gd name="T19" fmla="*/ 2147483647 h 1787"/>
              <a:gd name="T20" fmla="*/ 2147483647 w 3643"/>
              <a:gd name="T21" fmla="*/ 2147483647 h 1787"/>
              <a:gd name="T22" fmla="*/ 2147483647 w 3643"/>
              <a:gd name="T23" fmla="*/ 2147483647 h 1787"/>
              <a:gd name="T24" fmla="*/ 2147483647 w 3643"/>
              <a:gd name="T25" fmla="*/ 2147483647 h 1787"/>
              <a:gd name="T26" fmla="*/ 2147483647 w 3643"/>
              <a:gd name="T27" fmla="*/ 2147483647 h 1787"/>
              <a:gd name="T28" fmla="*/ 2147483647 w 3643"/>
              <a:gd name="T29" fmla="*/ 2147483647 h 1787"/>
              <a:gd name="T30" fmla="*/ 2147483647 w 3643"/>
              <a:gd name="T31" fmla="*/ 2147483647 h 1787"/>
              <a:gd name="T32" fmla="*/ 2147483647 w 3643"/>
              <a:gd name="T33" fmla="*/ 2147483647 h 1787"/>
              <a:gd name="T34" fmla="*/ 2147483647 w 3643"/>
              <a:gd name="T35" fmla="*/ 2147483647 h 1787"/>
              <a:gd name="T36" fmla="*/ 2147483647 w 3643"/>
              <a:gd name="T37" fmla="*/ 2147483647 h 1787"/>
              <a:gd name="T38" fmla="*/ 2147483647 w 3643"/>
              <a:gd name="T39" fmla="*/ 2147483647 h 1787"/>
              <a:gd name="T40" fmla="*/ 2147483647 w 3643"/>
              <a:gd name="T41" fmla="*/ 2147483647 h 17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643"/>
              <a:gd name="T64" fmla="*/ 0 h 1787"/>
              <a:gd name="T65" fmla="*/ 3643 w 3643"/>
              <a:gd name="T66" fmla="*/ 1787 h 17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643" h="1787">
                <a:moveTo>
                  <a:pt x="368" y="1323"/>
                </a:moveTo>
                <a:cubicBezTo>
                  <a:pt x="419" y="1344"/>
                  <a:pt x="488" y="1388"/>
                  <a:pt x="676" y="1447"/>
                </a:cubicBezTo>
                <a:cubicBezTo>
                  <a:pt x="864" y="1506"/>
                  <a:pt x="1223" y="1623"/>
                  <a:pt x="1499" y="1678"/>
                </a:cubicBezTo>
                <a:cubicBezTo>
                  <a:pt x="1775" y="1733"/>
                  <a:pt x="2096" y="1769"/>
                  <a:pt x="2332" y="1777"/>
                </a:cubicBezTo>
                <a:cubicBezTo>
                  <a:pt x="2569" y="1787"/>
                  <a:pt x="2742" y="1771"/>
                  <a:pt x="2917" y="1730"/>
                </a:cubicBezTo>
                <a:cubicBezTo>
                  <a:pt x="3094" y="1690"/>
                  <a:pt x="3268" y="1622"/>
                  <a:pt x="3387" y="1531"/>
                </a:cubicBezTo>
                <a:cubicBezTo>
                  <a:pt x="3504" y="1440"/>
                  <a:pt x="3613" y="1348"/>
                  <a:pt x="3629" y="1185"/>
                </a:cubicBezTo>
                <a:cubicBezTo>
                  <a:pt x="3643" y="1023"/>
                  <a:pt x="3542" y="713"/>
                  <a:pt x="3478" y="558"/>
                </a:cubicBezTo>
                <a:cubicBezTo>
                  <a:pt x="3413" y="401"/>
                  <a:pt x="3350" y="333"/>
                  <a:pt x="3238" y="249"/>
                </a:cubicBezTo>
                <a:cubicBezTo>
                  <a:pt x="3128" y="166"/>
                  <a:pt x="2957" y="100"/>
                  <a:pt x="2814" y="59"/>
                </a:cubicBezTo>
                <a:cubicBezTo>
                  <a:pt x="2670" y="18"/>
                  <a:pt x="2536" y="4"/>
                  <a:pt x="2376" y="1"/>
                </a:cubicBezTo>
                <a:cubicBezTo>
                  <a:pt x="2216" y="0"/>
                  <a:pt x="2060" y="12"/>
                  <a:pt x="1852" y="48"/>
                </a:cubicBezTo>
                <a:cubicBezTo>
                  <a:pt x="1644" y="84"/>
                  <a:pt x="1310" y="172"/>
                  <a:pt x="1124" y="219"/>
                </a:cubicBezTo>
                <a:cubicBezTo>
                  <a:pt x="938" y="266"/>
                  <a:pt x="839" y="299"/>
                  <a:pt x="735" y="331"/>
                </a:cubicBezTo>
                <a:cubicBezTo>
                  <a:pt x="631" y="363"/>
                  <a:pt x="566" y="387"/>
                  <a:pt x="500" y="411"/>
                </a:cubicBezTo>
                <a:cubicBezTo>
                  <a:pt x="434" y="435"/>
                  <a:pt x="397" y="445"/>
                  <a:pt x="340" y="475"/>
                </a:cubicBezTo>
                <a:cubicBezTo>
                  <a:pt x="283" y="505"/>
                  <a:pt x="209" y="542"/>
                  <a:pt x="158" y="589"/>
                </a:cubicBezTo>
                <a:cubicBezTo>
                  <a:pt x="107" y="636"/>
                  <a:pt x="58" y="688"/>
                  <a:pt x="35" y="755"/>
                </a:cubicBezTo>
                <a:cubicBezTo>
                  <a:pt x="12" y="822"/>
                  <a:pt x="0" y="920"/>
                  <a:pt x="20" y="991"/>
                </a:cubicBezTo>
                <a:cubicBezTo>
                  <a:pt x="40" y="1062"/>
                  <a:pt x="96" y="1123"/>
                  <a:pt x="156" y="1179"/>
                </a:cubicBezTo>
                <a:cubicBezTo>
                  <a:pt x="216" y="1235"/>
                  <a:pt x="333" y="1296"/>
                  <a:pt x="380" y="1327"/>
                </a:cubicBezTo>
              </a:path>
            </a:pathLst>
          </a:custGeom>
          <a:noFill/>
          <a:ln w="57150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5" name="Line 21"/>
          <p:cNvSpPr>
            <a:spLocks noChangeShapeType="1"/>
          </p:cNvSpPr>
          <p:nvPr/>
        </p:nvSpPr>
        <p:spPr bwMode="auto">
          <a:xfrm flipH="1">
            <a:off x="3756025" y="303609"/>
            <a:ext cx="58737" cy="1216025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11" name="Text Box 15"/>
          <p:cNvSpPr txBox="1">
            <a:spLocks noChangeArrowheads="1"/>
          </p:cNvSpPr>
          <p:nvPr/>
        </p:nvSpPr>
        <p:spPr bwMode="auto">
          <a:xfrm>
            <a:off x="3928268" y="3701082"/>
            <a:ext cx="1935956" cy="807718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386" tIns="34193" rIns="68386" bIns="34193">
            <a:spAutoFit/>
          </a:bodyPr>
          <a:lstStyle>
            <a:lvl1pPr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ja-JP" sz="2000" b="1" dirty="0">
                <a:solidFill>
                  <a:srgbClr val="FF0000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Materials &amp; Life Science Facility (MLF)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5940871" y="1484784"/>
            <a:ext cx="3095625" cy="835339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 w="25400">
            <a:solidFill>
              <a:srgbClr val="92D050"/>
            </a:solidFill>
            <a:miter lim="800000"/>
            <a:headEnd/>
            <a:tailEnd/>
          </a:ln>
        </p:spPr>
        <p:txBody>
          <a:bodyPr wrap="square" lIns="95740" tIns="47870" rIns="95740" bIns="47870">
            <a:spAutoFit/>
          </a:bodyPr>
          <a:lstStyle/>
          <a:p>
            <a:pPr defTabSz="957263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2400" b="1" dirty="0">
                <a:solidFill>
                  <a:srgbClr val="FF0000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3 GeV Rapid Cycling  Synchrotron (RCS)</a:t>
            </a:r>
          </a:p>
        </p:txBody>
      </p:sp>
      <p:sp>
        <p:nvSpPr>
          <p:cNvPr id="10262" name="Text Box 20"/>
          <p:cNvSpPr txBox="1">
            <a:spLocks noChangeArrowheads="1"/>
          </p:cNvSpPr>
          <p:nvPr/>
        </p:nvSpPr>
        <p:spPr bwMode="auto">
          <a:xfrm>
            <a:off x="3928268" y="116632"/>
            <a:ext cx="2947988" cy="466007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 w="25400">
            <a:solidFill>
              <a:srgbClr val="92D050"/>
            </a:solidFill>
            <a:miter lim="800000"/>
            <a:headEnd/>
            <a:tailEnd/>
          </a:ln>
        </p:spPr>
        <p:txBody>
          <a:bodyPr lIns="95740" tIns="47870" rIns="95740" bIns="47870">
            <a:spAutoFit/>
          </a:bodyPr>
          <a:lstStyle/>
          <a:p>
            <a:pPr algn="ctr" defTabSz="957263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2400" b="1" dirty="0">
                <a:solidFill>
                  <a:srgbClr val="92D050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400 MeV H</a:t>
            </a:r>
            <a:r>
              <a:rPr lang="en-US" altLang="ja-JP" sz="2400" b="1" baseline="30000" dirty="0">
                <a:solidFill>
                  <a:srgbClr val="92D050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-</a:t>
            </a:r>
            <a:r>
              <a:rPr lang="en-US" altLang="ja-JP" sz="2400" b="1" dirty="0">
                <a:solidFill>
                  <a:srgbClr val="92D050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 </a:t>
            </a:r>
            <a:r>
              <a:rPr lang="en-US" altLang="ja-JP" sz="2400" b="1" dirty="0" err="1">
                <a:solidFill>
                  <a:srgbClr val="92D050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Linac</a:t>
            </a:r>
            <a:r>
              <a:rPr lang="en-US" altLang="ja-JP" sz="2400" b="1" dirty="0">
                <a:solidFill>
                  <a:srgbClr val="92D050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 </a:t>
            </a:r>
          </a:p>
        </p:txBody>
      </p:sp>
      <p:sp>
        <p:nvSpPr>
          <p:cNvPr id="10263" name="Text Box 13"/>
          <p:cNvSpPr txBox="1">
            <a:spLocks noChangeArrowheads="1"/>
          </p:cNvSpPr>
          <p:nvPr/>
        </p:nvSpPr>
        <p:spPr bwMode="auto">
          <a:xfrm>
            <a:off x="6156176" y="3317458"/>
            <a:ext cx="2689820" cy="687606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square" lIns="95740" tIns="47870" rIns="95740" bIns="47870">
            <a:spAutoFit/>
          </a:bodyPr>
          <a:lstStyle/>
          <a:p>
            <a:pPr algn="ctr" defTabSz="957263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2400" b="1" dirty="0">
                <a:solidFill>
                  <a:srgbClr val="FFFF66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30 GeV Main Ring Synchrotron (MR) </a:t>
            </a:r>
            <a:endParaRPr lang="en-US" altLang="ja-JP" sz="2400" b="1" dirty="0">
              <a:solidFill>
                <a:srgbClr val="FFCC66"/>
              </a:solidFill>
              <a:latin typeface="Times New Roman" pitchFamily="18" charset="0"/>
              <a:ea typeface="HG創英角ﾎﾟｯﾌﾟ体" pitchFamily="49" charset="-128"/>
              <a:cs typeface="Times New Roman" pitchFamily="18" charset="0"/>
            </a:endParaRPr>
          </a:p>
        </p:txBody>
      </p:sp>
      <p:sp>
        <p:nvSpPr>
          <p:cNvPr id="8216" name="Rectangle 6"/>
          <p:cNvSpPr>
            <a:spLocks noChangeArrowheads="1"/>
          </p:cNvSpPr>
          <p:nvPr/>
        </p:nvSpPr>
        <p:spPr bwMode="auto">
          <a:xfrm>
            <a:off x="37138" y="26621"/>
            <a:ext cx="2518638" cy="954107"/>
          </a:xfrm>
          <a:prstGeom prst="rect">
            <a:avLst/>
          </a:prstGeom>
          <a:solidFill>
            <a:srgbClr val="000080">
              <a:alpha val="54117"/>
            </a:srgb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800" b="1" dirty="0">
                <a:solidFill>
                  <a:schemeClr val="bg1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J-PARC</a:t>
            </a:r>
          </a:p>
          <a:p>
            <a:pPr algn="ctr"/>
            <a:r>
              <a:rPr lang="en-US" altLang="ja-JP" sz="2800" b="1" dirty="0">
                <a:solidFill>
                  <a:schemeClr val="bg1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KEK &amp; JAEA)</a:t>
            </a:r>
          </a:p>
        </p:txBody>
      </p:sp>
      <p:grpSp>
        <p:nvGrpSpPr>
          <p:cNvPr id="18" name="グループ化 17"/>
          <p:cNvGrpSpPr/>
          <p:nvPr/>
        </p:nvGrpSpPr>
        <p:grpSpPr>
          <a:xfrm>
            <a:off x="4765452" y="1509315"/>
            <a:ext cx="1030683" cy="578739"/>
            <a:chOff x="3678555" y="4141887"/>
            <a:chExt cx="1718310" cy="943297"/>
          </a:xfrm>
        </p:grpSpPr>
        <p:cxnSp>
          <p:nvCxnSpPr>
            <p:cNvPr id="19" name="直線コネクタ 18"/>
            <p:cNvCxnSpPr>
              <a:stCxn id="24" idx="28"/>
            </p:cNvCxnSpPr>
            <p:nvPr/>
          </p:nvCxnSpPr>
          <p:spPr bwMode="auto">
            <a:xfrm flipV="1">
              <a:off x="3825240" y="4144398"/>
              <a:ext cx="1331208" cy="1299"/>
            </a:xfrm>
            <a:prstGeom prst="line">
              <a:avLst/>
            </a:prstGeom>
            <a:solidFill>
              <a:schemeClr val="accent1"/>
            </a:solidFill>
            <a:ln w="1016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直線コネクタ 19"/>
            <p:cNvCxnSpPr/>
            <p:nvPr/>
          </p:nvCxnSpPr>
          <p:spPr bwMode="auto">
            <a:xfrm rot="-120000" flipV="1">
              <a:off x="4810800" y="4459238"/>
              <a:ext cx="576064" cy="576064"/>
            </a:xfrm>
            <a:prstGeom prst="line">
              <a:avLst/>
            </a:prstGeom>
            <a:solidFill>
              <a:schemeClr val="accent1"/>
            </a:solidFill>
            <a:ln w="1016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直線コネクタ 20"/>
            <p:cNvCxnSpPr>
              <a:stCxn id="23" idx="1"/>
            </p:cNvCxnSpPr>
            <p:nvPr/>
          </p:nvCxnSpPr>
          <p:spPr bwMode="auto">
            <a:xfrm flipH="1" flipV="1">
              <a:off x="3716289" y="4387230"/>
              <a:ext cx="663306" cy="656044"/>
            </a:xfrm>
            <a:prstGeom prst="line">
              <a:avLst/>
            </a:prstGeom>
            <a:solidFill>
              <a:schemeClr val="accent1"/>
            </a:solidFill>
            <a:ln w="1016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フリーフォーム 21"/>
            <p:cNvSpPr/>
            <p:nvPr/>
          </p:nvSpPr>
          <p:spPr bwMode="auto">
            <a:xfrm>
              <a:off x="5156448" y="4144398"/>
              <a:ext cx="240417" cy="307200"/>
            </a:xfrm>
            <a:custGeom>
              <a:avLst/>
              <a:gdLst>
                <a:gd name="connsiteX0" fmla="*/ 0 w 238125"/>
                <a:gd name="connsiteY0" fmla="*/ 0 h 314325"/>
                <a:gd name="connsiteX1" fmla="*/ 41910 w 238125"/>
                <a:gd name="connsiteY1" fmla="*/ 1905 h 314325"/>
                <a:gd name="connsiteX2" fmla="*/ 47625 w 238125"/>
                <a:gd name="connsiteY2" fmla="*/ 3810 h 314325"/>
                <a:gd name="connsiteX3" fmla="*/ 60960 w 238125"/>
                <a:gd name="connsiteY3" fmla="*/ 5715 h 314325"/>
                <a:gd name="connsiteX4" fmla="*/ 68580 w 238125"/>
                <a:gd name="connsiteY4" fmla="*/ 9525 h 314325"/>
                <a:gd name="connsiteX5" fmla="*/ 80010 w 238125"/>
                <a:gd name="connsiteY5" fmla="*/ 13335 h 314325"/>
                <a:gd name="connsiteX6" fmla="*/ 85725 w 238125"/>
                <a:gd name="connsiteY6" fmla="*/ 15240 h 314325"/>
                <a:gd name="connsiteX7" fmla="*/ 91440 w 238125"/>
                <a:gd name="connsiteY7" fmla="*/ 17145 h 314325"/>
                <a:gd name="connsiteX8" fmla="*/ 108585 w 238125"/>
                <a:gd name="connsiteY8" fmla="*/ 20955 h 314325"/>
                <a:gd name="connsiteX9" fmla="*/ 125730 w 238125"/>
                <a:gd name="connsiteY9" fmla="*/ 34290 h 314325"/>
                <a:gd name="connsiteX10" fmla="*/ 131445 w 238125"/>
                <a:gd name="connsiteY10" fmla="*/ 38100 h 314325"/>
                <a:gd name="connsiteX11" fmla="*/ 139065 w 238125"/>
                <a:gd name="connsiteY11" fmla="*/ 41910 h 314325"/>
                <a:gd name="connsiteX12" fmla="*/ 144780 w 238125"/>
                <a:gd name="connsiteY12" fmla="*/ 45720 h 314325"/>
                <a:gd name="connsiteX13" fmla="*/ 158115 w 238125"/>
                <a:gd name="connsiteY13" fmla="*/ 51435 h 314325"/>
                <a:gd name="connsiteX14" fmla="*/ 161925 w 238125"/>
                <a:gd name="connsiteY14" fmla="*/ 57150 h 314325"/>
                <a:gd name="connsiteX15" fmla="*/ 163830 w 238125"/>
                <a:gd name="connsiteY15" fmla="*/ 62865 h 314325"/>
                <a:gd name="connsiteX16" fmla="*/ 169545 w 238125"/>
                <a:gd name="connsiteY16" fmla="*/ 64770 h 314325"/>
                <a:gd name="connsiteX17" fmla="*/ 175260 w 238125"/>
                <a:gd name="connsiteY17" fmla="*/ 70485 h 314325"/>
                <a:gd name="connsiteX18" fmla="*/ 186690 w 238125"/>
                <a:gd name="connsiteY18" fmla="*/ 78105 h 314325"/>
                <a:gd name="connsiteX19" fmla="*/ 192405 w 238125"/>
                <a:gd name="connsiteY19" fmla="*/ 89535 h 314325"/>
                <a:gd name="connsiteX20" fmla="*/ 203835 w 238125"/>
                <a:gd name="connsiteY20" fmla="*/ 97155 h 314325"/>
                <a:gd name="connsiteX21" fmla="*/ 207645 w 238125"/>
                <a:gd name="connsiteY21" fmla="*/ 108585 h 314325"/>
                <a:gd name="connsiteX22" fmla="*/ 215265 w 238125"/>
                <a:gd name="connsiteY22" fmla="*/ 125730 h 314325"/>
                <a:gd name="connsiteX23" fmla="*/ 217170 w 238125"/>
                <a:gd name="connsiteY23" fmla="*/ 131445 h 314325"/>
                <a:gd name="connsiteX24" fmla="*/ 219075 w 238125"/>
                <a:gd name="connsiteY24" fmla="*/ 137160 h 314325"/>
                <a:gd name="connsiteX25" fmla="*/ 224790 w 238125"/>
                <a:gd name="connsiteY25" fmla="*/ 158115 h 314325"/>
                <a:gd name="connsiteX26" fmla="*/ 226695 w 238125"/>
                <a:gd name="connsiteY26" fmla="*/ 163830 h 314325"/>
                <a:gd name="connsiteX27" fmla="*/ 228600 w 238125"/>
                <a:gd name="connsiteY27" fmla="*/ 169545 h 314325"/>
                <a:gd name="connsiteX28" fmla="*/ 232410 w 238125"/>
                <a:gd name="connsiteY28" fmla="*/ 175260 h 314325"/>
                <a:gd name="connsiteX29" fmla="*/ 234315 w 238125"/>
                <a:gd name="connsiteY29" fmla="*/ 207645 h 314325"/>
                <a:gd name="connsiteX30" fmla="*/ 236220 w 238125"/>
                <a:gd name="connsiteY30" fmla="*/ 213360 h 314325"/>
                <a:gd name="connsiteX31" fmla="*/ 238125 w 238125"/>
                <a:gd name="connsiteY31" fmla="*/ 236220 h 314325"/>
                <a:gd name="connsiteX32" fmla="*/ 236220 w 238125"/>
                <a:gd name="connsiteY32" fmla="*/ 251460 h 314325"/>
                <a:gd name="connsiteX33" fmla="*/ 234315 w 238125"/>
                <a:gd name="connsiteY33" fmla="*/ 259080 h 314325"/>
                <a:gd name="connsiteX34" fmla="*/ 230505 w 238125"/>
                <a:gd name="connsiteY34" fmla="*/ 281940 h 314325"/>
                <a:gd name="connsiteX35" fmla="*/ 226695 w 238125"/>
                <a:gd name="connsiteY35" fmla="*/ 295275 h 314325"/>
                <a:gd name="connsiteX36" fmla="*/ 219075 w 238125"/>
                <a:gd name="connsiteY36" fmla="*/ 306705 h 314325"/>
                <a:gd name="connsiteX37" fmla="*/ 211455 w 238125"/>
                <a:gd name="connsiteY37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8125" h="314325">
                  <a:moveTo>
                    <a:pt x="0" y="0"/>
                  </a:moveTo>
                  <a:cubicBezTo>
                    <a:pt x="13970" y="635"/>
                    <a:pt x="27970" y="790"/>
                    <a:pt x="41910" y="1905"/>
                  </a:cubicBezTo>
                  <a:cubicBezTo>
                    <a:pt x="43912" y="2065"/>
                    <a:pt x="45656" y="3416"/>
                    <a:pt x="47625" y="3810"/>
                  </a:cubicBezTo>
                  <a:cubicBezTo>
                    <a:pt x="52028" y="4691"/>
                    <a:pt x="56515" y="5080"/>
                    <a:pt x="60960" y="5715"/>
                  </a:cubicBezTo>
                  <a:cubicBezTo>
                    <a:pt x="63500" y="6985"/>
                    <a:pt x="65943" y="8470"/>
                    <a:pt x="68580" y="9525"/>
                  </a:cubicBezTo>
                  <a:cubicBezTo>
                    <a:pt x="72309" y="11017"/>
                    <a:pt x="76200" y="12065"/>
                    <a:pt x="80010" y="13335"/>
                  </a:cubicBezTo>
                  <a:lnTo>
                    <a:pt x="85725" y="15240"/>
                  </a:lnTo>
                  <a:cubicBezTo>
                    <a:pt x="87630" y="15875"/>
                    <a:pt x="89492" y="16658"/>
                    <a:pt x="91440" y="17145"/>
                  </a:cubicBezTo>
                  <a:cubicBezTo>
                    <a:pt x="102201" y="19835"/>
                    <a:pt x="96493" y="18537"/>
                    <a:pt x="108585" y="20955"/>
                  </a:cubicBezTo>
                  <a:cubicBezTo>
                    <a:pt x="117538" y="29908"/>
                    <a:pt x="112058" y="25176"/>
                    <a:pt x="125730" y="34290"/>
                  </a:cubicBezTo>
                  <a:cubicBezTo>
                    <a:pt x="127635" y="35560"/>
                    <a:pt x="129397" y="37076"/>
                    <a:pt x="131445" y="38100"/>
                  </a:cubicBezTo>
                  <a:cubicBezTo>
                    <a:pt x="133985" y="39370"/>
                    <a:pt x="136599" y="40501"/>
                    <a:pt x="139065" y="41910"/>
                  </a:cubicBezTo>
                  <a:cubicBezTo>
                    <a:pt x="141053" y="43046"/>
                    <a:pt x="142792" y="44584"/>
                    <a:pt x="144780" y="45720"/>
                  </a:cubicBezTo>
                  <a:cubicBezTo>
                    <a:pt x="151371" y="49486"/>
                    <a:pt x="151703" y="49298"/>
                    <a:pt x="158115" y="51435"/>
                  </a:cubicBezTo>
                  <a:cubicBezTo>
                    <a:pt x="159385" y="53340"/>
                    <a:pt x="160901" y="55102"/>
                    <a:pt x="161925" y="57150"/>
                  </a:cubicBezTo>
                  <a:cubicBezTo>
                    <a:pt x="162823" y="58946"/>
                    <a:pt x="162410" y="61445"/>
                    <a:pt x="163830" y="62865"/>
                  </a:cubicBezTo>
                  <a:cubicBezTo>
                    <a:pt x="165250" y="64285"/>
                    <a:pt x="167640" y="64135"/>
                    <a:pt x="169545" y="64770"/>
                  </a:cubicBezTo>
                  <a:cubicBezTo>
                    <a:pt x="171450" y="66675"/>
                    <a:pt x="173133" y="68831"/>
                    <a:pt x="175260" y="70485"/>
                  </a:cubicBezTo>
                  <a:cubicBezTo>
                    <a:pt x="178874" y="73296"/>
                    <a:pt x="186690" y="78105"/>
                    <a:pt x="186690" y="78105"/>
                  </a:cubicBezTo>
                  <a:cubicBezTo>
                    <a:pt x="188049" y="82182"/>
                    <a:pt x="188929" y="86494"/>
                    <a:pt x="192405" y="89535"/>
                  </a:cubicBezTo>
                  <a:cubicBezTo>
                    <a:pt x="195851" y="92550"/>
                    <a:pt x="203835" y="97155"/>
                    <a:pt x="203835" y="97155"/>
                  </a:cubicBezTo>
                  <a:cubicBezTo>
                    <a:pt x="205105" y="100965"/>
                    <a:pt x="205417" y="105243"/>
                    <a:pt x="207645" y="108585"/>
                  </a:cubicBezTo>
                  <a:cubicBezTo>
                    <a:pt x="213683" y="117642"/>
                    <a:pt x="210731" y="112128"/>
                    <a:pt x="215265" y="125730"/>
                  </a:cubicBezTo>
                  <a:lnTo>
                    <a:pt x="217170" y="131445"/>
                  </a:lnTo>
                  <a:cubicBezTo>
                    <a:pt x="217805" y="133350"/>
                    <a:pt x="218681" y="135191"/>
                    <a:pt x="219075" y="137160"/>
                  </a:cubicBezTo>
                  <a:cubicBezTo>
                    <a:pt x="221768" y="150623"/>
                    <a:pt x="219956" y="143613"/>
                    <a:pt x="224790" y="158115"/>
                  </a:cubicBezTo>
                  <a:lnTo>
                    <a:pt x="226695" y="163830"/>
                  </a:lnTo>
                  <a:cubicBezTo>
                    <a:pt x="227330" y="165735"/>
                    <a:pt x="227486" y="167874"/>
                    <a:pt x="228600" y="169545"/>
                  </a:cubicBezTo>
                  <a:lnTo>
                    <a:pt x="232410" y="175260"/>
                  </a:lnTo>
                  <a:cubicBezTo>
                    <a:pt x="233045" y="186055"/>
                    <a:pt x="233239" y="196885"/>
                    <a:pt x="234315" y="207645"/>
                  </a:cubicBezTo>
                  <a:cubicBezTo>
                    <a:pt x="234515" y="209643"/>
                    <a:pt x="235955" y="211370"/>
                    <a:pt x="236220" y="213360"/>
                  </a:cubicBezTo>
                  <a:cubicBezTo>
                    <a:pt x="237231" y="220939"/>
                    <a:pt x="237490" y="228600"/>
                    <a:pt x="238125" y="236220"/>
                  </a:cubicBezTo>
                  <a:cubicBezTo>
                    <a:pt x="237490" y="241300"/>
                    <a:pt x="237062" y="246410"/>
                    <a:pt x="236220" y="251460"/>
                  </a:cubicBezTo>
                  <a:cubicBezTo>
                    <a:pt x="235790" y="254043"/>
                    <a:pt x="234713" y="256492"/>
                    <a:pt x="234315" y="259080"/>
                  </a:cubicBezTo>
                  <a:cubicBezTo>
                    <a:pt x="228639" y="295974"/>
                    <a:pt x="235468" y="264570"/>
                    <a:pt x="230505" y="281940"/>
                  </a:cubicBezTo>
                  <a:cubicBezTo>
                    <a:pt x="229925" y="283971"/>
                    <a:pt x="228038" y="292857"/>
                    <a:pt x="226695" y="295275"/>
                  </a:cubicBezTo>
                  <a:cubicBezTo>
                    <a:pt x="224471" y="299278"/>
                    <a:pt x="222885" y="304165"/>
                    <a:pt x="219075" y="306705"/>
                  </a:cubicBezTo>
                  <a:cubicBezTo>
                    <a:pt x="212179" y="311303"/>
                    <a:pt x="214384" y="308467"/>
                    <a:pt x="211455" y="314325"/>
                  </a:cubicBezTo>
                </a:path>
              </a:pathLst>
            </a:custGeom>
            <a:noFill/>
            <a:ln w="1016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3" name="フリーフォーム 22"/>
            <p:cNvSpPr/>
            <p:nvPr/>
          </p:nvSpPr>
          <p:spPr bwMode="auto">
            <a:xfrm>
              <a:off x="4364355" y="5031844"/>
              <a:ext cx="468630" cy="53340"/>
            </a:xfrm>
            <a:custGeom>
              <a:avLst/>
              <a:gdLst>
                <a:gd name="connsiteX0" fmla="*/ 0 w 468630"/>
                <a:gd name="connsiteY0" fmla="*/ 5715 h 53340"/>
                <a:gd name="connsiteX1" fmla="*/ 15240 w 468630"/>
                <a:gd name="connsiteY1" fmla="*/ 11430 h 53340"/>
                <a:gd name="connsiteX2" fmla="*/ 28575 w 468630"/>
                <a:gd name="connsiteY2" fmla="*/ 15240 h 53340"/>
                <a:gd name="connsiteX3" fmla="*/ 34290 w 468630"/>
                <a:gd name="connsiteY3" fmla="*/ 19050 h 53340"/>
                <a:gd name="connsiteX4" fmla="*/ 55245 w 468630"/>
                <a:gd name="connsiteY4" fmla="*/ 24765 h 53340"/>
                <a:gd name="connsiteX5" fmla="*/ 76200 w 468630"/>
                <a:gd name="connsiteY5" fmla="*/ 30480 h 53340"/>
                <a:gd name="connsiteX6" fmla="*/ 81915 w 468630"/>
                <a:gd name="connsiteY6" fmla="*/ 36195 h 53340"/>
                <a:gd name="connsiteX7" fmla="*/ 89535 w 468630"/>
                <a:gd name="connsiteY7" fmla="*/ 38100 h 53340"/>
                <a:gd name="connsiteX8" fmla="*/ 118110 w 468630"/>
                <a:gd name="connsiteY8" fmla="*/ 41910 h 53340"/>
                <a:gd name="connsiteX9" fmla="*/ 123825 w 468630"/>
                <a:gd name="connsiteY9" fmla="*/ 43815 h 53340"/>
                <a:gd name="connsiteX10" fmla="*/ 139065 w 468630"/>
                <a:gd name="connsiteY10" fmla="*/ 47625 h 53340"/>
                <a:gd name="connsiteX11" fmla="*/ 150495 w 468630"/>
                <a:gd name="connsiteY11" fmla="*/ 51435 h 53340"/>
                <a:gd name="connsiteX12" fmla="*/ 175260 w 468630"/>
                <a:gd name="connsiteY12" fmla="*/ 53340 h 53340"/>
                <a:gd name="connsiteX13" fmla="*/ 333375 w 468630"/>
                <a:gd name="connsiteY13" fmla="*/ 51435 h 53340"/>
                <a:gd name="connsiteX14" fmla="*/ 348615 w 468630"/>
                <a:gd name="connsiteY14" fmla="*/ 49530 h 53340"/>
                <a:gd name="connsiteX15" fmla="*/ 365760 w 468630"/>
                <a:gd name="connsiteY15" fmla="*/ 47625 h 53340"/>
                <a:gd name="connsiteX16" fmla="*/ 373380 w 468630"/>
                <a:gd name="connsiteY16" fmla="*/ 45720 h 53340"/>
                <a:gd name="connsiteX17" fmla="*/ 379095 w 468630"/>
                <a:gd name="connsiteY17" fmla="*/ 43815 h 53340"/>
                <a:gd name="connsiteX18" fmla="*/ 398145 w 468630"/>
                <a:gd name="connsiteY18" fmla="*/ 40005 h 53340"/>
                <a:gd name="connsiteX19" fmla="*/ 409575 w 468630"/>
                <a:gd name="connsiteY19" fmla="*/ 36195 h 53340"/>
                <a:gd name="connsiteX20" fmla="*/ 415290 w 468630"/>
                <a:gd name="connsiteY20" fmla="*/ 32385 h 53340"/>
                <a:gd name="connsiteX21" fmla="*/ 434340 w 468630"/>
                <a:gd name="connsiteY21" fmla="*/ 26670 h 53340"/>
                <a:gd name="connsiteX22" fmla="*/ 445770 w 468630"/>
                <a:gd name="connsiteY22" fmla="*/ 22860 h 53340"/>
                <a:gd name="connsiteX23" fmla="*/ 451485 w 468630"/>
                <a:gd name="connsiteY23" fmla="*/ 19050 h 53340"/>
                <a:gd name="connsiteX24" fmla="*/ 462915 w 468630"/>
                <a:gd name="connsiteY24" fmla="*/ 7620 h 53340"/>
                <a:gd name="connsiteX25" fmla="*/ 466725 w 468630"/>
                <a:gd name="connsiteY25" fmla="*/ 1905 h 53340"/>
                <a:gd name="connsiteX26" fmla="*/ 468630 w 468630"/>
                <a:gd name="connsiteY26" fmla="*/ 0 h 5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68630" h="53340">
                  <a:moveTo>
                    <a:pt x="0" y="5715"/>
                  </a:moveTo>
                  <a:cubicBezTo>
                    <a:pt x="5032" y="7728"/>
                    <a:pt x="10014" y="9937"/>
                    <a:pt x="15240" y="11430"/>
                  </a:cubicBezTo>
                  <a:cubicBezTo>
                    <a:pt x="18088" y="12244"/>
                    <a:pt x="25530" y="13717"/>
                    <a:pt x="28575" y="15240"/>
                  </a:cubicBezTo>
                  <a:cubicBezTo>
                    <a:pt x="30623" y="16264"/>
                    <a:pt x="32198" y="18120"/>
                    <a:pt x="34290" y="19050"/>
                  </a:cubicBezTo>
                  <a:cubicBezTo>
                    <a:pt x="46481" y="24468"/>
                    <a:pt x="43645" y="21601"/>
                    <a:pt x="55245" y="24765"/>
                  </a:cubicBezTo>
                  <a:cubicBezTo>
                    <a:pt x="81831" y="32016"/>
                    <a:pt x="52994" y="25839"/>
                    <a:pt x="76200" y="30480"/>
                  </a:cubicBezTo>
                  <a:cubicBezTo>
                    <a:pt x="78105" y="32385"/>
                    <a:pt x="79576" y="34858"/>
                    <a:pt x="81915" y="36195"/>
                  </a:cubicBezTo>
                  <a:cubicBezTo>
                    <a:pt x="84188" y="37494"/>
                    <a:pt x="87018" y="37381"/>
                    <a:pt x="89535" y="38100"/>
                  </a:cubicBezTo>
                  <a:cubicBezTo>
                    <a:pt x="105556" y="42677"/>
                    <a:pt x="81629" y="38870"/>
                    <a:pt x="118110" y="41910"/>
                  </a:cubicBezTo>
                  <a:cubicBezTo>
                    <a:pt x="120015" y="42545"/>
                    <a:pt x="121888" y="43287"/>
                    <a:pt x="123825" y="43815"/>
                  </a:cubicBezTo>
                  <a:cubicBezTo>
                    <a:pt x="128877" y="45193"/>
                    <a:pt x="134097" y="45969"/>
                    <a:pt x="139065" y="47625"/>
                  </a:cubicBezTo>
                  <a:cubicBezTo>
                    <a:pt x="142875" y="48895"/>
                    <a:pt x="146491" y="51127"/>
                    <a:pt x="150495" y="51435"/>
                  </a:cubicBezTo>
                  <a:lnTo>
                    <a:pt x="175260" y="53340"/>
                  </a:lnTo>
                  <a:lnTo>
                    <a:pt x="333375" y="51435"/>
                  </a:lnTo>
                  <a:cubicBezTo>
                    <a:pt x="338493" y="51323"/>
                    <a:pt x="343531" y="50128"/>
                    <a:pt x="348615" y="49530"/>
                  </a:cubicBezTo>
                  <a:lnTo>
                    <a:pt x="365760" y="47625"/>
                  </a:lnTo>
                  <a:cubicBezTo>
                    <a:pt x="368300" y="46990"/>
                    <a:pt x="370863" y="46439"/>
                    <a:pt x="373380" y="45720"/>
                  </a:cubicBezTo>
                  <a:cubicBezTo>
                    <a:pt x="375311" y="45168"/>
                    <a:pt x="377135" y="44251"/>
                    <a:pt x="379095" y="43815"/>
                  </a:cubicBezTo>
                  <a:cubicBezTo>
                    <a:pt x="392336" y="40873"/>
                    <a:pt x="387301" y="43258"/>
                    <a:pt x="398145" y="40005"/>
                  </a:cubicBezTo>
                  <a:cubicBezTo>
                    <a:pt x="401992" y="38851"/>
                    <a:pt x="406233" y="38423"/>
                    <a:pt x="409575" y="36195"/>
                  </a:cubicBezTo>
                  <a:cubicBezTo>
                    <a:pt x="411480" y="34925"/>
                    <a:pt x="413198" y="33315"/>
                    <a:pt x="415290" y="32385"/>
                  </a:cubicBezTo>
                  <a:cubicBezTo>
                    <a:pt x="424616" y="28240"/>
                    <a:pt x="425815" y="29228"/>
                    <a:pt x="434340" y="26670"/>
                  </a:cubicBezTo>
                  <a:cubicBezTo>
                    <a:pt x="438187" y="25516"/>
                    <a:pt x="442428" y="25088"/>
                    <a:pt x="445770" y="22860"/>
                  </a:cubicBezTo>
                  <a:lnTo>
                    <a:pt x="451485" y="19050"/>
                  </a:lnTo>
                  <a:cubicBezTo>
                    <a:pt x="460464" y="5581"/>
                    <a:pt x="448738" y="21797"/>
                    <a:pt x="462915" y="7620"/>
                  </a:cubicBezTo>
                  <a:cubicBezTo>
                    <a:pt x="464534" y="6001"/>
                    <a:pt x="465351" y="3737"/>
                    <a:pt x="466725" y="1905"/>
                  </a:cubicBezTo>
                  <a:cubicBezTo>
                    <a:pt x="467264" y="1187"/>
                    <a:pt x="467995" y="635"/>
                    <a:pt x="468630" y="0"/>
                  </a:cubicBezTo>
                </a:path>
              </a:pathLst>
            </a:custGeom>
            <a:noFill/>
            <a:ln w="1016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4" name="フリーフォーム 23"/>
            <p:cNvSpPr/>
            <p:nvPr/>
          </p:nvSpPr>
          <p:spPr bwMode="auto">
            <a:xfrm>
              <a:off x="3678555" y="4141887"/>
              <a:ext cx="211455" cy="251460"/>
            </a:xfrm>
            <a:custGeom>
              <a:avLst/>
              <a:gdLst>
                <a:gd name="connsiteX0" fmla="*/ 38100 w 211455"/>
                <a:gd name="connsiteY0" fmla="*/ 251460 h 251460"/>
                <a:gd name="connsiteX1" fmla="*/ 30480 w 211455"/>
                <a:gd name="connsiteY1" fmla="*/ 241935 h 251460"/>
                <a:gd name="connsiteX2" fmla="*/ 24765 w 211455"/>
                <a:gd name="connsiteY2" fmla="*/ 236220 h 251460"/>
                <a:gd name="connsiteX3" fmla="*/ 22860 w 211455"/>
                <a:gd name="connsiteY3" fmla="*/ 228600 h 251460"/>
                <a:gd name="connsiteX4" fmla="*/ 19050 w 211455"/>
                <a:gd name="connsiteY4" fmla="*/ 222885 h 251460"/>
                <a:gd name="connsiteX5" fmla="*/ 13335 w 211455"/>
                <a:gd name="connsiteY5" fmla="*/ 209550 h 251460"/>
                <a:gd name="connsiteX6" fmla="*/ 9525 w 211455"/>
                <a:gd name="connsiteY6" fmla="*/ 198120 h 251460"/>
                <a:gd name="connsiteX7" fmla="*/ 5715 w 211455"/>
                <a:gd name="connsiteY7" fmla="*/ 192405 h 251460"/>
                <a:gd name="connsiteX8" fmla="*/ 0 w 211455"/>
                <a:gd name="connsiteY8" fmla="*/ 173355 h 251460"/>
                <a:gd name="connsiteX9" fmla="*/ 1905 w 211455"/>
                <a:gd name="connsiteY9" fmla="*/ 114300 h 251460"/>
                <a:gd name="connsiteX10" fmla="*/ 5715 w 211455"/>
                <a:gd name="connsiteY10" fmla="*/ 108585 h 251460"/>
                <a:gd name="connsiteX11" fmla="*/ 13335 w 211455"/>
                <a:gd name="connsiteY11" fmla="*/ 97155 h 251460"/>
                <a:gd name="connsiteX12" fmla="*/ 17145 w 211455"/>
                <a:gd name="connsiteY12" fmla="*/ 81915 h 251460"/>
                <a:gd name="connsiteX13" fmla="*/ 19050 w 211455"/>
                <a:gd name="connsiteY13" fmla="*/ 74295 h 251460"/>
                <a:gd name="connsiteX14" fmla="*/ 24765 w 211455"/>
                <a:gd name="connsiteY14" fmla="*/ 70485 h 251460"/>
                <a:gd name="connsiteX15" fmla="*/ 28575 w 211455"/>
                <a:gd name="connsiteY15" fmla="*/ 64770 h 251460"/>
                <a:gd name="connsiteX16" fmla="*/ 34290 w 211455"/>
                <a:gd name="connsiteY16" fmla="*/ 60960 h 251460"/>
                <a:gd name="connsiteX17" fmla="*/ 36195 w 211455"/>
                <a:gd name="connsiteY17" fmla="*/ 55245 h 251460"/>
                <a:gd name="connsiteX18" fmla="*/ 41910 w 211455"/>
                <a:gd name="connsiteY18" fmla="*/ 49530 h 251460"/>
                <a:gd name="connsiteX19" fmla="*/ 51435 w 211455"/>
                <a:gd name="connsiteY19" fmla="*/ 40005 h 251460"/>
                <a:gd name="connsiteX20" fmla="*/ 68580 w 211455"/>
                <a:gd name="connsiteY20" fmla="*/ 32385 h 251460"/>
                <a:gd name="connsiteX21" fmla="*/ 74295 w 211455"/>
                <a:gd name="connsiteY21" fmla="*/ 26670 h 251460"/>
                <a:gd name="connsiteX22" fmla="*/ 80010 w 211455"/>
                <a:gd name="connsiteY22" fmla="*/ 24765 h 251460"/>
                <a:gd name="connsiteX23" fmla="*/ 81915 w 211455"/>
                <a:gd name="connsiteY23" fmla="*/ 19050 h 251460"/>
                <a:gd name="connsiteX24" fmla="*/ 100965 w 211455"/>
                <a:gd name="connsiteY24" fmla="*/ 13335 h 251460"/>
                <a:gd name="connsiteX25" fmla="*/ 106680 w 211455"/>
                <a:gd name="connsiteY25" fmla="*/ 11430 h 251460"/>
                <a:gd name="connsiteX26" fmla="*/ 133350 w 211455"/>
                <a:gd name="connsiteY26" fmla="*/ 7620 h 251460"/>
                <a:gd name="connsiteX27" fmla="*/ 140970 w 211455"/>
                <a:gd name="connsiteY27" fmla="*/ 5715 h 251460"/>
                <a:gd name="connsiteX28" fmla="*/ 146685 w 211455"/>
                <a:gd name="connsiteY28" fmla="*/ 3810 h 251460"/>
                <a:gd name="connsiteX29" fmla="*/ 173355 w 211455"/>
                <a:gd name="connsiteY29" fmla="*/ 0 h 251460"/>
                <a:gd name="connsiteX30" fmla="*/ 211455 w 211455"/>
                <a:gd name="connsiteY30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1455" h="251460">
                  <a:moveTo>
                    <a:pt x="38100" y="251460"/>
                  </a:moveTo>
                  <a:cubicBezTo>
                    <a:pt x="35560" y="248285"/>
                    <a:pt x="33157" y="244995"/>
                    <a:pt x="30480" y="241935"/>
                  </a:cubicBezTo>
                  <a:cubicBezTo>
                    <a:pt x="28706" y="239908"/>
                    <a:pt x="26102" y="238559"/>
                    <a:pt x="24765" y="236220"/>
                  </a:cubicBezTo>
                  <a:cubicBezTo>
                    <a:pt x="23466" y="233947"/>
                    <a:pt x="23891" y="231006"/>
                    <a:pt x="22860" y="228600"/>
                  </a:cubicBezTo>
                  <a:cubicBezTo>
                    <a:pt x="21958" y="226496"/>
                    <a:pt x="20320" y="224790"/>
                    <a:pt x="19050" y="222885"/>
                  </a:cubicBezTo>
                  <a:cubicBezTo>
                    <a:pt x="14011" y="202728"/>
                    <a:pt x="20853" y="226465"/>
                    <a:pt x="13335" y="209550"/>
                  </a:cubicBezTo>
                  <a:cubicBezTo>
                    <a:pt x="11704" y="205880"/>
                    <a:pt x="11753" y="201462"/>
                    <a:pt x="9525" y="198120"/>
                  </a:cubicBezTo>
                  <a:cubicBezTo>
                    <a:pt x="8255" y="196215"/>
                    <a:pt x="6645" y="194497"/>
                    <a:pt x="5715" y="192405"/>
                  </a:cubicBezTo>
                  <a:cubicBezTo>
                    <a:pt x="3065" y="186442"/>
                    <a:pt x="1583" y="179688"/>
                    <a:pt x="0" y="173355"/>
                  </a:cubicBezTo>
                  <a:cubicBezTo>
                    <a:pt x="635" y="153670"/>
                    <a:pt x="174" y="133919"/>
                    <a:pt x="1905" y="114300"/>
                  </a:cubicBezTo>
                  <a:cubicBezTo>
                    <a:pt x="2106" y="112019"/>
                    <a:pt x="4691" y="110633"/>
                    <a:pt x="5715" y="108585"/>
                  </a:cubicBezTo>
                  <a:cubicBezTo>
                    <a:pt x="11229" y="97557"/>
                    <a:pt x="2501" y="107989"/>
                    <a:pt x="13335" y="97155"/>
                  </a:cubicBezTo>
                  <a:cubicBezTo>
                    <a:pt x="16739" y="86943"/>
                    <a:pt x="14080" y="95708"/>
                    <a:pt x="17145" y="81915"/>
                  </a:cubicBezTo>
                  <a:cubicBezTo>
                    <a:pt x="17713" y="79359"/>
                    <a:pt x="17598" y="76473"/>
                    <a:pt x="19050" y="74295"/>
                  </a:cubicBezTo>
                  <a:cubicBezTo>
                    <a:pt x="20320" y="72390"/>
                    <a:pt x="22860" y="71755"/>
                    <a:pt x="24765" y="70485"/>
                  </a:cubicBezTo>
                  <a:cubicBezTo>
                    <a:pt x="26035" y="68580"/>
                    <a:pt x="26956" y="66389"/>
                    <a:pt x="28575" y="64770"/>
                  </a:cubicBezTo>
                  <a:cubicBezTo>
                    <a:pt x="30194" y="63151"/>
                    <a:pt x="32860" y="62748"/>
                    <a:pt x="34290" y="60960"/>
                  </a:cubicBezTo>
                  <a:cubicBezTo>
                    <a:pt x="35544" y="59392"/>
                    <a:pt x="35081" y="56916"/>
                    <a:pt x="36195" y="55245"/>
                  </a:cubicBezTo>
                  <a:cubicBezTo>
                    <a:pt x="37689" y="53003"/>
                    <a:pt x="40185" y="51600"/>
                    <a:pt x="41910" y="49530"/>
                  </a:cubicBezTo>
                  <a:cubicBezTo>
                    <a:pt x="49847" y="40005"/>
                    <a:pt x="40958" y="46990"/>
                    <a:pt x="51435" y="40005"/>
                  </a:cubicBezTo>
                  <a:cubicBezTo>
                    <a:pt x="59595" y="27764"/>
                    <a:pt x="49331" y="40084"/>
                    <a:pt x="68580" y="32385"/>
                  </a:cubicBezTo>
                  <a:cubicBezTo>
                    <a:pt x="71081" y="31384"/>
                    <a:pt x="72053" y="28164"/>
                    <a:pt x="74295" y="26670"/>
                  </a:cubicBezTo>
                  <a:cubicBezTo>
                    <a:pt x="75966" y="25556"/>
                    <a:pt x="78105" y="25400"/>
                    <a:pt x="80010" y="24765"/>
                  </a:cubicBezTo>
                  <a:cubicBezTo>
                    <a:pt x="80645" y="22860"/>
                    <a:pt x="80281" y="20217"/>
                    <a:pt x="81915" y="19050"/>
                  </a:cubicBezTo>
                  <a:cubicBezTo>
                    <a:pt x="84933" y="16894"/>
                    <a:pt x="96552" y="14596"/>
                    <a:pt x="100965" y="13335"/>
                  </a:cubicBezTo>
                  <a:cubicBezTo>
                    <a:pt x="102896" y="12783"/>
                    <a:pt x="104699" y="11760"/>
                    <a:pt x="106680" y="11430"/>
                  </a:cubicBezTo>
                  <a:cubicBezTo>
                    <a:pt x="136635" y="6438"/>
                    <a:pt x="112786" y="12190"/>
                    <a:pt x="133350" y="7620"/>
                  </a:cubicBezTo>
                  <a:cubicBezTo>
                    <a:pt x="135906" y="7052"/>
                    <a:pt x="138453" y="6434"/>
                    <a:pt x="140970" y="5715"/>
                  </a:cubicBezTo>
                  <a:cubicBezTo>
                    <a:pt x="142901" y="5163"/>
                    <a:pt x="144708" y="4159"/>
                    <a:pt x="146685" y="3810"/>
                  </a:cubicBezTo>
                  <a:cubicBezTo>
                    <a:pt x="155529" y="2249"/>
                    <a:pt x="164375" y="0"/>
                    <a:pt x="173355" y="0"/>
                  </a:cubicBezTo>
                  <a:lnTo>
                    <a:pt x="211455" y="0"/>
                  </a:lnTo>
                </a:path>
              </a:pathLst>
            </a:custGeom>
            <a:noFill/>
            <a:ln w="1016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cxnSp>
        <p:nvCxnSpPr>
          <p:cNvPr id="3" name="直線矢印コネクタ 2"/>
          <p:cNvCxnSpPr>
            <a:endCxn id="24" idx="19"/>
          </p:cNvCxnSpPr>
          <p:nvPr/>
        </p:nvCxnSpPr>
        <p:spPr bwMode="auto">
          <a:xfrm>
            <a:off x="3723878" y="1519634"/>
            <a:ext cx="1072426" cy="1422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203504" y="6356176"/>
            <a:ext cx="1905000" cy="457200"/>
          </a:xfrm>
        </p:spPr>
        <p:txBody>
          <a:bodyPr/>
          <a:lstStyle/>
          <a:p>
            <a:pPr>
              <a:defRPr/>
            </a:pPr>
            <a:fld id="{5233487C-9B60-4FDA-9290-09D069B846F2}" type="slidenum">
              <a:rPr lang="ja-JP" altLang="en-US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フリーフォーム 8"/>
          <p:cNvSpPr/>
          <p:nvPr/>
        </p:nvSpPr>
        <p:spPr bwMode="auto">
          <a:xfrm>
            <a:off x="3779912" y="1068779"/>
            <a:ext cx="623454" cy="154379"/>
          </a:xfrm>
          <a:custGeom>
            <a:avLst/>
            <a:gdLst>
              <a:gd name="connsiteX0" fmla="*/ 0 w 623454"/>
              <a:gd name="connsiteY0" fmla="*/ 0 h 154379"/>
              <a:gd name="connsiteX1" fmla="*/ 17813 w 623454"/>
              <a:gd name="connsiteY1" fmla="*/ 112816 h 154379"/>
              <a:gd name="connsiteX2" fmla="*/ 89065 w 623454"/>
              <a:gd name="connsiteY2" fmla="*/ 142504 h 154379"/>
              <a:gd name="connsiteX3" fmla="*/ 219693 w 623454"/>
              <a:gd name="connsiteY3" fmla="*/ 148442 h 154379"/>
              <a:gd name="connsiteX4" fmla="*/ 623454 w 623454"/>
              <a:gd name="connsiteY4" fmla="*/ 154379 h 15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454" h="154379">
                <a:moveTo>
                  <a:pt x="0" y="0"/>
                </a:moveTo>
                <a:cubicBezTo>
                  <a:pt x="1484" y="44532"/>
                  <a:pt x="2969" y="89065"/>
                  <a:pt x="17813" y="112816"/>
                </a:cubicBezTo>
                <a:cubicBezTo>
                  <a:pt x="32657" y="136567"/>
                  <a:pt x="55418" y="136566"/>
                  <a:pt x="89065" y="142504"/>
                </a:cubicBezTo>
                <a:cubicBezTo>
                  <a:pt x="122712" y="148442"/>
                  <a:pt x="219693" y="148442"/>
                  <a:pt x="219693" y="148442"/>
                </a:cubicBezTo>
                <a:lnTo>
                  <a:pt x="623454" y="154379"/>
                </a:lnTo>
              </a:path>
            </a:pathLst>
          </a:cu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4365921" y="889793"/>
            <a:ext cx="3372968" cy="56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386" tIns="34193" rIns="68386" bIns="34193">
            <a:spAutoFit/>
          </a:bodyPr>
          <a:lstStyle>
            <a:lvl1pPr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ja-JP" sz="2000" b="1" dirty="0">
                <a:solidFill>
                  <a:srgbClr val="FFC000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Transmutation Experimental Facility (TEF)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720932" y="2120106"/>
            <a:ext cx="3207336" cy="53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386" tIns="34193" rIns="68386" bIns="34193">
            <a:spAutoFit/>
          </a:bodyPr>
          <a:lstStyle>
            <a:lvl1pPr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ja-JP" sz="2000" b="1" dirty="0">
                <a:solidFill>
                  <a:srgbClr val="00FF00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Fast Extraction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ja-JP" sz="2000" b="1" dirty="0">
                <a:solidFill>
                  <a:srgbClr val="00FF00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Neutrino experiment (NU)</a:t>
            </a: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6012160" y="5229200"/>
            <a:ext cx="3207336" cy="53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386" tIns="34193" rIns="68386" bIns="34193">
            <a:spAutoFit/>
          </a:bodyPr>
          <a:lstStyle>
            <a:lvl1pPr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ja-JP" sz="2000" b="1" dirty="0">
                <a:solidFill>
                  <a:srgbClr val="00CCFF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Slow Extraction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ja-JP" sz="2000" b="1" dirty="0">
                <a:solidFill>
                  <a:srgbClr val="00CCFF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Hadron experiments (HD)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860032" y="1434262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>
                <a:solidFill>
                  <a:schemeClr val="bg1"/>
                </a:solidFill>
              </a:rPr>
              <a:t>H</a:t>
            </a:r>
            <a:r>
              <a:rPr lang="en-US" altLang="ja-JP" sz="1800" b="1" baseline="30000" dirty="0">
                <a:solidFill>
                  <a:schemeClr val="bg1"/>
                </a:solidFill>
                <a:latin typeface="Symbol" panose="05050102010706020507" pitchFamily="18" charset="2"/>
              </a:rPr>
              <a:t>-</a:t>
            </a:r>
            <a:r>
              <a:rPr lang="en-US" altLang="ja-JP" sz="1800" b="1" dirty="0">
                <a:solidFill>
                  <a:schemeClr val="bg1"/>
                </a:solidFill>
              </a:rPr>
              <a:t> </a:t>
            </a:r>
            <a:r>
              <a:rPr lang="en-US" altLang="ja-JP" sz="18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altLang="ja-JP" sz="1800" b="1" dirty="0">
                <a:solidFill>
                  <a:schemeClr val="bg1"/>
                </a:solidFill>
              </a:rPr>
              <a:t>p</a:t>
            </a:r>
            <a:endParaRPr kumimoji="1" lang="ja-JP" altLang="en-US" sz="1800" b="1" dirty="0">
              <a:solidFill>
                <a:schemeClr val="bg1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3641C2E4-6922-48B3-9B49-54A9864F332E}"/>
              </a:ext>
            </a:extLst>
          </p:cNvPr>
          <p:cNvCxnSpPr/>
          <p:nvPr/>
        </p:nvCxnSpPr>
        <p:spPr bwMode="auto">
          <a:xfrm>
            <a:off x="5288543" y="1377412"/>
            <a:ext cx="0" cy="180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1111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81836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91680" y="74712"/>
            <a:ext cx="7416824" cy="741539"/>
          </a:xfrm>
          <a:solidFill>
            <a:srgbClr val="7030A0"/>
          </a:solidFill>
        </p:spPr>
        <p:txBody>
          <a:bodyPr/>
          <a:lstStyle/>
          <a:p>
            <a:pPr algn="l"/>
            <a:r>
              <a:rPr lang="en-US" altLang="ja-JP" sz="32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Principle of H</a:t>
            </a:r>
            <a:r>
              <a:rPr lang="en-US" altLang="ja-JP" sz="3200" b="1" i="1" baseline="30000" dirty="0">
                <a:solidFill>
                  <a:schemeClr val="bg1"/>
                </a:solidFill>
                <a:latin typeface="Symbol" panose="05050102010706020507" pitchFamily="18" charset="2"/>
              </a:rPr>
              <a:t>-</a:t>
            </a:r>
            <a:r>
              <a:rPr lang="en-US" altLang="ja-JP" sz="32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stripping by only lasers</a:t>
            </a:r>
            <a:endParaRPr kumimoji="1" lang="ja-JP" altLang="en-US" sz="32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46" name="グループ化 45"/>
          <p:cNvGrpSpPr/>
          <p:nvPr/>
        </p:nvGrpSpPr>
        <p:grpSpPr>
          <a:xfrm>
            <a:off x="179513" y="1556792"/>
            <a:ext cx="6120680" cy="2952000"/>
            <a:chOff x="-56" y="240834"/>
            <a:chExt cx="7231252" cy="3332182"/>
          </a:xfrm>
        </p:grpSpPr>
        <p:grpSp>
          <p:nvGrpSpPr>
            <p:cNvPr id="47" name="グループ化 46"/>
            <p:cNvGrpSpPr/>
            <p:nvPr/>
          </p:nvGrpSpPr>
          <p:grpSpPr>
            <a:xfrm>
              <a:off x="-56" y="240834"/>
              <a:ext cx="7231252" cy="3332182"/>
              <a:chOff x="504000" y="609601"/>
              <a:chExt cx="5796192" cy="2747391"/>
            </a:xfrm>
          </p:grpSpPr>
          <p:sp>
            <p:nvSpPr>
              <p:cNvPr id="54" name="正方形/長方形 53"/>
              <p:cNvSpPr/>
              <p:nvPr/>
            </p:nvSpPr>
            <p:spPr>
              <a:xfrm>
                <a:off x="504000" y="609601"/>
                <a:ext cx="5734857" cy="2603375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kumimoji="0" lang="ja-JP" altLang="en-U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5" name="Straight Arrow Connector 4"/>
              <p:cNvCxnSpPr/>
              <p:nvPr/>
            </p:nvCxnSpPr>
            <p:spPr>
              <a:xfrm>
                <a:off x="3276000" y="1959235"/>
                <a:ext cx="2124000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ysDash"/>
                <a:tailEnd type="none"/>
              </a:ln>
              <a:effectLst/>
            </p:spPr>
          </p:cxnSp>
          <p:cxnSp>
            <p:nvCxnSpPr>
              <p:cNvPr id="56" name="Straight Arrow Connector 13"/>
              <p:cNvCxnSpPr/>
              <p:nvPr/>
            </p:nvCxnSpPr>
            <p:spPr>
              <a:xfrm>
                <a:off x="1569839" y="1335518"/>
                <a:ext cx="0" cy="99360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57" name="TextBox 23"/>
              <p:cNvSpPr txBox="1"/>
              <p:nvPr/>
            </p:nvSpPr>
            <p:spPr>
              <a:xfrm>
                <a:off x="730078" y="1268760"/>
                <a:ext cx="457546" cy="460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kumimoji="0" lang="en-US" b="1" kern="0" dirty="0">
                    <a:solidFill>
                      <a:prstClr val="black"/>
                    </a:solidFill>
                    <a:latin typeface="Calibri"/>
                  </a:rPr>
                  <a:t>H</a:t>
                </a:r>
                <a:r>
                  <a:rPr kumimoji="0" lang="en-US" b="1" kern="0" baseline="30000" dirty="0">
                    <a:solidFill>
                      <a:prstClr val="black"/>
                    </a:solidFill>
                    <a:latin typeface="Calibri"/>
                  </a:rPr>
                  <a:t>-</a:t>
                </a:r>
                <a:endParaRPr kumimoji="0" lang="en-US" b="1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TextBox 24"/>
              <p:cNvSpPr txBox="1"/>
              <p:nvPr/>
            </p:nvSpPr>
            <p:spPr>
              <a:xfrm>
                <a:off x="2251789" y="1299498"/>
                <a:ext cx="496257" cy="460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kumimoji="0" lang="en-US" b="1" kern="0" dirty="0">
                    <a:solidFill>
                      <a:prstClr val="black"/>
                    </a:solidFill>
                    <a:latin typeface="Calibri"/>
                  </a:rPr>
                  <a:t>H</a:t>
                </a:r>
                <a:r>
                  <a:rPr kumimoji="0" lang="en-US" b="1" kern="0" baseline="30000" dirty="0">
                    <a:solidFill>
                      <a:prstClr val="black"/>
                    </a:solidFill>
                    <a:latin typeface="Calibri"/>
                  </a:rPr>
                  <a:t>0</a:t>
                </a:r>
                <a:endParaRPr kumimoji="0" lang="en-US" b="1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" name="TextBox 27"/>
              <p:cNvSpPr txBox="1"/>
              <p:nvPr/>
            </p:nvSpPr>
            <p:spPr>
              <a:xfrm>
                <a:off x="4111002" y="1279016"/>
                <a:ext cx="593961" cy="460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kumimoji="0" lang="en-US" b="1" kern="0" dirty="0">
                    <a:solidFill>
                      <a:prstClr val="black"/>
                    </a:solidFill>
                    <a:latin typeface="Calibri"/>
                  </a:rPr>
                  <a:t>H</a:t>
                </a:r>
                <a:r>
                  <a:rPr kumimoji="0" lang="en-US" b="1" kern="0" baseline="30000" dirty="0">
                    <a:solidFill>
                      <a:prstClr val="black"/>
                    </a:solidFill>
                    <a:latin typeface="Calibri"/>
                  </a:rPr>
                  <a:t>0*</a:t>
                </a:r>
                <a:endParaRPr kumimoji="0" lang="en-US" b="1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" name="TextBox 30"/>
              <p:cNvSpPr txBox="1"/>
              <p:nvPr/>
            </p:nvSpPr>
            <p:spPr>
              <a:xfrm>
                <a:off x="5364088" y="1412776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kumimoji="0" lang="en-US" b="1" kern="0" dirty="0">
                    <a:solidFill>
                      <a:prstClr val="black"/>
                    </a:solidFill>
                    <a:latin typeface="Calibri"/>
                  </a:rPr>
                  <a:t>p</a:t>
                </a:r>
              </a:p>
            </p:txBody>
          </p:sp>
          <p:grpSp>
            <p:nvGrpSpPr>
              <p:cNvPr id="61" name="グループ化 60"/>
              <p:cNvGrpSpPr/>
              <p:nvPr/>
            </p:nvGrpSpPr>
            <p:grpSpPr>
              <a:xfrm>
                <a:off x="573990" y="1541095"/>
                <a:ext cx="798539" cy="796173"/>
                <a:chOff x="1066800" y="1465200"/>
                <a:chExt cx="694381" cy="692324"/>
              </a:xfrm>
            </p:grpSpPr>
            <p:sp>
              <p:nvSpPr>
                <p:cNvPr id="82" name="Oval 64"/>
                <p:cNvSpPr>
                  <a:spLocks noChangeArrowheads="1"/>
                </p:cNvSpPr>
                <p:nvPr/>
              </p:nvSpPr>
              <p:spPr bwMode="auto">
                <a:xfrm>
                  <a:off x="1128713" y="1601413"/>
                  <a:ext cx="432000" cy="432000"/>
                </a:xfrm>
                <a:prstGeom prst="ellipse">
                  <a:avLst/>
                </a:prstGeom>
                <a:noFill/>
                <a:ln w="19050">
                  <a:solidFill>
                    <a:sysClr val="windowText" lastClr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9pPr>
                </a:lstStyle>
                <a:p>
                  <a:pPr>
                    <a:defRPr/>
                  </a:pPr>
                  <a:endParaRPr kumimoji="0" lang="en-US" altLang="en-US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Oval 65"/>
                <p:cNvSpPr>
                  <a:spLocks noChangeArrowheads="1"/>
                </p:cNvSpPr>
                <p:nvPr/>
              </p:nvSpPr>
              <p:spPr bwMode="auto">
                <a:xfrm>
                  <a:off x="1261500" y="1752831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9pPr>
                </a:lstStyle>
                <a:p>
                  <a:pPr>
                    <a:defRPr/>
                  </a:pPr>
                  <a:endParaRPr kumimoji="0" lang="en-US" altLang="en-US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1287317" y="1815892"/>
                  <a:ext cx="473864" cy="3416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  <a:buClr>
                      <a:srgbClr val="A50021"/>
                    </a:buClr>
                    <a:buSzPct val="120000"/>
                    <a:defRPr/>
                  </a:pPr>
                  <a:r>
                    <a:rPr kumimoji="0" lang="en-US" altLang="en-US" sz="1800" b="1" kern="0" dirty="0">
                      <a:solidFill>
                        <a:srgbClr val="0000FF"/>
                      </a:solidFill>
                      <a:latin typeface="Calibri"/>
                    </a:rPr>
                    <a:t>e</a:t>
                  </a:r>
                  <a:r>
                    <a:rPr kumimoji="0" lang="en-US" altLang="en-US" sz="1800" b="1" kern="0" baseline="30000" dirty="0">
                      <a:solidFill>
                        <a:srgbClr val="0000FF"/>
                      </a:solidFill>
                      <a:latin typeface="Calibri"/>
                    </a:rPr>
                    <a:t>-</a:t>
                  </a:r>
                </a:p>
              </p:txBody>
            </p:sp>
            <p:sp>
              <p:nvSpPr>
                <p:cNvPr id="85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1066800" y="1465200"/>
                  <a:ext cx="533400" cy="3397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  <a:buClr>
                      <a:srgbClr val="A50021"/>
                    </a:buClr>
                    <a:buSzPct val="120000"/>
                    <a:defRPr/>
                  </a:pPr>
                  <a:r>
                    <a:rPr kumimoji="0" lang="en-US" altLang="en-US" sz="1800" b="1" kern="0" dirty="0">
                      <a:solidFill>
                        <a:srgbClr val="0000FF"/>
                      </a:solidFill>
                      <a:latin typeface="Calibri"/>
                    </a:rPr>
                    <a:t>e</a:t>
                  </a:r>
                  <a:r>
                    <a:rPr kumimoji="0" lang="en-US" altLang="en-US" sz="1800" b="1" kern="0" baseline="30000" dirty="0">
                      <a:solidFill>
                        <a:srgbClr val="0000FF"/>
                      </a:solidFill>
                      <a:latin typeface="Calibri"/>
                    </a:rPr>
                    <a:t>-</a:t>
                  </a:r>
                </a:p>
              </p:txBody>
            </p:sp>
          </p:grpSp>
          <p:cxnSp>
            <p:nvCxnSpPr>
              <p:cNvPr id="62" name="Straight Arrow Connector 4"/>
              <p:cNvCxnSpPr/>
              <p:nvPr/>
            </p:nvCxnSpPr>
            <p:spPr>
              <a:xfrm>
                <a:off x="1554479" y="1959235"/>
                <a:ext cx="1728000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ash"/>
                <a:tailEnd type="none"/>
              </a:ln>
              <a:effectLst/>
            </p:spPr>
          </p:cxnSp>
          <p:cxnSp>
            <p:nvCxnSpPr>
              <p:cNvPr id="63" name="Straight Arrow Connector 4"/>
              <p:cNvCxnSpPr/>
              <p:nvPr/>
            </p:nvCxnSpPr>
            <p:spPr>
              <a:xfrm>
                <a:off x="956429" y="1956633"/>
                <a:ext cx="613410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tailEnd type="triangle" w="lg" len="lg"/>
              </a:ln>
              <a:effectLst/>
            </p:spPr>
          </p:cxnSp>
          <p:cxnSp>
            <p:nvCxnSpPr>
              <p:cNvPr id="64" name="Straight Arrow Connector 4"/>
              <p:cNvCxnSpPr/>
              <p:nvPr/>
            </p:nvCxnSpPr>
            <p:spPr>
              <a:xfrm>
                <a:off x="5558689" y="1969200"/>
                <a:ext cx="613410" cy="0"/>
              </a:xfrm>
              <a:prstGeom prst="straightConnector1">
                <a:avLst/>
              </a:prstGeom>
              <a:noFill/>
              <a:ln w="50800" cap="flat" cmpd="sng" algn="ctr">
                <a:solidFill>
                  <a:srgbClr val="FF0000"/>
                </a:solidFill>
                <a:prstDash val="solid"/>
                <a:tailEnd type="triangle" w="lg" len="lg"/>
              </a:ln>
              <a:effectLst/>
            </p:spPr>
          </p:cxnSp>
          <p:grpSp>
            <p:nvGrpSpPr>
              <p:cNvPr id="65" name="グループ化 64"/>
              <p:cNvGrpSpPr/>
              <p:nvPr/>
            </p:nvGrpSpPr>
            <p:grpSpPr>
              <a:xfrm>
                <a:off x="2086380" y="1594073"/>
                <a:ext cx="613410" cy="584582"/>
                <a:chOff x="2294498" y="2835243"/>
                <a:chExt cx="533400" cy="508332"/>
              </a:xfrm>
            </p:grpSpPr>
            <p:sp>
              <p:nvSpPr>
                <p:cNvPr id="79" name="Oval 68"/>
                <p:cNvSpPr>
                  <a:spLocks noChangeArrowheads="1"/>
                </p:cNvSpPr>
                <p:nvPr/>
              </p:nvSpPr>
              <p:spPr bwMode="auto">
                <a:xfrm>
                  <a:off x="2422975" y="2947575"/>
                  <a:ext cx="396000" cy="396000"/>
                </a:xfrm>
                <a:prstGeom prst="ellipse">
                  <a:avLst/>
                </a:prstGeom>
                <a:noFill/>
                <a:ln w="19050">
                  <a:solidFill>
                    <a:sysClr val="windowText" lastClr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9pPr>
                </a:lstStyle>
                <a:p>
                  <a:pPr>
                    <a:defRPr/>
                  </a:pPr>
                  <a:endParaRPr kumimoji="0" lang="en-US" altLang="en-US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2294498" y="2835243"/>
                  <a:ext cx="533400" cy="2970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  <a:buClr>
                      <a:srgbClr val="A50021"/>
                    </a:buClr>
                    <a:buSzPct val="120000"/>
                    <a:defRPr/>
                  </a:pPr>
                  <a:r>
                    <a:rPr kumimoji="0" lang="en-US" altLang="en-US" sz="1800" b="1" kern="0" dirty="0">
                      <a:solidFill>
                        <a:srgbClr val="0000FF"/>
                      </a:solidFill>
                      <a:latin typeface="Calibri"/>
                    </a:rPr>
                    <a:t>e</a:t>
                  </a:r>
                  <a:r>
                    <a:rPr kumimoji="0" lang="en-US" altLang="en-US" sz="1800" b="1" kern="0" baseline="30000" dirty="0">
                      <a:solidFill>
                        <a:srgbClr val="0000FF"/>
                      </a:solidFill>
                      <a:latin typeface="Calibri"/>
                    </a:rPr>
                    <a:t>-</a:t>
                  </a:r>
                </a:p>
              </p:txBody>
            </p:sp>
            <p:sp>
              <p:nvSpPr>
                <p:cNvPr id="81" name="Oval 79"/>
                <p:cNvSpPr>
                  <a:spLocks noChangeArrowheads="1"/>
                </p:cNvSpPr>
                <p:nvPr/>
              </p:nvSpPr>
              <p:spPr bwMode="auto">
                <a:xfrm>
                  <a:off x="2546350" y="3077175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9pPr>
                </a:lstStyle>
                <a:p>
                  <a:pPr>
                    <a:defRPr/>
                  </a:pPr>
                  <a:endParaRPr kumimoji="0" lang="en-US" altLang="en-US" kern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6" name="グループ化 65"/>
              <p:cNvGrpSpPr/>
              <p:nvPr/>
            </p:nvGrpSpPr>
            <p:grpSpPr>
              <a:xfrm>
                <a:off x="3909018" y="1524111"/>
                <a:ext cx="666144" cy="720797"/>
                <a:chOff x="4486339" y="4292873"/>
                <a:chExt cx="579257" cy="626780"/>
              </a:xfrm>
            </p:grpSpPr>
            <p:sp>
              <p:nvSpPr>
                <p:cNvPr id="76" name="Oval 64"/>
                <p:cNvSpPr>
                  <a:spLocks noChangeArrowheads="1"/>
                </p:cNvSpPr>
                <p:nvPr/>
              </p:nvSpPr>
              <p:spPr bwMode="auto">
                <a:xfrm>
                  <a:off x="4561596" y="4415653"/>
                  <a:ext cx="504000" cy="504000"/>
                </a:xfrm>
                <a:prstGeom prst="ellipse">
                  <a:avLst/>
                </a:prstGeom>
                <a:noFill/>
                <a:ln w="19050">
                  <a:solidFill>
                    <a:sysClr val="windowText" lastClr="00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9pPr>
                </a:lstStyle>
                <a:p>
                  <a:pPr>
                    <a:defRPr/>
                  </a:pPr>
                  <a:endParaRPr kumimoji="0" lang="en-US" altLang="en-US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Oval 65"/>
                <p:cNvSpPr>
                  <a:spLocks noChangeArrowheads="1"/>
                </p:cNvSpPr>
                <p:nvPr/>
              </p:nvSpPr>
              <p:spPr bwMode="auto">
                <a:xfrm>
                  <a:off x="4737260" y="4595640"/>
                  <a:ext cx="144000" cy="1440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9pPr>
                </a:lstStyle>
                <a:p>
                  <a:pPr>
                    <a:defRPr/>
                  </a:pPr>
                  <a:endParaRPr kumimoji="0" lang="en-US" altLang="en-US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486339" y="4292873"/>
                  <a:ext cx="533400" cy="3211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GreekC" pitchFamily="2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  <a:buClr>
                      <a:srgbClr val="A50021"/>
                    </a:buClr>
                    <a:buSzPct val="120000"/>
                    <a:defRPr/>
                  </a:pPr>
                  <a:r>
                    <a:rPr kumimoji="0" lang="en-US" altLang="en-US" b="1" kern="0" dirty="0">
                      <a:solidFill>
                        <a:srgbClr val="0000FF"/>
                      </a:solidFill>
                      <a:latin typeface="Calibri"/>
                    </a:rPr>
                    <a:t>e</a:t>
                  </a:r>
                  <a:r>
                    <a:rPr kumimoji="0" lang="en-US" altLang="en-US" b="1" kern="0" baseline="30000" dirty="0">
                      <a:solidFill>
                        <a:srgbClr val="0000FF"/>
                      </a:solidFill>
                      <a:latin typeface="Calibri"/>
                    </a:rPr>
                    <a:t>-</a:t>
                  </a:r>
                </a:p>
              </p:txBody>
            </p:sp>
          </p:grpSp>
          <p:sp>
            <p:nvSpPr>
              <p:cNvPr id="67" name="テキスト ボックス 66"/>
              <p:cNvSpPr txBox="1"/>
              <p:nvPr/>
            </p:nvSpPr>
            <p:spPr>
              <a:xfrm rot="18180000">
                <a:off x="2617054" y="995602"/>
                <a:ext cx="1387762" cy="670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kumimoji="0" lang="en-US" altLang="ja-JP" sz="2000" b="1" kern="0" dirty="0">
                    <a:solidFill>
                      <a:srgbClr val="FF0000"/>
                    </a:solidFill>
                    <a:latin typeface="Calibri"/>
                  </a:rPr>
                  <a:t>UV laser</a:t>
                </a:r>
              </a:p>
              <a:p>
                <a:pPr>
                  <a:defRPr/>
                </a:pPr>
                <a:r>
                  <a:rPr kumimoji="0" lang="en-US" altLang="ja-JP" sz="2000" kern="0" dirty="0">
                    <a:solidFill>
                      <a:prstClr val="black"/>
                    </a:solidFill>
                    <a:latin typeface="Symbol" panose="05050102010706020507" pitchFamily="18" charset="2"/>
                  </a:rPr>
                  <a:t>  l 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Calibri"/>
                  </a:rPr>
                  <a:t>~ 200 nm</a:t>
                </a:r>
                <a:endParaRPr kumimoji="0" lang="ja-JP" altLang="en-US" sz="200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Oval 65"/>
              <p:cNvSpPr>
                <a:spLocks noChangeArrowheads="1"/>
              </p:cNvSpPr>
              <p:nvPr/>
            </p:nvSpPr>
            <p:spPr bwMode="auto">
              <a:xfrm>
                <a:off x="5395358" y="1886400"/>
                <a:ext cx="165600" cy="1656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GreekC" pitchFamily="2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GreekC" pitchFamily="2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GreekC" pitchFamily="2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GreekC" pitchFamily="2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GreekC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reekC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reekC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reekC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GreekC" pitchFamily="2" charset="0"/>
                  </a:defRPr>
                </a:lvl9pPr>
              </a:lstStyle>
              <a:p>
                <a:pPr>
                  <a:defRPr/>
                </a:pPr>
                <a:endParaRPr kumimoji="0" lang="en-US" alt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テキスト ボックス 68"/>
              <p:cNvSpPr txBox="1"/>
              <p:nvPr/>
            </p:nvSpPr>
            <p:spPr>
              <a:xfrm>
                <a:off x="539552" y="2492896"/>
                <a:ext cx="177805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kumimoji="0" lang="en-US" altLang="ja-JP" sz="2000" kern="0" dirty="0">
                    <a:solidFill>
                      <a:prstClr val="black"/>
                    </a:solidFill>
                    <a:latin typeface="Calibri"/>
                  </a:rPr>
                  <a:t>Step 1:</a:t>
                </a:r>
              </a:p>
              <a:p>
                <a:pPr>
                  <a:defRPr/>
                </a:pPr>
                <a:r>
                  <a:rPr kumimoji="0" lang="en-US" altLang="ja-JP" sz="2000" kern="0" dirty="0">
                    <a:solidFill>
                      <a:prstClr val="black"/>
                    </a:solidFill>
                    <a:latin typeface="Calibri"/>
                  </a:rPr>
                  <a:t>H</a:t>
                </a:r>
                <a:r>
                  <a:rPr kumimoji="0" lang="en-US" altLang="ja-JP" sz="2000" kern="0" baseline="30000" dirty="0">
                    <a:solidFill>
                      <a:prstClr val="black"/>
                    </a:solidFill>
                    <a:latin typeface="Calibri"/>
                  </a:rPr>
                  <a:t>-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Calibri"/>
                  </a:rPr>
                  <a:t> + 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Symbol" panose="05050102010706020507" pitchFamily="18" charset="2"/>
                  </a:rPr>
                  <a:t>g </a:t>
                </a:r>
                <a:r>
                  <a:rPr kumimoji="0" lang="ja-JP" altLang="en-US" sz="2000" kern="0" dirty="0">
                    <a:solidFill>
                      <a:prstClr val="black"/>
                    </a:solidFill>
                    <a:latin typeface="Calibri"/>
                  </a:rPr>
                  <a:t>→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Calibri"/>
                    <a:sym typeface="Wingdings" panose="05000000000000000000" pitchFamily="2" charset="2"/>
                  </a:rPr>
                  <a:t> H</a:t>
                </a:r>
                <a:r>
                  <a:rPr kumimoji="0" lang="en-US" altLang="ja-JP" sz="2000" kern="0" baseline="30000" dirty="0">
                    <a:solidFill>
                      <a:prstClr val="black"/>
                    </a:solidFill>
                    <a:latin typeface="Calibri"/>
                    <a:sym typeface="Wingdings" panose="05000000000000000000" pitchFamily="2" charset="2"/>
                  </a:rPr>
                  <a:t>0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Calibri"/>
                    <a:sym typeface="Wingdings" panose="05000000000000000000" pitchFamily="2" charset="2"/>
                  </a:rPr>
                  <a:t> + e</a:t>
                </a:r>
                <a:r>
                  <a:rPr kumimoji="0" lang="en-US" altLang="ja-JP" sz="2000" kern="0" baseline="30000" dirty="0">
                    <a:solidFill>
                      <a:prstClr val="black"/>
                    </a:solidFill>
                    <a:latin typeface="Calibri"/>
                    <a:sym typeface="Wingdings" panose="05000000000000000000" pitchFamily="2" charset="2"/>
                  </a:rPr>
                  <a:t>-</a:t>
                </a:r>
                <a:endParaRPr kumimoji="0" lang="ja-JP" altLang="en-US" sz="2000" kern="0" baseline="30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テキスト ボックス 69"/>
              <p:cNvSpPr txBox="1"/>
              <p:nvPr/>
            </p:nvSpPr>
            <p:spPr>
              <a:xfrm>
                <a:off x="2326127" y="2341329"/>
                <a:ext cx="210185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kumimoji="0" lang="en-US" altLang="ja-JP" sz="2000" kern="0" dirty="0">
                    <a:solidFill>
                      <a:prstClr val="black"/>
                    </a:solidFill>
                    <a:latin typeface="Calibri"/>
                  </a:rPr>
                  <a:t>Step 2:</a:t>
                </a:r>
              </a:p>
              <a:p>
                <a:pPr>
                  <a:defRPr/>
                </a:pPr>
                <a:r>
                  <a:rPr kumimoji="0" lang="en-US" altLang="ja-JP" sz="2000" kern="0" dirty="0">
                    <a:solidFill>
                      <a:prstClr val="black"/>
                    </a:solidFill>
                    <a:latin typeface="Calibri"/>
                  </a:rPr>
                  <a:t>Excitation of H</a:t>
                </a:r>
                <a:r>
                  <a:rPr kumimoji="0" lang="en-US" altLang="ja-JP" sz="2000" kern="0" baseline="30000" dirty="0">
                    <a:solidFill>
                      <a:prstClr val="black"/>
                    </a:solidFill>
                    <a:latin typeface="Calibri"/>
                  </a:rPr>
                  <a:t>0</a:t>
                </a:r>
              </a:p>
              <a:p>
                <a:pPr>
                  <a:defRPr/>
                </a:pPr>
                <a:r>
                  <a:rPr kumimoji="0" lang="en-US" altLang="ja-JP" sz="2000" kern="0" dirty="0">
                    <a:solidFill>
                      <a:prstClr val="black"/>
                    </a:solidFill>
                    <a:latin typeface="Calibri"/>
                  </a:rPr>
                  <a:t>H</a:t>
                </a:r>
                <a:r>
                  <a:rPr kumimoji="0" lang="en-US" altLang="ja-JP" sz="2000" kern="0" baseline="30000" dirty="0">
                    <a:solidFill>
                      <a:prstClr val="black"/>
                    </a:solidFill>
                    <a:latin typeface="Calibri"/>
                  </a:rPr>
                  <a:t>0 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Calibri"/>
                  </a:rPr>
                  <a:t>+ 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Symbol" panose="05050102010706020507" pitchFamily="18" charset="2"/>
                  </a:rPr>
                  <a:t>g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kumimoji="0" lang="ja-JP" altLang="en-US" sz="2000" kern="0" dirty="0">
                    <a:solidFill>
                      <a:prstClr val="black"/>
                    </a:solidFill>
                    <a:latin typeface="Calibri"/>
                  </a:rPr>
                  <a:t>→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Calibri"/>
                    <a:sym typeface="Wingdings" panose="05000000000000000000" pitchFamily="2" charset="2"/>
                  </a:rPr>
                  <a:t> H</a:t>
                </a:r>
                <a:r>
                  <a:rPr kumimoji="0" lang="en-US" altLang="ja-JP" sz="2000" kern="0" baseline="30000" dirty="0">
                    <a:solidFill>
                      <a:prstClr val="black"/>
                    </a:solidFill>
                    <a:latin typeface="Calibri"/>
                    <a:sym typeface="Wingdings" panose="05000000000000000000" pitchFamily="2" charset="2"/>
                  </a:rPr>
                  <a:t>0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Calibri"/>
                    <a:sym typeface="Wingdings" panose="05000000000000000000" pitchFamily="2" charset="2"/>
                  </a:rPr>
                  <a:t>* (n=3)</a:t>
                </a:r>
                <a:endParaRPr kumimoji="0" lang="ja-JP" altLang="en-US" sz="2000" kern="0" baseline="30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" name="テキスト ボックス 70"/>
              <p:cNvSpPr txBox="1"/>
              <p:nvPr/>
            </p:nvSpPr>
            <p:spPr>
              <a:xfrm>
                <a:off x="4504508" y="2505090"/>
                <a:ext cx="179568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kumimoji="0" lang="en-US" altLang="ja-JP" sz="2000" kern="0" dirty="0">
                    <a:solidFill>
                      <a:prstClr val="black"/>
                    </a:solidFill>
                    <a:latin typeface="Calibri"/>
                  </a:rPr>
                  <a:t>Step 3:</a:t>
                </a:r>
              </a:p>
              <a:p>
                <a:pPr>
                  <a:defRPr/>
                </a:pPr>
                <a:r>
                  <a:rPr kumimoji="0" lang="en-US" altLang="ja-JP" sz="2000" kern="0" dirty="0">
                    <a:solidFill>
                      <a:prstClr val="black"/>
                    </a:solidFill>
                    <a:latin typeface="Calibri"/>
                  </a:rPr>
                  <a:t>H</a:t>
                </a:r>
                <a:r>
                  <a:rPr kumimoji="0" lang="en-US" altLang="ja-JP" sz="2000" kern="0" baseline="30000" dirty="0">
                    <a:solidFill>
                      <a:prstClr val="black"/>
                    </a:solidFill>
                    <a:latin typeface="Calibri"/>
                  </a:rPr>
                  <a:t>0*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Calibri"/>
                  </a:rPr>
                  <a:t> + 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Symbol" panose="05050102010706020507" pitchFamily="18" charset="2"/>
                  </a:rPr>
                  <a:t>g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kumimoji="0" lang="ja-JP" altLang="en-US" sz="2000" kern="0" dirty="0">
                    <a:solidFill>
                      <a:prstClr val="black"/>
                    </a:solidFill>
                    <a:latin typeface="Calibri"/>
                  </a:rPr>
                  <a:t>→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Calibri"/>
                    <a:sym typeface="Wingdings" panose="05000000000000000000" pitchFamily="2" charset="2"/>
                  </a:rPr>
                  <a:t> p + e</a:t>
                </a:r>
                <a:r>
                  <a:rPr kumimoji="0" lang="en-US" altLang="ja-JP" sz="2000" kern="0" baseline="30000" dirty="0">
                    <a:solidFill>
                      <a:prstClr val="black"/>
                    </a:solidFill>
                    <a:latin typeface="Calibri"/>
                    <a:sym typeface="Wingdings" panose="05000000000000000000" pitchFamily="2" charset="2"/>
                  </a:rPr>
                  <a:t>-</a:t>
                </a:r>
                <a:endParaRPr kumimoji="0" lang="ja-JP" altLang="en-US" sz="2000" kern="0" baseline="30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" name="テキスト ボックス 71"/>
              <p:cNvSpPr txBox="1"/>
              <p:nvPr/>
            </p:nvSpPr>
            <p:spPr>
              <a:xfrm>
                <a:off x="971600" y="620688"/>
                <a:ext cx="1353239" cy="583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kumimoji="0" lang="en-US" altLang="ja-JP" sz="2000" b="1" kern="0" dirty="0" err="1">
                    <a:solidFill>
                      <a:srgbClr val="FF0000"/>
                    </a:solidFill>
                    <a:latin typeface="Calibri"/>
                  </a:rPr>
                  <a:t>Nd</a:t>
                </a:r>
                <a:r>
                  <a:rPr kumimoji="0" lang="en-US" altLang="ja-JP" sz="2000" b="1" kern="0" dirty="0">
                    <a:solidFill>
                      <a:srgbClr val="FF0000"/>
                    </a:solidFill>
                    <a:latin typeface="Calibri"/>
                  </a:rPr>
                  <a:t>: YAG Laser</a:t>
                </a:r>
              </a:p>
              <a:p>
                <a:pPr>
                  <a:defRPr/>
                </a:pPr>
                <a:r>
                  <a:rPr kumimoji="0" lang="en-US" altLang="ja-JP" sz="2000" kern="0" dirty="0">
                    <a:solidFill>
                      <a:prstClr val="black"/>
                    </a:solidFill>
                    <a:latin typeface="Symbol" panose="05050102010706020507" pitchFamily="18" charset="2"/>
                  </a:rPr>
                  <a:t>l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Calibri"/>
                  </a:rPr>
                  <a:t>=1064 nm</a:t>
                </a:r>
              </a:p>
            </p:txBody>
          </p:sp>
          <p:cxnSp>
            <p:nvCxnSpPr>
              <p:cNvPr id="73" name="Straight Arrow Connector 13"/>
              <p:cNvCxnSpPr/>
              <p:nvPr/>
            </p:nvCxnSpPr>
            <p:spPr>
              <a:xfrm flipH="1">
                <a:off x="3082847" y="836712"/>
                <a:ext cx="951245" cy="1466673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74" name="Straight Arrow Connector 13"/>
              <p:cNvCxnSpPr/>
              <p:nvPr/>
            </p:nvCxnSpPr>
            <p:spPr>
              <a:xfrm>
                <a:off x="4860032" y="1348128"/>
                <a:ext cx="0" cy="99360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75" name="テキスト ボックス 74"/>
              <p:cNvSpPr txBox="1"/>
              <p:nvPr/>
            </p:nvSpPr>
            <p:spPr>
              <a:xfrm>
                <a:off x="4306435" y="620688"/>
                <a:ext cx="1353239" cy="583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kumimoji="0" lang="en-US" altLang="ja-JP" sz="2000" b="1" kern="0" dirty="0" err="1">
                    <a:solidFill>
                      <a:srgbClr val="FF0000"/>
                    </a:solidFill>
                    <a:latin typeface="Calibri"/>
                  </a:rPr>
                  <a:t>Nd</a:t>
                </a:r>
                <a:r>
                  <a:rPr kumimoji="0" lang="en-US" altLang="ja-JP" sz="2000" b="1" kern="0" dirty="0">
                    <a:solidFill>
                      <a:srgbClr val="FF0000"/>
                    </a:solidFill>
                    <a:latin typeface="Calibri"/>
                  </a:rPr>
                  <a:t>: YAG Laser</a:t>
                </a:r>
              </a:p>
              <a:p>
                <a:pPr>
                  <a:defRPr/>
                </a:pPr>
                <a:r>
                  <a:rPr kumimoji="0" lang="en-US" altLang="ja-JP" sz="2000" kern="0" dirty="0">
                    <a:solidFill>
                      <a:prstClr val="black"/>
                    </a:solidFill>
                    <a:latin typeface="Symbol" panose="05050102010706020507" pitchFamily="18" charset="2"/>
                  </a:rPr>
                  <a:t>l</a:t>
                </a:r>
                <a:r>
                  <a:rPr kumimoji="0" lang="en-US" altLang="ja-JP" sz="2000" kern="0" dirty="0">
                    <a:solidFill>
                      <a:prstClr val="black"/>
                    </a:solidFill>
                    <a:latin typeface="Calibri"/>
                  </a:rPr>
                  <a:t>=1064 nm</a:t>
                </a:r>
              </a:p>
            </p:txBody>
          </p:sp>
        </p:grpSp>
        <p:sp>
          <p:nvSpPr>
            <p:cNvPr id="48" name="円弧 47"/>
            <p:cNvSpPr/>
            <p:nvPr/>
          </p:nvSpPr>
          <p:spPr>
            <a:xfrm>
              <a:off x="3466339" y="1630800"/>
              <a:ext cx="345573" cy="498209"/>
            </a:xfrm>
            <a:prstGeom prst="arc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kumimoji="0" lang="ja-JP" altLang="en-US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3726000" y="1512000"/>
              <a:ext cx="706789" cy="382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kumimoji="0" lang="en-US" altLang="ja-JP" sz="1600" kern="0" dirty="0">
                  <a:solidFill>
                    <a:prstClr val="black"/>
                  </a:solidFill>
                  <a:latin typeface="Calibri"/>
                </a:rPr>
                <a:t>50°</a:t>
              </a:r>
              <a:endParaRPr kumimoji="0" lang="ja-JP" altLang="en-US" sz="16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円弧 49"/>
            <p:cNvSpPr>
              <a:spLocks/>
            </p:cNvSpPr>
            <p:nvPr/>
          </p:nvSpPr>
          <p:spPr>
            <a:xfrm>
              <a:off x="5306401" y="1735200"/>
              <a:ext cx="264423" cy="279742"/>
            </a:xfrm>
            <a:prstGeom prst="arc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kumimoji="0" lang="ja-JP" altLang="en-US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円弧 50"/>
            <p:cNvSpPr>
              <a:spLocks/>
            </p:cNvSpPr>
            <p:nvPr/>
          </p:nvSpPr>
          <p:spPr>
            <a:xfrm>
              <a:off x="1213200" y="1723810"/>
              <a:ext cx="264423" cy="279742"/>
            </a:xfrm>
            <a:prstGeom prst="arc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kumimoji="0" lang="ja-JP" altLang="en-US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1382513" y="1521251"/>
              <a:ext cx="5982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kumimoji="0" lang="en-US" altLang="ja-JP" sz="1600" kern="0" dirty="0">
                  <a:solidFill>
                    <a:prstClr val="black"/>
                  </a:solidFill>
                  <a:latin typeface="Calibri"/>
                </a:rPr>
                <a:t>90°</a:t>
              </a:r>
              <a:endParaRPr kumimoji="0" lang="ja-JP" altLang="en-US" sz="1600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5467821" y="1514240"/>
              <a:ext cx="5982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kumimoji="0" lang="en-US" altLang="ja-JP" sz="1600" kern="0" dirty="0">
                  <a:solidFill>
                    <a:prstClr val="black"/>
                  </a:solidFill>
                  <a:latin typeface="Calibri"/>
                </a:rPr>
                <a:t>90°</a:t>
              </a:r>
              <a:endParaRPr kumimoji="0" lang="ja-JP" altLang="en-US" sz="1600" kern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1" name="テキスト ボックス 90"/>
          <p:cNvSpPr txBox="1"/>
          <p:nvPr/>
        </p:nvSpPr>
        <p:spPr>
          <a:xfrm>
            <a:off x="107504" y="908720"/>
            <a:ext cx="5435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000000"/>
                </a:solidFill>
              </a:rPr>
              <a:t>Isao Yamane, Hiroyuki Harada, Saha Pranab and Shinichi Kato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000000"/>
                </a:solidFill>
              </a:rPr>
              <a:t>PASJ, Vol. 13, 2016, 1-11 (in Japanese)</a:t>
            </a:r>
            <a:endParaRPr lang="ja-JP" altLang="en-US" sz="1600" dirty="0">
              <a:solidFill>
                <a:srgbClr val="0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36553" y="4725144"/>
            <a:ext cx="25999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Calibri" panose="020F0502020204030204" pitchFamily="34" charset="0"/>
              </a:rPr>
              <a:t>Doppler effect of the 400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Calibri" panose="020F0502020204030204" pitchFamily="34" charset="0"/>
              </a:rPr>
              <a:t>MeV H</a:t>
            </a:r>
            <a:r>
              <a:rPr lang="en-US" altLang="ja-JP" baseline="30000" dirty="0">
                <a:solidFill>
                  <a:srgbClr val="000000"/>
                </a:solidFill>
                <a:latin typeface="Symbol" panose="05050102010706020507" pitchFamily="18" charset="2"/>
              </a:rPr>
              <a:t>-</a:t>
            </a:r>
            <a:r>
              <a:rPr lang="en-US" altLang="ja-JP" dirty="0">
                <a:solidFill>
                  <a:srgbClr val="000000"/>
                </a:solidFill>
                <a:latin typeface="Calibri" panose="020F0502020204030204" pitchFamily="34" charset="0"/>
              </a:rPr>
              <a:t> beam:</a:t>
            </a:r>
            <a:endParaRPr lang="en-US" altLang="ja-JP" dirty="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en-US" altLang="ja-JP" dirty="0">
                <a:solidFill>
                  <a:srgbClr val="000000"/>
                </a:solidFill>
                <a:latin typeface="Calibri" panose="020F0502020204030204" pitchFamily="34" charset="0"/>
              </a:rPr>
              <a:t> = 0.713, </a:t>
            </a:r>
            <a:r>
              <a:rPr lang="en-US" altLang="ja-JP" dirty="0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  <a:r>
              <a:rPr lang="en-US" altLang="ja-JP" dirty="0">
                <a:solidFill>
                  <a:srgbClr val="000000"/>
                </a:solidFill>
                <a:latin typeface="Calibri" panose="020F0502020204030204" pitchFamily="34" charset="0"/>
              </a:rPr>
              <a:t> = 1.426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dirty="0">
                <a:solidFill>
                  <a:srgbClr val="000000"/>
                </a:solidFill>
                <a:latin typeface="Calibri" panose="020F0502020204030204" pitchFamily="34" charset="0"/>
              </a:rPr>
              <a:t> = </a:t>
            </a:r>
            <a:r>
              <a:rPr lang="en-US" altLang="ja-JP" dirty="0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baseline="-25000" dirty="0">
                <a:solidFill>
                  <a:srgbClr val="000000"/>
                </a:solidFill>
                <a:latin typeface="Symbol" panose="05050102010706020507" pitchFamily="18" charset="2"/>
              </a:rPr>
              <a:t>0</a:t>
            </a:r>
            <a:r>
              <a:rPr lang="en-US" altLang="ja-JP" dirty="0">
                <a:solidFill>
                  <a:srgbClr val="000000"/>
                </a:solidFill>
                <a:latin typeface="Symbol" panose="05050102010706020507" pitchFamily="18" charset="2"/>
              </a:rPr>
              <a:t> </a:t>
            </a:r>
            <a:r>
              <a:rPr lang="en-US" altLang="ja-JP" dirty="0">
                <a:solidFill>
                  <a:srgbClr val="000000"/>
                </a:solidFill>
                <a:latin typeface="Calibri" panose="020F0502020204030204" pitchFamily="34" charset="0"/>
              </a:rPr>
              <a:t>(1 + </a:t>
            </a:r>
            <a:r>
              <a:rPr lang="en-US" altLang="ja-JP" dirty="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en-US" altLang="ja-JP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dirty="0" err="1">
                <a:solidFill>
                  <a:srgbClr val="000000"/>
                </a:solidFill>
                <a:latin typeface="Calibri" panose="020F0502020204030204" pitchFamily="34" charset="0"/>
              </a:rPr>
              <a:t>cos</a:t>
            </a:r>
            <a:r>
              <a:rPr lang="en-US" altLang="ja-JP" dirty="0" err="1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  <a:r>
              <a:rPr lang="en-US" altLang="ja-JP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r>
              <a:rPr lang="en-US" altLang="ja-JP" dirty="0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917795"/>
              </p:ext>
            </p:extLst>
          </p:nvPr>
        </p:nvGraphicFramePr>
        <p:xfrm>
          <a:off x="213332" y="4509120"/>
          <a:ext cx="5798828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dirty="0">
                          <a:latin typeface="Calibri" panose="020F0502020204030204" pitchFamily="34" charset="0"/>
                        </a:rPr>
                        <a:t>Process</a:t>
                      </a:r>
                      <a:endParaRPr lang="ja-JP" alt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>
                          <a:latin typeface="Calibri" panose="020F0502020204030204" pitchFamily="34" charset="0"/>
                        </a:rPr>
                        <a:t>E</a:t>
                      </a:r>
                      <a:r>
                        <a:rPr kumimoji="1" lang="en-US" altLang="ja-JP" sz="2000" baseline="-25000" dirty="0" err="1">
                          <a:latin typeface="Calibri" panose="020F0502020204030204" pitchFamily="34" charset="0"/>
                        </a:rPr>
                        <a:t>ph</a:t>
                      </a:r>
                      <a:r>
                        <a:rPr kumimoji="1" lang="en-US" altLang="ja-JP" sz="2000" dirty="0">
                          <a:latin typeface="Calibri" panose="020F0502020204030204" pitchFamily="34" charset="0"/>
                        </a:rPr>
                        <a:t> (eV)</a:t>
                      </a:r>
                      <a:endParaRPr kumimoji="1" lang="ja-JP" alt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Symbol" panose="05050102010706020507" pitchFamily="18" charset="2"/>
                        </a:rPr>
                        <a:t>l</a:t>
                      </a:r>
                    </a:p>
                    <a:p>
                      <a:pPr algn="ctr"/>
                      <a:r>
                        <a:rPr kumimoji="1" lang="en-US" altLang="ja-JP" sz="2000" dirty="0">
                          <a:latin typeface="Calibri" panose="020F0502020204030204" pitchFamily="34" charset="0"/>
                        </a:rPr>
                        <a:t>(nm)</a:t>
                      </a:r>
                      <a:endParaRPr kumimoji="1" lang="ja-JP" alt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Symbol" panose="05050102010706020507" pitchFamily="18" charset="2"/>
                        </a:rPr>
                        <a:t>a</a:t>
                      </a:r>
                    </a:p>
                    <a:p>
                      <a:pPr algn="ctr"/>
                      <a:r>
                        <a:rPr kumimoji="1" lang="en-US" altLang="ja-JP" sz="2000" dirty="0">
                          <a:latin typeface="Calibri" panose="020F0502020204030204" pitchFamily="34" charset="0"/>
                        </a:rPr>
                        <a:t>(deg.)</a:t>
                      </a:r>
                      <a:endParaRPr kumimoji="1" lang="ja-JP" alt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Symbol" panose="05050102010706020507" pitchFamily="18" charset="2"/>
                        </a:rPr>
                        <a:t>l</a:t>
                      </a:r>
                      <a:r>
                        <a:rPr kumimoji="1" lang="en-US" altLang="ja-JP" sz="2000" baseline="-25000" dirty="0">
                          <a:latin typeface="Calibri" panose="020F0502020204030204" pitchFamily="34" charset="0"/>
                        </a:rPr>
                        <a:t>0</a:t>
                      </a:r>
                    </a:p>
                    <a:p>
                      <a:pPr algn="ctr"/>
                      <a:r>
                        <a:rPr kumimoji="1" lang="en-US" altLang="ja-JP" sz="2000" dirty="0">
                          <a:latin typeface="Calibri" panose="020F0502020204030204" pitchFamily="34" charset="0"/>
                        </a:rPr>
                        <a:t>(nm)</a:t>
                      </a:r>
                      <a:endParaRPr kumimoji="1" lang="ja-JP" alt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Calibri" panose="020F0502020204030204" pitchFamily="34" charset="0"/>
                        </a:rPr>
                        <a:t>Laser</a:t>
                      </a:r>
                      <a:endParaRPr kumimoji="1" lang="ja-JP" alt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Calibri" panose="020F0502020204030204" pitchFamily="34" charset="0"/>
                        </a:rPr>
                        <a:t>H</a:t>
                      </a:r>
                      <a:r>
                        <a:rPr kumimoji="1" lang="en-US" altLang="ja-JP" sz="2000" baseline="30000" dirty="0">
                          <a:latin typeface="Symbol" panose="05050102010706020507" pitchFamily="18" charset="2"/>
                        </a:rPr>
                        <a:t>-</a:t>
                      </a:r>
                      <a:r>
                        <a:rPr kumimoji="1" lang="en-US" altLang="ja-JP" sz="2000" dirty="0"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 H</a:t>
                      </a:r>
                      <a:r>
                        <a:rPr kumimoji="1" lang="en-US" altLang="ja-JP" sz="2000" baseline="30000" dirty="0"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0</a:t>
                      </a:r>
                      <a:endParaRPr kumimoji="1" lang="ja-JP" altLang="en-US" sz="2000" baseline="30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Calibri" panose="020F0502020204030204" pitchFamily="34" charset="0"/>
                        </a:rPr>
                        <a:t>1.67</a:t>
                      </a:r>
                      <a:endParaRPr kumimoji="1" lang="ja-JP" alt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1064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Calibri" panose="020F0502020204030204" pitchFamily="34" charset="0"/>
                        </a:rPr>
                        <a:t>90</a:t>
                      </a:r>
                      <a:endParaRPr kumimoji="1" lang="ja-JP" altLang="en-US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Calibri" panose="020F0502020204030204" pitchFamily="34" charset="0"/>
                        </a:rPr>
                        <a:t>743</a:t>
                      </a:r>
                      <a:endParaRPr kumimoji="1" lang="ja-JP" altLang="en-US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Nd:YAG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dirty="0">
                          <a:latin typeface="Calibri" panose="020F0502020204030204" pitchFamily="34" charset="0"/>
                        </a:rPr>
                        <a:t>H</a:t>
                      </a:r>
                      <a:r>
                        <a:rPr kumimoji="1" lang="en-US" altLang="ja-JP" sz="2000" b="1" baseline="30000" dirty="0">
                          <a:latin typeface="Calibri" panose="020F0502020204030204" pitchFamily="34" charset="0"/>
                        </a:rPr>
                        <a:t>0</a:t>
                      </a:r>
                      <a:r>
                        <a:rPr kumimoji="1" lang="en-US" altLang="ja-JP" sz="2000" b="1" dirty="0"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H</a:t>
                      </a:r>
                      <a:r>
                        <a:rPr kumimoji="1" lang="en-US" altLang="ja-JP" sz="2000" b="1" baseline="30000" dirty="0"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0</a:t>
                      </a:r>
                      <a:r>
                        <a:rPr kumimoji="1" lang="en-US" altLang="ja-JP" sz="2000" b="1" dirty="0"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*</a:t>
                      </a:r>
                      <a:endParaRPr kumimoji="1" lang="ja-JP" altLang="en-US" sz="2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>
                          <a:latin typeface="Calibri" panose="020F0502020204030204" pitchFamily="34" charset="0"/>
                        </a:rPr>
                        <a:t>12.1</a:t>
                      </a:r>
                      <a:endParaRPr kumimoji="1" lang="ja-JP" altLang="en-US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212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>
                          <a:latin typeface="Calibri" panose="020F0502020204030204" pitchFamily="34" charset="0"/>
                        </a:rPr>
                        <a:t>50</a:t>
                      </a:r>
                      <a:endParaRPr kumimoji="1" lang="ja-JP" altLang="en-US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>
                          <a:latin typeface="Calibri" panose="020F0502020204030204" pitchFamily="34" charset="0"/>
                        </a:rPr>
                        <a:t>102</a:t>
                      </a:r>
                      <a:endParaRPr kumimoji="1" lang="ja-JP" altLang="en-US" sz="2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r>
                        <a:rPr kumimoji="1" lang="en-US" altLang="ja-JP" sz="2000" b="1" baseline="30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th</a:t>
                      </a:r>
                      <a:r>
                        <a:rPr kumimoji="1" lang="en-US" altLang="ja-JP" sz="20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H of YAG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latin typeface="Calibri" panose="020F0502020204030204" pitchFamily="34" charset="0"/>
                        </a:rPr>
                        <a:t>H</a:t>
                      </a:r>
                      <a:r>
                        <a:rPr kumimoji="1" lang="en-US" altLang="ja-JP" sz="2000" baseline="30000" dirty="0">
                          <a:latin typeface="Calibri" panose="020F0502020204030204" pitchFamily="34" charset="0"/>
                        </a:rPr>
                        <a:t>0</a:t>
                      </a:r>
                      <a:r>
                        <a:rPr kumimoji="1" lang="en-US" altLang="ja-JP" sz="2000" dirty="0">
                          <a:latin typeface="Calibri" panose="020F0502020204030204" pitchFamily="34" charset="0"/>
                        </a:rPr>
                        <a:t>*</a:t>
                      </a:r>
                      <a:r>
                        <a:rPr kumimoji="1" lang="en-US" altLang="ja-JP" sz="2000" dirty="0"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p</a:t>
                      </a:r>
                      <a:endParaRPr kumimoji="1" lang="ja-JP" alt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Calibri" panose="020F0502020204030204" pitchFamily="34" charset="0"/>
                        </a:rPr>
                        <a:t>1.67</a:t>
                      </a:r>
                      <a:endParaRPr kumimoji="1" lang="ja-JP" alt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1064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Calibri" panose="020F0502020204030204" pitchFamily="34" charset="0"/>
                        </a:rPr>
                        <a:t>90</a:t>
                      </a:r>
                      <a:endParaRPr kumimoji="1" lang="ja-JP" altLang="en-US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Calibri" panose="020F0502020204030204" pitchFamily="34" charset="0"/>
                        </a:rPr>
                        <a:t>743</a:t>
                      </a:r>
                      <a:endParaRPr kumimoji="1" lang="ja-JP" altLang="en-US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ND:YAG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1" name="グループ化 20"/>
          <p:cNvGrpSpPr/>
          <p:nvPr/>
        </p:nvGrpSpPr>
        <p:grpSpPr>
          <a:xfrm>
            <a:off x="6624496" y="1052736"/>
            <a:ext cx="2412000" cy="3393438"/>
            <a:chOff x="6624496" y="836712"/>
            <a:chExt cx="2412000" cy="3393438"/>
          </a:xfrm>
        </p:grpSpPr>
        <p:pic>
          <p:nvPicPr>
            <p:cNvPr id="2050" name="Picture 2" descr="https://encrypted-tbn0.gstatic.com/images?q=tbn:ANd9GcRn_Nq98b_AR1a2eolMilMVdjzJX6MC83pvE3ODf_Z0z295_55DI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496" y="836712"/>
              <a:ext cx="2412000" cy="339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直線コネクタ 13"/>
            <p:cNvCxnSpPr/>
            <p:nvPr/>
          </p:nvCxnSpPr>
          <p:spPr>
            <a:xfrm>
              <a:off x="7020272" y="1566000"/>
              <a:ext cx="151216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flipV="1">
              <a:off x="8388424" y="1566000"/>
              <a:ext cx="0" cy="2404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7236296" y="2114853"/>
              <a:ext cx="115127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dirty="0">
                  <a:solidFill>
                    <a:srgbClr val="FF0000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ja-JP" sz="1600" dirty="0">
                  <a:solidFill>
                    <a:srgbClr val="FF0000"/>
                  </a:solidFill>
                  <a:latin typeface="Calibri" panose="020F0502020204030204" pitchFamily="34" charset="0"/>
                </a:rPr>
                <a:t>E=12.1 eV</a:t>
              </a:r>
              <a:endParaRPr lang="en-US" altLang="ja-JP" sz="800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dirty="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r>
                <a:rPr lang="en-US" altLang="ja-JP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E = </a:t>
              </a:r>
              <a:r>
                <a:rPr lang="en-US" altLang="ja-JP" sz="16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hc</a:t>
              </a:r>
              <a:r>
                <a:rPr lang="en-US" altLang="ja-JP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/</a:t>
              </a:r>
              <a:r>
                <a:rPr lang="en-US" altLang="ja-JP" sz="1600" dirty="0">
                  <a:solidFill>
                    <a:srgbClr val="000000"/>
                  </a:solidFill>
                  <a:latin typeface="Symbol" panose="05050102010706020507" pitchFamily="18" charset="2"/>
                </a:rPr>
                <a:t>l</a:t>
              </a:r>
              <a:r>
                <a:rPr lang="en-US" altLang="ja-JP" sz="1600" baseline="-25000" dirty="0">
                  <a:solidFill>
                    <a:srgbClr val="000000"/>
                  </a:solidFill>
                  <a:latin typeface="Symbol" panose="05050102010706020507" pitchFamily="18" charset="2"/>
                </a:rPr>
                <a:t>0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ja-JP" sz="600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l</a:t>
              </a:r>
              <a:r>
                <a:rPr lang="en-US" altLang="ja-JP" sz="1600" b="1" baseline="-25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0</a:t>
              </a:r>
              <a:r>
                <a:rPr lang="en-US" altLang="ja-JP" sz="16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= 102 nm</a:t>
              </a:r>
              <a:endParaRPr lang="ja-JP" altLang="en-US" sz="1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86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20272" y="6500192"/>
            <a:ext cx="1905000" cy="457200"/>
          </a:xfrm>
        </p:spPr>
        <p:txBody>
          <a:bodyPr/>
          <a:lstStyle/>
          <a:p>
            <a:pPr>
              <a:defRPr/>
            </a:pPr>
            <a:fld id="{1D59C5AC-386B-46CC-84A6-A2044D001D5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500192"/>
            <a:ext cx="2895600" cy="457200"/>
          </a:xfrm>
        </p:spPr>
        <p:txBody>
          <a:bodyPr/>
          <a:lstStyle/>
          <a:p>
            <a:r>
              <a:rPr lang="en-US" altLang="ja-JP">
                <a:solidFill>
                  <a:srgbClr val="000000"/>
                </a:solidFill>
              </a:rPr>
              <a:t>US-Japan meeting, Fermilab 2019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49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srgbClr val="000000"/>
                </a:solidFill>
              </a:rPr>
              <a:t>US-Japan meeting, Fermilab 2019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9C5AC-386B-46CC-84A6-A2044D001D5B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1979713" y="188640"/>
            <a:ext cx="5760639" cy="685779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ook Antiqua" panose="02040602050305030304" pitchFamily="18" charset="0"/>
                <a:ea typeface="ＭＳ Ｐゴシック"/>
                <a:cs typeface="+mj-cs"/>
              </a:rPr>
              <a:t>POP Experimental </a:t>
            </a:r>
            <a:r>
              <a:rPr lang="en-US" altLang="ja-JP" sz="3200" b="1" i="1" dirty="0">
                <a:solidFill>
                  <a:sysClr val="window" lastClr="FFFFFF"/>
                </a:solidFill>
                <a:latin typeface="Book Antiqua" panose="02040602050305030304" pitchFamily="18" charset="0"/>
                <a:ea typeface="ＭＳ Ｐゴシック"/>
              </a:rPr>
              <a:t>area,</a:t>
            </a:r>
            <a:r>
              <a:rPr kumimoji="1" lang="en-US" altLang="ja-JP" sz="3200" b="1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ook Antiqua" panose="02040602050305030304" pitchFamily="18" charset="0"/>
                <a:ea typeface="ＭＳ Ｐゴシック"/>
                <a:cs typeface="+mj-cs"/>
              </a:rPr>
              <a:t> beamline </a:t>
            </a:r>
            <a:endParaRPr kumimoji="1" lang="ja-JP" altLang="en-US" sz="3200" b="1" i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ook Antiqua" panose="02040602050305030304" pitchFamily="18" charset="0"/>
              <a:ea typeface="ＭＳ Ｐゴシック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r="3079"/>
          <a:stretch/>
        </p:blipFill>
        <p:spPr bwMode="auto">
          <a:xfrm>
            <a:off x="391886" y="1772817"/>
            <a:ext cx="7946571" cy="4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29347" y="1052736"/>
            <a:ext cx="7756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  <a:latin typeface="Calibri"/>
              </a:rPr>
              <a:t>The POP experiment will be performed at the end section of </a:t>
            </a:r>
          </a:p>
          <a:p>
            <a:r>
              <a:rPr lang="en-US" altLang="ja-JP" sz="2400" dirty="0">
                <a:solidFill>
                  <a:prstClr val="black"/>
                </a:solidFill>
                <a:latin typeface="Calibri"/>
              </a:rPr>
              <a:t>L-3BT (</a:t>
            </a:r>
            <a:r>
              <a:rPr lang="en-US" altLang="ja-JP" sz="2400" dirty="0" err="1">
                <a:solidFill>
                  <a:prstClr val="black"/>
                </a:solidFill>
                <a:latin typeface="Calibri"/>
              </a:rPr>
              <a:t>Linac</a:t>
            </a:r>
            <a:r>
              <a:rPr lang="en-US" altLang="ja-JP" sz="2400" dirty="0">
                <a:solidFill>
                  <a:prstClr val="black"/>
                </a:solidFill>
                <a:latin typeface="Calibri"/>
              </a:rPr>
              <a:t> to the 3-GeV Beam Transport)</a:t>
            </a:r>
            <a:endParaRPr lang="ja-JP" alt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2051720" y="3695248"/>
            <a:ext cx="1911788" cy="54006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18498" y="3223291"/>
            <a:ext cx="591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prstClr val="black"/>
                </a:solidFill>
                <a:latin typeface="Calibri"/>
              </a:rPr>
              <a:t>H</a:t>
            </a:r>
            <a:r>
              <a:rPr lang="en-US" altLang="ja-JP" sz="3200" b="1" baseline="30000" dirty="0">
                <a:solidFill>
                  <a:prstClr val="black"/>
                </a:solidFill>
                <a:latin typeface="Symbol" panose="05050102010706020507" pitchFamily="18" charset="2"/>
              </a:rPr>
              <a:t>-</a:t>
            </a:r>
            <a:endParaRPr lang="ja-JP" altLang="en-US" sz="3200" b="1" baseline="30000" dirty="0">
              <a:solidFill>
                <a:prstClr val="black"/>
              </a:solidFill>
              <a:latin typeface="Symbol" panose="05050102010706020507" pitchFamily="18" charset="2"/>
            </a:endParaRPr>
          </a:p>
        </p:txBody>
      </p:sp>
      <p:cxnSp>
        <p:nvCxnSpPr>
          <p:cNvPr id="11" name="直線矢印コネクタ 10"/>
          <p:cNvCxnSpPr>
            <a:cxnSpLocks/>
          </p:cNvCxnSpPr>
          <p:nvPr/>
        </p:nvCxnSpPr>
        <p:spPr>
          <a:xfrm>
            <a:off x="3275857" y="1861838"/>
            <a:ext cx="1870145" cy="2306733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2" name="テキスト ボックス 11"/>
          <p:cNvSpPr txBox="1"/>
          <p:nvPr/>
        </p:nvSpPr>
        <p:spPr>
          <a:xfrm>
            <a:off x="8273615" y="5315027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ln>
                  <a:solidFill>
                    <a:srgbClr val="111111"/>
                  </a:solidFill>
                </a:ln>
                <a:latin typeface="Calibri" panose="020F0502020204030204" pitchFamily="34" charset="0"/>
              </a:rPr>
              <a:t>H</a:t>
            </a:r>
            <a:r>
              <a:rPr kumimoji="1" lang="en-US" altLang="ja-JP" sz="2800" b="1" baseline="30000" dirty="0">
                <a:ln>
                  <a:solidFill>
                    <a:srgbClr val="111111"/>
                  </a:solidFill>
                </a:ln>
                <a:latin typeface="Symbol" panose="05050102010706020507" pitchFamily="18" charset="2"/>
              </a:rPr>
              <a:t>-</a:t>
            </a:r>
            <a:endParaRPr kumimoji="1" lang="ja-JP" altLang="en-US" sz="2800" b="1" baseline="30000" dirty="0">
              <a:ln>
                <a:solidFill>
                  <a:srgbClr val="111111"/>
                </a:solidFill>
              </a:ln>
              <a:latin typeface="Symbol" panose="05050102010706020507" pitchFamily="18" charset="2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287954" y="4345940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H</a:t>
            </a:r>
            <a:r>
              <a:rPr lang="en-US" altLang="ja-JP" sz="2800" b="1" baseline="30000" dirty="0">
                <a:solidFill>
                  <a:srgbClr val="0000FF"/>
                </a:solidFill>
                <a:latin typeface="Calibri" panose="020F0502020204030204" pitchFamily="34" charset="0"/>
              </a:rPr>
              <a:t>0</a:t>
            </a:r>
            <a:endParaRPr kumimoji="1" lang="ja-JP" altLang="en-US" sz="2800" b="1" baseline="300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760096" y="3838219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p</a:t>
            </a:r>
            <a:endParaRPr kumimoji="1" lang="ja-JP" alt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1C319F3-F917-4FD8-B3B5-D3D13CB10299}"/>
              </a:ext>
            </a:extLst>
          </p:cNvPr>
          <p:cNvSpPr txBox="1"/>
          <p:nvPr/>
        </p:nvSpPr>
        <p:spPr>
          <a:xfrm>
            <a:off x="5868144" y="2409037"/>
            <a:ext cx="3096344" cy="101566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  <a:latin typeface="Calibri" panose="020F0502020204030204" pitchFamily="34" charset="0"/>
              </a:rPr>
              <a:t>All three charge fractions </a:t>
            </a:r>
          </a:p>
          <a:p>
            <a:r>
              <a:rPr lang="en-US" altLang="ja-JP" sz="2000" dirty="0">
                <a:solidFill>
                  <a:srgbClr val="FF0000"/>
                </a:solidFill>
                <a:latin typeface="Calibri" panose="020F0502020204030204" pitchFamily="34" charset="0"/>
              </a:rPr>
              <a:t>can be simultaneously measured</a:t>
            </a:r>
            <a:r>
              <a:rPr lang="en-US" altLang="ja-JP" sz="2000" dirty="0">
                <a:solidFill>
                  <a:prstClr val="black"/>
                </a:solidFill>
                <a:latin typeface="Calibri"/>
              </a:rPr>
              <a:t>.</a:t>
            </a:r>
            <a:endParaRPr lang="ja-JP" alt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B5850932-61FC-4EF7-AE99-2064A865C09C}"/>
              </a:ext>
            </a:extLst>
          </p:cNvPr>
          <p:cNvCxnSpPr/>
          <p:nvPr/>
        </p:nvCxnSpPr>
        <p:spPr>
          <a:xfrm flipV="1">
            <a:off x="6156176" y="4293096"/>
            <a:ext cx="1296144" cy="3018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F022004A-CB43-470A-A845-597855A4AA65}"/>
              </a:ext>
            </a:extLst>
          </p:cNvPr>
          <p:cNvCxnSpPr/>
          <p:nvPr/>
        </p:nvCxnSpPr>
        <p:spPr>
          <a:xfrm>
            <a:off x="6156176" y="4594946"/>
            <a:ext cx="1332874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5C56C23B-E1B8-4B4F-A2FD-8E689AC62333}"/>
              </a:ext>
            </a:extLst>
          </p:cNvPr>
          <p:cNvCxnSpPr>
            <a:cxnSpLocks/>
          </p:cNvCxnSpPr>
          <p:nvPr/>
        </p:nvCxnSpPr>
        <p:spPr>
          <a:xfrm>
            <a:off x="6156176" y="4594946"/>
            <a:ext cx="504056" cy="134957"/>
          </a:xfrm>
          <a:prstGeom prst="line">
            <a:avLst/>
          </a:prstGeom>
          <a:ln w="57150">
            <a:solidFill>
              <a:srgbClr val="111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8479BDD1-E32F-4F2E-A8DC-3E7D40EC2B2D}"/>
              </a:ext>
            </a:extLst>
          </p:cNvPr>
          <p:cNvCxnSpPr>
            <a:cxnSpLocks/>
          </p:cNvCxnSpPr>
          <p:nvPr/>
        </p:nvCxnSpPr>
        <p:spPr>
          <a:xfrm>
            <a:off x="6660232" y="4723250"/>
            <a:ext cx="1678225" cy="8274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207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3184" y="274638"/>
            <a:ext cx="4978896" cy="490066"/>
          </a:xfrm>
        </p:spPr>
        <p:txBody>
          <a:bodyPr>
            <a:noAutofit/>
          </a:bodyPr>
          <a:lstStyle/>
          <a:p>
            <a:pPr algn="l"/>
            <a:r>
              <a:rPr lang="en-US" altLang="ja-JP" sz="2800" dirty="0">
                <a:solidFill>
                  <a:srgbClr val="00B050"/>
                </a:solidFill>
              </a:rPr>
              <a:t>POP experimental devices setup</a:t>
            </a:r>
            <a:endParaRPr kumimoji="1" lang="ja-JP" altLang="en-US" sz="2000" dirty="0">
              <a:solidFill>
                <a:srgbClr val="111111"/>
              </a:solidFill>
            </a:endParaRPr>
          </a:p>
        </p:txBody>
      </p:sp>
      <p:pic>
        <p:nvPicPr>
          <p:cNvPr id="4" name="Picture 2" descr="C:\Users\User\Desktop\Laser-Stripping\POP_experiment_H-_BeamStudy\L3BT-Scrapper-Section-Pictures\image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17376"/>
            <a:ext cx="7728000" cy="57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411759" y="2337632"/>
            <a:ext cx="109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</a:rPr>
              <a:t>QM61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3707904" y="3249624"/>
            <a:ext cx="1728192" cy="432048"/>
          </a:xfrm>
          <a:prstGeom prst="straightConnector1">
            <a:avLst/>
          </a:prstGeom>
          <a:ln w="571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813011" y="3328863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</a:rPr>
              <a:t>~1.5m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 flipV="1">
            <a:off x="5643601" y="3465648"/>
            <a:ext cx="1584176" cy="360040"/>
          </a:xfrm>
          <a:prstGeom prst="straightConnector1">
            <a:avLst/>
          </a:prstGeom>
          <a:ln w="1016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306565" y="3888985"/>
            <a:ext cx="1649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chemeClr val="bg1"/>
                </a:solidFill>
              </a:rPr>
              <a:t>H</a:t>
            </a:r>
            <a:r>
              <a:rPr kumimoji="1" lang="en-US" altLang="ja-JP" sz="3200" b="1" baseline="30000" dirty="0">
                <a:solidFill>
                  <a:schemeClr val="bg1"/>
                </a:solidFill>
                <a:latin typeface="Symbol" panose="05050102010706020507" pitchFamily="18" charset="2"/>
              </a:rPr>
              <a:t>-</a:t>
            </a:r>
            <a:r>
              <a:rPr kumimoji="1" lang="en-US" altLang="ja-JP" sz="3200" b="1" dirty="0">
                <a:solidFill>
                  <a:schemeClr val="bg1"/>
                </a:solidFill>
              </a:rPr>
              <a:t> beam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3923928" y="2860852"/>
            <a:ext cx="1268267" cy="11352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35896" y="3987061"/>
            <a:ext cx="30312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</a:rPr>
              <a:t>C</a:t>
            </a:r>
            <a:r>
              <a:rPr kumimoji="1" lang="en-US" altLang="ja-JP" sz="2800" dirty="0">
                <a:solidFill>
                  <a:srgbClr val="FF0000"/>
                </a:solidFill>
              </a:rPr>
              <a:t>hamber for the </a:t>
            </a:r>
          </a:p>
          <a:p>
            <a:r>
              <a:rPr lang="en-US" altLang="ja-JP" sz="2800" dirty="0">
                <a:solidFill>
                  <a:srgbClr val="FF0000"/>
                </a:solidFill>
              </a:rPr>
              <a:t>POP demonstration</a:t>
            </a:r>
          </a:p>
        </p:txBody>
      </p:sp>
      <p:sp>
        <p:nvSpPr>
          <p:cNvPr id="19" name="スライド番号プレースホルダー 18"/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</p:spPr>
        <p:txBody>
          <a:bodyPr/>
          <a:lstStyle/>
          <a:p>
            <a:fld id="{C9C08396-5779-4041-AAC6-9EC438AC067A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643601" y="188640"/>
            <a:ext cx="2984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End section of </a:t>
            </a:r>
            <a:r>
              <a:rPr kumimoji="1" lang="en-US" altLang="ja-JP" dirty="0" err="1"/>
              <a:t>Linac</a:t>
            </a:r>
            <a:r>
              <a:rPr kumimoji="1" lang="en-US" altLang="ja-JP" dirty="0"/>
              <a:t> to 3-GeV </a:t>
            </a:r>
          </a:p>
          <a:p>
            <a:r>
              <a:rPr kumimoji="1" lang="en-US" altLang="ja-JP" dirty="0"/>
              <a:t>Beam Transport</a:t>
            </a:r>
            <a:endParaRPr kumimoji="1" lang="ja-JP" altLang="en-US" dirty="0"/>
          </a:p>
        </p:txBody>
      </p:sp>
      <p:pic>
        <p:nvPicPr>
          <p:cNvPr id="20" name="Picture 2" descr="C:\Users\User\Documents\Laser-Stripping\KAKENHI-2017\Fig-Kakenhi-2017\Fig-POP-place-201710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25" y="3573016"/>
            <a:ext cx="2996717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直線矢印コネクタ 20"/>
          <p:cNvCxnSpPr/>
          <p:nvPr/>
        </p:nvCxnSpPr>
        <p:spPr>
          <a:xfrm flipH="1">
            <a:off x="2123728" y="3599601"/>
            <a:ext cx="1872208" cy="2015580"/>
          </a:xfrm>
          <a:prstGeom prst="straightConnector1">
            <a:avLst/>
          </a:prstGeom>
          <a:ln w="571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338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02896" y="6453336"/>
            <a:ext cx="2133600" cy="365125"/>
          </a:xfrm>
        </p:spPr>
        <p:txBody>
          <a:bodyPr/>
          <a:lstStyle/>
          <a:p>
            <a:fld id="{C9C08396-5779-4041-AAC6-9EC438AC067A}" type="slidenum">
              <a:rPr kumimoji="1" lang="ja-JP" altLang="en-US" sz="1200" smtClean="0"/>
              <a:t>9</a:t>
            </a:fld>
            <a:endParaRPr kumimoji="1" lang="ja-JP" altLang="en-US" sz="1200" dirty="0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41BCB6C5-6D57-4AA3-9F08-FBFE2C516810}"/>
              </a:ext>
            </a:extLst>
          </p:cNvPr>
          <p:cNvGrpSpPr/>
          <p:nvPr/>
        </p:nvGrpSpPr>
        <p:grpSpPr>
          <a:xfrm>
            <a:off x="2376480" y="786939"/>
            <a:ext cx="6516000" cy="4284017"/>
            <a:chOff x="2598419" y="857410"/>
            <a:chExt cx="6150692" cy="3913148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FA3F7133-504F-4941-852C-DCAEAB478E52}"/>
                </a:ext>
              </a:extLst>
            </p:cNvPr>
            <p:cNvGrpSpPr/>
            <p:nvPr/>
          </p:nvGrpSpPr>
          <p:grpSpPr>
            <a:xfrm>
              <a:off x="2598419" y="857410"/>
              <a:ext cx="6150692" cy="3913148"/>
              <a:chOff x="2598419" y="857410"/>
              <a:chExt cx="6150692" cy="3913148"/>
            </a:xfrm>
          </p:grpSpPr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BA99EAC6-90A5-436E-B47A-615C8E91B968}"/>
                  </a:ext>
                </a:extLst>
              </p:cNvPr>
              <p:cNvGrpSpPr/>
              <p:nvPr/>
            </p:nvGrpSpPr>
            <p:grpSpPr>
              <a:xfrm>
                <a:off x="2598419" y="857410"/>
                <a:ext cx="6150692" cy="3913148"/>
                <a:chOff x="2598419" y="857410"/>
                <a:chExt cx="6150692" cy="3913148"/>
              </a:xfrm>
            </p:grpSpPr>
            <p:pic>
              <p:nvPicPr>
                <p:cNvPr id="25" name="Picture 6">
                  <a:extLst>
                    <a:ext uri="{FF2B5EF4-FFF2-40B4-BE49-F238E27FC236}">
                      <a16:creationId xmlns:a16="http://schemas.microsoft.com/office/drawing/2014/main" id="{CB2690BD-5F09-4A4B-BAF0-49E670F2DEF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607"/>
                <a:stretch/>
              </p:blipFill>
              <p:spPr bwMode="auto">
                <a:xfrm>
                  <a:off x="2598419" y="1105307"/>
                  <a:ext cx="6150692" cy="36652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26" name="直線矢印コネクタ 25">
                  <a:extLst>
                    <a:ext uri="{FF2B5EF4-FFF2-40B4-BE49-F238E27FC236}">
                      <a16:creationId xmlns:a16="http://schemas.microsoft.com/office/drawing/2014/main" id="{0361D46A-69EE-4E8A-852F-5BF5734416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87412" y="2638446"/>
                  <a:ext cx="1896386" cy="398904"/>
                </a:xfrm>
                <a:prstGeom prst="straightConnector1">
                  <a:avLst/>
                </a:prstGeom>
                <a:ln w="57150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A17A916B-210F-4D51-A03D-176D62BE70D5}"/>
                    </a:ext>
                  </a:extLst>
                </p:cNvPr>
                <p:cNvSpPr txBox="1"/>
                <p:nvPr/>
              </p:nvSpPr>
              <p:spPr>
                <a:xfrm rot="20811775">
                  <a:off x="6700570" y="2210279"/>
                  <a:ext cx="187743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800" b="1" dirty="0">
                      <a:solidFill>
                        <a:schemeClr val="bg1"/>
                      </a:solidFill>
                    </a:rPr>
                    <a:t>H</a:t>
                  </a:r>
                  <a:r>
                    <a:rPr lang="en-US" altLang="ja-JP" sz="2800" b="1" baseline="30000" dirty="0">
                      <a:solidFill>
                        <a:schemeClr val="bg1"/>
                      </a:solidFill>
                      <a:latin typeface="Symbol" panose="05050102010706020507" pitchFamily="18" charset="2"/>
                    </a:rPr>
                    <a:t>-</a:t>
                  </a:r>
                  <a:r>
                    <a:rPr lang="en-US" altLang="ja-JP" sz="2800" b="1" dirty="0">
                      <a:solidFill>
                        <a:schemeClr val="bg1"/>
                      </a:solidFill>
                    </a:rPr>
                    <a:t> beam</a:t>
                  </a:r>
                  <a:endParaRPr lang="ja-JP" altLang="en-US" sz="2800" b="1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8" name="直線矢印コネクタ 27">
                  <a:extLst>
                    <a:ext uri="{FF2B5EF4-FFF2-40B4-BE49-F238E27FC236}">
                      <a16:creationId xmlns:a16="http://schemas.microsoft.com/office/drawing/2014/main" id="{5FB2DB1F-C7A4-40B5-BEB0-0F83B6482460}"/>
                    </a:ext>
                  </a:extLst>
                </p:cNvPr>
                <p:cNvCxnSpPr/>
                <p:nvPr/>
              </p:nvCxnSpPr>
              <p:spPr>
                <a:xfrm>
                  <a:off x="5029189" y="1713225"/>
                  <a:ext cx="0" cy="36000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線矢印コネクタ 28">
                  <a:extLst>
                    <a:ext uri="{FF2B5EF4-FFF2-40B4-BE49-F238E27FC236}">
                      <a16:creationId xmlns:a16="http://schemas.microsoft.com/office/drawing/2014/main" id="{34A24DA6-AE76-4CEB-8A48-A7167AA17763}"/>
                    </a:ext>
                  </a:extLst>
                </p:cNvPr>
                <p:cNvCxnSpPr/>
                <p:nvPr/>
              </p:nvCxnSpPr>
              <p:spPr>
                <a:xfrm>
                  <a:off x="5553055" y="1721893"/>
                  <a:ext cx="0" cy="360000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線コネクタ 29">
                  <a:extLst>
                    <a:ext uri="{FF2B5EF4-FFF2-40B4-BE49-F238E27FC236}">
                      <a16:creationId xmlns:a16="http://schemas.microsoft.com/office/drawing/2014/main" id="{80FD42EA-53A7-4EFF-B5B4-8B6735E4CE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92811" y="1582205"/>
                  <a:ext cx="320488" cy="26204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コネクタ 30">
                  <a:extLst>
                    <a:ext uri="{FF2B5EF4-FFF2-40B4-BE49-F238E27FC236}">
                      <a16:creationId xmlns:a16="http://schemas.microsoft.com/office/drawing/2014/main" id="{4E9C4110-CF67-43F7-A64B-A98E668FE2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029189" y="1704213"/>
                  <a:ext cx="517284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線コネクタ 31">
                  <a:extLst>
                    <a:ext uri="{FF2B5EF4-FFF2-40B4-BE49-F238E27FC236}">
                      <a16:creationId xmlns:a16="http://schemas.microsoft.com/office/drawing/2014/main" id="{1E1F5F0E-9921-4017-9D26-BC6EEDD097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855343" y="1576514"/>
                  <a:ext cx="340367" cy="24436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テキスト ボックス 32">
                  <a:extLst>
                    <a:ext uri="{FF2B5EF4-FFF2-40B4-BE49-F238E27FC236}">
                      <a16:creationId xmlns:a16="http://schemas.microsoft.com/office/drawing/2014/main" id="{F77D8D23-11FD-404E-8F28-E553703962EF}"/>
                    </a:ext>
                  </a:extLst>
                </p:cNvPr>
                <p:cNvSpPr txBox="1"/>
                <p:nvPr/>
              </p:nvSpPr>
              <p:spPr>
                <a:xfrm>
                  <a:off x="4678532" y="857410"/>
                  <a:ext cx="1730178" cy="4216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b="1" dirty="0" err="1">
                      <a:latin typeface="Calibri" panose="020F0502020204030204" pitchFamily="34" charset="0"/>
                      <a:cs typeface="Calibri" panose="020F0502020204030204" pitchFamily="34" charset="0"/>
                    </a:rPr>
                    <a:t>Nd:YAG</a:t>
                  </a:r>
                  <a:r>
                    <a:rPr kumimoji="1" lang="en-US" altLang="ja-JP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laser</a:t>
                  </a:r>
                  <a:endParaRPr kumimoji="1" lang="ja-JP" altLang="en-US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テキスト ボックス 33">
                  <a:extLst>
                    <a:ext uri="{FF2B5EF4-FFF2-40B4-BE49-F238E27FC236}">
                      <a16:creationId xmlns:a16="http://schemas.microsoft.com/office/drawing/2014/main" id="{E503EE7B-0059-4282-96C3-080F7DDAD544}"/>
                    </a:ext>
                  </a:extLst>
                </p:cNvPr>
                <p:cNvSpPr txBox="1"/>
                <p:nvPr/>
              </p:nvSpPr>
              <p:spPr>
                <a:xfrm>
                  <a:off x="5031262" y="3980799"/>
                  <a:ext cx="1033674" cy="36547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000" dirty="0">
                      <a:solidFill>
                        <a:srgbClr val="7030A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UV laser</a:t>
                  </a:r>
                  <a:endParaRPr kumimoji="1" lang="ja-JP" altLang="en-US" sz="2000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" name="テキスト ボックス 34">
                  <a:extLst>
                    <a:ext uri="{FF2B5EF4-FFF2-40B4-BE49-F238E27FC236}">
                      <a16:creationId xmlns:a16="http://schemas.microsoft.com/office/drawing/2014/main" id="{4028AF22-BC9C-41C6-B5F3-4581D30F5CEE}"/>
                    </a:ext>
                  </a:extLst>
                </p:cNvPr>
                <p:cNvSpPr txBox="1"/>
                <p:nvPr/>
              </p:nvSpPr>
              <p:spPr>
                <a:xfrm>
                  <a:off x="5083521" y="3159937"/>
                  <a:ext cx="69762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4000" b="1" dirty="0">
                      <a:solidFill>
                        <a:srgbClr val="FF0000"/>
                      </a:solidFill>
                    </a:rPr>
                    <a:t>×</a:t>
                  </a:r>
                  <a:endParaRPr kumimoji="1" lang="ja-JP" altLang="en-US" sz="40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A796F8B9-F94E-4F73-B164-D1EFA911F587}"/>
                    </a:ext>
                  </a:extLst>
                </p:cNvPr>
                <p:cNvSpPr txBox="1"/>
                <p:nvPr/>
              </p:nvSpPr>
              <p:spPr>
                <a:xfrm>
                  <a:off x="6811779" y="3904829"/>
                  <a:ext cx="1109599" cy="707886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Vacuum </a:t>
                  </a:r>
                </a:p>
                <a:p>
                  <a:r>
                    <a:rPr kumimoji="1" lang="en-US" altLang="ja-JP" sz="2000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chamber</a:t>
                  </a:r>
                </a:p>
              </p:txBody>
            </p:sp>
            <p:cxnSp>
              <p:nvCxnSpPr>
                <p:cNvPr id="37" name="直線矢印コネクタ 36">
                  <a:extLst>
                    <a:ext uri="{FF2B5EF4-FFF2-40B4-BE49-F238E27FC236}">
                      <a16:creationId xmlns:a16="http://schemas.microsoft.com/office/drawing/2014/main" id="{3184FF60-114C-4222-8C65-3A9511E50BF4}"/>
                    </a:ext>
                  </a:extLst>
                </p:cNvPr>
                <p:cNvCxnSpPr/>
                <p:nvPr/>
              </p:nvCxnSpPr>
              <p:spPr>
                <a:xfrm flipH="1" flipV="1">
                  <a:off x="6002867" y="3331633"/>
                  <a:ext cx="863600" cy="702734"/>
                </a:xfrm>
                <a:prstGeom prst="straightConnector1">
                  <a:avLst/>
                </a:prstGeom>
                <a:ln w="571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" name="直線矢印コネクタ 22">
                <a:extLst>
                  <a:ext uri="{FF2B5EF4-FFF2-40B4-BE49-F238E27FC236}">
                    <a16:creationId xmlns:a16="http://schemas.microsoft.com/office/drawing/2014/main" id="{569CBC66-3B0F-4C22-9763-348009B830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13978" y="3565071"/>
                <a:ext cx="0" cy="453828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矢印コネクタ 23">
                <a:extLst>
                  <a:ext uri="{FF2B5EF4-FFF2-40B4-BE49-F238E27FC236}">
                    <a16:creationId xmlns:a16="http://schemas.microsoft.com/office/drawing/2014/main" id="{2A91E32D-F4DE-4D6E-B636-6F04397DF1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53055" y="1295494"/>
                <a:ext cx="0" cy="432000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A4EB3FB4-468F-4A60-BDBB-B26471BC6CBC}"/>
                </a:ext>
              </a:extLst>
            </p:cNvPr>
            <p:cNvGrpSpPr/>
            <p:nvPr/>
          </p:nvGrpSpPr>
          <p:grpSpPr>
            <a:xfrm>
              <a:off x="7762477" y="1377518"/>
              <a:ext cx="732821" cy="570659"/>
              <a:chOff x="9652907" y="1807872"/>
              <a:chExt cx="1284514" cy="1130060"/>
            </a:xfrm>
          </p:grpSpPr>
          <p:cxnSp>
            <p:nvCxnSpPr>
              <p:cNvPr id="19" name="直線矢印コネクタ 18">
                <a:extLst>
                  <a:ext uri="{FF2B5EF4-FFF2-40B4-BE49-F238E27FC236}">
                    <a16:creationId xmlns:a16="http://schemas.microsoft.com/office/drawing/2014/main" id="{7E8681D4-BEBE-4124-9385-8A2E05660FF6}"/>
                  </a:ext>
                </a:extLst>
              </p:cNvPr>
              <p:cNvCxnSpPr/>
              <p:nvPr/>
            </p:nvCxnSpPr>
            <p:spPr>
              <a:xfrm flipV="1">
                <a:off x="10267950" y="1807872"/>
                <a:ext cx="0" cy="782928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矢印コネクタ 19">
                <a:extLst>
                  <a:ext uri="{FF2B5EF4-FFF2-40B4-BE49-F238E27FC236}">
                    <a16:creationId xmlns:a16="http://schemas.microsoft.com/office/drawing/2014/main" id="{BE0CE7BA-FD0E-4323-BDFB-7C1C421510C2}"/>
                  </a:ext>
                </a:extLst>
              </p:cNvPr>
              <p:cNvCxnSpPr/>
              <p:nvPr/>
            </p:nvCxnSpPr>
            <p:spPr>
              <a:xfrm>
                <a:off x="10259786" y="2593521"/>
                <a:ext cx="677635" cy="28575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矢印コネクタ 20">
                <a:extLst>
                  <a:ext uri="{FF2B5EF4-FFF2-40B4-BE49-F238E27FC236}">
                    <a16:creationId xmlns:a16="http://schemas.microsoft.com/office/drawing/2014/main" id="{1DCE8E86-BE49-4058-AF16-8218D7B9CEA3}"/>
                  </a:ext>
                </a:extLst>
              </p:cNvPr>
              <p:cNvCxnSpPr/>
              <p:nvPr/>
            </p:nvCxnSpPr>
            <p:spPr>
              <a:xfrm flipH="1">
                <a:off x="9652907" y="2590800"/>
                <a:ext cx="615043" cy="347132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140A51A2-0719-455C-8379-44A172F83643}"/>
                </a:ext>
              </a:extLst>
            </p:cNvPr>
            <p:cNvSpPr txBox="1"/>
            <p:nvPr/>
          </p:nvSpPr>
          <p:spPr>
            <a:xfrm>
              <a:off x="7768444" y="1167448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b="1" dirty="0">
                  <a:solidFill>
                    <a:schemeClr val="bg1"/>
                  </a:solidFill>
                </a:rPr>
                <a:t>Ｙ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F4AB0D2F-E46C-457A-BD2E-3D641099CFA2}"/>
                </a:ext>
              </a:extLst>
            </p:cNvPr>
            <p:cNvSpPr txBox="1"/>
            <p:nvPr/>
          </p:nvSpPr>
          <p:spPr>
            <a:xfrm>
              <a:off x="8382815" y="1724659"/>
              <a:ext cx="3593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>
                  <a:solidFill>
                    <a:schemeClr val="bg1"/>
                  </a:solidFill>
                </a:rPr>
                <a:t>X</a:t>
              </a:r>
              <a:endParaRPr kumimoji="1" lang="ja-JP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CDD1FD61-0FE7-4A73-BA6C-558FF19A75FC}"/>
                </a:ext>
              </a:extLst>
            </p:cNvPr>
            <p:cNvSpPr txBox="1"/>
            <p:nvPr/>
          </p:nvSpPr>
          <p:spPr>
            <a:xfrm>
              <a:off x="7482688" y="1734205"/>
              <a:ext cx="349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>
                  <a:solidFill>
                    <a:schemeClr val="bg1"/>
                  </a:solidFill>
                </a:rPr>
                <a:t>Z</a:t>
              </a:r>
              <a:endParaRPr kumimoji="1" lang="ja-JP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117108FB-3B4A-4C5F-A4FF-A4329F6F6985}"/>
              </a:ext>
            </a:extLst>
          </p:cNvPr>
          <p:cNvGrpSpPr/>
          <p:nvPr/>
        </p:nvGrpSpPr>
        <p:grpSpPr>
          <a:xfrm>
            <a:off x="153779" y="1785529"/>
            <a:ext cx="2412000" cy="3393438"/>
            <a:chOff x="6624496" y="836712"/>
            <a:chExt cx="2412000" cy="3393438"/>
          </a:xfrm>
        </p:grpSpPr>
        <p:pic>
          <p:nvPicPr>
            <p:cNvPr id="39" name="Picture 2" descr="https://encrypted-tbn0.gstatic.com/images?q=tbn:ANd9GcRn_Nq98b_AR1a2eolMilMVdjzJX6MC83pvE3ODf_Z0z295_55DIw">
              <a:hlinkClick r:id="rId3"/>
              <a:extLst>
                <a:ext uri="{FF2B5EF4-FFF2-40B4-BE49-F238E27FC236}">
                  <a16:creationId xmlns:a16="http://schemas.microsoft.com/office/drawing/2014/main" id="{160E6BED-1184-4EAE-92E9-18A1D0DB3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496" y="836712"/>
              <a:ext cx="2412000" cy="339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0" name="直線矢印コネクタ 39">
              <a:extLst>
                <a:ext uri="{FF2B5EF4-FFF2-40B4-BE49-F238E27FC236}">
                  <a16:creationId xmlns:a16="http://schemas.microsoft.com/office/drawing/2014/main" id="{85EABAAF-8351-4CC4-ABE3-6128EA6E9536}"/>
                </a:ext>
              </a:extLst>
            </p:cNvPr>
            <p:cNvCxnSpPr/>
            <p:nvPr/>
          </p:nvCxnSpPr>
          <p:spPr>
            <a:xfrm flipV="1">
              <a:off x="8388424" y="1196752"/>
              <a:ext cx="0" cy="277404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F03727F-5663-4AC2-AEAA-0B73A12E717C}"/>
              </a:ext>
            </a:extLst>
          </p:cNvPr>
          <p:cNvSpPr txBox="1"/>
          <p:nvPr/>
        </p:nvSpPr>
        <p:spPr>
          <a:xfrm>
            <a:off x="170013" y="5293333"/>
            <a:ext cx="8817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Big laser windows</a:t>
            </a:r>
            <a:r>
              <a:rPr kumimoji="1"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: For UV laser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 with angle variation one can try H0 promotions to different state up to direct ionization. </a:t>
            </a:r>
          </a:p>
          <a:p>
            <a:r>
              <a:rPr kumimoji="1"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400" b="1" u="sng" dirty="0">
                <a:solidFill>
                  <a:srgbClr val="FF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a</a:t>
            </a:r>
            <a:r>
              <a:rPr lang="en-US" altLang="ja-JP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27</a:t>
            </a:r>
            <a:r>
              <a:rPr lang="en-US" altLang="ja-JP" sz="2400" b="1" u="sng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altLang="ja-JP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ja-JP" sz="2400" b="1" u="sng" dirty="0">
                <a:solidFill>
                  <a:srgbClr val="FF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l</a:t>
            </a:r>
            <a:r>
              <a:rPr lang="en-US" altLang="ja-JP" sz="2400" b="1" u="sng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ja-JP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91.2 nm </a:t>
            </a:r>
            <a:r>
              <a:rPr lang="en-US" altLang="ja-JP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altLang="ja-JP" sz="2400" dirty="0">
                <a:latin typeface="Symbol" panose="05050102010706020507" pitchFamily="18" charset="2"/>
                <a:cs typeface="Calibri" panose="020F0502020204030204" pitchFamily="34" charset="0"/>
              </a:rPr>
              <a:t>l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altLang="ja-JP" sz="2400" dirty="0">
                <a:latin typeface="Symbol" panose="05050102010706020507" pitchFamily="18" charset="2"/>
                <a:cs typeface="Calibri" panose="020F0502020204030204" pitchFamily="34" charset="0"/>
              </a:rPr>
              <a:t>l</a:t>
            </a:r>
            <a:r>
              <a:rPr lang="en-US" altLang="ja-JP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(1 + </a:t>
            </a:r>
            <a:r>
              <a:rPr lang="en-US" altLang="ja-JP" sz="2400" dirty="0" err="1">
                <a:latin typeface="Symbol" panose="05050102010706020507" pitchFamily="18" charset="2"/>
                <a:cs typeface="Calibri" panose="020F0502020204030204" pitchFamily="34" charset="0"/>
              </a:rPr>
              <a:t>b</a:t>
            </a:r>
            <a:r>
              <a:rPr lang="en-US" altLang="ja-JP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cos</a:t>
            </a:r>
            <a:r>
              <a:rPr lang="en-US" altLang="ja-JP" sz="2400" dirty="0" err="1">
                <a:latin typeface="Symbol" panose="05050102010706020507" pitchFamily="18" charset="2"/>
                <a:cs typeface="Calibri" panose="020F0502020204030204" pitchFamily="34" charset="0"/>
              </a:rPr>
              <a:t>a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ja-JP" sz="2400" dirty="0">
                <a:latin typeface="Symbol" panose="05050102010706020507" pitchFamily="18" charset="2"/>
                <a:cs typeface="Calibri" panose="020F0502020204030204" pitchFamily="34" charset="0"/>
              </a:rPr>
              <a:t>g</a:t>
            </a:r>
            <a:endParaRPr kumimoji="1" lang="en-US" altLang="ja-JP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F2E3471-C5AB-4565-A069-6F258F125E8F}"/>
              </a:ext>
            </a:extLst>
          </p:cNvPr>
          <p:cNvSpPr/>
          <p:nvPr/>
        </p:nvSpPr>
        <p:spPr>
          <a:xfrm>
            <a:off x="206227" y="6089618"/>
            <a:ext cx="2997621" cy="40404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2E3E29E1-52F2-4B65-99FA-D0C8D914BB2D}"/>
              </a:ext>
            </a:extLst>
          </p:cNvPr>
          <p:cNvCxnSpPr>
            <a:cxnSpLocks/>
          </p:cNvCxnSpPr>
          <p:nvPr/>
        </p:nvCxnSpPr>
        <p:spPr>
          <a:xfrm flipH="1" flipV="1">
            <a:off x="1940496" y="2127472"/>
            <a:ext cx="797084" cy="39621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タイトル 1">
            <a:extLst>
              <a:ext uri="{FF2B5EF4-FFF2-40B4-BE49-F238E27FC236}">
                <a16:creationId xmlns:a16="http://schemas.microsoft.com/office/drawing/2014/main" id="{4D39FDCB-D420-4864-9417-8DB506565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45" y="182394"/>
            <a:ext cx="8708451" cy="551397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l"/>
            <a:r>
              <a:rPr lang="en-US" altLang="ja-JP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Vacuum chamber for the POP demonstration --- </a:t>
            </a:r>
            <a:r>
              <a:rPr lang="en-US" altLang="ja-JP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Installed </a:t>
            </a:r>
            <a:endParaRPr kumimoji="1" lang="ja-JP" alt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67EE1AE-8BFA-4BFF-AB27-33829A926DC1}"/>
              </a:ext>
            </a:extLst>
          </p:cNvPr>
          <p:cNvCxnSpPr/>
          <p:nvPr/>
        </p:nvCxnSpPr>
        <p:spPr>
          <a:xfrm>
            <a:off x="972000" y="2898000"/>
            <a:ext cx="1008112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C9B0470-BC26-4A80-AC1A-B77586D80421}"/>
              </a:ext>
            </a:extLst>
          </p:cNvPr>
          <p:cNvCxnSpPr/>
          <p:nvPr/>
        </p:nvCxnSpPr>
        <p:spPr>
          <a:xfrm>
            <a:off x="971600" y="2509200"/>
            <a:ext cx="1008112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1F968F71-B6FC-497B-9BCB-EC1AA9A5565E}"/>
              </a:ext>
            </a:extLst>
          </p:cNvPr>
          <p:cNvCxnSpPr/>
          <p:nvPr/>
        </p:nvCxnSpPr>
        <p:spPr>
          <a:xfrm>
            <a:off x="971600" y="2329200"/>
            <a:ext cx="1008112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E8AD416B-ECC2-44A3-9ED7-989C0CBBF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49513" y="6453336"/>
            <a:ext cx="2895600" cy="365125"/>
          </a:xfrm>
        </p:spPr>
        <p:txBody>
          <a:bodyPr/>
          <a:lstStyle/>
          <a:p>
            <a:r>
              <a:rPr kumimoji="1" lang="en-US" altLang="ja-JP" dirty="0"/>
              <a:t>US-Japan meeting, Fermilab 2019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3625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nh-template2">
  <a:themeElements>
    <a:clrScheme name="nh-template2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nh-template2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nh-template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-template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nh-template2">
  <a:themeElements>
    <a:clrScheme name="nh-template2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h-template2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-template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-template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nh-template2">
  <a:themeElements>
    <a:clrScheme name="nh-template2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h-template2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-template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-template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10701</TotalTime>
  <Words>2062</Words>
  <Application>Microsoft Office PowerPoint</Application>
  <PresentationFormat>画面に合わせる (4:3)</PresentationFormat>
  <Paragraphs>424</Paragraphs>
  <Slides>21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21</vt:i4>
      </vt:variant>
    </vt:vector>
  </HeadingPairs>
  <TitlesOfParts>
    <vt:vector size="34" baseType="lpstr">
      <vt:lpstr>GreekC</vt:lpstr>
      <vt:lpstr>NSimSun</vt:lpstr>
      <vt:lpstr>Arial</vt:lpstr>
      <vt:lpstr>Book Antiqua</vt:lpstr>
      <vt:lpstr>Calibri</vt:lpstr>
      <vt:lpstr>Cambria Math</vt:lpstr>
      <vt:lpstr>Symbol</vt:lpstr>
      <vt:lpstr>Times New Roman</vt:lpstr>
      <vt:lpstr>Wingdings</vt:lpstr>
      <vt:lpstr>Office ​​テーマ</vt:lpstr>
      <vt:lpstr>2_nh-template2</vt:lpstr>
      <vt:lpstr>3_nh-template2</vt:lpstr>
      <vt:lpstr>4_nh-template2</vt:lpstr>
      <vt:lpstr>PowerPoint プレゼンテーション</vt:lpstr>
      <vt:lpstr>Introduction and collaboration outlook</vt:lpstr>
      <vt:lpstr>Activities at J-PARC</vt:lpstr>
      <vt:lpstr>    Progress highlights in JFY 2018</vt:lpstr>
      <vt:lpstr>PowerPoint プレゼンテーション</vt:lpstr>
      <vt:lpstr>Principle of H- stripping by only lasers</vt:lpstr>
      <vt:lpstr>PowerPoint プレゼンテーション</vt:lpstr>
      <vt:lpstr>POP experimental devices setup</vt:lpstr>
      <vt:lpstr>Vacuum chamber for the POP demonstration --- Installed </vt:lpstr>
      <vt:lpstr>Laser energy/pulse for POP demonstration</vt:lpstr>
      <vt:lpstr>R&amp;D Status of the Lasers </vt:lpstr>
      <vt:lpstr>Laser angle control and variation tested</vt:lpstr>
      <vt:lpstr>To reduce the laser power, especially for the H0 excitation 1) Dispersion derivative (D’) and 2) minimization of betatron angular spread (ax ~0) are very essential.</vt:lpstr>
      <vt:lpstr>Optimization of betatron angular spread</vt:lpstr>
      <vt:lpstr>Possibility to obtain D’=-1.3 at the IP: Simulation results</vt:lpstr>
      <vt:lpstr>Laser stripping of 400 MeV H- beam --- Scheduled step by step</vt:lpstr>
      <vt:lpstr>Laser manipulations of 3 MeV H- beam at J-PARC RFQ-TF -- Multi-dimensional studies are planned</vt:lpstr>
      <vt:lpstr>Application of Fermilab two-mirror laser cavity</vt:lpstr>
      <vt:lpstr>Development of a new transverse H- beam profile monitor system</vt:lpstr>
      <vt:lpstr>Development of Longitudinal H- beam profile  monitor system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U.S.-Japan Science and Technology Cooperation Program in High Energy Physics Presentation for the US-J committee Laser manipulation of H- beams</dc:title>
  <dc:creator>User</dc:creator>
  <cp:lastModifiedBy>pranab</cp:lastModifiedBy>
  <cp:revision>492</cp:revision>
  <cp:lastPrinted>2018-03-01T07:05:52Z</cp:lastPrinted>
  <dcterms:created xsi:type="dcterms:W3CDTF">2017-02-13T01:05:18Z</dcterms:created>
  <dcterms:modified xsi:type="dcterms:W3CDTF">2019-03-21T11:57:13Z</dcterms:modified>
</cp:coreProperties>
</file>