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92" r:id="rId2"/>
    <p:sldId id="797" r:id="rId3"/>
    <p:sldId id="793" r:id="rId4"/>
    <p:sldId id="796" r:id="rId5"/>
    <p:sldId id="798" r:id="rId6"/>
    <p:sldId id="794" r:id="rId7"/>
    <p:sldId id="800" r:id="rId8"/>
    <p:sldId id="801" r:id="rId9"/>
    <p:sldId id="79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7" autoAdjust="0"/>
    <p:restoredTop sz="94607" autoAdjust="0"/>
  </p:normalViewPr>
  <p:slideViewPr>
    <p:cSldViewPr snapToGrid="0" snapToObjects="1">
      <p:cViewPr varScale="1">
        <p:scale>
          <a:sx n="79" d="100"/>
          <a:sy n="79" d="100"/>
        </p:scale>
        <p:origin x="14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78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3/19/2019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3/19/2019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Picture 9" descr="14-0218-16D.lr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228600" y="6515099"/>
            <a:ext cx="358254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DBE546E4-9F3C-4432-BB6F-B8C627F3D857}" type="slidenum">
              <a:rPr lang="en-US" sz="1100" smtClean="0">
                <a:latin typeface="Helvetica" panose="020B0604020202020204" pitchFamily="34" charset="0"/>
                <a:cs typeface="Helvetica" panose="020B0604020202020204" pitchFamily="34" charset="0"/>
              </a:rPr>
              <a:t>‹#›</a:t>
            </a:fld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740714" y="6515099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l" eaLnBrk="1" hangingPunct="1"/>
            <a:r>
              <a:rPr lang="en-US" altLang="en-US" sz="11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Robert Zwaska | US-J Collaboration Meeting</a:t>
            </a:r>
            <a:endParaRPr lang="en-US" altLang="en-US" sz="1100" b="1" dirty="0">
              <a:solidFill>
                <a:srgbClr val="004C9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6538149" y="6515099"/>
            <a:ext cx="1076325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alt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2019.03.19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FermiLogo_RGB_NALBlue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94" r:id="rId6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19643/other-view?view=standard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nal.zoom.us/j/6308406842" TargetMode="External"/><Relationship Id="rId4" Type="http://schemas.openxmlformats.org/officeDocument/2006/relationships/hyperlink" Target="mailto:ckachel@fnal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directorate-docdb.fnal.gov/cgi-bin/RetrieveFile?docid=17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Bob Zwaska</a:t>
            </a:r>
          </a:p>
          <a:p>
            <a:r>
              <a:rPr lang="en-US" dirty="0"/>
              <a:t>Meeting Introduction – Welcome to Fermilab!</a:t>
            </a:r>
          </a:p>
          <a:p>
            <a:r>
              <a:rPr lang="en-US" dirty="0"/>
              <a:t>19 March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US-Japan Workshop on Accelerators and Beam Equipment for High-Intensity Neutrino Beams</a:t>
            </a:r>
          </a:p>
        </p:txBody>
      </p:sp>
    </p:spTree>
    <p:extLst>
      <p:ext uri="{BB962C8B-B14F-4D97-AF65-F5344CB8AC3E}">
        <p14:creationId xmlns:p14="http://schemas.microsoft.com/office/powerpoint/2010/main" val="199933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C36E86-8034-41BB-A83B-9D622C1E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Still</a:t>
            </a:r>
            <a:r>
              <a:rPr lang="en-US" dirty="0"/>
              <a:t> Exciting times for Proton and Neutrino Beams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DB376-D7BB-4076-835E-BCCC6AF25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J-PARC</a:t>
            </a:r>
          </a:p>
          <a:p>
            <a:pPr lvl="1"/>
            <a:r>
              <a:rPr lang="en-US" b="1" strike="sngStrike" dirty="0">
                <a:solidFill>
                  <a:srgbClr val="C00000"/>
                </a:solidFill>
              </a:rPr>
              <a:t>Nearly</a:t>
            </a:r>
            <a:r>
              <a:rPr lang="en-US" dirty="0"/>
              <a:t> 500 kW T2K beam (&amp; 1 MW capable neutron beam)</a:t>
            </a:r>
          </a:p>
          <a:p>
            <a:pPr lvl="1"/>
            <a:r>
              <a:rPr lang="en-US" dirty="0"/>
              <a:t>Plans to go to 1.3 MW with upgrades</a:t>
            </a:r>
          </a:p>
          <a:p>
            <a:pPr lvl="1"/>
            <a:r>
              <a:rPr lang="en-US" dirty="0"/>
              <a:t>New neutrino detector</a:t>
            </a:r>
          </a:p>
          <a:p>
            <a:r>
              <a:rPr lang="en-US" dirty="0"/>
              <a:t>Fermilab</a:t>
            </a:r>
          </a:p>
          <a:p>
            <a:pPr lvl="1"/>
            <a:r>
              <a:rPr lang="en-US" b="1" dirty="0">
                <a:solidFill>
                  <a:srgbClr val="004C97"/>
                </a:solidFill>
              </a:rPr>
              <a:t>750</a:t>
            </a:r>
            <a:r>
              <a:rPr lang="en-US" b="1" dirty="0"/>
              <a:t> </a:t>
            </a:r>
            <a:r>
              <a:rPr lang="en-US" b="1" strike="sngStrike" dirty="0">
                <a:solidFill>
                  <a:srgbClr val="C00000"/>
                </a:solidFill>
              </a:rPr>
              <a:t>700</a:t>
            </a:r>
            <a:r>
              <a:rPr lang="en-US" b="1" dirty="0"/>
              <a:t> </a:t>
            </a:r>
            <a:r>
              <a:rPr lang="en-US" dirty="0"/>
              <a:t>kW NuMI beam</a:t>
            </a:r>
          </a:p>
          <a:p>
            <a:pPr lvl="1"/>
            <a:r>
              <a:rPr lang="en-US" dirty="0"/>
              <a:t>Plans to go to 1 MW, then further with new machines (PIP-II)</a:t>
            </a:r>
          </a:p>
          <a:p>
            <a:pPr lvl="1"/>
            <a:r>
              <a:rPr lang="en-US" dirty="0"/>
              <a:t>New neutrino beamline and experiment (LBNF/DUNE)</a:t>
            </a:r>
          </a:p>
          <a:p>
            <a:r>
              <a:rPr lang="en-US" dirty="0"/>
              <a:t>Worldwide</a:t>
            </a:r>
          </a:p>
          <a:p>
            <a:pPr lvl="1"/>
            <a:r>
              <a:rPr lang="en-US" dirty="0"/>
              <a:t>Major new proton beams in Europe, US, and China</a:t>
            </a:r>
          </a:p>
        </p:txBody>
      </p:sp>
    </p:spTree>
    <p:extLst>
      <p:ext uri="{BB962C8B-B14F-4D97-AF65-F5344CB8AC3E}">
        <p14:creationId xmlns:p14="http://schemas.microsoft.com/office/powerpoint/2010/main" val="259512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/>
              <a:t>US/Japan HEP Collaboration</a:t>
            </a:r>
            <a:endParaRPr lang="en-US" altLang="en-US" dirty="0">
              <a:latin typeface="Helvetica" pitchFamily="12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02208"/>
            <a:ext cx="8672513" cy="5128705"/>
          </a:xfrm>
        </p:spPr>
        <p:txBody>
          <a:bodyPr>
            <a:normAutofit/>
          </a:bodyPr>
          <a:lstStyle/>
          <a:p>
            <a:r>
              <a:rPr lang="en-US" dirty="0"/>
              <a:t>Started in 1978 to foster:</a:t>
            </a:r>
          </a:p>
          <a:p>
            <a:pPr lvl="1"/>
            <a:r>
              <a:rPr lang="en-US" dirty="0"/>
              <a:t>Joint use of existing high-energy facilities</a:t>
            </a:r>
          </a:p>
          <a:p>
            <a:pPr lvl="1"/>
            <a:r>
              <a:rPr lang="en-US" dirty="0"/>
              <a:t>Joint program of accelerator and Instrumental Research and Development</a:t>
            </a:r>
          </a:p>
          <a:p>
            <a:pPr lvl="1"/>
            <a:r>
              <a:rPr lang="en-US" dirty="0"/>
              <a:t>Future contributions to the construction of accelerators and expansion of auxiliary equipment</a:t>
            </a:r>
          </a:p>
          <a:p>
            <a:r>
              <a:rPr lang="en-US" dirty="0"/>
              <a:t>Japan-U.S. Neutrino Task Force formed in 2013</a:t>
            </a:r>
          </a:p>
          <a:p>
            <a:pPr lvl="1"/>
            <a:r>
              <a:rPr lang="en-US" dirty="0"/>
              <a:t>Identified neutrino physics as a “pillar field”, established working groups from accelerators to theory</a:t>
            </a:r>
          </a:p>
          <a:p>
            <a:pPr lvl="1"/>
            <a:r>
              <a:rPr lang="en-US" dirty="0"/>
              <a:t>Our group’s focus is Accelerator R&amp;D for MW beam power and neutrino beams</a:t>
            </a:r>
          </a:p>
          <a:p>
            <a:pPr lvl="2"/>
            <a:r>
              <a:rPr lang="en-US" dirty="0"/>
              <a:t>Targetry issues are (mostly) considered in a parallel track</a:t>
            </a:r>
          </a:p>
          <a:p>
            <a:r>
              <a:rPr lang="en-US" dirty="0"/>
              <a:t>Joint US-Japan proposal in 2016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0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431E-F758-4967-9F15-976AE6B1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US-Japan Proposal (2016, 2017, </a:t>
            </a:r>
            <a:r>
              <a:rPr lang="en-US" i="1" dirty="0"/>
              <a:t>2018,</a:t>
            </a:r>
            <a:r>
              <a:rPr lang="en-US" dirty="0"/>
              <a:t> 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5048-D610-43EA-B255-07AA14CEC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Proposals submitted to both KEK and DOE</a:t>
            </a:r>
          </a:p>
          <a:p>
            <a:r>
              <a:rPr lang="en-US" dirty="0"/>
              <a:t>Proposers are:</a:t>
            </a:r>
          </a:p>
          <a:p>
            <a:pPr lvl="1"/>
            <a:r>
              <a:rPr lang="en-US" dirty="0"/>
              <a:t>KEK / J-PARC (PI: </a:t>
            </a:r>
            <a:r>
              <a:rPr lang="en-US" dirty="0" err="1"/>
              <a:t>Nakadaira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Fermilab (PIs: Zwaska, </a:t>
            </a:r>
            <a:r>
              <a:rPr lang="en-US" dirty="0" err="1"/>
              <a:t>Seiya</a:t>
            </a:r>
            <a:r>
              <a:rPr lang="en-US" dirty="0"/>
              <a:t>, Ainsworth) </a:t>
            </a:r>
          </a:p>
          <a:p>
            <a:pPr lvl="1"/>
            <a:r>
              <a:rPr lang="en-US" dirty="0"/>
              <a:t>University of Colorado (PIs: Marino, Zimmerman)</a:t>
            </a:r>
          </a:p>
          <a:p>
            <a:pPr lvl="1"/>
            <a:r>
              <a:rPr lang="en-US" b="1" dirty="0">
                <a:solidFill>
                  <a:srgbClr val="004C97"/>
                </a:solidFill>
              </a:rPr>
              <a:t>SLAC (PI: Tanaka)</a:t>
            </a:r>
          </a:p>
          <a:p>
            <a:r>
              <a:rPr lang="en-US" dirty="0"/>
              <a:t>Focus on </a:t>
            </a:r>
            <a:r>
              <a:rPr lang="en-US" b="1" dirty="0">
                <a:solidFill>
                  <a:srgbClr val="004C97"/>
                </a:solidFill>
              </a:rPr>
              <a:t>seven</a:t>
            </a:r>
            <a:r>
              <a:rPr lang="en-US" dirty="0"/>
              <a:t> </a:t>
            </a:r>
            <a:r>
              <a:rPr lang="en-US" b="1" strike="sngStrike" dirty="0">
                <a:solidFill>
                  <a:srgbClr val="C00000"/>
                </a:solidFill>
              </a:rPr>
              <a:t>five</a:t>
            </a:r>
            <a:r>
              <a:rPr lang="en-US" dirty="0"/>
              <a:t> areas of development: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Beam dynamics studies for beam loss reduction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>
                <a:solidFill>
                  <a:srgbClr val="004C97"/>
                </a:solidFill>
              </a:rPr>
              <a:t>Electron Cloud Studies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Gated ionization profile monitor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Laser manipulation of H- beams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b="1" dirty="0">
                <a:solidFill>
                  <a:srgbClr val="004C97"/>
                </a:solidFill>
              </a:rPr>
              <a:t>BPM Signal Acquisition System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Extracted beam monitoring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High-power target facility issues </a:t>
            </a:r>
          </a:p>
          <a:p>
            <a:pPr marL="400050"/>
            <a:r>
              <a:rPr lang="en-US" dirty="0"/>
              <a:t>2017 proposal was approved (funding arrived at end of FY18)</a:t>
            </a:r>
          </a:p>
          <a:p>
            <a:pPr marL="800100" lvl="1"/>
            <a:r>
              <a:rPr lang="en-US" dirty="0"/>
              <a:t>Waiting for evaluation of 2018 proposal</a:t>
            </a:r>
          </a:p>
          <a:p>
            <a:pPr marL="400050"/>
            <a:r>
              <a:rPr lang="en-US" b="1" dirty="0"/>
              <a:t>Goal for this workshop is to discuss progress and identify areas for future collaboration.  </a:t>
            </a:r>
          </a:p>
          <a:p>
            <a:pPr marL="40005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D772-EC8B-45E7-AC28-97FC3F45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US-Japan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39365-ADDF-4144-B2A8-3E04B8174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Joint Beam Studies</a:t>
            </a:r>
          </a:p>
          <a:p>
            <a:pPr lvl="1"/>
            <a:r>
              <a:rPr lang="en-US" dirty="0"/>
              <a:t>Performed last year at J-PARC</a:t>
            </a:r>
          </a:p>
          <a:p>
            <a:pPr lvl="1"/>
            <a:r>
              <a:rPr lang="en-US" dirty="0"/>
              <a:t>Performed this week at Fermilab</a:t>
            </a:r>
          </a:p>
          <a:p>
            <a:r>
              <a:rPr lang="en-US" dirty="0"/>
              <a:t>H</a:t>
            </a:r>
            <a:r>
              <a:rPr lang="en-US" baseline="30000" dirty="0"/>
              <a:t>-</a:t>
            </a:r>
            <a:r>
              <a:rPr lang="en-US" dirty="0"/>
              <a:t> Manipulation workshop and studies</a:t>
            </a:r>
          </a:p>
          <a:p>
            <a:pPr lvl="1"/>
            <a:r>
              <a:rPr lang="en-US" dirty="0"/>
              <a:t>Workshop last year</a:t>
            </a:r>
          </a:p>
          <a:p>
            <a:pPr lvl="1"/>
            <a:r>
              <a:rPr lang="en-US" dirty="0"/>
              <a:t>Studies at J-PARC for the last few weeks</a:t>
            </a:r>
          </a:p>
          <a:p>
            <a:pPr lvl="1"/>
            <a:r>
              <a:rPr lang="en-US" dirty="0"/>
              <a:t>Studies this week at Fermilab</a:t>
            </a:r>
          </a:p>
          <a:p>
            <a:r>
              <a:rPr lang="en-US" dirty="0"/>
              <a:t>IPM workshop at J-PARC</a:t>
            </a:r>
          </a:p>
          <a:p>
            <a:r>
              <a:rPr lang="en-US" dirty="0"/>
              <a:t>This Meeting</a:t>
            </a:r>
          </a:p>
          <a:p>
            <a:r>
              <a:rPr lang="en-US" dirty="0"/>
              <a:t>Many individual activities</a:t>
            </a:r>
          </a:p>
        </p:txBody>
      </p:sp>
    </p:spTree>
    <p:extLst>
      <p:ext uri="{BB962C8B-B14F-4D97-AF65-F5344CB8AC3E}">
        <p14:creationId xmlns:p14="http://schemas.microsoft.com/office/powerpoint/2010/main" val="218891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06650"/>
          </a:xfrm>
        </p:spPr>
        <p:txBody>
          <a:bodyPr>
            <a:normAutofit/>
          </a:bodyPr>
          <a:lstStyle/>
          <a:p>
            <a:r>
              <a:rPr lang="en-US" dirty="0"/>
              <a:t>Plenary sessions in 1 East</a:t>
            </a:r>
          </a:p>
          <a:p>
            <a:pPr lvl="1"/>
            <a:r>
              <a:rPr lang="en-US" dirty="0"/>
              <a:t>Monday Beam studies and satellite meetings</a:t>
            </a:r>
          </a:p>
          <a:p>
            <a:pPr lvl="1"/>
            <a:r>
              <a:rPr lang="en-US" dirty="0"/>
              <a:t>Tuesday morning satellite meetings</a:t>
            </a:r>
          </a:p>
          <a:p>
            <a:pPr lvl="1"/>
            <a:r>
              <a:rPr lang="en-US" dirty="0"/>
              <a:t>Tuesday 1 pm – 6 pm Plenary Session (1 East)</a:t>
            </a:r>
          </a:p>
          <a:p>
            <a:pPr lvl="1"/>
            <a:r>
              <a:rPr lang="en-US" dirty="0"/>
              <a:t>Tuesday 6:30 Reception on 15</a:t>
            </a:r>
            <a:r>
              <a:rPr lang="en-US" baseline="30000" dirty="0"/>
              <a:t>th</a:t>
            </a:r>
            <a:r>
              <a:rPr lang="en-US" dirty="0"/>
              <a:t> floor south side</a:t>
            </a:r>
          </a:p>
          <a:p>
            <a:pPr lvl="1"/>
            <a:r>
              <a:rPr lang="en-US" dirty="0"/>
              <a:t>Wednesday: beam studies and individual meetings/tours</a:t>
            </a:r>
          </a:p>
          <a:p>
            <a:pPr lvl="1"/>
            <a:r>
              <a:rPr lang="en-US" dirty="0"/>
              <a:t>Thursday 9 am – 3 pm Plenary Session (1 East)</a:t>
            </a:r>
          </a:p>
          <a:p>
            <a:pPr lvl="1"/>
            <a:r>
              <a:rPr lang="en-US" dirty="0"/>
              <a:t>Seminar Thursday 4pm in 1 West</a:t>
            </a:r>
          </a:p>
          <a:p>
            <a:pPr lvl="1"/>
            <a:r>
              <a:rPr lang="en-US" dirty="0"/>
              <a:t>Coffee service available throughout the plenary sessions</a:t>
            </a:r>
          </a:p>
          <a:p>
            <a:pPr lvl="1"/>
            <a:r>
              <a:rPr lang="en-US" dirty="0"/>
              <a:t>Lunch in Wilson Hall cafeteria</a:t>
            </a:r>
          </a:p>
          <a:p>
            <a:pPr lvl="1"/>
            <a:r>
              <a:rPr lang="en-US" dirty="0"/>
              <a:t>Dinner on your own (User’s Center after seminar Thursday?)</a:t>
            </a:r>
          </a:p>
        </p:txBody>
      </p:sp>
    </p:spTree>
    <p:extLst>
      <p:ext uri="{BB962C8B-B14F-4D97-AF65-F5344CB8AC3E}">
        <p14:creationId xmlns:p14="http://schemas.microsoft.com/office/powerpoint/2010/main" val="74803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773742-FB1E-43AE-B562-DD54F0EEB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3110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217"/>
            <a:ext cx="4572000" cy="53455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Plenary agenda is on </a:t>
            </a:r>
            <a:r>
              <a:rPr lang="en-US" dirty="0" err="1"/>
              <a:t>indico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hlinkClick r:id="rId3"/>
              </a:rPr>
              <a:t>https://indico.fnal.gov/event/19643/other-view?view=standard</a:t>
            </a:r>
            <a:endParaRPr lang="en-US" dirty="0"/>
          </a:p>
          <a:p>
            <a:pPr lvl="1"/>
            <a:r>
              <a:rPr lang="en-US" dirty="0"/>
              <a:t>Look for todays events, or under “Conferences, Workshops, and Events”</a:t>
            </a:r>
          </a:p>
          <a:p>
            <a:pPr lvl="1"/>
            <a:r>
              <a:rPr lang="en-US" dirty="0"/>
              <a:t>Speakers should update their own talks or get them to Kiyomi, Rob or myself</a:t>
            </a:r>
          </a:p>
          <a:p>
            <a:pPr lvl="2"/>
            <a:r>
              <a:rPr lang="en-US" dirty="0"/>
              <a:t>Also may contact Cara </a:t>
            </a:r>
            <a:r>
              <a:rPr lang="en-US" dirty="0" err="1"/>
              <a:t>Kachel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ckachel@fnal.gov</a:t>
            </a:r>
            <a:r>
              <a:rPr lang="en-US" dirty="0"/>
              <a:t> or 630-840-4446</a:t>
            </a:r>
          </a:p>
          <a:p>
            <a:pPr lvl="1"/>
            <a:r>
              <a:rPr lang="en-US" dirty="0"/>
              <a:t>Meeting Zoom Link: </a:t>
            </a:r>
            <a:r>
              <a:rPr lang="en-US" dirty="0">
                <a:hlinkClick r:id="rId5"/>
              </a:rPr>
              <a:t>https://fnal.zoom.us/j/6308406842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1 East (this room) is reserved for all Wednesday</a:t>
            </a:r>
          </a:p>
          <a:p>
            <a:r>
              <a:rPr lang="en-US" dirty="0"/>
              <a:t>Also have the AD workroom reserved this week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ACB69E-5ABD-4CCA-92D4-EC7D1BD2DFAD}"/>
              </a:ext>
            </a:extLst>
          </p:cNvPr>
          <p:cNvSpPr/>
          <p:nvPr/>
        </p:nvSpPr>
        <p:spPr>
          <a:xfrm>
            <a:off x="6986016" y="1548383"/>
            <a:ext cx="573024" cy="6417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A24C14-7EC1-457D-880D-5904D8A9CEE3}"/>
              </a:ext>
            </a:extLst>
          </p:cNvPr>
          <p:cNvCxnSpPr>
            <a:cxnSpLocks/>
          </p:cNvCxnSpPr>
          <p:nvPr/>
        </p:nvCxnSpPr>
        <p:spPr>
          <a:xfrm flipV="1">
            <a:off x="3706368" y="2190122"/>
            <a:ext cx="3279648" cy="3686422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4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DE76-5C6F-40FC-813A-8EDCD4CD6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Statement of Community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294C2-FFC1-4EE9-99B7-C6B2E892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35" y="5517585"/>
            <a:ext cx="8672513" cy="4469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More detail online:</a:t>
            </a:r>
          </a:p>
          <a:p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http://directorate-docdb.fnal.gov/cgi-bin/RetrieveFile?docid=174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D1CE9-A594-486B-9CC2-CD9CB869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" y="830747"/>
            <a:ext cx="7278624" cy="46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6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and Technical exchange</a:t>
            </a:r>
          </a:p>
          <a:p>
            <a:pPr lvl="1"/>
            <a:r>
              <a:rPr lang="en-US" dirty="0"/>
              <a:t>Presentations on progress</a:t>
            </a:r>
          </a:p>
          <a:p>
            <a:pPr lvl="1"/>
            <a:r>
              <a:rPr lang="en-US" dirty="0"/>
              <a:t>Discussions in sessions</a:t>
            </a:r>
          </a:p>
          <a:p>
            <a:pPr lvl="1"/>
            <a:r>
              <a:rPr lang="en-US" dirty="0"/>
              <a:t>Face-to-face discussion outside sessions</a:t>
            </a:r>
          </a:p>
          <a:p>
            <a:pPr lvl="1"/>
            <a:endParaRPr lang="en-US" dirty="0"/>
          </a:p>
          <a:p>
            <a:r>
              <a:rPr lang="en-US" dirty="0"/>
              <a:t>Update on areas of collaboration and mutual interest</a:t>
            </a:r>
          </a:p>
          <a:p>
            <a:pPr lvl="1"/>
            <a:r>
              <a:rPr lang="en-US" dirty="0"/>
              <a:t>Particularly those already supported by US-J</a:t>
            </a:r>
          </a:p>
          <a:p>
            <a:pPr lvl="1"/>
            <a:endParaRPr lang="en-US" dirty="0"/>
          </a:p>
          <a:p>
            <a:r>
              <a:rPr lang="en-US" dirty="0"/>
              <a:t>Identification of future work for US-J</a:t>
            </a:r>
          </a:p>
          <a:p>
            <a:pPr lvl="1"/>
            <a:r>
              <a:rPr lang="en-US" dirty="0"/>
              <a:t>Further collaboration on existing projects</a:t>
            </a:r>
          </a:p>
          <a:p>
            <a:pPr lvl="1"/>
            <a:r>
              <a:rPr lang="en-US" dirty="0"/>
              <a:t>New projects</a:t>
            </a:r>
          </a:p>
        </p:txBody>
      </p:sp>
    </p:spTree>
    <p:extLst>
      <p:ext uri="{BB962C8B-B14F-4D97-AF65-F5344CB8AC3E}">
        <p14:creationId xmlns:p14="http://schemas.microsoft.com/office/powerpoint/2010/main" val="2979268017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25818</TotalTime>
  <Words>621</Words>
  <Application>Microsoft Office PowerPoint</Application>
  <PresentationFormat>On-screen Show (4:3)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Helvetica</vt:lpstr>
      <vt:lpstr>FNAL_TemplatePC_060514</vt:lpstr>
      <vt:lpstr>PowerPoint Presentation</vt:lpstr>
      <vt:lpstr>Still Exciting times for Proton and Neutrino Beams</vt:lpstr>
      <vt:lpstr>US/Japan HEP Collaboration</vt:lpstr>
      <vt:lpstr>Joint US-Japan Proposal (2016, 2017, 2018, …)</vt:lpstr>
      <vt:lpstr>US-Japan Activities</vt:lpstr>
      <vt:lpstr>Meeting Logistics</vt:lpstr>
      <vt:lpstr>Meeting Logistics</vt:lpstr>
      <vt:lpstr>Fermilab Statement of Community Standards</vt:lpstr>
      <vt:lpstr>Goals for this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Bob Zwaska x6842 14373N</dc:creator>
  <cp:lastModifiedBy>Bob Zwaska x6842 14373N</cp:lastModifiedBy>
  <cp:revision>328</cp:revision>
  <cp:lastPrinted>2014-01-20T19:40:21Z</cp:lastPrinted>
  <dcterms:created xsi:type="dcterms:W3CDTF">2014-06-19T15:29:50Z</dcterms:created>
  <dcterms:modified xsi:type="dcterms:W3CDTF">2019-03-19T17:34:07Z</dcterms:modified>
</cp:coreProperties>
</file>