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FF"/>
    <a:srgbClr val="C09200"/>
    <a:srgbClr val="FFFF99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/>
          <a:r>
            <a:rPr lang="en-US" sz="3200" b="1" dirty="0"/>
            <a:t>Helium Cryogenics</a:t>
          </a:r>
        </a:p>
        <a:p>
          <a:pPr rtl="0"/>
          <a:r>
            <a:rPr lang="en-US" sz="1600" b="1" dirty="0"/>
            <a:t>Status 2/1/2019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33108" custLinFactNeighborY="1069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110686"/>
          <a:ext cx="3577143" cy="799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Status 2/1/2019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9025" y="149711"/>
        <a:ext cx="3499093" cy="72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" y="7620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568374753"/>
              </p:ext>
            </p:extLst>
          </p:nvPr>
        </p:nvGraphicFramePr>
        <p:xfrm>
          <a:off x="94034" y="76200"/>
          <a:ext cx="3577143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3719356" y="0"/>
            <a:ext cx="5378790" cy="101566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Linde SCP cold at 5 K and operating on four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comprs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CMTS1 CM14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LOTO’ed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and in process for replacement</a:t>
            </a:r>
            <a:endParaRPr lang="en-US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13827" y="1314271"/>
            <a:ext cx="3546575" cy="1692771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NML/FAST: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Lab-B North/South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online with North/South Fridges running but recovering from system upset</a:t>
            </a:r>
          </a:p>
          <a:p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  CC1/CC2/CM: cold at 2 K but not at proper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LHe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levels; being recovered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71" y="938986"/>
            <a:ext cx="4086476" cy="2185214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Warm, shut down, isolated; LN2 system still online only for Purifier </a:t>
            </a:r>
            <a:r>
              <a:rPr lang="en-US" sz="1600" b="1" i="1" dirty="0" err="1">
                <a:solidFill>
                  <a:srgbClr val="0070C0"/>
                </a:solidFill>
              </a:rPr>
              <a:t>compr</a:t>
            </a:r>
            <a:r>
              <a:rPr lang="en-US" sz="1600" b="1" i="1" dirty="0">
                <a:solidFill>
                  <a:srgbClr val="0070C0"/>
                </a:solidFill>
              </a:rPr>
              <a:t> and its oil removal skid bakeout in progress; Purifier warmup/regeneration in progress.</a:t>
            </a:r>
          </a:p>
          <a:p>
            <a:pPr marL="339725" indent="-33972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242828" y="1310789"/>
            <a:ext cx="282481" cy="441811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13536" y="1628585"/>
            <a:ext cx="256357" cy="352615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641197" y="2382798"/>
            <a:ext cx="315338" cy="272534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2132826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589" y="3252620"/>
            <a:ext cx="2333976" cy="707886"/>
          </a:xfrm>
          <a:prstGeom prst="rect">
            <a:avLst/>
          </a:prstGeom>
          <a:solidFill>
            <a:srgbClr val="FFCC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MTA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shut down and isolated at 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55" y="4501316"/>
            <a:ext cx="3755534" cy="1015663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b="1" i="1" dirty="0">
                <a:solidFill>
                  <a:srgbClr val="996600"/>
                </a:solidFill>
              </a:rPr>
              <a:t>A0 </a:t>
            </a:r>
            <a:r>
              <a:rPr lang="en-US" b="1" i="1" dirty="0" err="1">
                <a:solidFill>
                  <a:srgbClr val="996600"/>
                </a:solidFill>
              </a:rPr>
              <a:t>comprs</a:t>
            </a:r>
            <a:r>
              <a:rPr lang="en-US" b="1" i="1" dirty="0">
                <a:solidFill>
                  <a:srgbClr val="996600"/>
                </a:solidFill>
              </a:rPr>
              <a:t> (3) online with cryogenic system cold at 5 K, including g-2 magnet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2107402" y="3690688"/>
            <a:ext cx="381000" cy="3048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20" y="3974440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makara\Desktop\thermometer hot.JPG">
            <a:extLst>
              <a:ext uri="{FF2B5EF4-FFF2-40B4-BE49-F238E27FC236}">
                <a16:creationId xmlns:a16="http://schemas.microsoft.com/office/drawing/2014/main" id="{047519B0-6253-4703-A0AB-5C69E352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6" y="3226066"/>
            <a:ext cx="366660" cy="73758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4376248" y="3195935"/>
            <a:ext cx="4539152" cy="461665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Cold and operating test stands</a:t>
            </a:r>
          </a:p>
        </p:txBody>
      </p:sp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4D88B628-7EFB-4F62-8BCB-209C81AA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" y="196958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084905" y="4191000"/>
            <a:ext cx="5034858" cy="1015663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compr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/Fridge at RT, shut down, isolated, though LN2 system still active.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at RT, isolated, and under LOTO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FF301687-475F-4803-B390-7AD0B89E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4146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81A92558-5095-4EE5-B58C-E08561A4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98184"/>
            <a:ext cx="366660" cy="73758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4F973148-4AF8-4B78-8096-E4940E6D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6013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makara\Desktop\thermometer hot.JPG">
            <a:extLst>
              <a:ext uri="{FF2B5EF4-FFF2-40B4-BE49-F238E27FC236}">
                <a16:creationId xmlns:a16="http://schemas.microsoft.com/office/drawing/2014/main" id="{D40A3B71-0972-4486-8D2F-8AD16DCA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" y="2749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D919FB15-0F4C-4FBA-9F1F-E52B3568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57" y="2405615"/>
            <a:ext cx="318935" cy="59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376248" y="5228832"/>
            <a:ext cx="4700163" cy="707886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MISC: </a:t>
            </a:r>
            <a:r>
              <a:rPr lang="en-US" sz="1600" b="1" i="1" dirty="0">
                <a:solidFill>
                  <a:srgbClr val="00B050"/>
                </a:solidFill>
              </a:rPr>
              <a:t>LN2 deliveries ok thru bad weather conditions.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id="{4AE7B5C4-AE8C-43ED-A0EC-4F9F7174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46" y="1286575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B8643521-634D-4126-A477-805749E6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41460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ACD26D23-9F7B-4900-830F-72360984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" y="231706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makara\Desktop\thermometer hot.JPG">
            <a:extLst>
              <a:ext uri="{FF2B5EF4-FFF2-40B4-BE49-F238E27FC236}">
                <a16:creationId xmlns:a16="http://schemas.microsoft.com/office/drawing/2014/main" id="{A2FE65C7-C563-4251-8860-F19E63FC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88" y="208221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CB6B0135-9D43-42AD-8784-0468716AB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99" y="509187"/>
            <a:ext cx="318935" cy="59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32598D-9672-4B62-8F73-03078512B69D}"/>
              </a:ext>
            </a:extLst>
          </p:cNvPr>
          <p:cNvSpPr/>
          <p:nvPr/>
        </p:nvSpPr>
        <p:spPr>
          <a:xfrm>
            <a:off x="457200" y="990600"/>
            <a:ext cx="8534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Cryo</a:t>
            </a:r>
            <a:r>
              <a:rPr lang="en-US" dirty="0"/>
              <a:t>:</a:t>
            </a:r>
          </a:p>
          <a:p>
            <a:endParaRPr lang="en-US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u="sng" dirty="0"/>
              <a:t>CMTF: </a:t>
            </a:r>
            <a:r>
              <a:rPr lang="en-US" dirty="0"/>
              <a:t>Linde SCP cold at 5 K and operating on four </a:t>
            </a:r>
            <a:r>
              <a:rPr lang="en-US" dirty="0" err="1"/>
              <a:t>comprs</a:t>
            </a:r>
            <a:r>
              <a:rPr lang="en-US" dirty="0"/>
              <a:t>.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	CMTS1 CM14 </a:t>
            </a:r>
            <a:r>
              <a:rPr lang="en-US" dirty="0" err="1"/>
              <a:t>CM14</a:t>
            </a:r>
            <a:r>
              <a:rPr lang="en-US" dirty="0"/>
              <a:t> </a:t>
            </a:r>
            <a:r>
              <a:rPr lang="en-US" dirty="0" err="1"/>
              <a:t>LOTO’ed</a:t>
            </a:r>
            <a:r>
              <a:rPr lang="en-US" dirty="0"/>
              <a:t> and in process for replacement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u="sng" dirty="0"/>
              <a:t>NML/FAST: </a:t>
            </a:r>
            <a:r>
              <a:rPr lang="en-US" dirty="0"/>
              <a:t>Lab-B North/South </a:t>
            </a:r>
            <a:r>
              <a:rPr lang="en-US" dirty="0" err="1"/>
              <a:t>comprs</a:t>
            </a:r>
            <a:r>
              <a:rPr lang="en-US" dirty="0"/>
              <a:t> online with North/South Fridges running but recovering from system upset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	CC1/CC2/CM: cold at 2 K but not at proper </a:t>
            </a:r>
            <a:r>
              <a:rPr lang="en-US" dirty="0" err="1"/>
              <a:t>LHe</a:t>
            </a:r>
            <a:r>
              <a:rPr lang="en-US" dirty="0"/>
              <a:t> levels; being recovered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HAB: </a:t>
            </a:r>
            <a:r>
              <a:rPr lang="en-US" dirty="0"/>
              <a:t>BA </a:t>
            </a:r>
            <a:r>
              <a:rPr lang="en-US" dirty="0" err="1"/>
              <a:t>compr</a:t>
            </a:r>
            <a:r>
              <a:rPr lang="en-US" dirty="0"/>
              <a:t>/Fridge at RT, shut down, isolated, though LN2 system still active.</a:t>
            </a:r>
          </a:p>
          <a:p>
            <a:pPr lvl="1"/>
            <a:r>
              <a:rPr lang="en-US" dirty="0"/>
              <a:t>STF: at RT, isolated, and under LOTO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MCTF: </a:t>
            </a:r>
            <a:r>
              <a:rPr lang="en-US" dirty="0"/>
              <a:t>Warm, shut down, isolated; LN2 system still online only for Purifier </a:t>
            </a:r>
            <a:r>
              <a:rPr lang="en-US" dirty="0" err="1"/>
              <a:t>compr</a:t>
            </a:r>
            <a:r>
              <a:rPr lang="en-US" dirty="0"/>
              <a:t> and its oil removal skid bakeout in progress; Purifier warmup/regeneration in progress.</a:t>
            </a:r>
          </a:p>
          <a:p>
            <a:pPr lvl="1"/>
            <a:r>
              <a:rPr lang="en-US" dirty="0"/>
              <a:t>MDB/HTS: at RT</a:t>
            </a:r>
          </a:p>
          <a:p>
            <a:pPr marL="461963" indent="-461963"/>
            <a:r>
              <a:rPr lang="en-US" dirty="0"/>
              <a:t>  	MDB/STC: at RT</a:t>
            </a:r>
          </a:p>
          <a:p>
            <a:pPr marL="461963" indent="-461963"/>
            <a:r>
              <a:rPr lang="en-US" dirty="0"/>
              <a:t>	MDB Magnet: at RT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MTA: </a:t>
            </a:r>
            <a:r>
              <a:rPr lang="en-US" dirty="0"/>
              <a:t>shut down and isolated at RT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IB1: </a:t>
            </a:r>
            <a:r>
              <a:rPr lang="en-US" dirty="0"/>
              <a:t>Cold and operating test stands.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Muon Campus: </a:t>
            </a:r>
            <a:r>
              <a:rPr lang="en-US" dirty="0"/>
              <a:t>A0 </a:t>
            </a:r>
            <a:r>
              <a:rPr lang="en-US" dirty="0" err="1"/>
              <a:t>comprs</a:t>
            </a:r>
            <a:r>
              <a:rPr lang="en-US" dirty="0"/>
              <a:t> (3) online with cryogenic system cold at 5 K, including g-2 magnet.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MISC:  </a:t>
            </a:r>
            <a:r>
              <a:rPr lang="en-US" dirty="0"/>
              <a:t> LN2 deliveries ok thru bad weather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A729C-5B43-471D-A1FD-6CF9981FA8AD}"/>
              </a:ext>
            </a:extLst>
          </p:cNvPr>
          <p:cNvSpPr txBox="1"/>
          <p:nvPr/>
        </p:nvSpPr>
        <p:spPr>
          <a:xfrm>
            <a:off x="457200" y="533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Helium Cryogenics status 1/25/2019 </a:t>
            </a:r>
            <a:r>
              <a:rPr lang="en-US" dirty="0" err="1"/>
              <a:t>J.Makara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3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91EF75-B42D-4C96-B62C-3F0B746E8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72" y="0"/>
            <a:ext cx="81850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9A298-0F70-4D44-9C59-202456C1CCE2}"/>
              </a:ext>
            </a:extLst>
          </p:cNvPr>
          <p:cNvSpPr txBox="1"/>
          <p:nvPr/>
        </p:nvSpPr>
        <p:spPr>
          <a:xfrm>
            <a:off x="424035" y="2286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ACNET F45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Sitewide LN2 delivery locations and levels</a:t>
            </a:r>
          </a:p>
        </p:txBody>
      </p:sp>
    </p:spTree>
    <p:extLst>
      <p:ext uri="{BB962C8B-B14F-4D97-AF65-F5344CB8AC3E}">
        <p14:creationId xmlns:p14="http://schemas.microsoft.com/office/powerpoint/2010/main" val="304107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233</Words>
  <Application>Microsoft Office PowerPoint</Application>
  <PresentationFormat>On-screen Show (4:3)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 x5584,4191 04516N</cp:lastModifiedBy>
  <cp:revision>291</cp:revision>
  <dcterms:created xsi:type="dcterms:W3CDTF">2013-09-14T14:02:30Z</dcterms:created>
  <dcterms:modified xsi:type="dcterms:W3CDTF">2019-02-01T13:40:15Z</dcterms:modified>
</cp:coreProperties>
</file>