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CCFF"/>
    <a:srgbClr val="C09200"/>
    <a:srgbClr val="FFFF99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1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/>
          <a:r>
            <a:rPr lang="en-US" sz="3200" b="1" dirty="0"/>
            <a:t>Helium Cryogenics</a:t>
          </a:r>
        </a:p>
        <a:p>
          <a:pPr rtl="0"/>
          <a:r>
            <a:rPr lang="en-US" sz="1600" b="1" dirty="0"/>
            <a:t>Status 2/8/2019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33108" custLinFactNeighborY="1069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110686"/>
          <a:ext cx="3577143" cy="799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Status 2/8/2019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9025" y="149711"/>
        <a:ext cx="3499093" cy="721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28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9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" y="7620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767889971"/>
              </p:ext>
            </p:extLst>
          </p:nvPr>
        </p:nvGraphicFramePr>
        <p:xfrm>
          <a:off x="94034" y="76200"/>
          <a:ext cx="3577143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3987232" y="0"/>
            <a:ext cx="5110913" cy="1292662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Linde SCP cold at 5 K and operating on four </a:t>
            </a:r>
            <a:r>
              <a:rPr lang="en-US" b="1" i="1" dirty="0" err="1">
                <a:solidFill>
                  <a:schemeClr val="accent1">
                    <a:lumMod val="75000"/>
                  </a:schemeClr>
                </a:solidFill>
              </a:rPr>
              <a:t>comprs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CMTS1 CM15 installation in progress; expected cooldown next week.</a:t>
            </a:r>
            <a:endParaRPr lang="en-US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13827" y="1314271"/>
            <a:ext cx="3546575" cy="1200329"/>
          </a:xfrm>
          <a:prstGeom prst="rect">
            <a:avLst/>
          </a:prstGeom>
          <a:solidFill>
            <a:srgbClr val="FFFF00">
              <a:alpha val="4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NML/FAST: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Lab-B North/South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comprs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online with North/South Fridges running fine.</a:t>
            </a:r>
          </a:p>
          <a:p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  CC1/CC2/CM: cold at 2 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571" y="938986"/>
            <a:ext cx="4086476" cy="2185214"/>
          </a:xfrm>
          <a:prstGeom prst="rect">
            <a:avLst/>
          </a:prstGeom>
          <a:solidFill>
            <a:schemeClr val="tx2">
              <a:lumMod val="20000"/>
              <a:lumOff val="8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Warm, shut down, isolated; LN2 system still online only for Purifier </a:t>
            </a:r>
            <a:r>
              <a:rPr lang="en-US" sz="1600" b="1" i="1" dirty="0" err="1">
                <a:solidFill>
                  <a:srgbClr val="0070C0"/>
                </a:solidFill>
              </a:rPr>
              <a:t>compr</a:t>
            </a:r>
            <a:r>
              <a:rPr lang="en-US" sz="1600" b="1" i="1" dirty="0">
                <a:solidFill>
                  <a:srgbClr val="0070C0"/>
                </a:solidFill>
              </a:rPr>
              <a:t> and its oil removal skid bakeout in progress; Purifier warmup/regeneration in progress.</a:t>
            </a:r>
          </a:p>
          <a:p>
            <a:pPr marL="339725" indent="-339725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173038" indent="-173038"/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173038" indent="-173038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242828" y="1310789"/>
            <a:ext cx="282481" cy="441811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413536" y="1628585"/>
            <a:ext cx="256357" cy="352615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641197" y="2382798"/>
            <a:ext cx="315338" cy="272534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2132826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589" y="3252620"/>
            <a:ext cx="2333976" cy="954107"/>
          </a:xfrm>
          <a:prstGeom prst="rect">
            <a:avLst/>
          </a:prstGeom>
          <a:solidFill>
            <a:srgbClr val="FFCCF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MTA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shut down and isolated at RT; to be decommissioned soon.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855" y="4501316"/>
            <a:ext cx="3910680" cy="156966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b="1" i="1" dirty="0">
                <a:solidFill>
                  <a:srgbClr val="996600"/>
                </a:solidFill>
              </a:rPr>
              <a:t>A0 </a:t>
            </a:r>
            <a:r>
              <a:rPr lang="en-US" b="1" i="1" dirty="0" err="1">
                <a:solidFill>
                  <a:srgbClr val="996600"/>
                </a:solidFill>
              </a:rPr>
              <a:t>comprs</a:t>
            </a:r>
            <a:r>
              <a:rPr lang="en-US" b="1" i="1" dirty="0">
                <a:solidFill>
                  <a:srgbClr val="996600"/>
                </a:solidFill>
              </a:rPr>
              <a:t> (3) online with cryogenic system cold at 5 K, including g-2 magnet with occasional powering; Fridge performance issues being investigated.</a:t>
            </a:r>
          </a:p>
        </p:txBody>
      </p:sp>
      <p:sp>
        <p:nvSpPr>
          <p:cNvPr id="18" name="6-Point Star 17"/>
          <p:cNvSpPr/>
          <p:nvPr/>
        </p:nvSpPr>
        <p:spPr>
          <a:xfrm>
            <a:off x="2107402" y="3690688"/>
            <a:ext cx="381000" cy="3048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520" y="3974440"/>
            <a:ext cx="363577" cy="67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C:\Users\makara\Desktop\thermometer hot.JPG">
            <a:extLst>
              <a:ext uri="{FF2B5EF4-FFF2-40B4-BE49-F238E27FC236}">
                <a16:creationId xmlns:a16="http://schemas.microsoft.com/office/drawing/2014/main" id="{047519B0-6253-4703-A0AB-5C69E3528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86" y="3226066"/>
            <a:ext cx="366660" cy="737584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4376248" y="3195935"/>
            <a:ext cx="4539152" cy="461665"/>
          </a:xfrm>
          <a:prstGeom prst="rect">
            <a:avLst/>
          </a:prstGeom>
          <a:solidFill>
            <a:srgbClr val="EEECE1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Cold and operating test stands</a:t>
            </a:r>
          </a:p>
        </p:txBody>
      </p:sp>
      <p:pic>
        <p:nvPicPr>
          <p:cNvPr id="43" name="Picture 2" descr="C:\Users\makara\Desktop\thermometer hot.JPG">
            <a:extLst>
              <a:ext uri="{FF2B5EF4-FFF2-40B4-BE49-F238E27FC236}">
                <a16:creationId xmlns:a16="http://schemas.microsoft.com/office/drawing/2014/main" id="{4D88B628-7EFB-4F62-8BCB-209C81AA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" y="196958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B640A0A-B70F-4896-A914-985084D1B0EB}"/>
              </a:ext>
            </a:extLst>
          </p:cNvPr>
          <p:cNvSpPr txBox="1"/>
          <p:nvPr/>
        </p:nvSpPr>
        <p:spPr>
          <a:xfrm>
            <a:off x="4084905" y="4191000"/>
            <a:ext cx="5034858" cy="1015663"/>
          </a:xfrm>
          <a:prstGeom prst="rect">
            <a:avLst/>
          </a:prstGeom>
          <a:solidFill>
            <a:srgbClr val="EEECE1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HAB: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BA </a:t>
            </a:r>
            <a:r>
              <a:rPr lang="en-US" b="1" i="1" dirty="0" err="1">
                <a:solidFill>
                  <a:schemeClr val="accent2">
                    <a:lumMod val="75000"/>
                  </a:schemeClr>
                </a:solidFill>
              </a:rPr>
              <a:t>compr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/Fridge at RT, shut down, isolated, though LN2 system still active.</a:t>
            </a:r>
          </a:p>
          <a:p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STF: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at RT, isolated, and under LOTO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6-Point Star 16">
            <a:extLst>
              <a:ext uri="{FF2B5EF4-FFF2-40B4-BE49-F238E27FC236}">
                <a16:creationId xmlns:a16="http://schemas.microsoft.com/office/drawing/2014/main" id="{8833FECC-7DF7-4C99-82D7-1D227452BD76}"/>
              </a:ext>
            </a:extLst>
          </p:cNvPr>
          <p:cNvSpPr/>
          <p:nvPr/>
        </p:nvSpPr>
        <p:spPr>
          <a:xfrm>
            <a:off x="3957131" y="3511809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3">
            <a:extLst>
              <a:ext uri="{FF2B5EF4-FFF2-40B4-BE49-F238E27FC236}">
                <a16:creationId xmlns:a16="http://schemas.microsoft.com/office/drawing/2014/main" id="{FF301687-475F-4803-B390-7AD0B89E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4146"/>
            <a:ext cx="363577" cy="67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C:\Users\makara\Desktop\thermometer hot.JPG">
            <a:extLst>
              <a:ext uri="{FF2B5EF4-FFF2-40B4-BE49-F238E27FC236}">
                <a16:creationId xmlns:a16="http://schemas.microsoft.com/office/drawing/2014/main" id="{81A92558-5095-4EE5-B58C-E08561A45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98184"/>
            <a:ext cx="366660" cy="737584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makara\Desktop\thermometer hot.JPG">
            <a:extLst>
              <a:ext uri="{FF2B5EF4-FFF2-40B4-BE49-F238E27FC236}">
                <a16:creationId xmlns:a16="http://schemas.microsoft.com/office/drawing/2014/main" id="{4F973148-4AF8-4B78-8096-E4940E6DB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76013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makara\Desktop\thermometer hot.JPG">
            <a:extLst>
              <a:ext uri="{FF2B5EF4-FFF2-40B4-BE49-F238E27FC236}">
                <a16:creationId xmlns:a16="http://schemas.microsoft.com/office/drawing/2014/main" id="{D40A3B71-0972-4486-8D2F-8AD16DCA1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9" y="27494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D919FB15-0F4C-4FBA-9F1F-E52B35682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484" y="2109936"/>
            <a:ext cx="318935" cy="59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376248" y="5228832"/>
            <a:ext cx="4700163" cy="461665"/>
          </a:xfrm>
          <a:prstGeom prst="rect">
            <a:avLst/>
          </a:prstGeom>
          <a:solidFill>
            <a:srgbClr val="EEECE1">
              <a:alpha val="7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MISC:</a:t>
            </a:r>
            <a:endParaRPr lang="en-US" b="1" i="1" dirty="0">
              <a:solidFill>
                <a:srgbClr val="00B050"/>
              </a:solidFill>
            </a:endParaRPr>
          </a:p>
        </p:txBody>
      </p:sp>
      <p:pic>
        <p:nvPicPr>
          <p:cNvPr id="46" name="Picture 3">
            <a:extLst>
              <a:ext uri="{FF2B5EF4-FFF2-40B4-BE49-F238E27FC236}">
                <a16:creationId xmlns:a16="http://schemas.microsoft.com/office/drawing/2014/main" id="{4AE7B5C4-AE8C-43ED-A0EC-4F9F71747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46" y="1286575"/>
            <a:ext cx="363577" cy="67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>
            <a:extLst>
              <a:ext uri="{FF2B5EF4-FFF2-40B4-BE49-F238E27FC236}">
                <a16:creationId xmlns:a16="http://schemas.microsoft.com/office/drawing/2014/main" id="{B8643521-634D-4126-A477-805749E64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41460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C:\Users\makara\Desktop\thermometer hot.JPG">
            <a:extLst>
              <a:ext uri="{FF2B5EF4-FFF2-40B4-BE49-F238E27FC236}">
                <a16:creationId xmlns:a16="http://schemas.microsoft.com/office/drawing/2014/main" id="{ACD26D23-9F7B-4900-830F-723609846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4" y="2317069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makara\Desktop\thermometer hot.JPG">
            <a:extLst>
              <a:ext uri="{FF2B5EF4-FFF2-40B4-BE49-F238E27FC236}">
                <a16:creationId xmlns:a16="http://schemas.microsoft.com/office/drawing/2014/main" id="{A2FE65C7-C563-4251-8860-F19E63FCE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88" y="208221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makara\Desktop\thermometer hot.JPG">
            <a:extLst>
              <a:ext uri="{FF2B5EF4-FFF2-40B4-BE49-F238E27FC236}">
                <a16:creationId xmlns:a16="http://schemas.microsoft.com/office/drawing/2014/main" id="{ADC02353-4B25-4311-B44C-4B860A901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57" y="576718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32598D-9672-4B62-8F73-03078512B69D}"/>
              </a:ext>
            </a:extLst>
          </p:cNvPr>
          <p:cNvSpPr/>
          <p:nvPr/>
        </p:nvSpPr>
        <p:spPr>
          <a:xfrm>
            <a:off x="457200" y="990600"/>
            <a:ext cx="8534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Cryo</a:t>
            </a:r>
            <a:r>
              <a:rPr lang="en-US" dirty="0"/>
              <a:t>:</a:t>
            </a:r>
          </a:p>
          <a:p>
            <a:endParaRPr lang="en-US" dirty="0"/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u="sng" dirty="0"/>
              <a:t>CMTF: </a:t>
            </a:r>
            <a:r>
              <a:rPr lang="en-US" dirty="0"/>
              <a:t>Linde SCP cold at 5 K and operating on four </a:t>
            </a:r>
            <a:r>
              <a:rPr lang="en-US" dirty="0" err="1"/>
              <a:t>comprs</a:t>
            </a:r>
            <a:r>
              <a:rPr lang="en-US" dirty="0"/>
              <a:t>.</a:t>
            </a:r>
          </a:p>
          <a:p>
            <a:pPr>
              <a:tabLst>
                <a:tab pos="457200" algn="l"/>
              </a:tabLst>
            </a:pPr>
            <a:r>
              <a:rPr lang="en-US" dirty="0"/>
              <a:t>	CMTS1 CM15 installation in progress; expected cooldown next week.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u="sng" dirty="0"/>
              <a:t>NML/FAST: </a:t>
            </a:r>
            <a:r>
              <a:rPr lang="en-US" dirty="0"/>
              <a:t>Lab-B North/South </a:t>
            </a:r>
            <a:r>
              <a:rPr lang="en-US" dirty="0" err="1"/>
              <a:t>comprs</a:t>
            </a:r>
            <a:r>
              <a:rPr lang="en-US" dirty="0"/>
              <a:t> online with North/South Fridges running fine.</a:t>
            </a:r>
          </a:p>
          <a:p>
            <a:pPr>
              <a:tabLst>
                <a:tab pos="457200" algn="l"/>
              </a:tabLst>
            </a:pPr>
            <a:r>
              <a:rPr lang="en-US" dirty="0"/>
              <a:t>	CC1/CC2/CM: cold at 2 K but not at proper </a:t>
            </a:r>
            <a:r>
              <a:rPr lang="en-US" dirty="0" err="1"/>
              <a:t>LHe</a:t>
            </a:r>
            <a:r>
              <a:rPr lang="en-US" dirty="0"/>
              <a:t> levels; being recovered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u="sng" dirty="0"/>
              <a:t>HAB: </a:t>
            </a:r>
            <a:r>
              <a:rPr lang="en-US" dirty="0"/>
              <a:t>BA </a:t>
            </a:r>
            <a:r>
              <a:rPr lang="en-US" dirty="0" err="1"/>
              <a:t>compr</a:t>
            </a:r>
            <a:r>
              <a:rPr lang="en-US" dirty="0"/>
              <a:t>/Fridge at RT, shut down, isolated, though LN2 system still active.</a:t>
            </a:r>
          </a:p>
          <a:p>
            <a:pPr lvl="1"/>
            <a:r>
              <a:rPr lang="en-US" dirty="0"/>
              <a:t>STF: at RT, isolated, and under LOTO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u="sng" dirty="0"/>
              <a:t>MCTF: </a:t>
            </a:r>
            <a:r>
              <a:rPr lang="en-US" dirty="0"/>
              <a:t>Warm, shut down, isolated; LN2 system still online only for Purifier </a:t>
            </a:r>
            <a:r>
              <a:rPr lang="en-US" dirty="0" err="1"/>
              <a:t>compr</a:t>
            </a:r>
            <a:r>
              <a:rPr lang="en-US" dirty="0"/>
              <a:t> and its oil removal skid bakeout in progress; Purifier warmup/regeneration in progress.</a:t>
            </a:r>
          </a:p>
          <a:p>
            <a:pPr lvl="1"/>
            <a:r>
              <a:rPr lang="en-US" dirty="0"/>
              <a:t>MDB/HTS: at RT</a:t>
            </a:r>
          </a:p>
          <a:p>
            <a:pPr marL="461963" indent="-461963"/>
            <a:r>
              <a:rPr lang="en-US" dirty="0"/>
              <a:t>  	MDB/STC: at RT</a:t>
            </a:r>
          </a:p>
          <a:p>
            <a:pPr marL="461963" indent="-461963"/>
            <a:r>
              <a:rPr lang="en-US" dirty="0"/>
              <a:t>	MDB Magnet: at RT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u="sng" dirty="0"/>
              <a:t>MTA: </a:t>
            </a:r>
            <a:r>
              <a:rPr lang="en-US" dirty="0"/>
              <a:t>shut down and isolated at RT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u="sng" dirty="0"/>
              <a:t>IB1: </a:t>
            </a:r>
            <a:r>
              <a:rPr lang="en-US" dirty="0"/>
              <a:t>Cold and operating test stands.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u="sng" dirty="0"/>
              <a:t>Muon Campus: </a:t>
            </a:r>
            <a:r>
              <a:rPr lang="en-US" dirty="0"/>
              <a:t>A0 </a:t>
            </a:r>
            <a:r>
              <a:rPr lang="en-US" dirty="0" err="1"/>
              <a:t>comprs</a:t>
            </a:r>
            <a:r>
              <a:rPr lang="en-US" dirty="0"/>
              <a:t> (3) online with cryogenic system cold at 5 K, including g-2 magnet with occasional powering; Fridge performance issues being investigated.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u="sng" dirty="0"/>
              <a:t>MISC: 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A729C-5B43-471D-A1FD-6CF9981FA8AD}"/>
              </a:ext>
            </a:extLst>
          </p:cNvPr>
          <p:cNvSpPr txBox="1"/>
          <p:nvPr/>
        </p:nvSpPr>
        <p:spPr>
          <a:xfrm>
            <a:off x="457200" y="533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Helium Cryogenics status 2/8/2019 </a:t>
            </a:r>
            <a:r>
              <a:rPr lang="en-US" dirty="0" err="1"/>
              <a:t>J.Makara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3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78F292-808E-433A-91F6-7D19DCAE3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06" y="21771"/>
            <a:ext cx="810993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69A298-0F70-4D44-9C59-202456C1CCE2}"/>
              </a:ext>
            </a:extLst>
          </p:cNvPr>
          <p:cNvSpPr txBox="1"/>
          <p:nvPr/>
        </p:nvSpPr>
        <p:spPr>
          <a:xfrm>
            <a:off x="424035" y="228600"/>
            <a:ext cx="137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ACNET F45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Sitewide LN2 delivery locations and levels</a:t>
            </a:r>
          </a:p>
        </p:txBody>
      </p:sp>
    </p:spTree>
    <p:extLst>
      <p:ext uri="{BB962C8B-B14F-4D97-AF65-F5344CB8AC3E}">
        <p14:creationId xmlns:p14="http://schemas.microsoft.com/office/powerpoint/2010/main" val="3041076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5625</TotalTime>
  <Words>232</Words>
  <Application>Microsoft Office PowerPoint</Application>
  <PresentationFormat>On-screen Show (4:3)</PresentationFormat>
  <Paragraphs>38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 x5584,4191 04516N</cp:lastModifiedBy>
  <cp:revision>293</cp:revision>
  <dcterms:created xsi:type="dcterms:W3CDTF">2013-09-14T14:02:30Z</dcterms:created>
  <dcterms:modified xsi:type="dcterms:W3CDTF">2019-02-08T14:01:48Z</dcterms:modified>
</cp:coreProperties>
</file>