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4" r:id="rId2"/>
    <p:sldId id="275" r:id="rId3"/>
    <p:sldId id="295" r:id="rId4"/>
    <p:sldId id="296" r:id="rId5"/>
    <p:sldId id="297" r:id="rId6"/>
    <p:sldId id="298" r:id="rId7"/>
    <p:sldId id="299" r:id="rId8"/>
    <p:sldId id="300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1560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Colin Narug	</a:t>
            </a:r>
          </a:p>
          <a:p>
            <a:r>
              <a:rPr lang="en-US" dirty="0"/>
              <a:t>8 March 2019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Coil Support Structure Initial Design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Five coils broken up into two types, A and B</a:t>
            </a:r>
          </a:p>
          <a:p>
            <a:r>
              <a:rPr lang="en-US" dirty="0"/>
              <a:t>Arranged in pattern A B A B A</a:t>
            </a:r>
          </a:p>
          <a:p>
            <a:pPr lvl="1"/>
            <a:r>
              <a:rPr lang="en-US" dirty="0"/>
              <a:t>B coils known as Side coils</a:t>
            </a:r>
          </a:p>
          <a:p>
            <a:pPr lvl="1"/>
            <a:r>
              <a:rPr lang="en-US" dirty="0"/>
              <a:t>A coils known as Shield/Center Coils</a:t>
            </a:r>
          </a:p>
          <a:p>
            <a:r>
              <a:rPr lang="en-US" dirty="0"/>
              <a:t>Shield Coil</a:t>
            </a:r>
          </a:p>
          <a:p>
            <a:pPr lvl="1"/>
            <a:r>
              <a:rPr lang="en-US" dirty="0"/>
              <a:t>6m from center</a:t>
            </a:r>
          </a:p>
          <a:p>
            <a:pPr lvl="1"/>
            <a:r>
              <a:rPr lang="en-US" dirty="0"/>
              <a:t>Exerts 2.2 MN away from center</a:t>
            </a:r>
          </a:p>
          <a:p>
            <a:r>
              <a:rPr lang="en-US" dirty="0"/>
              <a:t>Side Coil</a:t>
            </a:r>
          </a:p>
          <a:p>
            <a:pPr lvl="1"/>
            <a:r>
              <a:rPr lang="en-US" dirty="0"/>
              <a:t>2.5 m from center</a:t>
            </a:r>
          </a:p>
          <a:p>
            <a:pPr lvl="1"/>
            <a:r>
              <a:rPr lang="en-US" dirty="0"/>
              <a:t>Exerts 6.81 MN at the center </a:t>
            </a:r>
          </a:p>
          <a:p>
            <a:r>
              <a:rPr lang="en-US" dirty="0"/>
              <a:t>Coil Dimensions of 25cm x 25 cm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3002573"/>
          </a:xfrm>
        </p:spPr>
        <p:txBody>
          <a:bodyPr/>
          <a:lstStyle/>
          <a:p>
            <a:r>
              <a:rPr lang="en-US" dirty="0"/>
              <a:t>Using generic aluminum and steel yields with SF of 2</a:t>
            </a:r>
          </a:p>
          <a:p>
            <a:pPr lvl="1"/>
            <a:r>
              <a:rPr lang="en-US" dirty="0"/>
              <a:t>Allowable yield of 145 MPa for steel</a:t>
            </a:r>
          </a:p>
          <a:p>
            <a:pPr lvl="1"/>
            <a:r>
              <a:rPr lang="en-US" dirty="0"/>
              <a:t>Allowable yield of 138 MPa for aluminum</a:t>
            </a:r>
          </a:p>
          <a:p>
            <a:r>
              <a:rPr lang="en-US" dirty="0"/>
              <a:t>Calculated minimum required area to prevent failure</a:t>
            </a:r>
          </a:p>
          <a:p>
            <a:pPr lvl="1"/>
            <a:r>
              <a:rPr lang="en-US" dirty="0"/>
              <a:t>Without any cross supports, welds, bolts , etc.</a:t>
            </a:r>
          </a:p>
          <a:p>
            <a:pPr lvl="1"/>
            <a:r>
              <a:rPr lang="en-US" dirty="0"/>
              <a:t>Final mass could be significantly larger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Requirements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2250" y="3429000"/>
            <a:ext cx="4572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/>
              <a:t>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Shield to 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Area = 0.015 m^2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Mass = 181.841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Side to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Area = 0.047 m^2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Mass=938.136 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4856" y="3407506"/>
            <a:ext cx="48748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Aluminum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Shield to 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Area = 0.016 m^2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Mass = 64.565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Side to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Area = 0.049 m^2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Mass = 333.098 kg</a:t>
            </a:r>
          </a:p>
        </p:txBody>
      </p:sp>
    </p:spTree>
    <p:extLst>
      <p:ext uri="{BB962C8B-B14F-4D97-AF65-F5344CB8AC3E}">
        <p14:creationId xmlns:p14="http://schemas.microsoft.com/office/powerpoint/2010/main" val="375796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 will apply pressure on support structure</a:t>
            </a:r>
          </a:p>
          <a:p>
            <a:pPr lvl="1"/>
            <a:r>
              <a:rPr lang="en-US" dirty="0"/>
              <a:t>Pressure on Side Coil is about 1.196 MPa</a:t>
            </a:r>
          </a:p>
          <a:p>
            <a:pPr lvl="1"/>
            <a:r>
              <a:rPr lang="en-US" dirty="0"/>
              <a:t>Pressure on Shield Coil is about 1.186 MPa</a:t>
            </a:r>
          </a:p>
          <a:p>
            <a:r>
              <a:rPr lang="en-US" dirty="0"/>
              <a:t>Assuming density of copper for Coil</a:t>
            </a:r>
          </a:p>
          <a:p>
            <a:pPr lvl="1"/>
            <a:r>
              <a:rPr lang="en-US" dirty="0"/>
              <a:t>Side Coil is about 12,750 kg (125,100 N)</a:t>
            </a:r>
          </a:p>
          <a:p>
            <a:pPr lvl="1"/>
            <a:r>
              <a:rPr lang="en-US" dirty="0"/>
              <a:t>Shield Coil is about 1,385 kg (13,580  N)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Requirements Cont.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7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2 structures, Inner and Outer Frames. </a:t>
            </a:r>
          </a:p>
          <a:p>
            <a:r>
              <a:rPr lang="en-US" dirty="0"/>
              <a:t>Inner Frame</a:t>
            </a:r>
          </a:p>
          <a:p>
            <a:pPr lvl="1"/>
            <a:r>
              <a:rPr lang="en-US" dirty="0"/>
              <a:t>Inner structure made of support rings, coils and coil connections</a:t>
            </a:r>
          </a:p>
          <a:p>
            <a:pPr lvl="2"/>
            <a:r>
              <a:rPr lang="en-US" dirty="0"/>
              <a:t>Support each coil in a Support Ring</a:t>
            </a:r>
          </a:p>
          <a:p>
            <a:pPr lvl="2"/>
            <a:r>
              <a:rPr lang="en-US" dirty="0"/>
              <a:t>Connect each support ring longitudinally </a:t>
            </a:r>
          </a:p>
          <a:p>
            <a:pPr lvl="2"/>
            <a:r>
              <a:rPr lang="en-US" dirty="0"/>
              <a:t>Link inner and outer frames at coil B</a:t>
            </a:r>
          </a:p>
          <a:p>
            <a:r>
              <a:rPr lang="en-US" dirty="0"/>
              <a:t>Outer Frame</a:t>
            </a:r>
          </a:p>
          <a:p>
            <a:pPr lvl="1"/>
            <a:r>
              <a:rPr lang="en-US" dirty="0"/>
              <a:t>Outer frame connects to outside world </a:t>
            </a:r>
          </a:p>
          <a:p>
            <a:pPr lvl="1"/>
            <a:r>
              <a:rPr lang="en-US" dirty="0"/>
              <a:t>Supports weight of coils, resists inner forces</a:t>
            </a:r>
          </a:p>
          <a:p>
            <a:pPr lvl="1"/>
            <a:r>
              <a:rPr lang="en-US" dirty="0"/>
              <a:t>Can serve other purposes </a:t>
            </a:r>
          </a:p>
          <a:p>
            <a:pPr lvl="2"/>
            <a:r>
              <a:rPr lang="en-US" dirty="0"/>
              <a:t>Insulate, cable lead through, maintain environment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Design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5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2 structures, Inner and Outer Frames. </a:t>
            </a:r>
          </a:p>
          <a:p>
            <a:r>
              <a:rPr lang="en-US" dirty="0"/>
              <a:t>Line Bodies used to create initial analysis/design</a:t>
            </a:r>
          </a:p>
          <a:p>
            <a:pPr lvl="1"/>
            <a:r>
              <a:rPr lang="en-US" sz="2000" dirty="0"/>
              <a:t>Not the most accurate, but quick and good for truss analysis</a:t>
            </a:r>
          </a:p>
          <a:p>
            <a:r>
              <a:rPr lang="en-US" dirty="0"/>
              <a:t>Using Aluminum Hollow Structural Sections an initial, solution has been found</a:t>
            </a:r>
          </a:p>
          <a:p>
            <a:pPr lvl="1"/>
            <a:r>
              <a:rPr lang="en-US" sz="2000" dirty="0"/>
              <a:t>HSS 304.8 x 203.2 x 12.7 </a:t>
            </a:r>
          </a:p>
          <a:p>
            <a:pPr lvl="1"/>
            <a:r>
              <a:rPr lang="en-US" sz="2000" dirty="0"/>
              <a:t>Not optimized, crosses through stay clears, but workable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Frame Initial Design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4" t="4040" r="22555" b="16209"/>
          <a:stretch/>
        </p:blipFill>
        <p:spPr>
          <a:xfrm>
            <a:off x="2724841" y="3948897"/>
            <a:ext cx="2771005" cy="2358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t="15768" r="33629" b="13602"/>
          <a:stretch/>
        </p:blipFill>
        <p:spPr>
          <a:xfrm>
            <a:off x="35243" y="3948897"/>
            <a:ext cx="2376065" cy="23457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393" y="3611721"/>
            <a:ext cx="1971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 View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0012" y="3538834"/>
            <a:ext cx="197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Iso</a:t>
            </a:r>
            <a:r>
              <a:rPr lang="en-US" dirty="0"/>
              <a:t>. 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3285" y="3611720"/>
            <a:ext cx="1828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 View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16941" r="20571" b="15818"/>
          <a:stretch/>
        </p:blipFill>
        <p:spPr>
          <a:xfrm>
            <a:off x="5472386" y="4000499"/>
            <a:ext cx="3671614" cy="22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6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3" r="24049" b="10278"/>
          <a:stretch/>
        </p:blipFill>
        <p:spPr>
          <a:xfrm>
            <a:off x="0" y="949693"/>
            <a:ext cx="4731488" cy="2677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" r="22893" b="9967"/>
          <a:stretch/>
        </p:blipFill>
        <p:spPr>
          <a:xfrm>
            <a:off x="4274288" y="3431969"/>
            <a:ext cx="4869712" cy="28237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706485-E367-4940-B18D-4BE17B0771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74" r="12524" b="16757"/>
          <a:stretch/>
        </p:blipFill>
        <p:spPr>
          <a:xfrm>
            <a:off x="4930508" y="977997"/>
            <a:ext cx="4213492" cy="218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6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Deformation Less than 2 mm</a:t>
            </a:r>
          </a:p>
          <a:p>
            <a:pPr lvl="1"/>
            <a:r>
              <a:rPr lang="en-US" dirty="0"/>
              <a:t>1.07 mm vertical</a:t>
            </a:r>
          </a:p>
          <a:p>
            <a:pPr lvl="1"/>
            <a:r>
              <a:rPr lang="en-US" dirty="0"/>
              <a:t>1.26 mm horizontal</a:t>
            </a:r>
          </a:p>
          <a:p>
            <a:r>
              <a:rPr lang="en-US" dirty="0"/>
              <a:t>Stress in structure less than allowable</a:t>
            </a:r>
          </a:p>
          <a:p>
            <a:pPr lvl="1"/>
            <a:r>
              <a:rPr lang="en-US" dirty="0"/>
              <a:t>19.5 MPa</a:t>
            </a:r>
          </a:p>
          <a:p>
            <a:r>
              <a:rPr lang="en-US" dirty="0"/>
              <a:t>Edits to structure, methods of connection, etc. still needed.</a:t>
            </a:r>
          </a:p>
          <a:p>
            <a:pPr lvl="1"/>
            <a:r>
              <a:rPr lang="en-US" dirty="0"/>
              <a:t>Currently has a mass of 4,391 kg in coil connecters</a:t>
            </a:r>
          </a:p>
          <a:p>
            <a:pPr lvl="1"/>
            <a:r>
              <a:rPr lang="en-US" dirty="0"/>
              <a:t>Coil Support has mass of 23,010 kg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9560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itial Support Structure" id="{068403FF-5A2C-4D40-AB9C-62D4E3D7B1C5}" vid="{FE282EE5-9C93-43D3-AE2C-FFB9E30CA6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Initial Support Structure</Template>
  <TotalTime>6</TotalTime>
  <Words>435</Words>
  <Application>Microsoft Office PowerPoint</Application>
  <PresentationFormat>On-screen Show (4:3)</PresentationFormat>
  <Paragraphs>89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Fermilab_PPT_090815</vt:lpstr>
      <vt:lpstr>PowerPoint Presentation</vt:lpstr>
      <vt:lpstr>Requirements</vt:lpstr>
      <vt:lpstr>Minimum Requirements</vt:lpstr>
      <vt:lpstr>Minimum Requirements Cont.</vt:lpstr>
      <vt:lpstr>Initial Design</vt:lpstr>
      <vt:lpstr>Inner Frame Initial Design</vt:lpstr>
      <vt:lpstr>Simulation Results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Narug</dc:creator>
  <cp:lastModifiedBy>Colin Narug</cp:lastModifiedBy>
  <cp:revision>1</cp:revision>
  <cp:lastPrinted>2014-01-20T19:40:21Z</cp:lastPrinted>
  <dcterms:created xsi:type="dcterms:W3CDTF">2019-03-08T13:54:11Z</dcterms:created>
  <dcterms:modified xsi:type="dcterms:W3CDTF">2019-03-08T14:03:00Z</dcterms:modified>
</cp:coreProperties>
</file>