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21"/>
  </p:notesMasterIdLst>
  <p:handoutMasterIdLst>
    <p:handoutMasterId r:id="rId22"/>
  </p:handoutMasterIdLst>
  <p:sldIdLst>
    <p:sldId id="294" r:id="rId2"/>
    <p:sldId id="299" r:id="rId3"/>
    <p:sldId id="295" r:id="rId4"/>
    <p:sldId id="296" r:id="rId5"/>
    <p:sldId id="442" r:id="rId6"/>
    <p:sldId id="443" r:id="rId7"/>
    <p:sldId id="451" r:id="rId8"/>
    <p:sldId id="445" r:id="rId9"/>
    <p:sldId id="450" r:id="rId10"/>
    <p:sldId id="300" r:id="rId11"/>
    <p:sldId id="441" r:id="rId12"/>
    <p:sldId id="405" r:id="rId13"/>
    <p:sldId id="407" r:id="rId14"/>
    <p:sldId id="354" r:id="rId15"/>
    <p:sldId id="356" r:id="rId16"/>
    <p:sldId id="449" r:id="rId17"/>
    <p:sldId id="298" r:id="rId18"/>
    <p:sldId id="297" r:id="rId19"/>
    <p:sldId id="448" r:id="rId20"/>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00"/>
    <a:srgbClr val="01FFFF"/>
    <a:srgbClr val="0432FF"/>
    <a:srgbClr val="000000"/>
    <a:srgbClr val="FF9300"/>
    <a:srgbClr val="4ACA75"/>
    <a:srgbClr val="E0E0E0"/>
    <a:srgbClr val="FF5350"/>
    <a:srgbClr val="FF544F"/>
    <a:srgbClr val="5D81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98" autoAdjust="0"/>
    <p:restoredTop sz="50067" autoAdjust="0"/>
  </p:normalViewPr>
  <p:slideViewPr>
    <p:cSldViewPr snapToGrid="0" snapToObjects="1" showGuides="1">
      <p:cViewPr varScale="1">
        <p:scale>
          <a:sx n="175" d="100"/>
          <a:sy n="175" d="100"/>
        </p:scale>
        <p:origin x="504" y="176"/>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2/27/19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2/27/19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1495449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a:extLst>
              <a:ext uri="{FF2B5EF4-FFF2-40B4-BE49-F238E27FC236}">
                <a16:creationId xmlns:a16="http://schemas.microsoft.com/office/drawing/2014/main" id="{1B94C3B0-080C-6C46-A6E1-39A3E1BFAD5C}"/>
              </a:ext>
            </a:extLst>
          </p:cNvPr>
          <p:cNvSpPr>
            <a:spLocks noGrp="1" noRot="1" noChangeAspect="1" noChangeArrowheads="1" noTextEdit="1"/>
          </p:cNvSpPr>
          <p:nvPr>
            <p:ph type="sldImg"/>
          </p:nvPr>
        </p:nvSpPr>
        <p:spPr>
          <a:ln/>
        </p:spPr>
      </p:sp>
      <p:sp>
        <p:nvSpPr>
          <p:cNvPr id="1038339" name="Rectangle 3">
            <a:extLst>
              <a:ext uri="{FF2B5EF4-FFF2-40B4-BE49-F238E27FC236}">
                <a16:creationId xmlns:a16="http://schemas.microsoft.com/office/drawing/2014/main" id="{D8BA386D-10CB-9142-B7A7-B77E2E3691D2}"/>
              </a:ext>
            </a:extLst>
          </p:cNvPr>
          <p:cNvSpPr>
            <a:spLocks noGrp="1" noChangeArrowheads="1"/>
          </p:cNvSpPr>
          <p:nvPr>
            <p:ph type="body" idx="1"/>
          </p:nvPr>
        </p:nvSpPr>
        <p:spPr/>
        <p:txBody>
          <a:bodyPr/>
          <a:lstStyle/>
          <a:p>
            <a:r>
              <a:rPr lang="en-US" altLang="en-US" dirty="0"/>
              <a:t>On the left you see the SNS hot cell itself…all stainless steel lined complete with process equipment specifically designed for remote maintenance…and yes we are all too well aware that that is not typical in many if not most D&amp;D type applications.  Most DOE facilities were not designed to be </a:t>
            </a:r>
            <a:r>
              <a:rPr lang="en-US" altLang="en-US" dirty="0" err="1"/>
              <a:t>D&amp;D’d</a:t>
            </a:r>
            <a:r>
              <a:rPr lang="en-US" altLang="en-US" dirty="0"/>
              <a:t>.</a:t>
            </a:r>
          </a:p>
          <a:p>
            <a:r>
              <a:rPr lang="en-US" altLang="en-US" dirty="0"/>
              <a:t>These two shots show the commercial manipulator system that was specified and procured for SNS.  Actually two such systems were bought for different parts of the facility.</a:t>
            </a:r>
          </a:p>
          <a:p>
            <a:r>
              <a:rPr lang="en-US" altLang="en-US" dirty="0"/>
              <a:t>The final shot is the operator control area.</a:t>
            </a:r>
          </a:p>
        </p:txBody>
      </p:sp>
    </p:spTree>
    <p:extLst>
      <p:ext uri="{BB962C8B-B14F-4D97-AF65-F5344CB8AC3E}">
        <p14:creationId xmlns:p14="http://schemas.microsoft.com/office/powerpoint/2010/main" val="17131616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2/22/19</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NOvA collaboration meeting, Yonehara</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2/22/19</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NOvA collaboration meeting, Yonehara</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2/22/19</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b="1"/>
              <a:t>NOvA collaboration meeting, Yonehara</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2/22/19</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NOvA collaboration meeting, Yonehara</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2/22/19</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b="1"/>
              <a:t>NOvA collaboration meeting, Yonehara</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2/22/19</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b="1"/>
              <a:t>NOvA collaboration meeting, Yonehara</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21A9-07B9-5F4C-A835-177ECADEDF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6787C75-61AF-1045-A8F0-0FEDD1B58291}"/>
              </a:ext>
            </a:extLst>
          </p:cNvPr>
          <p:cNvSpPr>
            <a:spLocks noGrp="1"/>
          </p:cNvSpPr>
          <p:nvPr>
            <p:ph type="sldNum" sz="quarter" idx="10"/>
          </p:nvPr>
        </p:nvSpPr>
        <p:spPr/>
        <p:txBody>
          <a:bodyPr/>
          <a:lstStyle>
            <a:lvl1pPr>
              <a:defRPr/>
            </a:lvl1pPr>
          </a:lstStyle>
          <a:p>
            <a:endParaRPr lang="en-US" altLang="en-US" dirty="0"/>
          </a:p>
        </p:txBody>
      </p:sp>
    </p:spTree>
    <p:extLst>
      <p:ext uri="{BB962C8B-B14F-4D97-AF65-F5344CB8AC3E}">
        <p14:creationId xmlns:p14="http://schemas.microsoft.com/office/powerpoint/2010/main" val="3828815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010400" y="6572255"/>
            <a:ext cx="1371600" cy="209551"/>
          </a:xfrm>
          <a:prstGeom prst="rect">
            <a:avLst/>
          </a:prstGeom>
        </p:spPr>
        <p:txBody>
          <a:bodyPr/>
          <a:lstStyle>
            <a:lvl1pPr>
              <a:defRPr/>
            </a:lvl1pPr>
          </a:lstStyle>
          <a:p>
            <a:fld id="{793F8B96-C53D-164F-85E4-F31BB8829C49}" type="datetime1">
              <a:rPr lang="en-US" smtClean="0">
                <a:solidFill>
                  <a:srgbClr val="47484A"/>
                </a:solidFill>
              </a:rPr>
              <a:pPr/>
              <a:t>2/28/19</a:t>
            </a:fld>
            <a:endParaRPr lang="en-US">
              <a:solidFill>
                <a:srgbClr val="47484A"/>
              </a:solidFill>
            </a:endParaRPr>
          </a:p>
        </p:txBody>
      </p:sp>
      <p:sp>
        <p:nvSpPr>
          <p:cNvPr id="5" name="Footer Placeholder 4"/>
          <p:cNvSpPr>
            <a:spLocks noGrp="1"/>
          </p:cNvSpPr>
          <p:nvPr>
            <p:ph type="ftr" sz="quarter" idx="11"/>
          </p:nvPr>
        </p:nvSpPr>
        <p:spPr>
          <a:xfrm>
            <a:off x="657235" y="6307139"/>
            <a:ext cx="5942013" cy="228600"/>
          </a:xfrm>
          <a:prstGeom prst="rect">
            <a:avLst/>
          </a:prstGeom>
        </p:spPr>
        <p:txBody>
          <a:bodyPr/>
          <a:lstStyle>
            <a:lvl1pPr>
              <a:defRPr/>
            </a:lvl1pPr>
          </a:lstStyle>
          <a:p>
            <a:r>
              <a:rPr lang="en-US">
                <a:solidFill>
                  <a:srgbClr val="47484A"/>
                </a:solidFill>
              </a:rPr>
              <a:t>PGSFR Core Concept</a:t>
            </a:r>
          </a:p>
        </p:txBody>
      </p:sp>
      <p:sp>
        <p:nvSpPr>
          <p:cNvPr id="6" name="Slide Number Placeholder 5"/>
          <p:cNvSpPr>
            <a:spLocks noGrp="1"/>
          </p:cNvSpPr>
          <p:nvPr>
            <p:ph type="sldNum" sz="quarter" idx="12"/>
          </p:nvPr>
        </p:nvSpPr>
        <p:spPr/>
        <p:txBody>
          <a:bodyPr/>
          <a:lstStyle>
            <a:lvl1pPr>
              <a:defRPr/>
            </a:lvl1pPr>
          </a:lstStyle>
          <a:p>
            <a:fld id="{66CC8A03-1F3B-0244-B96D-229CA040206C}" type="slidenum">
              <a:rPr lang="en-US">
                <a:solidFill>
                  <a:srgbClr val="FFFFFF">
                    <a:lumMod val="50000"/>
                  </a:srgbClr>
                </a:solidFill>
              </a:rPr>
              <a:pPr/>
              <a:t>‹#›</a:t>
            </a:fld>
            <a:endParaRPr lang="en-US">
              <a:solidFill>
                <a:srgbClr val="FFFFFF">
                  <a:lumMod val="50000"/>
                </a:srgbClr>
              </a:solidFill>
            </a:endParaRPr>
          </a:p>
        </p:txBody>
      </p:sp>
    </p:spTree>
    <p:extLst>
      <p:ext uri="{BB962C8B-B14F-4D97-AF65-F5344CB8AC3E}">
        <p14:creationId xmlns:p14="http://schemas.microsoft.com/office/powerpoint/2010/main" val="2413266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2/22/19</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NOvA collaboration meeting, Yonehara</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 id="2147484124" r:id="rId9"/>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a:t>Katsuya Yonehara</a:t>
            </a:r>
          </a:p>
          <a:p>
            <a:r>
              <a:rPr lang="en-US" dirty="0"/>
              <a:t>TSD Topical Meeting</a:t>
            </a:r>
          </a:p>
          <a:p>
            <a:r>
              <a:rPr lang="en-US" dirty="0"/>
              <a:t>2/28/2019</a:t>
            </a:r>
          </a:p>
          <a:p>
            <a:endParaRPr lang="en-US" dirty="0"/>
          </a:p>
        </p:txBody>
      </p:sp>
      <p:sp>
        <p:nvSpPr>
          <p:cNvPr id="3" name="Text Placeholder 2"/>
          <p:cNvSpPr>
            <a:spLocks noGrp="1"/>
          </p:cNvSpPr>
          <p:nvPr>
            <p:ph type="body" sz="quarter" idx="11"/>
          </p:nvPr>
        </p:nvSpPr>
        <p:spPr>
          <a:xfrm>
            <a:off x="257844" y="3951841"/>
            <a:ext cx="8499232" cy="1003049"/>
          </a:xfrm>
        </p:spPr>
        <p:txBody>
          <a:bodyPr>
            <a:noAutofit/>
          </a:bodyPr>
          <a:lstStyle/>
          <a:p>
            <a:r>
              <a:rPr lang="en-US" dirty="0"/>
              <a:t>Summary of </a:t>
            </a:r>
            <a:r>
              <a:rPr lang="en-US" dirty="0" err="1"/>
              <a:t>Fermilab</a:t>
            </a:r>
            <a:r>
              <a:rPr lang="en-US" dirty="0"/>
              <a:t> Robotic Workshop</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1B5FCBD-DCA8-5B4F-A9ED-5C402F3A7F82}"/>
              </a:ext>
            </a:extLst>
          </p:cNvPr>
          <p:cNvSpPr>
            <a:spLocks noGrp="1"/>
          </p:cNvSpPr>
          <p:nvPr>
            <p:ph type="dt" sz="half" idx="2"/>
          </p:nvPr>
        </p:nvSpPr>
        <p:spPr/>
        <p:txBody>
          <a:bodyPr/>
          <a:lstStyle/>
          <a:p>
            <a:pPr>
              <a:defRPr/>
            </a:pPr>
            <a:r>
              <a:rPr lang="en-US"/>
              <a:t>2/22/19</a:t>
            </a:r>
            <a:endParaRPr lang="en-US" dirty="0"/>
          </a:p>
        </p:txBody>
      </p:sp>
      <p:sp>
        <p:nvSpPr>
          <p:cNvPr id="5" name="Footer Placeholder 4">
            <a:extLst>
              <a:ext uri="{FF2B5EF4-FFF2-40B4-BE49-F238E27FC236}">
                <a16:creationId xmlns:a16="http://schemas.microsoft.com/office/drawing/2014/main" id="{7382DC0A-E240-9544-A0C2-AFA41CC6E618}"/>
              </a:ext>
            </a:extLst>
          </p:cNvPr>
          <p:cNvSpPr>
            <a:spLocks noGrp="1"/>
          </p:cNvSpPr>
          <p:nvPr>
            <p:ph type="ftr" sz="quarter" idx="3"/>
          </p:nvPr>
        </p:nvSpPr>
        <p:spPr/>
        <p:txBody>
          <a:bodyPr/>
          <a:lstStyle/>
          <a:p>
            <a:pPr>
              <a:defRPr/>
            </a:pPr>
            <a:r>
              <a:rPr lang="en-US" b="1"/>
              <a:t>NOvA collaboration meeting, Yonehara</a:t>
            </a:r>
            <a:endParaRPr lang="en-US" b="1" dirty="0"/>
          </a:p>
        </p:txBody>
      </p:sp>
      <p:sp>
        <p:nvSpPr>
          <p:cNvPr id="6" name="Slide Number Placeholder 5">
            <a:extLst>
              <a:ext uri="{FF2B5EF4-FFF2-40B4-BE49-F238E27FC236}">
                <a16:creationId xmlns:a16="http://schemas.microsoft.com/office/drawing/2014/main" id="{41A17742-4E1C-AA49-8E66-F8990F4CEE71}"/>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pic>
        <p:nvPicPr>
          <p:cNvPr id="8" name="Picture 7">
            <a:extLst>
              <a:ext uri="{FF2B5EF4-FFF2-40B4-BE49-F238E27FC236}">
                <a16:creationId xmlns:a16="http://schemas.microsoft.com/office/drawing/2014/main" id="{0B3D3DC8-B2BD-A74B-833B-17F913DB4549}"/>
              </a:ext>
            </a:extLst>
          </p:cNvPr>
          <p:cNvPicPr>
            <a:picLocks noChangeAspect="1"/>
          </p:cNvPicPr>
          <p:nvPr/>
        </p:nvPicPr>
        <p:blipFill>
          <a:blip r:embed="rId2"/>
          <a:stretch>
            <a:fillRect/>
          </a:stretch>
        </p:blipFill>
        <p:spPr>
          <a:xfrm>
            <a:off x="0" y="849165"/>
            <a:ext cx="9144000" cy="5159670"/>
          </a:xfrm>
          <a:prstGeom prst="rect">
            <a:avLst/>
          </a:prstGeom>
        </p:spPr>
      </p:pic>
    </p:spTree>
    <p:extLst>
      <p:ext uri="{BB962C8B-B14F-4D97-AF65-F5344CB8AC3E}">
        <p14:creationId xmlns:p14="http://schemas.microsoft.com/office/powerpoint/2010/main" val="2402878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4C9343AC-9065-4546-A660-3D9AED529236}"/>
              </a:ext>
            </a:extLst>
          </p:cNvPr>
          <p:cNvSpPr>
            <a:spLocks noGrp="1"/>
          </p:cNvSpPr>
          <p:nvPr>
            <p:ph type="sldNum" sz="quarter" idx="10"/>
          </p:nvPr>
        </p:nvSpPr>
        <p:spPr/>
        <p:txBody>
          <a:bodyPr/>
          <a:lstStyle/>
          <a:p>
            <a:endParaRPr lang="en-US" altLang="en-US" dirty="0"/>
          </a:p>
        </p:txBody>
      </p:sp>
      <p:pic>
        <p:nvPicPr>
          <p:cNvPr id="1006594" name="Picture 2">
            <a:extLst>
              <a:ext uri="{FF2B5EF4-FFF2-40B4-BE49-F238E27FC236}">
                <a16:creationId xmlns:a16="http://schemas.microsoft.com/office/drawing/2014/main" id="{2B55BC5C-B205-2346-9D70-8AACD34F3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1" y="1714500"/>
            <a:ext cx="2564606" cy="3143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06595" name="Rectangle 3">
            <a:extLst>
              <a:ext uri="{FF2B5EF4-FFF2-40B4-BE49-F238E27FC236}">
                <a16:creationId xmlns:a16="http://schemas.microsoft.com/office/drawing/2014/main" id="{F2C7F346-5228-E04A-B6AB-CFD69B32B674}"/>
              </a:ext>
            </a:extLst>
          </p:cNvPr>
          <p:cNvSpPr>
            <a:spLocks noGrp="1" noChangeArrowheads="1"/>
          </p:cNvSpPr>
          <p:nvPr>
            <p:ph type="title"/>
          </p:nvPr>
        </p:nvSpPr>
        <p:spPr>
          <a:xfrm>
            <a:off x="342900" y="971552"/>
            <a:ext cx="8645978" cy="900247"/>
          </a:xfrm>
        </p:spPr>
        <p:txBody>
          <a:bodyPr/>
          <a:lstStyle/>
          <a:p>
            <a:r>
              <a:rPr lang="en-US" altLang="en-US" sz="2100" dirty="0"/>
              <a:t>SNS target cell remote systems:</a:t>
            </a:r>
            <a:br>
              <a:rPr lang="en-US" altLang="en-US" sz="2100" dirty="0"/>
            </a:br>
            <a:r>
              <a:rPr lang="en-US" altLang="en-US" sz="2100" dirty="0"/>
              <a:t>SNS target facility is a rare US remote Hot Cell – Late 2000</a:t>
            </a:r>
            <a:br>
              <a:rPr lang="en-US" altLang="en-US" sz="1800" dirty="0">
                <a:latin typeface="Arial" panose="020B0604020202020204" pitchFamily="34" charset="0"/>
              </a:rPr>
            </a:br>
            <a:endParaRPr lang="en-US" altLang="en-US" sz="1800" dirty="0">
              <a:latin typeface="Arial" panose="020B0604020202020204" pitchFamily="34" charset="0"/>
            </a:endParaRPr>
          </a:p>
        </p:txBody>
      </p:sp>
      <p:pic>
        <p:nvPicPr>
          <p:cNvPr id="1006596" name="Picture 4">
            <a:extLst>
              <a:ext uri="{FF2B5EF4-FFF2-40B4-BE49-F238E27FC236}">
                <a16:creationId xmlns:a16="http://schemas.microsoft.com/office/drawing/2014/main" id="{5B97863E-1C70-9A43-8890-0077D433C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3657600"/>
            <a:ext cx="2571750" cy="16823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06597" name="Picture 5">
            <a:extLst>
              <a:ext uri="{FF2B5EF4-FFF2-40B4-BE49-F238E27FC236}">
                <a16:creationId xmlns:a16="http://schemas.microsoft.com/office/drawing/2014/main" id="{3E6FFB41-8714-B747-A672-F32D8286B0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4378" y="1632858"/>
            <a:ext cx="1613297"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06598" name="Picture 6">
            <a:extLst>
              <a:ext uri="{FF2B5EF4-FFF2-40B4-BE49-F238E27FC236}">
                <a16:creationId xmlns:a16="http://schemas.microsoft.com/office/drawing/2014/main" id="{17CEF800-4E81-6A45-814A-DF8B66C2AC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6150" y="2514600"/>
            <a:ext cx="1876425" cy="26396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06599" name="Text Box 7">
            <a:extLst>
              <a:ext uri="{FF2B5EF4-FFF2-40B4-BE49-F238E27FC236}">
                <a16:creationId xmlns:a16="http://schemas.microsoft.com/office/drawing/2014/main" id="{5B49006F-FD80-FD4E-874B-02E20524E837}"/>
              </a:ext>
            </a:extLst>
          </p:cNvPr>
          <p:cNvSpPr txBox="1">
            <a:spLocks noChangeArrowheads="1"/>
          </p:cNvSpPr>
          <p:nvPr/>
        </p:nvSpPr>
        <p:spPr bwMode="auto">
          <a:xfrm>
            <a:off x="4363812" y="1739816"/>
            <a:ext cx="1340303"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1050" b="1" dirty="0">
                <a:solidFill>
                  <a:schemeClr val="tx2"/>
                </a:solidFill>
                <a:latin typeface="Arial" panose="020B0604020202020204" pitchFamily="34" charset="0"/>
                <a:cs typeface="Arial" panose="020B0604020202020204" pitchFamily="34" charset="0"/>
              </a:rPr>
              <a:t>Remote Controlled </a:t>
            </a:r>
            <a:r>
              <a:rPr lang="en-US" altLang="en-US" sz="1050" b="1" dirty="0" err="1">
                <a:solidFill>
                  <a:schemeClr val="tx2"/>
                </a:solidFill>
                <a:latin typeface="Arial" panose="020B0604020202020204" pitchFamily="34" charset="0"/>
                <a:cs typeface="Arial" panose="020B0604020202020204" pitchFamily="34" charset="0"/>
              </a:rPr>
              <a:t>Servomanipulator</a:t>
            </a:r>
            <a:endParaRPr lang="en-US" altLang="en-US" sz="1800" b="1" dirty="0">
              <a:latin typeface="Arial" panose="020B0604020202020204" pitchFamily="34" charset="0"/>
              <a:cs typeface="Arial" panose="020B0604020202020204" pitchFamily="34" charset="0"/>
            </a:endParaRPr>
          </a:p>
        </p:txBody>
      </p:sp>
      <p:sp>
        <p:nvSpPr>
          <p:cNvPr id="1006600" name="Text Box 8">
            <a:extLst>
              <a:ext uri="{FF2B5EF4-FFF2-40B4-BE49-F238E27FC236}">
                <a16:creationId xmlns:a16="http://schemas.microsoft.com/office/drawing/2014/main" id="{D6D94983-B344-3947-A186-679DB48D3636}"/>
              </a:ext>
            </a:extLst>
          </p:cNvPr>
          <p:cNvSpPr txBox="1">
            <a:spLocks noChangeArrowheads="1"/>
          </p:cNvSpPr>
          <p:nvPr/>
        </p:nvSpPr>
        <p:spPr bwMode="auto">
          <a:xfrm>
            <a:off x="3922938" y="5177274"/>
            <a:ext cx="74295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050" b="1" dirty="0">
                <a:solidFill>
                  <a:schemeClr val="tx2"/>
                </a:solidFill>
                <a:latin typeface="Arial" panose="020B0604020202020204" pitchFamily="34" charset="0"/>
                <a:cs typeface="Arial" panose="020B0604020202020204" pitchFamily="34" charset="0"/>
              </a:rPr>
              <a:t>Target</a:t>
            </a:r>
            <a:endParaRPr lang="en-US" altLang="en-US" sz="1800" b="1" dirty="0">
              <a:latin typeface="Arial" panose="020B0604020202020204" pitchFamily="34" charset="0"/>
              <a:cs typeface="Arial" panose="020B0604020202020204" pitchFamily="34" charset="0"/>
            </a:endParaRPr>
          </a:p>
        </p:txBody>
      </p:sp>
      <p:sp>
        <p:nvSpPr>
          <p:cNvPr id="1006601" name="Text Box 9">
            <a:extLst>
              <a:ext uri="{FF2B5EF4-FFF2-40B4-BE49-F238E27FC236}">
                <a16:creationId xmlns:a16="http://schemas.microsoft.com/office/drawing/2014/main" id="{DE9CE682-B784-0449-A7C2-BB2B0EC782F0}"/>
              </a:ext>
            </a:extLst>
          </p:cNvPr>
          <p:cNvSpPr txBox="1">
            <a:spLocks noChangeArrowheads="1"/>
          </p:cNvSpPr>
          <p:nvPr/>
        </p:nvSpPr>
        <p:spPr bwMode="auto">
          <a:xfrm>
            <a:off x="5143500" y="5355773"/>
            <a:ext cx="257175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1050" b="1" dirty="0">
                <a:solidFill>
                  <a:schemeClr val="tx2"/>
                </a:solidFill>
                <a:latin typeface="Arial" panose="020B0604020202020204" pitchFamily="34" charset="0"/>
                <a:cs typeface="Arial" panose="020B0604020202020204" pitchFamily="34" charset="0"/>
              </a:rPr>
              <a:t>Remote Handling Control Room</a:t>
            </a:r>
            <a:endParaRPr lang="en-US" altLang="en-US" sz="1050" b="1" dirty="0">
              <a:latin typeface="Arial" panose="020B0604020202020204" pitchFamily="34" charset="0"/>
              <a:cs typeface="Arial" panose="020B0604020202020204" pitchFamily="34" charset="0"/>
            </a:endParaRPr>
          </a:p>
        </p:txBody>
      </p:sp>
      <p:sp>
        <p:nvSpPr>
          <p:cNvPr id="1006602" name="Line 10">
            <a:extLst>
              <a:ext uri="{FF2B5EF4-FFF2-40B4-BE49-F238E27FC236}">
                <a16:creationId xmlns:a16="http://schemas.microsoft.com/office/drawing/2014/main" id="{4936CBA5-6EC8-A340-802B-6C773B72A00B}"/>
              </a:ext>
            </a:extLst>
          </p:cNvPr>
          <p:cNvSpPr>
            <a:spLocks noChangeShapeType="1"/>
          </p:cNvSpPr>
          <p:nvPr/>
        </p:nvSpPr>
        <p:spPr bwMode="auto">
          <a:xfrm>
            <a:off x="5429250" y="2114550"/>
            <a:ext cx="914400" cy="628650"/>
          </a:xfrm>
          <a:prstGeom prst="line">
            <a:avLst/>
          </a:prstGeom>
          <a:noFill/>
          <a:ln w="952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06603" name="Line 11">
            <a:extLst>
              <a:ext uri="{FF2B5EF4-FFF2-40B4-BE49-F238E27FC236}">
                <a16:creationId xmlns:a16="http://schemas.microsoft.com/office/drawing/2014/main" id="{4ACC3CDC-2BEF-A74B-92CD-08BAD92C9E1A}"/>
              </a:ext>
            </a:extLst>
          </p:cNvPr>
          <p:cNvSpPr>
            <a:spLocks noChangeShapeType="1"/>
          </p:cNvSpPr>
          <p:nvPr/>
        </p:nvSpPr>
        <p:spPr bwMode="auto">
          <a:xfrm flipH="1">
            <a:off x="4514850" y="2114550"/>
            <a:ext cx="342900" cy="742950"/>
          </a:xfrm>
          <a:prstGeom prst="line">
            <a:avLst/>
          </a:prstGeom>
          <a:noFill/>
          <a:ln w="952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06604" name="Line 12">
            <a:extLst>
              <a:ext uri="{FF2B5EF4-FFF2-40B4-BE49-F238E27FC236}">
                <a16:creationId xmlns:a16="http://schemas.microsoft.com/office/drawing/2014/main" id="{B0C6B4A4-3E0C-5142-A6F6-955C283A1199}"/>
              </a:ext>
            </a:extLst>
          </p:cNvPr>
          <p:cNvSpPr>
            <a:spLocks noChangeShapeType="1"/>
          </p:cNvSpPr>
          <p:nvPr/>
        </p:nvSpPr>
        <p:spPr bwMode="auto">
          <a:xfrm flipV="1">
            <a:off x="4171950" y="4743450"/>
            <a:ext cx="457200" cy="457200"/>
          </a:xfrm>
          <a:prstGeom prst="line">
            <a:avLst/>
          </a:prstGeom>
          <a:noFill/>
          <a:ln w="952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06605" name="Text Box 13">
            <a:extLst>
              <a:ext uri="{FF2B5EF4-FFF2-40B4-BE49-F238E27FC236}">
                <a16:creationId xmlns:a16="http://schemas.microsoft.com/office/drawing/2014/main" id="{0472E8C7-5431-4347-AF81-7BCA6A607811}"/>
              </a:ext>
            </a:extLst>
          </p:cNvPr>
          <p:cNvSpPr txBox="1">
            <a:spLocks noChangeArrowheads="1"/>
          </p:cNvSpPr>
          <p:nvPr/>
        </p:nvSpPr>
        <p:spPr bwMode="auto">
          <a:xfrm>
            <a:off x="1337582" y="4874556"/>
            <a:ext cx="211455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1050" b="1" dirty="0">
                <a:solidFill>
                  <a:schemeClr val="tx2"/>
                </a:solidFill>
                <a:latin typeface="Arial" panose="020B0604020202020204" pitchFamily="34" charset="0"/>
                <a:cs typeface="Arial" panose="020B0604020202020204" pitchFamily="34" charset="0"/>
              </a:rPr>
              <a:t>Mercury Target Process Cell</a:t>
            </a:r>
            <a:endParaRPr lang="en-US" altLang="en-US"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99023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7" y="1109251"/>
            <a:ext cx="8372901" cy="489600"/>
          </a:xfrm>
        </p:spPr>
        <p:txBody>
          <a:bodyPr/>
          <a:lstStyle/>
          <a:p>
            <a:r>
              <a:rPr lang="en-US" sz="2000" dirty="0">
                <a:solidFill>
                  <a:srgbClr val="005F9C"/>
                </a:solidFill>
              </a:rPr>
              <a:t>Augmented Teleoperation</a:t>
            </a:r>
          </a:p>
        </p:txBody>
      </p:sp>
      <p:sp>
        <p:nvSpPr>
          <p:cNvPr id="3" name="Content Placeholder 2"/>
          <p:cNvSpPr>
            <a:spLocks noGrp="1"/>
          </p:cNvSpPr>
          <p:nvPr>
            <p:ph idx="1"/>
          </p:nvPr>
        </p:nvSpPr>
        <p:spPr>
          <a:xfrm>
            <a:off x="1123205" y="2029053"/>
            <a:ext cx="2516393" cy="428400"/>
          </a:xfrm>
        </p:spPr>
        <p:txBody>
          <a:bodyPr/>
          <a:lstStyle/>
          <a:p>
            <a:pPr>
              <a:spcAft>
                <a:spcPts val="600"/>
              </a:spcAft>
            </a:pPr>
            <a:r>
              <a:rPr lang="en-US" b="1" dirty="0">
                <a:solidFill>
                  <a:schemeClr val="tx1"/>
                </a:solidFill>
              </a:rPr>
              <a:t>Telerobotic System</a:t>
            </a:r>
          </a:p>
        </p:txBody>
      </p:sp>
      <p:sp>
        <p:nvSpPr>
          <p:cNvPr id="4" name="Slide Number Placeholder 3"/>
          <p:cNvSpPr>
            <a:spLocks noGrp="1"/>
          </p:cNvSpPr>
          <p:nvPr>
            <p:ph type="sldNum" sz="quarter" idx="12"/>
          </p:nvPr>
        </p:nvSpPr>
        <p:spPr/>
        <p:txBody>
          <a:bodyPr/>
          <a:lstStyle/>
          <a:p>
            <a:fld id="{66CC8A03-1F3B-0244-B96D-229CA040206C}" type="slidenum">
              <a:rPr lang="en-US" smtClean="0"/>
              <a:pPr/>
              <a:t>12</a:t>
            </a:fld>
            <a:endParaRPr lang="en-US"/>
          </a:p>
        </p:txBody>
      </p:sp>
      <p:pic>
        <p:nvPicPr>
          <p:cNvPr id="10" name="Picture 9" descr="figure2 (2)"/>
          <p:cNvPicPr/>
          <p:nvPr/>
        </p:nvPicPr>
        <p:blipFill>
          <a:blip r:embed="rId2">
            <a:extLst>
              <a:ext uri="{28A0092B-C50C-407E-A947-70E740481C1C}">
                <a14:useLocalDpi xmlns:a14="http://schemas.microsoft.com/office/drawing/2010/main" val="0"/>
              </a:ext>
            </a:extLst>
          </a:blip>
          <a:srcRect r="2875" b="2155"/>
          <a:stretch>
            <a:fillRect/>
          </a:stretch>
        </p:blipFill>
        <p:spPr bwMode="auto">
          <a:xfrm>
            <a:off x="1123205" y="2563653"/>
            <a:ext cx="6335999" cy="2816805"/>
          </a:xfrm>
          <a:prstGeom prst="rect">
            <a:avLst/>
          </a:prstGeom>
          <a:noFill/>
          <a:ln>
            <a:noFill/>
          </a:ln>
        </p:spPr>
      </p:pic>
      <p:sp>
        <p:nvSpPr>
          <p:cNvPr id="8" name="Content Placeholder 2"/>
          <p:cNvSpPr txBox="1">
            <a:spLocks/>
          </p:cNvSpPr>
          <p:nvPr/>
        </p:nvSpPr>
        <p:spPr>
          <a:xfrm>
            <a:off x="5044808" y="1922854"/>
            <a:ext cx="2975993" cy="640798"/>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pPr>
            <a:r>
              <a:rPr lang="en-US" b="1" dirty="0">
                <a:solidFill>
                  <a:schemeClr val="tx1"/>
                </a:solidFill>
              </a:rPr>
              <a:t>Mixed-Reality Operator Interface</a:t>
            </a:r>
          </a:p>
        </p:txBody>
      </p:sp>
      <p:sp>
        <p:nvSpPr>
          <p:cNvPr id="5" name="TextBox 4">
            <a:extLst>
              <a:ext uri="{FF2B5EF4-FFF2-40B4-BE49-F238E27FC236}">
                <a16:creationId xmlns:a16="http://schemas.microsoft.com/office/drawing/2014/main" id="{2B932E0F-BBEE-8B4D-AD65-7576A06A6AB0}"/>
              </a:ext>
            </a:extLst>
          </p:cNvPr>
          <p:cNvSpPr txBox="1"/>
          <p:nvPr/>
        </p:nvSpPr>
        <p:spPr>
          <a:xfrm>
            <a:off x="256516" y="217384"/>
            <a:ext cx="2025363" cy="461665"/>
          </a:xfrm>
          <a:prstGeom prst="rect">
            <a:avLst/>
          </a:prstGeom>
          <a:noFill/>
        </p:spPr>
        <p:txBody>
          <a:bodyPr wrap="none" rtlCol="0">
            <a:spAutoFit/>
          </a:bodyPr>
          <a:lstStyle/>
          <a:p>
            <a:r>
              <a:rPr lang="en-US" dirty="0"/>
              <a:t>Robotic at ANL</a:t>
            </a:r>
          </a:p>
        </p:txBody>
      </p:sp>
    </p:spTree>
    <p:extLst>
      <p:ext uri="{BB962C8B-B14F-4D97-AF65-F5344CB8AC3E}">
        <p14:creationId xmlns:p14="http://schemas.microsoft.com/office/powerpoint/2010/main" val="2443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7034D8C-3CB4-402A-BC46-2AB14C0FE90A}" type="slidenum">
              <a:rPr lang="en-US" smtClean="0">
                <a:solidFill>
                  <a:srgbClr val="616161"/>
                </a:solidFill>
              </a:rPr>
              <a:pPr/>
              <a:t>13</a:t>
            </a:fld>
            <a:endParaRPr lang="en-US">
              <a:solidFill>
                <a:srgbClr val="616161"/>
              </a:solidFill>
            </a:endParaRPr>
          </a:p>
        </p:txBody>
      </p:sp>
      <p:sp>
        <p:nvSpPr>
          <p:cNvPr id="28" name="Title 1"/>
          <p:cNvSpPr>
            <a:spLocks noGrp="1"/>
          </p:cNvSpPr>
          <p:nvPr>
            <p:ph type="title"/>
          </p:nvPr>
        </p:nvSpPr>
        <p:spPr>
          <a:xfrm>
            <a:off x="348451" y="1106524"/>
            <a:ext cx="8680418" cy="479822"/>
          </a:xfrm>
        </p:spPr>
        <p:txBody>
          <a:bodyPr/>
          <a:lstStyle/>
          <a:p>
            <a:r>
              <a:rPr lang="en-US" sz="2000" dirty="0">
                <a:solidFill>
                  <a:srgbClr val="002060"/>
                </a:solidFill>
              </a:rPr>
              <a:t>Robot Operating System (ROS) for System integration</a:t>
            </a:r>
          </a:p>
        </p:txBody>
      </p:sp>
      <p:sp>
        <p:nvSpPr>
          <p:cNvPr id="29" name="Content Placeholder 2"/>
          <p:cNvSpPr>
            <a:spLocks noGrp="1"/>
          </p:cNvSpPr>
          <p:nvPr>
            <p:ph idx="1"/>
          </p:nvPr>
        </p:nvSpPr>
        <p:spPr>
          <a:xfrm>
            <a:off x="5575632" y="1510904"/>
            <a:ext cx="1428005" cy="276893"/>
          </a:xfrm>
        </p:spPr>
        <p:txBody>
          <a:bodyPr/>
          <a:lstStyle/>
          <a:p>
            <a:pPr marL="0" indent="0">
              <a:buNone/>
            </a:pPr>
            <a:r>
              <a:rPr lang="en-US" sz="1200" dirty="0" err="1"/>
              <a:t>Rviz</a:t>
            </a:r>
            <a:r>
              <a:rPr lang="en-US" sz="1200" dirty="0"/>
              <a:t>  - Visualization</a:t>
            </a:r>
          </a:p>
        </p:txBody>
      </p:sp>
      <p:pic>
        <p:nvPicPr>
          <p:cNvPr id="32" name="Picture 31" descr="http://www.ros.org/wiki/tabletop_collision_map_processing?action=AttachFile&amp;do=get&amp;target=coll_map1.png"/>
          <p:cNvPicPr>
            <a:picLocks noChangeAspect="1" noChangeArrowheads="1"/>
          </p:cNvPicPr>
          <p:nvPr/>
        </p:nvPicPr>
        <p:blipFill>
          <a:blip r:embed="rId2" cstate="print"/>
          <a:srcRect/>
          <a:stretch>
            <a:fillRect/>
          </a:stretch>
        </p:blipFill>
        <p:spPr bwMode="auto">
          <a:xfrm>
            <a:off x="5473747" y="1796769"/>
            <a:ext cx="1615037" cy="1823429"/>
          </a:xfrm>
          <a:prstGeom prst="rect">
            <a:avLst/>
          </a:prstGeom>
          <a:noFill/>
        </p:spPr>
      </p:pic>
      <p:pic>
        <p:nvPicPr>
          <p:cNvPr id="33" name="Picture 32" descr="frames2.png"/>
          <p:cNvPicPr>
            <a:picLocks noChangeAspect="1" noChangeArrowheads="1"/>
          </p:cNvPicPr>
          <p:nvPr/>
        </p:nvPicPr>
        <p:blipFill>
          <a:blip r:embed="rId3" cstate="print"/>
          <a:srcRect/>
          <a:stretch>
            <a:fillRect/>
          </a:stretch>
        </p:blipFill>
        <p:spPr bwMode="auto">
          <a:xfrm>
            <a:off x="7306801" y="3910905"/>
            <a:ext cx="1722073" cy="1794856"/>
          </a:xfrm>
          <a:prstGeom prst="rect">
            <a:avLst/>
          </a:prstGeom>
          <a:noFill/>
        </p:spPr>
      </p:pic>
      <p:sp>
        <p:nvSpPr>
          <p:cNvPr id="34" name="Content Placeholder 2"/>
          <p:cNvSpPr txBox="1">
            <a:spLocks/>
          </p:cNvSpPr>
          <p:nvPr/>
        </p:nvSpPr>
        <p:spPr bwMode="auto">
          <a:xfrm>
            <a:off x="7741918" y="3714553"/>
            <a:ext cx="1286946" cy="427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1F497D"/>
              </a:buClr>
              <a:buFont typeface="Wingdings" charset="0"/>
              <a:buChar char="§"/>
              <a:defRPr b="1">
                <a:solidFill>
                  <a:schemeClr val="tx1"/>
                </a:solidFill>
                <a:latin typeface="+mn-lt"/>
                <a:ea typeface="+mn-ea"/>
                <a:cs typeface="+mn-cs"/>
              </a:defRPr>
            </a:lvl1pPr>
            <a:lvl2pPr marL="742950" indent="-285750" algn="l" rtl="0" fontAlgn="base">
              <a:spcBef>
                <a:spcPct val="20000"/>
              </a:spcBef>
              <a:spcAft>
                <a:spcPct val="0"/>
              </a:spcAft>
              <a:buClr>
                <a:srgbClr val="1F497D"/>
              </a:buClr>
              <a:buChar char="–"/>
              <a:defRPr sz="1600">
                <a:solidFill>
                  <a:schemeClr val="tx1"/>
                </a:solidFill>
                <a:latin typeface="+mn-lt"/>
                <a:ea typeface="+mn-ea"/>
              </a:defRPr>
            </a:lvl2pPr>
            <a:lvl3pPr marL="1143000" indent="-228600" algn="l" rtl="0" fontAlgn="base">
              <a:spcBef>
                <a:spcPct val="20000"/>
              </a:spcBef>
              <a:spcAft>
                <a:spcPct val="0"/>
              </a:spcAft>
              <a:buClr>
                <a:srgbClr val="1F497D"/>
              </a:buClr>
              <a:buChar char="•"/>
              <a:defRPr sz="1400">
                <a:solidFill>
                  <a:schemeClr val="tx1"/>
                </a:solidFill>
                <a:latin typeface="+mn-lt"/>
                <a:ea typeface="+mn-ea"/>
              </a:defRPr>
            </a:lvl3pPr>
            <a:lvl4pPr marL="1600200" indent="-228600" algn="l" rtl="0" fontAlgn="base">
              <a:spcBef>
                <a:spcPct val="20000"/>
              </a:spcBef>
              <a:spcAft>
                <a:spcPct val="0"/>
              </a:spcAft>
              <a:buClr>
                <a:srgbClr val="1F497D"/>
              </a:buClr>
              <a:buChar char="–"/>
              <a:defRPr sz="1400">
                <a:solidFill>
                  <a:schemeClr val="tx1"/>
                </a:solidFill>
                <a:latin typeface="+mn-lt"/>
                <a:ea typeface="+mn-ea"/>
              </a:defRPr>
            </a:lvl4pPr>
            <a:lvl5pPr marL="2057400" indent="-228600" algn="l" rtl="0" fontAlgn="base">
              <a:spcBef>
                <a:spcPct val="20000"/>
              </a:spcBef>
              <a:spcAft>
                <a:spcPct val="0"/>
              </a:spcAft>
              <a:buClr>
                <a:srgbClr val="1F497D"/>
              </a:buClr>
              <a:buFont typeface="Arial" charset="0"/>
              <a:buChar char="»"/>
              <a:defRPr sz="1400">
                <a:solidFill>
                  <a:schemeClr val="tx1"/>
                </a:solidFill>
                <a:latin typeface="+mn-lt"/>
                <a:ea typeface="+mn-ea"/>
              </a:defRPr>
            </a:lvl5pPr>
            <a:lvl6pPr marL="2514600" indent="-228600" algn="l" rtl="0" fontAlgn="base">
              <a:spcBef>
                <a:spcPct val="20000"/>
              </a:spcBef>
              <a:spcAft>
                <a:spcPct val="0"/>
              </a:spcAft>
              <a:buClr>
                <a:srgbClr val="1F497D"/>
              </a:buClr>
              <a:buFont typeface="Arial" charset="0"/>
              <a:buChar char="»"/>
              <a:defRPr sz="1400">
                <a:solidFill>
                  <a:schemeClr val="tx1"/>
                </a:solidFill>
                <a:latin typeface="+mn-lt"/>
                <a:ea typeface="+mn-ea"/>
              </a:defRPr>
            </a:lvl6pPr>
            <a:lvl7pPr marL="2971800" indent="-228600" algn="l" rtl="0" fontAlgn="base">
              <a:spcBef>
                <a:spcPct val="20000"/>
              </a:spcBef>
              <a:spcAft>
                <a:spcPct val="0"/>
              </a:spcAft>
              <a:buClr>
                <a:srgbClr val="1F497D"/>
              </a:buClr>
              <a:buFont typeface="Arial" charset="0"/>
              <a:buChar char="»"/>
              <a:defRPr sz="1400">
                <a:solidFill>
                  <a:schemeClr val="tx1"/>
                </a:solidFill>
                <a:latin typeface="+mn-lt"/>
                <a:ea typeface="+mn-ea"/>
              </a:defRPr>
            </a:lvl7pPr>
            <a:lvl8pPr marL="3429000" indent="-228600" algn="l" rtl="0" fontAlgn="base">
              <a:spcBef>
                <a:spcPct val="20000"/>
              </a:spcBef>
              <a:spcAft>
                <a:spcPct val="0"/>
              </a:spcAft>
              <a:buClr>
                <a:srgbClr val="1F497D"/>
              </a:buClr>
              <a:buFont typeface="Arial" charset="0"/>
              <a:buChar char="»"/>
              <a:defRPr sz="1400">
                <a:solidFill>
                  <a:schemeClr val="tx1"/>
                </a:solidFill>
                <a:latin typeface="+mn-lt"/>
                <a:ea typeface="+mn-ea"/>
              </a:defRPr>
            </a:lvl8pPr>
            <a:lvl9pPr marL="3886200" indent="-228600" algn="l" rtl="0" fontAlgn="base">
              <a:spcBef>
                <a:spcPct val="20000"/>
              </a:spcBef>
              <a:spcAft>
                <a:spcPct val="0"/>
              </a:spcAft>
              <a:buClr>
                <a:srgbClr val="1F497D"/>
              </a:buClr>
              <a:buFont typeface="Arial" charset="0"/>
              <a:buChar char="»"/>
              <a:defRPr sz="1400">
                <a:solidFill>
                  <a:schemeClr val="tx1"/>
                </a:solidFill>
                <a:latin typeface="+mn-lt"/>
                <a:ea typeface="+mn-ea"/>
              </a:defRPr>
            </a:lvl9pPr>
          </a:lstStyle>
          <a:p>
            <a:pPr marL="0" indent="0">
              <a:buNone/>
            </a:pPr>
            <a:r>
              <a:rPr lang="en-US" sz="1200" kern="0" dirty="0"/>
              <a:t>TF  </a:t>
            </a:r>
            <a:r>
              <a:rPr lang="en-US" sz="1200" b="0" kern="0" dirty="0"/>
              <a:t>- Transformations</a:t>
            </a:r>
          </a:p>
        </p:txBody>
      </p:sp>
      <p:sp>
        <p:nvSpPr>
          <p:cNvPr id="35" name="Content Placeholder 2"/>
          <p:cNvSpPr txBox="1">
            <a:spLocks/>
          </p:cNvSpPr>
          <p:nvPr/>
        </p:nvSpPr>
        <p:spPr bwMode="auto">
          <a:xfrm>
            <a:off x="7296060" y="1498998"/>
            <a:ext cx="1732813" cy="288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lvl1pPr marL="342900" indent="-342900" algn="l" rtl="0" fontAlgn="base">
              <a:spcBef>
                <a:spcPct val="20000"/>
              </a:spcBef>
              <a:spcAft>
                <a:spcPct val="0"/>
              </a:spcAft>
              <a:buClr>
                <a:srgbClr val="1F497D"/>
              </a:buClr>
              <a:buFont typeface="Wingdings" charset="0"/>
              <a:buChar char="§"/>
              <a:defRPr b="1">
                <a:solidFill>
                  <a:schemeClr val="tx1"/>
                </a:solidFill>
                <a:latin typeface="+mn-lt"/>
                <a:ea typeface="+mn-ea"/>
                <a:cs typeface="+mn-cs"/>
              </a:defRPr>
            </a:lvl1pPr>
            <a:lvl2pPr marL="742950" indent="-285750" algn="l" rtl="0" fontAlgn="base">
              <a:spcBef>
                <a:spcPct val="20000"/>
              </a:spcBef>
              <a:spcAft>
                <a:spcPct val="0"/>
              </a:spcAft>
              <a:buClr>
                <a:srgbClr val="1F497D"/>
              </a:buClr>
              <a:buChar char="–"/>
              <a:defRPr sz="1600">
                <a:solidFill>
                  <a:schemeClr val="tx1"/>
                </a:solidFill>
                <a:latin typeface="+mn-lt"/>
                <a:ea typeface="+mn-ea"/>
              </a:defRPr>
            </a:lvl2pPr>
            <a:lvl3pPr marL="1143000" indent="-228600" algn="l" rtl="0" fontAlgn="base">
              <a:spcBef>
                <a:spcPct val="20000"/>
              </a:spcBef>
              <a:spcAft>
                <a:spcPct val="0"/>
              </a:spcAft>
              <a:buClr>
                <a:srgbClr val="1F497D"/>
              </a:buClr>
              <a:buChar char="•"/>
              <a:defRPr sz="1400">
                <a:solidFill>
                  <a:schemeClr val="tx1"/>
                </a:solidFill>
                <a:latin typeface="+mn-lt"/>
                <a:ea typeface="+mn-ea"/>
              </a:defRPr>
            </a:lvl3pPr>
            <a:lvl4pPr marL="1600200" indent="-228600" algn="l" rtl="0" fontAlgn="base">
              <a:spcBef>
                <a:spcPct val="20000"/>
              </a:spcBef>
              <a:spcAft>
                <a:spcPct val="0"/>
              </a:spcAft>
              <a:buClr>
                <a:srgbClr val="1F497D"/>
              </a:buClr>
              <a:buChar char="–"/>
              <a:defRPr sz="1400">
                <a:solidFill>
                  <a:schemeClr val="tx1"/>
                </a:solidFill>
                <a:latin typeface="+mn-lt"/>
                <a:ea typeface="+mn-ea"/>
              </a:defRPr>
            </a:lvl4pPr>
            <a:lvl5pPr marL="2057400" indent="-228600" algn="l" rtl="0" fontAlgn="base">
              <a:spcBef>
                <a:spcPct val="20000"/>
              </a:spcBef>
              <a:spcAft>
                <a:spcPct val="0"/>
              </a:spcAft>
              <a:buClr>
                <a:srgbClr val="1F497D"/>
              </a:buClr>
              <a:buFont typeface="Arial" charset="0"/>
              <a:buChar char="»"/>
              <a:defRPr sz="1400">
                <a:solidFill>
                  <a:schemeClr val="tx1"/>
                </a:solidFill>
                <a:latin typeface="+mn-lt"/>
                <a:ea typeface="+mn-ea"/>
              </a:defRPr>
            </a:lvl5pPr>
            <a:lvl6pPr marL="2514600" indent="-228600" algn="l" rtl="0" fontAlgn="base">
              <a:spcBef>
                <a:spcPct val="20000"/>
              </a:spcBef>
              <a:spcAft>
                <a:spcPct val="0"/>
              </a:spcAft>
              <a:buClr>
                <a:srgbClr val="1F497D"/>
              </a:buClr>
              <a:buFont typeface="Arial" charset="0"/>
              <a:buChar char="»"/>
              <a:defRPr sz="1400">
                <a:solidFill>
                  <a:schemeClr val="tx1"/>
                </a:solidFill>
                <a:latin typeface="+mn-lt"/>
                <a:ea typeface="+mn-ea"/>
              </a:defRPr>
            </a:lvl6pPr>
            <a:lvl7pPr marL="2971800" indent="-228600" algn="l" rtl="0" fontAlgn="base">
              <a:spcBef>
                <a:spcPct val="20000"/>
              </a:spcBef>
              <a:spcAft>
                <a:spcPct val="0"/>
              </a:spcAft>
              <a:buClr>
                <a:srgbClr val="1F497D"/>
              </a:buClr>
              <a:buFont typeface="Arial" charset="0"/>
              <a:buChar char="»"/>
              <a:defRPr sz="1400">
                <a:solidFill>
                  <a:schemeClr val="tx1"/>
                </a:solidFill>
                <a:latin typeface="+mn-lt"/>
                <a:ea typeface="+mn-ea"/>
              </a:defRPr>
            </a:lvl7pPr>
            <a:lvl8pPr marL="3429000" indent="-228600" algn="l" rtl="0" fontAlgn="base">
              <a:spcBef>
                <a:spcPct val="20000"/>
              </a:spcBef>
              <a:spcAft>
                <a:spcPct val="0"/>
              </a:spcAft>
              <a:buClr>
                <a:srgbClr val="1F497D"/>
              </a:buClr>
              <a:buFont typeface="Arial" charset="0"/>
              <a:buChar char="»"/>
              <a:defRPr sz="1400">
                <a:solidFill>
                  <a:schemeClr val="tx1"/>
                </a:solidFill>
                <a:latin typeface="+mn-lt"/>
                <a:ea typeface="+mn-ea"/>
              </a:defRPr>
            </a:lvl8pPr>
            <a:lvl9pPr marL="3886200" indent="-228600" algn="l" rtl="0" fontAlgn="base">
              <a:spcBef>
                <a:spcPct val="20000"/>
              </a:spcBef>
              <a:spcAft>
                <a:spcPct val="0"/>
              </a:spcAft>
              <a:buClr>
                <a:srgbClr val="1F497D"/>
              </a:buClr>
              <a:buFont typeface="Arial" charset="0"/>
              <a:buChar char="»"/>
              <a:defRPr sz="1400">
                <a:solidFill>
                  <a:schemeClr val="tx1"/>
                </a:solidFill>
                <a:latin typeface="+mn-lt"/>
                <a:ea typeface="+mn-ea"/>
              </a:defRPr>
            </a:lvl9pPr>
          </a:lstStyle>
          <a:p>
            <a:pPr marL="0" indent="0">
              <a:buNone/>
            </a:pPr>
            <a:r>
              <a:rPr lang="en-US" sz="1200" kern="0" dirty="0"/>
              <a:t>Gazebo  </a:t>
            </a:r>
            <a:r>
              <a:rPr lang="en-US" sz="1200" b="0" kern="0" dirty="0"/>
              <a:t>- 3D Simulation</a:t>
            </a:r>
          </a:p>
        </p:txBody>
      </p:sp>
      <p:sp>
        <p:nvSpPr>
          <p:cNvPr id="36" name="Content Placeholder 2"/>
          <p:cNvSpPr txBox="1">
            <a:spLocks/>
          </p:cNvSpPr>
          <p:nvPr/>
        </p:nvSpPr>
        <p:spPr bwMode="auto">
          <a:xfrm>
            <a:off x="5283210" y="3790738"/>
            <a:ext cx="2012849" cy="227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1F497D"/>
              </a:buClr>
              <a:buFont typeface="Wingdings" charset="0"/>
              <a:buChar char="§"/>
              <a:defRPr b="1">
                <a:solidFill>
                  <a:schemeClr val="tx1"/>
                </a:solidFill>
                <a:latin typeface="+mn-lt"/>
                <a:ea typeface="+mn-ea"/>
                <a:cs typeface="+mn-cs"/>
              </a:defRPr>
            </a:lvl1pPr>
            <a:lvl2pPr marL="742950" indent="-285750" algn="l" rtl="0" fontAlgn="base">
              <a:spcBef>
                <a:spcPct val="20000"/>
              </a:spcBef>
              <a:spcAft>
                <a:spcPct val="0"/>
              </a:spcAft>
              <a:buClr>
                <a:srgbClr val="1F497D"/>
              </a:buClr>
              <a:buChar char="–"/>
              <a:defRPr sz="1600">
                <a:solidFill>
                  <a:schemeClr val="tx1"/>
                </a:solidFill>
                <a:latin typeface="+mn-lt"/>
                <a:ea typeface="+mn-ea"/>
              </a:defRPr>
            </a:lvl2pPr>
            <a:lvl3pPr marL="1143000" indent="-228600" algn="l" rtl="0" fontAlgn="base">
              <a:spcBef>
                <a:spcPct val="20000"/>
              </a:spcBef>
              <a:spcAft>
                <a:spcPct val="0"/>
              </a:spcAft>
              <a:buClr>
                <a:srgbClr val="1F497D"/>
              </a:buClr>
              <a:buChar char="•"/>
              <a:defRPr sz="1400">
                <a:solidFill>
                  <a:schemeClr val="tx1"/>
                </a:solidFill>
                <a:latin typeface="+mn-lt"/>
                <a:ea typeface="+mn-ea"/>
              </a:defRPr>
            </a:lvl3pPr>
            <a:lvl4pPr marL="1600200" indent="-228600" algn="l" rtl="0" fontAlgn="base">
              <a:spcBef>
                <a:spcPct val="20000"/>
              </a:spcBef>
              <a:spcAft>
                <a:spcPct val="0"/>
              </a:spcAft>
              <a:buClr>
                <a:srgbClr val="1F497D"/>
              </a:buClr>
              <a:buChar char="–"/>
              <a:defRPr sz="1400">
                <a:solidFill>
                  <a:schemeClr val="tx1"/>
                </a:solidFill>
                <a:latin typeface="+mn-lt"/>
                <a:ea typeface="+mn-ea"/>
              </a:defRPr>
            </a:lvl4pPr>
            <a:lvl5pPr marL="2057400" indent="-228600" algn="l" rtl="0" fontAlgn="base">
              <a:spcBef>
                <a:spcPct val="20000"/>
              </a:spcBef>
              <a:spcAft>
                <a:spcPct val="0"/>
              </a:spcAft>
              <a:buClr>
                <a:srgbClr val="1F497D"/>
              </a:buClr>
              <a:buFont typeface="Arial" charset="0"/>
              <a:buChar char="»"/>
              <a:defRPr sz="1400">
                <a:solidFill>
                  <a:schemeClr val="tx1"/>
                </a:solidFill>
                <a:latin typeface="+mn-lt"/>
                <a:ea typeface="+mn-ea"/>
              </a:defRPr>
            </a:lvl5pPr>
            <a:lvl6pPr marL="2514600" indent="-228600" algn="l" rtl="0" fontAlgn="base">
              <a:spcBef>
                <a:spcPct val="20000"/>
              </a:spcBef>
              <a:spcAft>
                <a:spcPct val="0"/>
              </a:spcAft>
              <a:buClr>
                <a:srgbClr val="1F497D"/>
              </a:buClr>
              <a:buFont typeface="Arial" charset="0"/>
              <a:buChar char="»"/>
              <a:defRPr sz="1400">
                <a:solidFill>
                  <a:schemeClr val="tx1"/>
                </a:solidFill>
                <a:latin typeface="+mn-lt"/>
                <a:ea typeface="+mn-ea"/>
              </a:defRPr>
            </a:lvl6pPr>
            <a:lvl7pPr marL="2971800" indent="-228600" algn="l" rtl="0" fontAlgn="base">
              <a:spcBef>
                <a:spcPct val="20000"/>
              </a:spcBef>
              <a:spcAft>
                <a:spcPct val="0"/>
              </a:spcAft>
              <a:buClr>
                <a:srgbClr val="1F497D"/>
              </a:buClr>
              <a:buFont typeface="Arial" charset="0"/>
              <a:buChar char="»"/>
              <a:defRPr sz="1400">
                <a:solidFill>
                  <a:schemeClr val="tx1"/>
                </a:solidFill>
                <a:latin typeface="+mn-lt"/>
                <a:ea typeface="+mn-ea"/>
              </a:defRPr>
            </a:lvl7pPr>
            <a:lvl8pPr marL="3429000" indent="-228600" algn="l" rtl="0" fontAlgn="base">
              <a:spcBef>
                <a:spcPct val="20000"/>
              </a:spcBef>
              <a:spcAft>
                <a:spcPct val="0"/>
              </a:spcAft>
              <a:buClr>
                <a:srgbClr val="1F497D"/>
              </a:buClr>
              <a:buFont typeface="Arial" charset="0"/>
              <a:buChar char="»"/>
              <a:defRPr sz="1400">
                <a:solidFill>
                  <a:schemeClr val="tx1"/>
                </a:solidFill>
                <a:latin typeface="+mn-lt"/>
                <a:ea typeface="+mn-ea"/>
              </a:defRPr>
            </a:lvl8pPr>
            <a:lvl9pPr marL="3886200" indent="-228600" algn="l" rtl="0" fontAlgn="base">
              <a:spcBef>
                <a:spcPct val="20000"/>
              </a:spcBef>
              <a:spcAft>
                <a:spcPct val="0"/>
              </a:spcAft>
              <a:buClr>
                <a:srgbClr val="1F497D"/>
              </a:buClr>
              <a:buFont typeface="Arial" charset="0"/>
              <a:buChar char="»"/>
              <a:defRPr sz="1400">
                <a:solidFill>
                  <a:schemeClr val="tx1"/>
                </a:solidFill>
                <a:latin typeface="+mn-lt"/>
                <a:ea typeface="+mn-ea"/>
              </a:defRPr>
            </a:lvl9pPr>
          </a:lstStyle>
          <a:p>
            <a:pPr marL="0" indent="0">
              <a:buNone/>
            </a:pPr>
            <a:r>
              <a:rPr lang="en-US" sz="1200" kern="0" dirty="0" err="1"/>
              <a:t>MoveIt</a:t>
            </a:r>
            <a:r>
              <a:rPr lang="en-US" sz="1200" kern="0" dirty="0"/>
              <a:t>!  </a:t>
            </a:r>
            <a:r>
              <a:rPr lang="en-US" sz="1200" b="0" kern="0" dirty="0"/>
              <a:t>- Motion Planning</a:t>
            </a:r>
          </a:p>
        </p:txBody>
      </p:sp>
      <p:pic>
        <p:nvPicPr>
          <p:cNvPr id="3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902" t="32283" r="10120" b="8441"/>
          <a:stretch/>
        </p:blipFill>
        <p:spPr bwMode="auto">
          <a:xfrm>
            <a:off x="5341265" y="4104920"/>
            <a:ext cx="1896737" cy="168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30457"/>
          <a:stretch/>
        </p:blipFill>
        <p:spPr bwMode="auto">
          <a:xfrm>
            <a:off x="7296061" y="1796764"/>
            <a:ext cx="1732813" cy="1786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Content Placeholder 2"/>
          <p:cNvSpPr txBox="1">
            <a:spLocks/>
          </p:cNvSpPr>
          <p:nvPr/>
        </p:nvSpPr>
        <p:spPr>
          <a:xfrm>
            <a:off x="457207" y="1786053"/>
            <a:ext cx="8372901" cy="3782109"/>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ROS for System Integration</a:t>
            </a: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519" y="2354671"/>
            <a:ext cx="3830137" cy="3146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3DFC1EBF-A854-0F45-B597-3E914C7614BF}"/>
              </a:ext>
            </a:extLst>
          </p:cNvPr>
          <p:cNvSpPr txBox="1"/>
          <p:nvPr/>
        </p:nvSpPr>
        <p:spPr>
          <a:xfrm>
            <a:off x="256516" y="217384"/>
            <a:ext cx="2025363" cy="461665"/>
          </a:xfrm>
          <a:prstGeom prst="rect">
            <a:avLst/>
          </a:prstGeom>
          <a:noFill/>
        </p:spPr>
        <p:txBody>
          <a:bodyPr wrap="none" rtlCol="0">
            <a:spAutoFit/>
          </a:bodyPr>
          <a:lstStyle/>
          <a:p>
            <a:r>
              <a:rPr lang="en-US" dirty="0"/>
              <a:t>Robotic at ANL</a:t>
            </a:r>
          </a:p>
        </p:txBody>
      </p:sp>
    </p:spTree>
    <p:extLst>
      <p:ext uri="{BB962C8B-B14F-4D97-AF65-F5344CB8AC3E}">
        <p14:creationId xmlns:p14="http://schemas.microsoft.com/office/powerpoint/2010/main" val="258963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7" y="1109254"/>
            <a:ext cx="8372901" cy="367199"/>
          </a:xfrm>
        </p:spPr>
        <p:txBody>
          <a:bodyPr/>
          <a:lstStyle/>
          <a:p>
            <a:r>
              <a:rPr lang="en-US" sz="2000" dirty="0">
                <a:solidFill>
                  <a:srgbClr val="005F9C"/>
                </a:solidFill>
              </a:rPr>
              <a:t>Human-Robot Interaction </a:t>
            </a:r>
          </a:p>
        </p:txBody>
      </p:sp>
      <p:sp>
        <p:nvSpPr>
          <p:cNvPr id="3" name="Content Placeholder 2"/>
          <p:cNvSpPr>
            <a:spLocks noGrp="1"/>
          </p:cNvSpPr>
          <p:nvPr>
            <p:ph idx="1"/>
          </p:nvPr>
        </p:nvSpPr>
        <p:spPr>
          <a:xfrm>
            <a:off x="457207" y="1786053"/>
            <a:ext cx="8372901" cy="3782109"/>
          </a:xfrm>
        </p:spPr>
        <p:txBody>
          <a:bodyPr/>
          <a:lstStyle/>
          <a:p>
            <a:r>
              <a:rPr lang="en-US" sz="1600" dirty="0"/>
              <a:t>Teleoperator Interface</a:t>
            </a:r>
          </a:p>
          <a:p>
            <a:r>
              <a:rPr lang="en-US" sz="1600" dirty="0"/>
              <a:t>Whole-arm Sensitive Manipulator</a:t>
            </a:r>
            <a:endParaRPr lang="en-US" dirty="0"/>
          </a:p>
          <a:p>
            <a:r>
              <a:rPr lang="en-US" sz="1600" dirty="0"/>
              <a:t>Wearable Robotic Devices</a:t>
            </a:r>
          </a:p>
        </p:txBody>
      </p:sp>
      <p:sp>
        <p:nvSpPr>
          <p:cNvPr id="4" name="Slide Number Placeholder 3"/>
          <p:cNvSpPr>
            <a:spLocks noGrp="1"/>
          </p:cNvSpPr>
          <p:nvPr>
            <p:ph type="sldNum" sz="quarter" idx="12"/>
          </p:nvPr>
        </p:nvSpPr>
        <p:spPr/>
        <p:txBody>
          <a:bodyPr/>
          <a:lstStyle/>
          <a:p>
            <a:fld id="{66CC8A03-1F3B-0244-B96D-229CA040206C}" type="slidenum">
              <a:rPr lang="en-US" smtClean="0"/>
              <a:pPr/>
              <a:t>14</a:t>
            </a:fld>
            <a:endParaRPr lang="en-US"/>
          </a:p>
        </p:txBody>
      </p:sp>
      <p:pic>
        <p:nvPicPr>
          <p:cNvPr id="11" name="Picture 46"/>
          <p:cNvPicPr>
            <a:picLocks noChangeAspect="1"/>
          </p:cNvPicPr>
          <p:nvPr/>
        </p:nvPicPr>
        <p:blipFill>
          <a:blip r:embed="rId2"/>
          <a:stretch>
            <a:fillRect/>
          </a:stretch>
        </p:blipFill>
        <p:spPr>
          <a:xfrm>
            <a:off x="4583168" y="3129467"/>
            <a:ext cx="1924041" cy="1217854"/>
          </a:xfrm>
          <a:prstGeom prst="rect">
            <a:avLst/>
          </a:prstGeom>
        </p:spPr>
      </p:pic>
      <p:grpSp>
        <p:nvGrpSpPr>
          <p:cNvPr id="12" name="Group 67"/>
          <p:cNvGrpSpPr/>
          <p:nvPr/>
        </p:nvGrpSpPr>
        <p:grpSpPr>
          <a:xfrm>
            <a:off x="6445256" y="2119295"/>
            <a:ext cx="2292829" cy="1870818"/>
            <a:chOff x="531436" y="1075101"/>
            <a:chExt cx="4010905" cy="4588322"/>
          </a:xfrm>
        </p:grpSpPr>
        <p:pic>
          <p:nvPicPr>
            <p:cNvPr id="13" name="Picture 12" descr="Screen shot 2012-01-29 at 9.20.50 PM.png"/>
            <p:cNvPicPr>
              <a:picLocks noChangeAspect="1"/>
            </p:cNvPicPr>
            <p:nvPr/>
          </p:nvPicPr>
          <p:blipFill>
            <a:blip r:embed="rId3">
              <a:clrChange>
                <a:clrFrom>
                  <a:srgbClr val="FFFFFF"/>
                </a:clrFrom>
                <a:clrTo>
                  <a:srgbClr val="FFFFFF">
                    <a:alpha val="0"/>
                  </a:srgbClr>
                </a:clrTo>
              </a:clrChange>
              <a:lum bright="-25000" contrast="50000"/>
            </a:blip>
            <a:stretch>
              <a:fillRect/>
            </a:stretch>
          </p:blipFill>
          <p:spPr>
            <a:xfrm>
              <a:off x="541595" y="3285983"/>
              <a:ext cx="4000746" cy="2377440"/>
            </a:xfrm>
            <a:prstGeom prst="rect">
              <a:avLst/>
            </a:prstGeom>
          </p:spPr>
        </p:pic>
        <p:sp>
          <p:nvSpPr>
            <p:cNvPr id="14" name="Text Box 32"/>
            <p:cNvSpPr txBox="1">
              <a:spLocks noChangeArrowheads="1"/>
            </p:cNvSpPr>
            <p:nvPr/>
          </p:nvSpPr>
          <p:spPr bwMode="auto">
            <a:xfrm>
              <a:off x="531436" y="3233490"/>
              <a:ext cx="1686053" cy="679361"/>
            </a:xfrm>
            <a:prstGeom prst="rect">
              <a:avLst/>
            </a:prstGeom>
            <a:noFill/>
            <a:ln w="9525">
              <a:noFill/>
              <a:miter lim="800000"/>
              <a:headEnd/>
              <a:tailEnd/>
            </a:ln>
            <a:effectLst/>
          </p:spPr>
          <p:txBody>
            <a:bodyPr>
              <a:prstTxWarp prst="textNoShape">
                <a:avLst/>
              </a:prstTxWarp>
              <a:spAutoFit/>
            </a:bodyPr>
            <a:lstStyle/>
            <a:p>
              <a:pPr algn="l"/>
              <a:r>
                <a:rPr lang="en-US" altLang="ko-KR" sz="1200" dirty="0">
                  <a:latin typeface="Calibri"/>
                  <a:cs typeface="Calibri"/>
                </a:rPr>
                <a:t>Scorpion</a:t>
              </a:r>
            </a:p>
          </p:txBody>
        </p:sp>
        <p:grpSp>
          <p:nvGrpSpPr>
            <p:cNvPr id="15" name="Group 37"/>
            <p:cNvGrpSpPr/>
            <p:nvPr/>
          </p:nvGrpSpPr>
          <p:grpSpPr>
            <a:xfrm>
              <a:off x="1729489" y="3586881"/>
              <a:ext cx="2534989" cy="2066382"/>
              <a:chOff x="1952617" y="1484740"/>
              <a:chExt cx="2534989" cy="2066382"/>
            </a:xfrm>
          </p:grpSpPr>
          <p:sp>
            <p:nvSpPr>
              <p:cNvPr id="25" name="Oval 33"/>
              <p:cNvSpPr>
                <a:spLocks noChangeAspect="1" noChangeArrowheads="1"/>
              </p:cNvSpPr>
              <p:nvPr/>
            </p:nvSpPr>
            <p:spPr bwMode="auto">
              <a:xfrm>
                <a:off x="3695560" y="3131455"/>
                <a:ext cx="462520" cy="419667"/>
              </a:xfrm>
              <a:prstGeom prst="ellipse">
                <a:avLst/>
              </a:prstGeom>
              <a:noFill/>
              <a:ln w="38100">
                <a:solidFill>
                  <a:srgbClr val="FF0000"/>
                </a:solidFill>
                <a:round/>
                <a:headEnd/>
                <a:tailEnd/>
              </a:ln>
              <a:effectLst/>
            </p:spPr>
            <p:txBody>
              <a:bodyPr wrap="none" anchor="ctr">
                <a:prstTxWarp prst="textNoShape">
                  <a:avLst/>
                </a:prstTxWarp>
              </a:bodyPr>
              <a:lstStyle/>
              <a:p>
                <a:endParaRPr lang="en-US" sz="1200"/>
              </a:p>
            </p:txBody>
          </p:sp>
          <p:sp>
            <p:nvSpPr>
              <p:cNvPr id="26" name="Oval 34"/>
              <p:cNvSpPr>
                <a:spLocks noChangeAspect="1" noChangeArrowheads="1"/>
              </p:cNvSpPr>
              <p:nvPr/>
            </p:nvSpPr>
            <p:spPr bwMode="auto">
              <a:xfrm>
                <a:off x="4025087" y="1484740"/>
                <a:ext cx="462519" cy="419667"/>
              </a:xfrm>
              <a:prstGeom prst="ellipse">
                <a:avLst/>
              </a:prstGeom>
              <a:noFill/>
              <a:ln w="38100">
                <a:solidFill>
                  <a:srgbClr val="FF0000"/>
                </a:solidFill>
                <a:round/>
                <a:headEnd/>
                <a:tailEnd/>
              </a:ln>
              <a:effectLst/>
            </p:spPr>
            <p:txBody>
              <a:bodyPr wrap="none" anchor="ctr">
                <a:prstTxWarp prst="textNoShape">
                  <a:avLst/>
                </a:prstTxWarp>
              </a:bodyPr>
              <a:lstStyle/>
              <a:p>
                <a:endParaRPr lang="en-US" sz="1200"/>
              </a:p>
            </p:txBody>
          </p:sp>
          <p:sp>
            <p:nvSpPr>
              <p:cNvPr id="27" name="Oval 35"/>
              <p:cNvSpPr>
                <a:spLocks noChangeAspect="1" noChangeArrowheads="1"/>
              </p:cNvSpPr>
              <p:nvPr/>
            </p:nvSpPr>
            <p:spPr bwMode="auto">
              <a:xfrm>
                <a:off x="2621273" y="2538340"/>
                <a:ext cx="462519" cy="419667"/>
              </a:xfrm>
              <a:prstGeom prst="ellipse">
                <a:avLst/>
              </a:prstGeom>
              <a:noFill/>
              <a:ln w="38100">
                <a:solidFill>
                  <a:srgbClr val="FF0000"/>
                </a:solidFill>
                <a:round/>
                <a:headEnd/>
                <a:tailEnd/>
              </a:ln>
              <a:effectLst/>
            </p:spPr>
            <p:txBody>
              <a:bodyPr wrap="none" anchor="ctr">
                <a:prstTxWarp prst="textNoShape">
                  <a:avLst/>
                </a:prstTxWarp>
              </a:bodyPr>
              <a:lstStyle/>
              <a:p>
                <a:endParaRPr lang="en-US" sz="1200"/>
              </a:p>
            </p:txBody>
          </p:sp>
          <p:sp>
            <p:nvSpPr>
              <p:cNvPr id="28" name="Oval 36"/>
              <p:cNvSpPr>
                <a:spLocks noChangeAspect="1" noChangeArrowheads="1"/>
              </p:cNvSpPr>
              <p:nvPr/>
            </p:nvSpPr>
            <p:spPr bwMode="auto">
              <a:xfrm>
                <a:off x="1952617" y="2457802"/>
                <a:ext cx="462519" cy="419667"/>
              </a:xfrm>
              <a:prstGeom prst="ellipse">
                <a:avLst/>
              </a:prstGeom>
              <a:noFill/>
              <a:ln w="38100">
                <a:solidFill>
                  <a:srgbClr val="FF0000"/>
                </a:solidFill>
                <a:round/>
                <a:headEnd/>
                <a:tailEnd/>
              </a:ln>
              <a:effectLst/>
            </p:spPr>
            <p:txBody>
              <a:bodyPr wrap="none" anchor="ctr">
                <a:prstTxWarp prst="textNoShape">
                  <a:avLst/>
                </a:prstTxWarp>
              </a:bodyPr>
              <a:lstStyle/>
              <a:p>
                <a:endParaRPr lang="en-US" sz="1200"/>
              </a:p>
            </p:txBody>
          </p:sp>
        </p:grpSp>
        <p:grpSp>
          <p:nvGrpSpPr>
            <p:cNvPr id="16" name="Group 50"/>
            <p:cNvGrpSpPr/>
            <p:nvPr/>
          </p:nvGrpSpPr>
          <p:grpSpPr>
            <a:xfrm>
              <a:off x="1191752" y="1567246"/>
              <a:ext cx="2743200" cy="1520889"/>
              <a:chOff x="5459433" y="1278467"/>
              <a:chExt cx="2743200" cy="1520889"/>
            </a:xfrm>
          </p:grpSpPr>
          <p:pic>
            <p:nvPicPr>
              <p:cNvPr id="19" name="Picture 18"/>
              <p:cNvPicPr>
                <a:picLocks noChangeAspect="1"/>
              </p:cNvPicPr>
              <p:nvPr/>
            </p:nvPicPr>
            <p:blipFill>
              <a:blip r:embed="rId4">
                <a:lum bright="10000" contrast="30000"/>
              </a:blip>
              <a:srcRect t="19514" b="6460"/>
              <a:stretch>
                <a:fillRect/>
              </a:stretch>
            </p:blipFill>
            <p:spPr>
              <a:xfrm>
                <a:off x="5459433" y="1278467"/>
                <a:ext cx="2743200" cy="1509519"/>
              </a:xfrm>
              <a:prstGeom prst="rect">
                <a:avLst/>
              </a:prstGeom>
              <a:ln>
                <a:noFill/>
              </a:ln>
            </p:spPr>
          </p:pic>
          <p:grpSp>
            <p:nvGrpSpPr>
              <p:cNvPr id="20" name="Group 39"/>
              <p:cNvGrpSpPr/>
              <p:nvPr/>
            </p:nvGrpSpPr>
            <p:grpSpPr>
              <a:xfrm>
                <a:off x="7314698" y="2346450"/>
                <a:ext cx="708932" cy="452906"/>
                <a:chOff x="6203142" y="2802344"/>
                <a:chExt cx="708932" cy="452906"/>
              </a:xfrm>
            </p:grpSpPr>
            <p:sp>
              <p:nvSpPr>
                <p:cNvPr id="22" name="Rectangle 44"/>
                <p:cNvSpPr>
                  <a:spLocks noChangeArrowheads="1"/>
                </p:cNvSpPr>
                <p:nvPr/>
              </p:nvSpPr>
              <p:spPr bwMode="auto">
                <a:xfrm>
                  <a:off x="6239881" y="2868928"/>
                  <a:ext cx="620486" cy="36576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sz="1200"/>
                </a:p>
              </p:txBody>
            </p:sp>
            <p:sp>
              <p:nvSpPr>
                <p:cNvPr id="23" name="Line 43"/>
                <p:cNvSpPr>
                  <a:spLocks noChangeShapeType="1"/>
                </p:cNvSpPr>
                <p:nvPr/>
              </p:nvSpPr>
              <p:spPr bwMode="auto">
                <a:xfrm rot="16200000">
                  <a:off x="6563097" y="2940139"/>
                  <a:ext cx="0" cy="457200"/>
                </a:xfrm>
                <a:prstGeom prst="line">
                  <a:avLst/>
                </a:prstGeom>
                <a:noFill/>
                <a:ln w="38100">
                  <a:solidFill>
                    <a:schemeClr val="tx1"/>
                  </a:solidFill>
                  <a:round/>
                  <a:headEnd/>
                  <a:tailEnd/>
                </a:ln>
                <a:effectLst/>
              </p:spPr>
              <p:txBody>
                <a:bodyPr>
                  <a:prstTxWarp prst="textNoShape">
                    <a:avLst/>
                  </a:prstTxWarp>
                </a:bodyPr>
                <a:lstStyle/>
                <a:p>
                  <a:endParaRPr lang="en-US" sz="1200"/>
                </a:p>
              </p:txBody>
            </p:sp>
            <p:sp>
              <p:nvSpPr>
                <p:cNvPr id="24" name="Text Box 45"/>
                <p:cNvSpPr txBox="1">
                  <a:spLocks noChangeArrowheads="1"/>
                </p:cNvSpPr>
                <p:nvPr/>
              </p:nvSpPr>
              <p:spPr bwMode="auto">
                <a:xfrm>
                  <a:off x="6203142" y="2802344"/>
                  <a:ext cx="708932" cy="452906"/>
                </a:xfrm>
                <a:prstGeom prst="rect">
                  <a:avLst/>
                </a:prstGeom>
                <a:noFill/>
                <a:ln w="9525">
                  <a:noFill/>
                  <a:miter lim="800000"/>
                  <a:headEnd/>
                  <a:tailEnd/>
                </a:ln>
                <a:effectLst/>
              </p:spPr>
              <p:txBody>
                <a:bodyPr>
                  <a:prstTxWarp prst="textNoShape">
                    <a:avLst/>
                  </a:prstTxWarp>
                  <a:spAutoFit/>
                </a:bodyPr>
                <a:lstStyle/>
                <a:p>
                  <a:pPr algn="l"/>
                  <a:r>
                    <a:rPr lang="en-US" altLang="ko-KR" sz="600" dirty="0"/>
                    <a:t>10 </a:t>
                  </a:r>
                  <a:r>
                    <a:rPr lang="en-US" altLang="ko-KR" sz="600" dirty="0">
                      <a:sym typeface="Symbol" pitchFamily="1" charset="2"/>
                    </a:rPr>
                    <a:t>m </a:t>
                  </a:r>
                  <a:endParaRPr lang="en-US" altLang="ko-KR" sz="700" dirty="0">
                    <a:sym typeface="Symbol" pitchFamily="1" charset="2"/>
                  </a:endParaRPr>
                </a:p>
              </p:txBody>
            </p:sp>
          </p:grpSp>
        </p:grpSp>
        <p:sp>
          <p:nvSpPr>
            <p:cNvPr id="17" name="Rectangular Callout 16"/>
            <p:cNvSpPr/>
            <p:nvPr/>
          </p:nvSpPr>
          <p:spPr>
            <a:xfrm>
              <a:off x="1191752" y="1576438"/>
              <a:ext cx="2743200" cy="1500327"/>
            </a:xfrm>
            <a:prstGeom prst="wedgeRectCallout">
              <a:avLst>
                <a:gd name="adj1" fmla="val 26944"/>
                <a:gd name="adj2" fmla="val 105163"/>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8" name="TextBox 17"/>
            <p:cNvSpPr txBox="1"/>
            <p:nvPr/>
          </p:nvSpPr>
          <p:spPr>
            <a:xfrm>
              <a:off x="1191752" y="1075101"/>
              <a:ext cx="1240006" cy="566133"/>
            </a:xfrm>
            <a:prstGeom prst="rect">
              <a:avLst/>
            </a:prstGeom>
            <a:noFill/>
          </p:spPr>
          <p:txBody>
            <a:bodyPr wrap="none" rtlCol="0">
              <a:spAutoFit/>
            </a:bodyPr>
            <a:lstStyle/>
            <a:p>
              <a:r>
                <a:rPr lang="en-US" sz="900" i="1" dirty="0"/>
                <a:t>Slit </a:t>
              </a:r>
              <a:r>
                <a:rPr lang="en-US" sz="900" i="1" dirty="0" err="1"/>
                <a:t>Sensilla</a:t>
              </a:r>
              <a:endParaRPr lang="en-US" sz="900" i="1" dirty="0"/>
            </a:p>
          </p:txBody>
        </p:sp>
      </p:grpSp>
      <p:pic>
        <p:nvPicPr>
          <p:cNvPr id="30" name="_x224121480" descr="EMB000002e469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0363" y="4190852"/>
            <a:ext cx="2507035" cy="140834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p:nvPr/>
        </p:nvPicPr>
        <p:blipFill rotWithShape="1">
          <a:blip r:embed="rId6">
            <a:extLst>
              <a:ext uri="{28A0092B-C50C-407E-A947-70E740481C1C}">
                <a14:useLocalDpi xmlns:a14="http://schemas.microsoft.com/office/drawing/2010/main" val="0"/>
              </a:ext>
            </a:extLst>
          </a:blip>
          <a:srcRect r="47770"/>
          <a:stretch/>
        </p:blipFill>
        <p:spPr bwMode="auto">
          <a:xfrm>
            <a:off x="529722" y="2857130"/>
            <a:ext cx="3600844" cy="2805454"/>
          </a:xfrm>
          <a:prstGeom prst="rect">
            <a:avLst/>
          </a:prstGeom>
          <a:noFill/>
        </p:spPr>
      </p:pic>
      <p:sp>
        <p:nvSpPr>
          <p:cNvPr id="29" name="TextBox 28">
            <a:extLst>
              <a:ext uri="{FF2B5EF4-FFF2-40B4-BE49-F238E27FC236}">
                <a16:creationId xmlns:a16="http://schemas.microsoft.com/office/drawing/2014/main" id="{55FA38AB-4730-354E-B6EA-C517D8FF6697}"/>
              </a:ext>
            </a:extLst>
          </p:cNvPr>
          <p:cNvSpPr txBox="1"/>
          <p:nvPr/>
        </p:nvSpPr>
        <p:spPr>
          <a:xfrm>
            <a:off x="256516" y="217384"/>
            <a:ext cx="2025363" cy="461665"/>
          </a:xfrm>
          <a:prstGeom prst="rect">
            <a:avLst/>
          </a:prstGeom>
          <a:noFill/>
        </p:spPr>
        <p:txBody>
          <a:bodyPr wrap="none" rtlCol="0">
            <a:spAutoFit/>
          </a:bodyPr>
          <a:lstStyle/>
          <a:p>
            <a:r>
              <a:rPr lang="en-US" dirty="0"/>
              <a:t>Robotic at ANL</a:t>
            </a:r>
          </a:p>
        </p:txBody>
      </p:sp>
    </p:spTree>
    <p:extLst>
      <p:ext uri="{BB962C8B-B14F-4D97-AF65-F5344CB8AC3E}">
        <p14:creationId xmlns:p14="http://schemas.microsoft.com/office/powerpoint/2010/main" val="4048551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10" y="1786053"/>
            <a:ext cx="4172395" cy="635137"/>
          </a:xfrm>
        </p:spPr>
        <p:txBody>
          <a:bodyPr>
            <a:normAutofit fontScale="92500" lnSpcReduction="10000"/>
          </a:bodyPr>
          <a:lstStyle/>
          <a:p>
            <a:r>
              <a:rPr lang="en-US" sz="1400" b="1" dirty="0">
                <a:solidFill>
                  <a:srgbClr val="005F9C"/>
                </a:solidFill>
              </a:rPr>
              <a:t>Nuclear Waste Management Simulation: </a:t>
            </a:r>
            <a:r>
              <a:rPr lang="en-US" sz="1200" dirty="0">
                <a:solidFill>
                  <a:srgbClr val="005F9C"/>
                </a:solidFill>
              </a:rPr>
              <a:t>(TBD)</a:t>
            </a:r>
          </a:p>
          <a:p>
            <a:pPr lvl="1"/>
            <a:r>
              <a:rPr lang="en-US" sz="1200" b="1" dirty="0"/>
              <a:t>Large-scale virtual robotic simulation of spent nuclear fuel repackaging facility operation</a:t>
            </a:r>
          </a:p>
        </p:txBody>
      </p:sp>
      <p:sp>
        <p:nvSpPr>
          <p:cNvPr id="4" name="Slide Number Placeholder 3"/>
          <p:cNvSpPr>
            <a:spLocks noGrp="1"/>
          </p:cNvSpPr>
          <p:nvPr>
            <p:ph type="sldNum" sz="quarter" idx="12"/>
          </p:nvPr>
        </p:nvSpPr>
        <p:spPr/>
        <p:txBody>
          <a:bodyPr/>
          <a:lstStyle/>
          <a:p>
            <a:fld id="{66CC8A03-1F3B-0244-B96D-229CA040206C}" type="slidenum">
              <a:rPr lang="en-US" smtClean="0"/>
              <a:pPr/>
              <a:t>15</a:t>
            </a:fld>
            <a:endParaRPr lang="en-US"/>
          </a:p>
        </p:txBody>
      </p:sp>
      <p:sp>
        <p:nvSpPr>
          <p:cNvPr id="5" name="Content Placeholder 2"/>
          <p:cNvSpPr txBox="1">
            <a:spLocks/>
          </p:cNvSpPr>
          <p:nvPr/>
        </p:nvSpPr>
        <p:spPr>
          <a:xfrm>
            <a:off x="4782003" y="1765650"/>
            <a:ext cx="4172395" cy="3782109"/>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450"/>
              </a:spcAft>
            </a:pPr>
            <a:r>
              <a:rPr lang="en-US" sz="1400" b="1" dirty="0">
                <a:solidFill>
                  <a:srgbClr val="005F9C"/>
                </a:solidFill>
              </a:rPr>
              <a:t>VR/AR Display</a:t>
            </a:r>
          </a:p>
          <a:p>
            <a:pPr>
              <a:spcBef>
                <a:spcPts val="0"/>
              </a:spcBef>
              <a:spcAft>
                <a:spcPts val="450"/>
              </a:spcAft>
            </a:pPr>
            <a:r>
              <a:rPr lang="en-US" sz="1400" b="1" dirty="0">
                <a:solidFill>
                  <a:srgbClr val="005F9C"/>
                </a:solidFill>
              </a:rPr>
              <a:t>Hardware-inclusive Simulation of robotics and automations concepts</a:t>
            </a:r>
          </a:p>
          <a:p>
            <a:pPr lvl="1"/>
            <a:endParaRPr lang="en-US" sz="1400" dirty="0">
              <a:solidFill>
                <a:schemeClr val="tx1"/>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457" t="10156" b="11719"/>
          <a:stretch/>
        </p:blipFill>
        <p:spPr bwMode="auto">
          <a:xfrm>
            <a:off x="797167" y="2470282"/>
            <a:ext cx="3202384" cy="1741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b="8678"/>
          <a:stretch/>
        </p:blipFill>
        <p:spPr bwMode="auto">
          <a:xfrm>
            <a:off x="5180238" y="2558567"/>
            <a:ext cx="3530168" cy="1792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457207" y="1109254"/>
            <a:ext cx="8372901" cy="367199"/>
          </a:xfrm>
          <a:prstGeom prst="rect">
            <a:avLst/>
          </a:prstGeom>
        </p:spPr>
        <p:txBody>
          <a:bodyPr vert="horz" lIns="0" tIns="0" rIns="0" bIns="0" rtlCol="0" anchor="b">
            <a:noAutofit/>
          </a:bodyPr>
          <a:lst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a:lstStyle>
          <a:p>
            <a:r>
              <a:rPr lang="en-US" sz="2000" dirty="0">
                <a:solidFill>
                  <a:srgbClr val="005F9C"/>
                </a:solidFill>
              </a:rPr>
              <a:t>Digital prototyping and 3D Simulation</a:t>
            </a:r>
          </a:p>
        </p:txBody>
      </p:sp>
      <p:pic>
        <p:nvPicPr>
          <p:cNvPr id="10"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48327" b="8368"/>
          <a:stretch/>
        </p:blipFill>
        <p:spPr bwMode="auto">
          <a:xfrm>
            <a:off x="797167" y="4076470"/>
            <a:ext cx="3212374" cy="165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C:\Users\yspark\Dropbox\Work\Projects\NFST\2017\Report\Pictures\5-3b.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77" t="9034" r="25307" b="14123"/>
          <a:stretch/>
        </p:blipFill>
        <p:spPr bwMode="auto">
          <a:xfrm>
            <a:off x="7394158" y="4393042"/>
            <a:ext cx="1316248" cy="1243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9156" t="20832" r="11148" b="16667"/>
          <a:stretch/>
        </p:blipFill>
        <p:spPr bwMode="auto">
          <a:xfrm>
            <a:off x="5180238" y="4393037"/>
            <a:ext cx="2103160" cy="1250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A502F507-8A37-BD42-B7E7-05F598ED15AE}"/>
              </a:ext>
            </a:extLst>
          </p:cNvPr>
          <p:cNvSpPr txBox="1"/>
          <p:nvPr/>
        </p:nvSpPr>
        <p:spPr>
          <a:xfrm>
            <a:off x="256516" y="217384"/>
            <a:ext cx="2025363" cy="461665"/>
          </a:xfrm>
          <a:prstGeom prst="rect">
            <a:avLst/>
          </a:prstGeom>
          <a:noFill/>
        </p:spPr>
        <p:txBody>
          <a:bodyPr wrap="none" rtlCol="0">
            <a:spAutoFit/>
          </a:bodyPr>
          <a:lstStyle/>
          <a:p>
            <a:r>
              <a:rPr lang="en-US" dirty="0"/>
              <a:t>Robotic at ANL</a:t>
            </a:r>
          </a:p>
        </p:txBody>
      </p:sp>
    </p:spTree>
    <p:extLst>
      <p:ext uri="{BB962C8B-B14F-4D97-AF65-F5344CB8AC3E}">
        <p14:creationId xmlns:p14="http://schemas.microsoft.com/office/powerpoint/2010/main" val="2248058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491653-E9B7-3F4D-A69E-CA4CD459A311}"/>
              </a:ext>
            </a:extLst>
          </p:cNvPr>
          <p:cNvSpPr>
            <a:spLocks noGrp="1"/>
          </p:cNvSpPr>
          <p:nvPr>
            <p:ph idx="1"/>
          </p:nvPr>
        </p:nvSpPr>
        <p:spPr>
          <a:xfrm>
            <a:off x="228600" y="746580"/>
            <a:ext cx="8672513" cy="5494563"/>
          </a:xfrm>
        </p:spPr>
        <p:txBody>
          <a:bodyPr/>
          <a:lstStyle/>
          <a:p>
            <a:r>
              <a:rPr lang="en-US" dirty="0"/>
              <a:t>Robotic tech can significantly improve our working environment</a:t>
            </a:r>
          </a:p>
          <a:p>
            <a:pPr lvl="1"/>
            <a:r>
              <a:rPr lang="en-US" dirty="0"/>
              <a:t>Reduce personnel dose</a:t>
            </a:r>
          </a:p>
          <a:p>
            <a:pPr lvl="1"/>
            <a:r>
              <a:rPr lang="en-US" dirty="0"/>
              <a:t>Reduce accidental event</a:t>
            </a:r>
          </a:p>
          <a:p>
            <a:r>
              <a:rPr lang="en-US" dirty="0"/>
              <a:t>Increase working efficiency</a:t>
            </a:r>
          </a:p>
          <a:p>
            <a:pPr lvl="1"/>
            <a:r>
              <a:rPr lang="en-US" dirty="0"/>
              <a:t>Assist human activity</a:t>
            </a:r>
          </a:p>
          <a:p>
            <a:pPr lvl="2"/>
            <a:r>
              <a:rPr lang="en-US" dirty="0"/>
              <a:t>Lift, carry, support for a heavy stuff for long time</a:t>
            </a:r>
          </a:p>
          <a:p>
            <a:pPr lvl="2"/>
            <a:r>
              <a:rPr lang="en-US" dirty="0"/>
              <a:t>Make a special action that human being never makes it</a:t>
            </a:r>
          </a:p>
          <a:p>
            <a:r>
              <a:rPr lang="en-US" dirty="0"/>
              <a:t>What is so hard to introduce robot?</a:t>
            </a:r>
          </a:p>
          <a:p>
            <a:pPr lvl="1"/>
            <a:r>
              <a:rPr lang="en-US" dirty="0"/>
              <a:t>Most object is designed for human being</a:t>
            </a:r>
          </a:p>
          <a:p>
            <a:pPr lvl="1"/>
            <a:r>
              <a:rPr lang="en-US" dirty="0"/>
              <a:t>Most robot has a single function; Making a multi-function robot significantly complicate</a:t>
            </a:r>
          </a:p>
          <a:p>
            <a:pPr lvl="1"/>
            <a:r>
              <a:rPr lang="en-US" dirty="0"/>
              <a:t>Besides, robot is less flexible than human being; Most robot cannot respond to any unpredicted events</a:t>
            </a:r>
          </a:p>
        </p:txBody>
      </p:sp>
      <p:sp>
        <p:nvSpPr>
          <p:cNvPr id="3" name="Title 2">
            <a:extLst>
              <a:ext uri="{FF2B5EF4-FFF2-40B4-BE49-F238E27FC236}">
                <a16:creationId xmlns:a16="http://schemas.microsoft.com/office/drawing/2014/main" id="{B8CA6FA4-9D5F-DF49-B1CB-FFAA3DCE6E0C}"/>
              </a:ext>
            </a:extLst>
          </p:cNvPr>
          <p:cNvSpPr>
            <a:spLocks noGrp="1"/>
          </p:cNvSpPr>
          <p:nvPr>
            <p:ph type="title"/>
          </p:nvPr>
        </p:nvSpPr>
        <p:spPr/>
        <p:txBody>
          <a:bodyPr/>
          <a:lstStyle/>
          <a:p>
            <a:r>
              <a:rPr lang="en-US" dirty="0"/>
              <a:t>Recap</a:t>
            </a:r>
          </a:p>
        </p:txBody>
      </p:sp>
      <p:sp>
        <p:nvSpPr>
          <p:cNvPr id="4" name="Date Placeholder 3">
            <a:extLst>
              <a:ext uri="{FF2B5EF4-FFF2-40B4-BE49-F238E27FC236}">
                <a16:creationId xmlns:a16="http://schemas.microsoft.com/office/drawing/2014/main" id="{F3EB66CA-831E-164C-BEDC-5A1D028E586F}"/>
              </a:ext>
            </a:extLst>
          </p:cNvPr>
          <p:cNvSpPr>
            <a:spLocks noGrp="1"/>
          </p:cNvSpPr>
          <p:nvPr>
            <p:ph type="dt" sz="half" idx="2"/>
          </p:nvPr>
        </p:nvSpPr>
        <p:spPr/>
        <p:txBody>
          <a:bodyPr/>
          <a:lstStyle/>
          <a:p>
            <a:pPr>
              <a:defRPr/>
            </a:pPr>
            <a:r>
              <a:rPr lang="en-US"/>
              <a:t>2/22/19</a:t>
            </a:r>
            <a:endParaRPr lang="en-US" dirty="0"/>
          </a:p>
        </p:txBody>
      </p:sp>
      <p:sp>
        <p:nvSpPr>
          <p:cNvPr id="5" name="Footer Placeholder 4">
            <a:extLst>
              <a:ext uri="{FF2B5EF4-FFF2-40B4-BE49-F238E27FC236}">
                <a16:creationId xmlns:a16="http://schemas.microsoft.com/office/drawing/2014/main" id="{CF87E0F2-AA4B-1E43-9337-9056F181012A}"/>
              </a:ext>
            </a:extLst>
          </p:cNvPr>
          <p:cNvSpPr>
            <a:spLocks noGrp="1"/>
          </p:cNvSpPr>
          <p:nvPr>
            <p:ph type="ftr" sz="quarter" idx="3"/>
          </p:nvPr>
        </p:nvSpPr>
        <p:spPr/>
        <p:txBody>
          <a:bodyPr/>
          <a:lstStyle/>
          <a:p>
            <a:pPr>
              <a:defRPr/>
            </a:pPr>
            <a:r>
              <a:rPr lang="en-US" b="1"/>
              <a:t>NOvA collaboration meeting, Yonehara</a:t>
            </a:r>
            <a:endParaRPr lang="en-US" b="1" dirty="0"/>
          </a:p>
        </p:txBody>
      </p:sp>
      <p:sp>
        <p:nvSpPr>
          <p:cNvPr id="6" name="Slide Number Placeholder 5">
            <a:extLst>
              <a:ext uri="{FF2B5EF4-FFF2-40B4-BE49-F238E27FC236}">
                <a16:creationId xmlns:a16="http://schemas.microsoft.com/office/drawing/2014/main" id="{40788944-42F7-B840-BADE-F6290E8691EC}"/>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Tree>
    <p:extLst>
      <p:ext uri="{BB962C8B-B14F-4D97-AF65-F5344CB8AC3E}">
        <p14:creationId xmlns:p14="http://schemas.microsoft.com/office/powerpoint/2010/main" val="1771837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3D49F3-CB5F-9F43-8081-33690D803CB7}"/>
              </a:ext>
            </a:extLst>
          </p:cNvPr>
          <p:cNvSpPr>
            <a:spLocks noGrp="1"/>
          </p:cNvSpPr>
          <p:nvPr>
            <p:ph idx="1"/>
          </p:nvPr>
        </p:nvSpPr>
        <p:spPr/>
        <p:txBody>
          <a:bodyPr/>
          <a:lstStyle/>
          <a:p>
            <a:r>
              <a:rPr lang="en-US" dirty="0"/>
              <a:t>Recognized a world-wide activity of robotic R&amp;D for Accelerator Applications</a:t>
            </a:r>
          </a:p>
          <a:p>
            <a:r>
              <a:rPr lang="en-US" dirty="0"/>
              <a:t>Encourage </a:t>
            </a:r>
            <a:r>
              <a:rPr lang="en-US" dirty="0" err="1"/>
              <a:t>Fermilab</a:t>
            </a:r>
            <a:r>
              <a:rPr lang="en-US" dirty="0"/>
              <a:t> employee to get support from DOE</a:t>
            </a:r>
          </a:p>
          <a:p>
            <a:pPr lvl="1"/>
            <a:r>
              <a:rPr lang="en-US" dirty="0"/>
              <a:t>Consider R&amp;D </a:t>
            </a:r>
          </a:p>
          <a:p>
            <a:pPr lvl="1"/>
            <a:r>
              <a:rPr lang="en-US" dirty="0"/>
              <a:t>Build a strategic plan</a:t>
            </a:r>
          </a:p>
          <a:p>
            <a:r>
              <a:rPr lang="en-US" dirty="0"/>
              <a:t>He has a small amount of money to hire a couple of summer students</a:t>
            </a:r>
          </a:p>
          <a:p>
            <a:pPr lvl="1"/>
            <a:r>
              <a:rPr lang="en-US" dirty="0"/>
              <a:t>This can be a seed of the robotic activity at </a:t>
            </a:r>
            <a:r>
              <a:rPr lang="en-US" dirty="0" err="1"/>
              <a:t>Fermilab</a:t>
            </a:r>
            <a:endParaRPr lang="en-US" dirty="0"/>
          </a:p>
        </p:txBody>
      </p:sp>
      <p:sp>
        <p:nvSpPr>
          <p:cNvPr id="3" name="Title 2">
            <a:extLst>
              <a:ext uri="{FF2B5EF4-FFF2-40B4-BE49-F238E27FC236}">
                <a16:creationId xmlns:a16="http://schemas.microsoft.com/office/drawing/2014/main" id="{15289C12-7F6C-DD46-A04F-9BB6FE406E7E}"/>
              </a:ext>
            </a:extLst>
          </p:cNvPr>
          <p:cNvSpPr>
            <a:spLocks noGrp="1"/>
          </p:cNvSpPr>
          <p:nvPr>
            <p:ph type="title"/>
          </p:nvPr>
        </p:nvSpPr>
        <p:spPr/>
        <p:txBody>
          <a:bodyPr/>
          <a:lstStyle/>
          <a:p>
            <a:r>
              <a:rPr lang="en-US" dirty="0"/>
              <a:t>Comment from AD Director</a:t>
            </a:r>
          </a:p>
        </p:txBody>
      </p:sp>
      <p:sp>
        <p:nvSpPr>
          <p:cNvPr id="4" name="Date Placeholder 3">
            <a:extLst>
              <a:ext uri="{FF2B5EF4-FFF2-40B4-BE49-F238E27FC236}">
                <a16:creationId xmlns:a16="http://schemas.microsoft.com/office/drawing/2014/main" id="{769813FB-DFDC-0341-80ED-2AA0B1E8D553}"/>
              </a:ext>
            </a:extLst>
          </p:cNvPr>
          <p:cNvSpPr>
            <a:spLocks noGrp="1"/>
          </p:cNvSpPr>
          <p:nvPr>
            <p:ph type="dt" sz="half" idx="2"/>
          </p:nvPr>
        </p:nvSpPr>
        <p:spPr/>
        <p:txBody>
          <a:bodyPr/>
          <a:lstStyle/>
          <a:p>
            <a:pPr>
              <a:defRPr/>
            </a:pPr>
            <a:r>
              <a:rPr lang="en-US"/>
              <a:t>2/22/19</a:t>
            </a:r>
            <a:endParaRPr lang="en-US" dirty="0"/>
          </a:p>
        </p:txBody>
      </p:sp>
      <p:sp>
        <p:nvSpPr>
          <p:cNvPr id="5" name="Footer Placeholder 4">
            <a:extLst>
              <a:ext uri="{FF2B5EF4-FFF2-40B4-BE49-F238E27FC236}">
                <a16:creationId xmlns:a16="http://schemas.microsoft.com/office/drawing/2014/main" id="{77ABF759-02D5-6441-91E4-0349715EC51F}"/>
              </a:ext>
            </a:extLst>
          </p:cNvPr>
          <p:cNvSpPr>
            <a:spLocks noGrp="1"/>
          </p:cNvSpPr>
          <p:nvPr>
            <p:ph type="ftr" sz="quarter" idx="3"/>
          </p:nvPr>
        </p:nvSpPr>
        <p:spPr/>
        <p:txBody>
          <a:bodyPr/>
          <a:lstStyle/>
          <a:p>
            <a:pPr>
              <a:defRPr/>
            </a:pPr>
            <a:r>
              <a:rPr lang="en-US" b="1"/>
              <a:t>NOvA collaboration meeting, Yonehara</a:t>
            </a:r>
            <a:endParaRPr lang="en-US" b="1" dirty="0"/>
          </a:p>
        </p:txBody>
      </p:sp>
      <p:sp>
        <p:nvSpPr>
          <p:cNvPr id="6" name="Slide Number Placeholder 5">
            <a:extLst>
              <a:ext uri="{FF2B5EF4-FFF2-40B4-BE49-F238E27FC236}">
                <a16:creationId xmlns:a16="http://schemas.microsoft.com/office/drawing/2014/main" id="{A976D690-5AE5-334A-80E0-8948071DBEE4}"/>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Tree>
    <p:extLst>
      <p:ext uri="{BB962C8B-B14F-4D97-AF65-F5344CB8AC3E}">
        <p14:creationId xmlns:p14="http://schemas.microsoft.com/office/powerpoint/2010/main" val="715044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14110E-93A3-DD44-BFE5-48ACB60B5F85}"/>
              </a:ext>
            </a:extLst>
          </p:cNvPr>
          <p:cNvSpPr>
            <a:spLocks noGrp="1"/>
          </p:cNvSpPr>
          <p:nvPr>
            <p:ph idx="1"/>
          </p:nvPr>
        </p:nvSpPr>
        <p:spPr/>
        <p:txBody>
          <a:bodyPr/>
          <a:lstStyle/>
          <a:p>
            <a:r>
              <a:rPr lang="en-US" dirty="0"/>
              <a:t>Build a strategic plan for TSD</a:t>
            </a:r>
          </a:p>
          <a:p>
            <a:pPr lvl="1"/>
            <a:r>
              <a:rPr lang="en-US" dirty="0"/>
              <a:t>Identify existing robot/remote handling</a:t>
            </a:r>
          </a:p>
          <a:p>
            <a:pPr lvl="1"/>
            <a:r>
              <a:rPr lang="en-US" dirty="0"/>
              <a:t>Prioritize the issue</a:t>
            </a:r>
          </a:p>
          <a:p>
            <a:pPr lvl="1"/>
            <a:r>
              <a:rPr lang="en-US" dirty="0"/>
              <a:t>Estimate cost</a:t>
            </a:r>
          </a:p>
        </p:txBody>
      </p:sp>
      <p:sp>
        <p:nvSpPr>
          <p:cNvPr id="3" name="Title 2">
            <a:extLst>
              <a:ext uri="{FF2B5EF4-FFF2-40B4-BE49-F238E27FC236}">
                <a16:creationId xmlns:a16="http://schemas.microsoft.com/office/drawing/2014/main" id="{F8ED26FF-943A-8449-8165-7BD1EFBCCA6E}"/>
              </a:ext>
            </a:extLst>
          </p:cNvPr>
          <p:cNvSpPr>
            <a:spLocks noGrp="1"/>
          </p:cNvSpPr>
          <p:nvPr>
            <p:ph type="title"/>
          </p:nvPr>
        </p:nvSpPr>
        <p:spPr/>
        <p:txBody>
          <a:bodyPr/>
          <a:lstStyle/>
          <a:p>
            <a:r>
              <a:rPr lang="en-US" dirty="0"/>
              <a:t>TSD responsibility</a:t>
            </a:r>
          </a:p>
        </p:txBody>
      </p:sp>
      <p:sp>
        <p:nvSpPr>
          <p:cNvPr id="4" name="Date Placeholder 3">
            <a:extLst>
              <a:ext uri="{FF2B5EF4-FFF2-40B4-BE49-F238E27FC236}">
                <a16:creationId xmlns:a16="http://schemas.microsoft.com/office/drawing/2014/main" id="{93389A4E-4B03-7442-B0A2-3A850DCEC2BE}"/>
              </a:ext>
            </a:extLst>
          </p:cNvPr>
          <p:cNvSpPr>
            <a:spLocks noGrp="1"/>
          </p:cNvSpPr>
          <p:nvPr>
            <p:ph type="dt" sz="half" idx="2"/>
          </p:nvPr>
        </p:nvSpPr>
        <p:spPr/>
        <p:txBody>
          <a:bodyPr/>
          <a:lstStyle/>
          <a:p>
            <a:pPr>
              <a:defRPr/>
            </a:pPr>
            <a:r>
              <a:rPr lang="en-US"/>
              <a:t>2/22/19</a:t>
            </a:r>
            <a:endParaRPr lang="en-US" dirty="0"/>
          </a:p>
        </p:txBody>
      </p:sp>
      <p:sp>
        <p:nvSpPr>
          <p:cNvPr id="5" name="Footer Placeholder 4">
            <a:extLst>
              <a:ext uri="{FF2B5EF4-FFF2-40B4-BE49-F238E27FC236}">
                <a16:creationId xmlns:a16="http://schemas.microsoft.com/office/drawing/2014/main" id="{F6497695-ED63-1F4E-A87B-9B2404AEFC95}"/>
              </a:ext>
            </a:extLst>
          </p:cNvPr>
          <p:cNvSpPr>
            <a:spLocks noGrp="1"/>
          </p:cNvSpPr>
          <p:nvPr>
            <p:ph type="ftr" sz="quarter" idx="3"/>
          </p:nvPr>
        </p:nvSpPr>
        <p:spPr/>
        <p:txBody>
          <a:bodyPr/>
          <a:lstStyle/>
          <a:p>
            <a:pPr>
              <a:defRPr/>
            </a:pPr>
            <a:r>
              <a:rPr lang="en-US" b="1"/>
              <a:t>NOvA collaboration meeting, Yonehara</a:t>
            </a:r>
            <a:endParaRPr lang="en-US" b="1" dirty="0"/>
          </a:p>
        </p:txBody>
      </p:sp>
      <p:sp>
        <p:nvSpPr>
          <p:cNvPr id="6" name="Slide Number Placeholder 5">
            <a:extLst>
              <a:ext uri="{FF2B5EF4-FFF2-40B4-BE49-F238E27FC236}">
                <a16:creationId xmlns:a16="http://schemas.microsoft.com/office/drawing/2014/main" id="{FECF38A5-3842-CF4F-9090-7C2E9E816289}"/>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Tree>
    <p:extLst>
      <p:ext uri="{BB962C8B-B14F-4D97-AF65-F5344CB8AC3E}">
        <p14:creationId xmlns:p14="http://schemas.microsoft.com/office/powerpoint/2010/main" val="320944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D1CEFC-0B93-3C47-A6DB-630B87AACC6E}"/>
              </a:ext>
            </a:extLst>
          </p:cNvPr>
          <p:cNvSpPr>
            <a:spLocks noGrp="1"/>
          </p:cNvSpPr>
          <p:nvPr>
            <p:ph idx="1"/>
          </p:nvPr>
        </p:nvSpPr>
        <p:spPr/>
        <p:txBody>
          <a:bodyPr/>
          <a:lstStyle/>
          <a:p>
            <a:r>
              <a:rPr lang="en-US" dirty="0"/>
              <a:t>Develop robot communication technology</a:t>
            </a:r>
          </a:p>
          <a:p>
            <a:pPr lvl="1"/>
            <a:r>
              <a:rPr lang="en-US" dirty="0"/>
              <a:t>Robot communicates with other robot &amp; share information</a:t>
            </a:r>
          </a:p>
          <a:p>
            <a:pPr lvl="2"/>
            <a:r>
              <a:rPr lang="en-US" dirty="0"/>
              <a:t>Ex) one found a broken part &amp; water leak &amp; hot spot</a:t>
            </a:r>
          </a:p>
          <a:p>
            <a:pPr lvl="1"/>
            <a:r>
              <a:rPr lang="en-US" dirty="0"/>
              <a:t>Team work</a:t>
            </a:r>
          </a:p>
          <a:p>
            <a:pPr lvl="2"/>
            <a:r>
              <a:rPr lang="en-US" dirty="0"/>
              <a:t>Form a robot team by themselves</a:t>
            </a:r>
          </a:p>
          <a:p>
            <a:pPr lvl="2"/>
            <a:r>
              <a:rPr lang="en-US" dirty="0"/>
              <a:t>Make a strategy to fix the issue</a:t>
            </a:r>
          </a:p>
          <a:p>
            <a:pPr lvl="2"/>
            <a:r>
              <a:rPr lang="en-US" dirty="0"/>
              <a:t>Carry out</a:t>
            </a:r>
          </a:p>
          <a:p>
            <a:pPr lvl="1"/>
            <a:r>
              <a:rPr lang="en-US" dirty="0"/>
              <a:t>Inform human being</a:t>
            </a:r>
          </a:p>
          <a:p>
            <a:pPr lvl="2"/>
            <a:r>
              <a:rPr lang="en-US" dirty="0"/>
              <a:t>Modify their strategy</a:t>
            </a:r>
          </a:p>
          <a:p>
            <a:pPr lvl="2"/>
            <a:r>
              <a:rPr lang="en-US" dirty="0"/>
              <a:t>Verify the plan</a:t>
            </a:r>
          </a:p>
          <a:p>
            <a:pPr lvl="2"/>
            <a:r>
              <a:rPr lang="en-US" dirty="0"/>
              <a:t>Monitor their activity</a:t>
            </a:r>
          </a:p>
        </p:txBody>
      </p:sp>
      <p:sp>
        <p:nvSpPr>
          <p:cNvPr id="3" name="Title 2">
            <a:extLst>
              <a:ext uri="{FF2B5EF4-FFF2-40B4-BE49-F238E27FC236}">
                <a16:creationId xmlns:a16="http://schemas.microsoft.com/office/drawing/2014/main" id="{B2694CA7-205B-D54D-BE1F-E758E1FDCF37}"/>
              </a:ext>
            </a:extLst>
          </p:cNvPr>
          <p:cNvSpPr>
            <a:spLocks noGrp="1"/>
          </p:cNvSpPr>
          <p:nvPr>
            <p:ph type="title"/>
          </p:nvPr>
        </p:nvSpPr>
        <p:spPr/>
        <p:txBody>
          <a:bodyPr/>
          <a:lstStyle/>
          <a:p>
            <a:r>
              <a:rPr lang="en-US" dirty="0"/>
              <a:t>From my thought about R&amp;D…</a:t>
            </a:r>
          </a:p>
        </p:txBody>
      </p:sp>
      <p:sp>
        <p:nvSpPr>
          <p:cNvPr id="4" name="Date Placeholder 3">
            <a:extLst>
              <a:ext uri="{FF2B5EF4-FFF2-40B4-BE49-F238E27FC236}">
                <a16:creationId xmlns:a16="http://schemas.microsoft.com/office/drawing/2014/main" id="{2D3D5A4B-3E59-E948-AFE5-9C5DD3096A0E}"/>
              </a:ext>
            </a:extLst>
          </p:cNvPr>
          <p:cNvSpPr>
            <a:spLocks noGrp="1"/>
          </p:cNvSpPr>
          <p:nvPr>
            <p:ph type="dt" sz="half" idx="2"/>
          </p:nvPr>
        </p:nvSpPr>
        <p:spPr/>
        <p:txBody>
          <a:bodyPr/>
          <a:lstStyle/>
          <a:p>
            <a:pPr>
              <a:defRPr/>
            </a:pPr>
            <a:r>
              <a:rPr lang="en-US"/>
              <a:t>2/22/19</a:t>
            </a:r>
            <a:endParaRPr lang="en-US" dirty="0"/>
          </a:p>
        </p:txBody>
      </p:sp>
      <p:sp>
        <p:nvSpPr>
          <p:cNvPr id="5" name="Footer Placeholder 4">
            <a:extLst>
              <a:ext uri="{FF2B5EF4-FFF2-40B4-BE49-F238E27FC236}">
                <a16:creationId xmlns:a16="http://schemas.microsoft.com/office/drawing/2014/main" id="{F8D96F00-C649-AD4E-AE58-032B485422F6}"/>
              </a:ext>
            </a:extLst>
          </p:cNvPr>
          <p:cNvSpPr>
            <a:spLocks noGrp="1"/>
          </p:cNvSpPr>
          <p:nvPr>
            <p:ph type="ftr" sz="quarter" idx="3"/>
          </p:nvPr>
        </p:nvSpPr>
        <p:spPr/>
        <p:txBody>
          <a:bodyPr/>
          <a:lstStyle/>
          <a:p>
            <a:pPr>
              <a:defRPr/>
            </a:pPr>
            <a:r>
              <a:rPr lang="en-US" b="1"/>
              <a:t>NOvA collaboration meeting, Yonehara</a:t>
            </a:r>
            <a:endParaRPr lang="en-US" b="1" dirty="0"/>
          </a:p>
        </p:txBody>
      </p:sp>
      <p:sp>
        <p:nvSpPr>
          <p:cNvPr id="6" name="Slide Number Placeholder 5">
            <a:extLst>
              <a:ext uri="{FF2B5EF4-FFF2-40B4-BE49-F238E27FC236}">
                <a16:creationId xmlns:a16="http://schemas.microsoft.com/office/drawing/2014/main" id="{6C79E28F-8D14-8840-BDC5-9D4263B49A84}"/>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Tree>
    <p:extLst>
      <p:ext uri="{BB962C8B-B14F-4D97-AF65-F5344CB8AC3E}">
        <p14:creationId xmlns:p14="http://schemas.microsoft.com/office/powerpoint/2010/main" val="151329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2C0309-6309-BE4D-8E3A-D8900E3BB86C}"/>
              </a:ext>
            </a:extLst>
          </p:cNvPr>
          <p:cNvSpPr>
            <a:spLocks noGrp="1"/>
          </p:cNvSpPr>
          <p:nvPr>
            <p:ph idx="1"/>
          </p:nvPr>
        </p:nvSpPr>
        <p:spPr/>
        <p:txBody>
          <a:bodyPr/>
          <a:lstStyle/>
          <a:p>
            <a:r>
              <a:rPr lang="en-US" dirty="0"/>
              <a:t>Held on February 6, 2019</a:t>
            </a:r>
          </a:p>
          <a:p>
            <a:r>
              <a:rPr lang="en-US" dirty="0"/>
              <a:t>https://</a:t>
            </a:r>
            <a:r>
              <a:rPr lang="en-US" dirty="0" err="1"/>
              <a:t>indico.fnal.gov</a:t>
            </a:r>
            <a:r>
              <a:rPr lang="en-US" dirty="0"/>
              <a:t>/event/19436/overview</a:t>
            </a:r>
          </a:p>
          <a:p>
            <a:r>
              <a:rPr lang="en-US" dirty="0"/>
              <a:t>&gt; 50 attendees </a:t>
            </a:r>
          </a:p>
          <a:p>
            <a:pPr lvl="1"/>
            <a:r>
              <a:rPr lang="en-US" dirty="0"/>
              <a:t>Many </a:t>
            </a:r>
            <a:r>
              <a:rPr lang="en-US" dirty="0" err="1"/>
              <a:t>Fermilab</a:t>
            </a:r>
            <a:r>
              <a:rPr lang="en-US" dirty="0"/>
              <a:t> folks</a:t>
            </a:r>
          </a:p>
          <a:p>
            <a:pPr lvl="1"/>
            <a:r>
              <a:rPr lang="en-US" dirty="0"/>
              <a:t>Three national labs</a:t>
            </a:r>
          </a:p>
          <a:p>
            <a:pPr lvl="2"/>
            <a:r>
              <a:rPr lang="en-US" dirty="0"/>
              <a:t>CERN, SNS, and ANL</a:t>
            </a:r>
          </a:p>
          <a:p>
            <a:pPr lvl="1"/>
            <a:r>
              <a:rPr lang="en-US" dirty="0"/>
              <a:t>Five universities</a:t>
            </a:r>
          </a:p>
          <a:p>
            <a:pPr lvl="2"/>
            <a:r>
              <a:rPr lang="en-US" dirty="0"/>
              <a:t>UIC, IIT, NIU, Lewis, and U of Chicago </a:t>
            </a:r>
          </a:p>
        </p:txBody>
      </p:sp>
      <p:sp>
        <p:nvSpPr>
          <p:cNvPr id="3" name="Title 2">
            <a:extLst>
              <a:ext uri="{FF2B5EF4-FFF2-40B4-BE49-F238E27FC236}">
                <a16:creationId xmlns:a16="http://schemas.microsoft.com/office/drawing/2014/main" id="{F439CD50-29DB-004E-AF71-43E6CF9B9612}"/>
              </a:ext>
            </a:extLst>
          </p:cNvPr>
          <p:cNvSpPr>
            <a:spLocks noGrp="1"/>
          </p:cNvSpPr>
          <p:nvPr>
            <p:ph type="title"/>
          </p:nvPr>
        </p:nvSpPr>
        <p:spPr/>
        <p:txBody>
          <a:bodyPr/>
          <a:lstStyle/>
          <a:p>
            <a:r>
              <a:rPr lang="en-US" dirty="0"/>
              <a:t>1</a:t>
            </a:r>
            <a:r>
              <a:rPr lang="en-US" baseline="30000" dirty="0"/>
              <a:t>st</a:t>
            </a:r>
            <a:r>
              <a:rPr lang="en-US" dirty="0"/>
              <a:t> Robotic Workshop at </a:t>
            </a:r>
            <a:r>
              <a:rPr lang="en-US" dirty="0" err="1"/>
              <a:t>Fermilab</a:t>
            </a:r>
            <a:endParaRPr lang="en-US" dirty="0"/>
          </a:p>
        </p:txBody>
      </p:sp>
      <p:sp>
        <p:nvSpPr>
          <p:cNvPr id="4" name="Date Placeholder 3">
            <a:extLst>
              <a:ext uri="{FF2B5EF4-FFF2-40B4-BE49-F238E27FC236}">
                <a16:creationId xmlns:a16="http://schemas.microsoft.com/office/drawing/2014/main" id="{B0B59BE8-BE2B-2046-8E02-3035C548DDEB}"/>
              </a:ext>
            </a:extLst>
          </p:cNvPr>
          <p:cNvSpPr>
            <a:spLocks noGrp="1"/>
          </p:cNvSpPr>
          <p:nvPr>
            <p:ph type="dt" sz="half" idx="2"/>
          </p:nvPr>
        </p:nvSpPr>
        <p:spPr/>
        <p:txBody>
          <a:bodyPr/>
          <a:lstStyle/>
          <a:p>
            <a:pPr>
              <a:defRPr/>
            </a:pPr>
            <a:r>
              <a:rPr lang="en-US"/>
              <a:t>2/22/19</a:t>
            </a:r>
            <a:endParaRPr lang="en-US" dirty="0"/>
          </a:p>
        </p:txBody>
      </p:sp>
      <p:sp>
        <p:nvSpPr>
          <p:cNvPr id="5" name="Footer Placeholder 4">
            <a:extLst>
              <a:ext uri="{FF2B5EF4-FFF2-40B4-BE49-F238E27FC236}">
                <a16:creationId xmlns:a16="http://schemas.microsoft.com/office/drawing/2014/main" id="{5FB85787-2BC0-784C-B7C2-C61D0F63D0EC}"/>
              </a:ext>
            </a:extLst>
          </p:cNvPr>
          <p:cNvSpPr>
            <a:spLocks noGrp="1"/>
          </p:cNvSpPr>
          <p:nvPr>
            <p:ph type="ftr" sz="quarter" idx="3"/>
          </p:nvPr>
        </p:nvSpPr>
        <p:spPr/>
        <p:txBody>
          <a:bodyPr/>
          <a:lstStyle/>
          <a:p>
            <a:pPr>
              <a:defRPr/>
            </a:pPr>
            <a:r>
              <a:rPr lang="en-US" b="1"/>
              <a:t>NOvA collaboration meeting, Yonehara</a:t>
            </a:r>
            <a:endParaRPr lang="en-US" b="1" dirty="0"/>
          </a:p>
        </p:txBody>
      </p:sp>
      <p:sp>
        <p:nvSpPr>
          <p:cNvPr id="6" name="Slide Number Placeholder 5">
            <a:extLst>
              <a:ext uri="{FF2B5EF4-FFF2-40B4-BE49-F238E27FC236}">
                <a16:creationId xmlns:a16="http://schemas.microsoft.com/office/drawing/2014/main" id="{8A76C199-4A49-8E4A-A7B1-F802684A70EA}"/>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2771186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0B854E-77EC-2642-826F-0DD243392E2A}"/>
              </a:ext>
            </a:extLst>
          </p:cNvPr>
          <p:cNvSpPr>
            <a:spLocks noGrp="1"/>
          </p:cNvSpPr>
          <p:nvPr>
            <p:ph idx="1"/>
          </p:nvPr>
        </p:nvSpPr>
        <p:spPr>
          <a:xfrm>
            <a:off x="228600" y="1052286"/>
            <a:ext cx="8672513" cy="4739143"/>
          </a:xfrm>
        </p:spPr>
        <p:txBody>
          <a:bodyPr/>
          <a:lstStyle/>
          <a:p>
            <a:pPr marL="0" indent="0">
              <a:buNone/>
            </a:pPr>
            <a:r>
              <a:rPr lang="en-US" sz="2000" dirty="0" err="1"/>
              <a:t>Fermilab</a:t>
            </a:r>
            <a:r>
              <a:rPr lang="en-US" sz="2000" dirty="0"/>
              <a:t> proposes to build a MW-class high energy beam facility for the intensity frontier experiments. We recognize that robotic and autonomous technologies are a key element to successfully operate accelerator machines under severe radioactive environments. We discern  state-of-the-art robotic and autonomous technologies in accelerator facilities. We set the workshop charge as follows: </a:t>
            </a:r>
          </a:p>
          <a:p>
            <a:r>
              <a:rPr lang="en-US" sz="1800" dirty="0"/>
              <a:t>To understand the potential applications of robotic and autonomous devices in the operations and maintenance of the accelerator that leads to increased efficiency of work and safety of personnel</a:t>
            </a:r>
          </a:p>
          <a:p>
            <a:r>
              <a:rPr lang="en-US" sz="1800" dirty="0"/>
              <a:t>To learn of existing technologies that can be applied right away</a:t>
            </a:r>
          </a:p>
          <a:p>
            <a:r>
              <a:rPr lang="en-US" sz="1800" dirty="0"/>
              <a:t>To identify potential areas of long-term collaboration with universities, other national laboratories, and industry</a:t>
            </a:r>
          </a:p>
        </p:txBody>
      </p:sp>
      <p:sp>
        <p:nvSpPr>
          <p:cNvPr id="3" name="Title 2">
            <a:extLst>
              <a:ext uri="{FF2B5EF4-FFF2-40B4-BE49-F238E27FC236}">
                <a16:creationId xmlns:a16="http://schemas.microsoft.com/office/drawing/2014/main" id="{6A1BAA6F-6CBB-0847-8706-CAD1213714F3}"/>
              </a:ext>
            </a:extLst>
          </p:cNvPr>
          <p:cNvSpPr>
            <a:spLocks noGrp="1"/>
          </p:cNvSpPr>
          <p:nvPr>
            <p:ph type="title"/>
          </p:nvPr>
        </p:nvSpPr>
        <p:spPr/>
        <p:txBody>
          <a:bodyPr/>
          <a:lstStyle/>
          <a:p>
            <a:r>
              <a:rPr lang="en-US" dirty="0"/>
              <a:t>Scope of the Workshop</a:t>
            </a:r>
          </a:p>
        </p:txBody>
      </p:sp>
      <p:sp>
        <p:nvSpPr>
          <p:cNvPr id="4" name="Date Placeholder 3">
            <a:extLst>
              <a:ext uri="{FF2B5EF4-FFF2-40B4-BE49-F238E27FC236}">
                <a16:creationId xmlns:a16="http://schemas.microsoft.com/office/drawing/2014/main" id="{4FA822B5-99E3-3740-B62A-BC5DDE8651DA}"/>
              </a:ext>
            </a:extLst>
          </p:cNvPr>
          <p:cNvSpPr>
            <a:spLocks noGrp="1"/>
          </p:cNvSpPr>
          <p:nvPr>
            <p:ph type="dt" sz="half" idx="2"/>
          </p:nvPr>
        </p:nvSpPr>
        <p:spPr/>
        <p:txBody>
          <a:bodyPr/>
          <a:lstStyle/>
          <a:p>
            <a:pPr>
              <a:defRPr/>
            </a:pPr>
            <a:r>
              <a:rPr lang="en-US"/>
              <a:t>2/22/19</a:t>
            </a:r>
            <a:endParaRPr lang="en-US" dirty="0"/>
          </a:p>
        </p:txBody>
      </p:sp>
      <p:sp>
        <p:nvSpPr>
          <p:cNvPr id="5" name="Footer Placeholder 4">
            <a:extLst>
              <a:ext uri="{FF2B5EF4-FFF2-40B4-BE49-F238E27FC236}">
                <a16:creationId xmlns:a16="http://schemas.microsoft.com/office/drawing/2014/main" id="{8B918476-F971-C747-83FF-648077A708FB}"/>
              </a:ext>
            </a:extLst>
          </p:cNvPr>
          <p:cNvSpPr>
            <a:spLocks noGrp="1"/>
          </p:cNvSpPr>
          <p:nvPr>
            <p:ph type="ftr" sz="quarter" idx="3"/>
          </p:nvPr>
        </p:nvSpPr>
        <p:spPr/>
        <p:txBody>
          <a:bodyPr/>
          <a:lstStyle/>
          <a:p>
            <a:pPr>
              <a:defRPr/>
            </a:pPr>
            <a:r>
              <a:rPr lang="en-US" b="1"/>
              <a:t>NOvA collaboration meeting, Yonehara</a:t>
            </a:r>
            <a:endParaRPr lang="en-US" b="1" dirty="0"/>
          </a:p>
        </p:txBody>
      </p:sp>
      <p:sp>
        <p:nvSpPr>
          <p:cNvPr id="6" name="Slide Number Placeholder 5">
            <a:extLst>
              <a:ext uri="{FF2B5EF4-FFF2-40B4-BE49-F238E27FC236}">
                <a16:creationId xmlns:a16="http://schemas.microsoft.com/office/drawing/2014/main" id="{075C9662-2484-4647-AA11-E5D18B529513}"/>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1209891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47D67A-67D0-634B-A390-DB75E1564C4D}"/>
              </a:ext>
            </a:extLst>
          </p:cNvPr>
          <p:cNvSpPr>
            <a:spLocks noGrp="1"/>
          </p:cNvSpPr>
          <p:nvPr>
            <p:ph idx="1"/>
          </p:nvPr>
        </p:nvSpPr>
        <p:spPr/>
        <p:txBody>
          <a:bodyPr/>
          <a:lstStyle/>
          <a:p>
            <a:r>
              <a:rPr lang="en-US" dirty="0"/>
              <a:t>Morning session</a:t>
            </a:r>
          </a:p>
          <a:p>
            <a:pPr lvl="1"/>
            <a:r>
              <a:rPr lang="en-US" dirty="0"/>
              <a:t>Current issues on </a:t>
            </a:r>
            <a:r>
              <a:rPr lang="en-US" dirty="0" err="1"/>
              <a:t>Fermilab</a:t>
            </a:r>
            <a:r>
              <a:rPr lang="en-US" dirty="0"/>
              <a:t> AD presented by each AD Dept. delegate</a:t>
            </a:r>
          </a:p>
          <a:p>
            <a:pPr lvl="1"/>
            <a:r>
              <a:rPr lang="en-US" dirty="0"/>
              <a:t>State of the Art Robotic Tech. presented by visitors</a:t>
            </a:r>
          </a:p>
          <a:p>
            <a:r>
              <a:rPr lang="en-US" dirty="0"/>
              <a:t>Afternoon session</a:t>
            </a:r>
          </a:p>
          <a:p>
            <a:pPr lvl="1"/>
            <a:r>
              <a:rPr lang="en-US" dirty="0"/>
              <a:t>Brainstorming </a:t>
            </a:r>
          </a:p>
          <a:p>
            <a:r>
              <a:rPr lang="en-US" dirty="0"/>
              <a:t>Follow up</a:t>
            </a:r>
          </a:p>
          <a:p>
            <a:pPr lvl="1"/>
            <a:r>
              <a:rPr lang="en-US" dirty="0"/>
              <a:t>Report the outcome to AD Director</a:t>
            </a:r>
          </a:p>
        </p:txBody>
      </p:sp>
      <p:sp>
        <p:nvSpPr>
          <p:cNvPr id="3" name="Title 2">
            <a:extLst>
              <a:ext uri="{FF2B5EF4-FFF2-40B4-BE49-F238E27FC236}">
                <a16:creationId xmlns:a16="http://schemas.microsoft.com/office/drawing/2014/main" id="{E915A742-93DA-9E42-B64B-46BAE75E2714}"/>
              </a:ext>
            </a:extLst>
          </p:cNvPr>
          <p:cNvSpPr>
            <a:spLocks noGrp="1"/>
          </p:cNvSpPr>
          <p:nvPr>
            <p:ph type="title"/>
          </p:nvPr>
        </p:nvSpPr>
        <p:spPr/>
        <p:txBody>
          <a:bodyPr/>
          <a:lstStyle/>
          <a:p>
            <a:r>
              <a:rPr lang="en-US" dirty="0"/>
              <a:t>Structure of Workshop</a:t>
            </a:r>
          </a:p>
        </p:txBody>
      </p:sp>
      <p:sp>
        <p:nvSpPr>
          <p:cNvPr id="4" name="Date Placeholder 3">
            <a:extLst>
              <a:ext uri="{FF2B5EF4-FFF2-40B4-BE49-F238E27FC236}">
                <a16:creationId xmlns:a16="http://schemas.microsoft.com/office/drawing/2014/main" id="{10BCA6CA-5D3B-0D45-808B-32A0EEB055A0}"/>
              </a:ext>
            </a:extLst>
          </p:cNvPr>
          <p:cNvSpPr>
            <a:spLocks noGrp="1"/>
          </p:cNvSpPr>
          <p:nvPr>
            <p:ph type="dt" sz="half" idx="2"/>
          </p:nvPr>
        </p:nvSpPr>
        <p:spPr/>
        <p:txBody>
          <a:bodyPr/>
          <a:lstStyle/>
          <a:p>
            <a:pPr>
              <a:defRPr/>
            </a:pPr>
            <a:r>
              <a:rPr lang="en-US"/>
              <a:t>2/22/19</a:t>
            </a:r>
            <a:endParaRPr lang="en-US" dirty="0"/>
          </a:p>
        </p:txBody>
      </p:sp>
      <p:sp>
        <p:nvSpPr>
          <p:cNvPr id="5" name="Footer Placeholder 4">
            <a:extLst>
              <a:ext uri="{FF2B5EF4-FFF2-40B4-BE49-F238E27FC236}">
                <a16:creationId xmlns:a16="http://schemas.microsoft.com/office/drawing/2014/main" id="{C4895C59-2D7C-274B-B215-F9262B9B665F}"/>
              </a:ext>
            </a:extLst>
          </p:cNvPr>
          <p:cNvSpPr>
            <a:spLocks noGrp="1"/>
          </p:cNvSpPr>
          <p:nvPr>
            <p:ph type="ftr" sz="quarter" idx="3"/>
          </p:nvPr>
        </p:nvSpPr>
        <p:spPr/>
        <p:txBody>
          <a:bodyPr/>
          <a:lstStyle/>
          <a:p>
            <a:pPr>
              <a:defRPr/>
            </a:pPr>
            <a:r>
              <a:rPr lang="en-US" b="1"/>
              <a:t>NOvA collaboration meeting, Yonehara</a:t>
            </a:r>
            <a:endParaRPr lang="en-US" b="1" dirty="0"/>
          </a:p>
        </p:txBody>
      </p:sp>
      <p:sp>
        <p:nvSpPr>
          <p:cNvPr id="6" name="Slide Number Placeholder 5">
            <a:extLst>
              <a:ext uri="{FF2B5EF4-FFF2-40B4-BE49-F238E27FC236}">
                <a16:creationId xmlns:a16="http://schemas.microsoft.com/office/drawing/2014/main" id="{9938539C-97C7-4E4E-A8E3-583BB3F5AF55}"/>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1334153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BC8E36C-41EF-5C4B-A70F-254FCC1BD91A}"/>
              </a:ext>
            </a:extLst>
          </p:cNvPr>
          <p:cNvSpPr>
            <a:spLocks noGrp="1"/>
          </p:cNvSpPr>
          <p:nvPr>
            <p:ph type="dt" sz="half" idx="2"/>
          </p:nvPr>
        </p:nvSpPr>
        <p:spPr/>
        <p:txBody>
          <a:bodyPr/>
          <a:lstStyle/>
          <a:p>
            <a:pPr>
              <a:defRPr/>
            </a:pPr>
            <a:r>
              <a:rPr lang="en-US"/>
              <a:t>2/22/19</a:t>
            </a:r>
            <a:endParaRPr lang="en-US" dirty="0"/>
          </a:p>
        </p:txBody>
      </p:sp>
      <p:sp>
        <p:nvSpPr>
          <p:cNvPr id="5" name="Footer Placeholder 4">
            <a:extLst>
              <a:ext uri="{FF2B5EF4-FFF2-40B4-BE49-F238E27FC236}">
                <a16:creationId xmlns:a16="http://schemas.microsoft.com/office/drawing/2014/main" id="{AD02D54B-F587-6649-AAEE-1FC6236F2FEF}"/>
              </a:ext>
            </a:extLst>
          </p:cNvPr>
          <p:cNvSpPr>
            <a:spLocks noGrp="1"/>
          </p:cNvSpPr>
          <p:nvPr>
            <p:ph type="ftr" sz="quarter" idx="3"/>
          </p:nvPr>
        </p:nvSpPr>
        <p:spPr/>
        <p:txBody>
          <a:bodyPr/>
          <a:lstStyle/>
          <a:p>
            <a:pPr>
              <a:defRPr/>
            </a:pPr>
            <a:r>
              <a:rPr lang="en-US" b="1"/>
              <a:t>NOvA collaboration meeting, Yonehara</a:t>
            </a:r>
            <a:endParaRPr lang="en-US" b="1" dirty="0"/>
          </a:p>
        </p:txBody>
      </p:sp>
      <p:sp>
        <p:nvSpPr>
          <p:cNvPr id="6" name="Slide Number Placeholder 5">
            <a:extLst>
              <a:ext uri="{FF2B5EF4-FFF2-40B4-BE49-F238E27FC236}">
                <a16:creationId xmlns:a16="http://schemas.microsoft.com/office/drawing/2014/main" id="{5F867369-C860-474F-AC47-4CD53ADA0A67}"/>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8" name="Picture 7">
            <a:extLst>
              <a:ext uri="{FF2B5EF4-FFF2-40B4-BE49-F238E27FC236}">
                <a16:creationId xmlns:a16="http://schemas.microsoft.com/office/drawing/2014/main" id="{3DD93131-8109-8B4E-BCE3-C2F8286EE778}"/>
              </a:ext>
            </a:extLst>
          </p:cNvPr>
          <p:cNvPicPr>
            <a:picLocks noChangeAspect="1"/>
          </p:cNvPicPr>
          <p:nvPr/>
        </p:nvPicPr>
        <p:blipFill>
          <a:blip r:embed="rId2"/>
          <a:stretch>
            <a:fillRect/>
          </a:stretch>
        </p:blipFill>
        <p:spPr>
          <a:xfrm>
            <a:off x="0" y="890637"/>
            <a:ext cx="9144000" cy="5076725"/>
          </a:xfrm>
          <a:prstGeom prst="rect">
            <a:avLst/>
          </a:prstGeom>
        </p:spPr>
      </p:pic>
    </p:spTree>
    <p:extLst>
      <p:ext uri="{BB962C8B-B14F-4D97-AF65-F5344CB8AC3E}">
        <p14:creationId xmlns:p14="http://schemas.microsoft.com/office/powerpoint/2010/main" val="3099646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0C3FD38-02B8-CA4D-8692-BB9579C9569A}"/>
              </a:ext>
            </a:extLst>
          </p:cNvPr>
          <p:cNvSpPr>
            <a:spLocks noGrp="1"/>
          </p:cNvSpPr>
          <p:nvPr>
            <p:ph type="dt" sz="half" idx="2"/>
          </p:nvPr>
        </p:nvSpPr>
        <p:spPr/>
        <p:txBody>
          <a:bodyPr/>
          <a:lstStyle/>
          <a:p>
            <a:pPr>
              <a:defRPr/>
            </a:pPr>
            <a:r>
              <a:rPr lang="en-US"/>
              <a:t>2/22/19</a:t>
            </a:r>
            <a:endParaRPr lang="en-US" dirty="0"/>
          </a:p>
        </p:txBody>
      </p:sp>
      <p:sp>
        <p:nvSpPr>
          <p:cNvPr id="5" name="Footer Placeholder 4">
            <a:extLst>
              <a:ext uri="{FF2B5EF4-FFF2-40B4-BE49-F238E27FC236}">
                <a16:creationId xmlns:a16="http://schemas.microsoft.com/office/drawing/2014/main" id="{0D9BA83F-D96D-1344-90D3-D2294517A3E3}"/>
              </a:ext>
            </a:extLst>
          </p:cNvPr>
          <p:cNvSpPr>
            <a:spLocks noGrp="1"/>
          </p:cNvSpPr>
          <p:nvPr>
            <p:ph type="ftr" sz="quarter" idx="3"/>
          </p:nvPr>
        </p:nvSpPr>
        <p:spPr/>
        <p:txBody>
          <a:bodyPr/>
          <a:lstStyle/>
          <a:p>
            <a:pPr>
              <a:defRPr/>
            </a:pPr>
            <a:r>
              <a:rPr lang="en-US" b="1"/>
              <a:t>NOvA collaboration meeting, Yonehara</a:t>
            </a:r>
            <a:endParaRPr lang="en-US" b="1" dirty="0"/>
          </a:p>
        </p:txBody>
      </p:sp>
      <p:sp>
        <p:nvSpPr>
          <p:cNvPr id="6" name="Slide Number Placeholder 5">
            <a:extLst>
              <a:ext uri="{FF2B5EF4-FFF2-40B4-BE49-F238E27FC236}">
                <a16:creationId xmlns:a16="http://schemas.microsoft.com/office/drawing/2014/main" id="{7C68CF7F-DA2D-FB4A-8F8D-5994FCE5C86A}"/>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pic>
        <p:nvPicPr>
          <p:cNvPr id="8" name="Picture 7">
            <a:extLst>
              <a:ext uri="{FF2B5EF4-FFF2-40B4-BE49-F238E27FC236}">
                <a16:creationId xmlns:a16="http://schemas.microsoft.com/office/drawing/2014/main" id="{12C57FE8-27B0-9940-A904-4BC957383FB1}"/>
              </a:ext>
            </a:extLst>
          </p:cNvPr>
          <p:cNvPicPr>
            <a:picLocks noChangeAspect="1"/>
          </p:cNvPicPr>
          <p:nvPr/>
        </p:nvPicPr>
        <p:blipFill>
          <a:blip r:embed="rId2"/>
          <a:stretch>
            <a:fillRect/>
          </a:stretch>
        </p:blipFill>
        <p:spPr>
          <a:xfrm>
            <a:off x="0" y="890649"/>
            <a:ext cx="9144000" cy="5076701"/>
          </a:xfrm>
          <a:prstGeom prst="rect">
            <a:avLst/>
          </a:prstGeom>
        </p:spPr>
      </p:pic>
    </p:spTree>
    <p:extLst>
      <p:ext uri="{BB962C8B-B14F-4D97-AF65-F5344CB8AC3E}">
        <p14:creationId xmlns:p14="http://schemas.microsoft.com/office/powerpoint/2010/main" val="81222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DE2FB1F-1EDB-CD48-B46B-C67AB222FF40}"/>
              </a:ext>
            </a:extLst>
          </p:cNvPr>
          <p:cNvSpPr>
            <a:spLocks noGrp="1"/>
          </p:cNvSpPr>
          <p:nvPr>
            <p:ph type="dt" sz="half" idx="2"/>
          </p:nvPr>
        </p:nvSpPr>
        <p:spPr/>
        <p:txBody>
          <a:bodyPr/>
          <a:lstStyle/>
          <a:p>
            <a:pPr>
              <a:defRPr/>
            </a:pPr>
            <a:r>
              <a:rPr lang="en-US"/>
              <a:t>2/22/19</a:t>
            </a:r>
            <a:endParaRPr lang="en-US" dirty="0"/>
          </a:p>
        </p:txBody>
      </p:sp>
      <p:sp>
        <p:nvSpPr>
          <p:cNvPr id="5" name="Footer Placeholder 4">
            <a:extLst>
              <a:ext uri="{FF2B5EF4-FFF2-40B4-BE49-F238E27FC236}">
                <a16:creationId xmlns:a16="http://schemas.microsoft.com/office/drawing/2014/main" id="{C7824C92-1554-064B-94FE-0104F135BE70}"/>
              </a:ext>
            </a:extLst>
          </p:cNvPr>
          <p:cNvSpPr>
            <a:spLocks noGrp="1"/>
          </p:cNvSpPr>
          <p:nvPr>
            <p:ph type="ftr" sz="quarter" idx="3"/>
          </p:nvPr>
        </p:nvSpPr>
        <p:spPr/>
        <p:txBody>
          <a:bodyPr/>
          <a:lstStyle/>
          <a:p>
            <a:pPr>
              <a:defRPr/>
            </a:pPr>
            <a:r>
              <a:rPr lang="en-US" b="1"/>
              <a:t>NOvA collaboration meeting, Yonehara</a:t>
            </a:r>
            <a:endParaRPr lang="en-US" b="1" dirty="0"/>
          </a:p>
        </p:txBody>
      </p:sp>
      <p:sp>
        <p:nvSpPr>
          <p:cNvPr id="6" name="Slide Number Placeholder 5">
            <a:extLst>
              <a:ext uri="{FF2B5EF4-FFF2-40B4-BE49-F238E27FC236}">
                <a16:creationId xmlns:a16="http://schemas.microsoft.com/office/drawing/2014/main" id="{1C093A66-8707-1B48-9809-C13AAD35D2CC}"/>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pic>
        <p:nvPicPr>
          <p:cNvPr id="8" name="Picture 7">
            <a:extLst>
              <a:ext uri="{FF2B5EF4-FFF2-40B4-BE49-F238E27FC236}">
                <a16:creationId xmlns:a16="http://schemas.microsoft.com/office/drawing/2014/main" id="{2AC2E94A-864D-B44B-A7D5-56DE1A8EEB03}"/>
              </a:ext>
            </a:extLst>
          </p:cNvPr>
          <p:cNvPicPr>
            <a:picLocks noChangeAspect="1"/>
          </p:cNvPicPr>
          <p:nvPr/>
        </p:nvPicPr>
        <p:blipFill>
          <a:blip r:embed="rId2"/>
          <a:stretch>
            <a:fillRect/>
          </a:stretch>
        </p:blipFill>
        <p:spPr>
          <a:xfrm>
            <a:off x="0" y="901469"/>
            <a:ext cx="9144000" cy="5055061"/>
          </a:xfrm>
          <a:prstGeom prst="rect">
            <a:avLst/>
          </a:prstGeom>
        </p:spPr>
      </p:pic>
    </p:spTree>
    <p:extLst>
      <p:ext uri="{BB962C8B-B14F-4D97-AF65-F5344CB8AC3E}">
        <p14:creationId xmlns:p14="http://schemas.microsoft.com/office/powerpoint/2010/main" val="2501931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206EB19-0369-7542-80C5-2B9900650C99}"/>
              </a:ext>
            </a:extLst>
          </p:cNvPr>
          <p:cNvSpPr>
            <a:spLocks noGrp="1"/>
          </p:cNvSpPr>
          <p:nvPr>
            <p:ph type="dt" sz="half" idx="2"/>
          </p:nvPr>
        </p:nvSpPr>
        <p:spPr/>
        <p:txBody>
          <a:bodyPr/>
          <a:lstStyle/>
          <a:p>
            <a:pPr>
              <a:defRPr/>
            </a:pPr>
            <a:r>
              <a:rPr lang="en-US"/>
              <a:t>2/22/19</a:t>
            </a:r>
            <a:endParaRPr lang="en-US" dirty="0"/>
          </a:p>
        </p:txBody>
      </p:sp>
      <p:sp>
        <p:nvSpPr>
          <p:cNvPr id="5" name="Footer Placeholder 4">
            <a:extLst>
              <a:ext uri="{FF2B5EF4-FFF2-40B4-BE49-F238E27FC236}">
                <a16:creationId xmlns:a16="http://schemas.microsoft.com/office/drawing/2014/main" id="{2AC1D15A-A625-1B4C-BBE3-7F724B8CDF11}"/>
              </a:ext>
            </a:extLst>
          </p:cNvPr>
          <p:cNvSpPr>
            <a:spLocks noGrp="1"/>
          </p:cNvSpPr>
          <p:nvPr>
            <p:ph type="ftr" sz="quarter" idx="3"/>
          </p:nvPr>
        </p:nvSpPr>
        <p:spPr/>
        <p:txBody>
          <a:bodyPr/>
          <a:lstStyle/>
          <a:p>
            <a:pPr>
              <a:defRPr/>
            </a:pPr>
            <a:r>
              <a:rPr lang="en-US" b="1"/>
              <a:t>NOvA collaboration meeting, Yonehara</a:t>
            </a:r>
            <a:endParaRPr lang="en-US" b="1" dirty="0"/>
          </a:p>
        </p:txBody>
      </p:sp>
      <p:sp>
        <p:nvSpPr>
          <p:cNvPr id="6" name="Slide Number Placeholder 5">
            <a:extLst>
              <a:ext uri="{FF2B5EF4-FFF2-40B4-BE49-F238E27FC236}">
                <a16:creationId xmlns:a16="http://schemas.microsoft.com/office/drawing/2014/main" id="{16069143-8109-3340-A000-5FDA5F20B41C}"/>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pic>
        <p:nvPicPr>
          <p:cNvPr id="10" name="Picture 9">
            <a:extLst>
              <a:ext uri="{FF2B5EF4-FFF2-40B4-BE49-F238E27FC236}">
                <a16:creationId xmlns:a16="http://schemas.microsoft.com/office/drawing/2014/main" id="{D4B5113E-0912-E849-84F0-4958A7AE648C}"/>
              </a:ext>
            </a:extLst>
          </p:cNvPr>
          <p:cNvPicPr>
            <a:picLocks noChangeAspect="1"/>
          </p:cNvPicPr>
          <p:nvPr/>
        </p:nvPicPr>
        <p:blipFill>
          <a:blip r:embed="rId2"/>
          <a:stretch>
            <a:fillRect/>
          </a:stretch>
        </p:blipFill>
        <p:spPr>
          <a:xfrm>
            <a:off x="0" y="840332"/>
            <a:ext cx="9144000" cy="5177335"/>
          </a:xfrm>
          <a:prstGeom prst="rect">
            <a:avLst/>
          </a:prstGeom>
        </p:spPr>
      </p:pic>
    </p:spTree>
    <p:extLst>
      <p:ext uri="{BB962C8B-B14F-4D97-AF65-F5344CB8AC3E}">
        <p14:creationId xmlns:p14="http://schemas.microsoft.com/office/powerpoint/2010/main" val="780550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621033-DDEF-3C44-8DE0-9FCBB32C8AD7}"/>
              </a:ext>
            </a:extLst>
          </p:cNvPr>
          <p:cNvSpPr>
            <a:spLocks noGrp="1"/>
          </p:cNvSpPr>
          <p:nvPr>
            <p:ph type="dt" sz="half" idx="2"/>
          </p:nvPr>
        </p:nvSpPr>
        <p:spPr/>
        <p:txBody>
          <a:bodyPr/>
          <a:lstStyle/>
          <a:p>
            <a:pPr>
              <a:defRPr/>
            </a:pPr>
            <a:r>
              <a:rPr lang="en-US"/>
              <a:t>2/22/19</a:t>
            </a:r>
            <a:endParaRPr lang="en-US" dirty="0"/>
          </a:p>
        </p:txBody>
      </p:sp>
      <p:sp>
        <p:nvSpPr>
          <p:cNvPr id="5" name="Footer Placeholder 4">
            <a:extLst>
              <a:ext uri="{FF2B5EF4-FFF2-40B4-BE49-F238E27FC236}">
                <a16:creationId xmlns:a16="http://schemas.microsoft.com/office/drawing/2014/main" id="{47AEBBFE-1D66-6C48-855B-58DBA554B042}"/>
              </a:ext>
            </a:extLst>
          </p:cNvPr>
          <p:cNvSpPr>
            <a:spLocks noGrp="1"/>
          </p:cNvSpPr>
          <p:nvPr>
            <p:ph type="ftr" sz="quarter" idx="3"/>
          </p:nvPr>
        </p:nvSpPr>
        <p:spPr/>
        <p:txBody>
          <a:bodyPr/>
          <a:lstStyle/>
          <a:p>
            <a:pPr>
              <a:defRPr/>
            </a:pPr>
            <a:r>
              <a:rPr lang="en-US" b="1"/>
              <a:t>NOvA collaboration meeting, Yonehara</a:t>
            </a:r>
            <a:endParaRPr lang="en-US" b="1" dirty="0"/>
          </a:p>
        </p:txBody>
      </p:sp>
      <p:sp>
        <p:nvSpPr>
          <p:cNvPr id="6" name="Slide Number Placeholder 5">
            <a:extLst>
              <a:ext uri="{FF2B5EF4-FFF2-40B4-BE49-F238E27FC236}">
                <a16:creationId xmlns:a16="http://schemas.microsoft.com/office/drawing/2014/main" id="{0F05F532-0D4D-514E-B5AE-A83F9940F3A0}"/>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pic>
        <p:nvPicPr>
          <p:cNvPr id="8" name="Picture 7">
            <a:extLst>
              <a:ext uri="{FF2B5EF4-FFF2-40B4-BE49-F238E27FC236}">
                <a16:creationId xmlns:a16="http://schemas.microsoft.com/office/drawing/2014/main" id="{E7060C43-88BC-144A-B9E4-2E282B533608}"/>
              </a:ext>
            </a:extLst>
          </p:cNvPr>
          <p:cNvPicPr>
            <a:picLocks noChangeAspect="1"/>
          </p:cNvPicPr>
          <p:nvPr/>
        </p:nvPicPr>
        <p:blipFill>
          <a:blip r:embed="rId2"/>
          <a:stretch>
            <a:fillRect/>
          </a:stretch>
        </p:blipFill>
        <p:spPr>
          <a:xfrm>
            <a:off x="0" y="922400"/>
            <a:ext cx="9144000" cy="5013200"/>
          </a:xfrm>
          <a:prstGeom prst="rect">
            <a:avLst/>
          </a:prstGeom>
        </p:spPr>
      </p:pic>
    </p:spTree>
    <p:extLst>
      <p:ext uri="{BB962C8B-B14F-4D97-AF65-F5344CB8AC3E}">
        <p14:creationId xmlns:p14="http://schemas.microsoft.com/office/powerpoint/2010/main" val="4127292510"/>
      </p:ext>
    </p:extLst>
  </p:cSld>
  <p:clrMapOvr>
    <a:masterClrMapping/>
  </p:clrMapOvr>
</p:sld>
</file>

<file path=ppt/theme/theme1.xml><?xml version="1.0" encoding="utf-8"?>
<a:theme xmlns:a="http://schemas.openxmlformats.org/drawingml/2006/main" name="Fermilab_PowerPoint_Template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Fermilab_PowerPoint_Template_090915.potx</Template>
  <TotalTime>56031</TotalTime>
  <Words>755</Words>
  <Application>Microsoft Macintosh PowerPoint</Application>
  <PresentationFormat>On-screen Show (4:3)</PresentationFormat>
  <Paragraphs>139</Paragraphs>
  <Slides>19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Helvetica</vt:lpstr>
      <vt:lpstr>Wingdings</vt:lpstr>
      <vt:lpstr>Fermilab_PowerPoint_Template_090915</vt:lpstr>
      <vt:lpstr>PowerPoint Presentation</vt:lpstr>
      <vt:lpstr>1st Robotic Workshop at Fermilab</vt:lpstr>
      <vt:lpstr>Scope of the Workshop</vt:lpstr>
      <vt:lpstr>Structure of Workshop</vt:lpstr>
      <vt:lpstr>PowerPoint Presentation</vt:lpstr>
      <vt:lpstr>PowerPoint Presentation</vt:lpstr>
      <vt:lpstr>PowerPoint Presentation</vt:lpstr>
      <vt:lpstr>PowerPoint Presentation</vt:lpstr>
      <vt:lpstr>PowerPoint Presentation</vt:lpstr>
      <vt:lpstr>PowerPoint Presentation</vt:lpstr>
      <vt:lpstr>SNS target cell remote systems: SNS target facility is a rare US remote Hot Cell – Late 2000 </vt:lpstr>
      <vt:lpstr>Augmented Teleoperation</vt:lpstr>
      <vt:lpstr>Robot Operating System (ROS) for System integration</vt:lpstr>
      <vt:lpstr>Human-Robot Interaction </vt:lpstr>
      <vt:lpstr>PowerPoint Presentation</vt:lpstr>
      <vt:lpstr>Recap</vt:lpstr>
      <vt:lpstr>Comment from AD Director</vt:lpstr>
      <vt:lpstr>TSD responsibility</vt:lpstr>
      <vt:lpstr>From my thought about R&amp;D…</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Katsuya Yonehara</cp:lastModifiedBy>
  <cp:revision>1604</cp:revision>
  <cp:lastPrinted>2016-10-25T15:17:04Z</cp:lastPrinted>
  <dcterms:created xsi:type="dcterms:W3CDTF">2014-01-03T20:18:13Z</dcterms:created>
  <dcterms:modified xsi:type="dcterms:W3CDTF">2019-02-28T18:51:13Z</dcterms:modified>
</cp:coreProperties>
</file>