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1"/>
  </p:sldMasterIdLst>
  <p:notesMasterIdLst>
    <p:notesMasterId r:id="rId20"/>
  </p:notesMasterIdLst>
  <p:handoutMasterIdLst>
    <p:handoutMasterId r:id="rId21"/>
  </p:handoutMasterIdLst>
  <p:sldIdLst>
    <p:sldId id="294" r:id="rId2"/>
    <p:sldId id="355" r:id="rId3"/>
    <p:sldId id="356" r:id="rId4"/>
    <p:sldId id="358" r:id="rId5"/>
    <p:sldId id="359" r:id="rId6"/>
    <p:sldId id="364" r:id="rId7"/>
    <p:sldId id="362" r:id="rId8"/>
    <p:sldId id="376" r:id="rId9"/>
    <p:sldId id="377" r:id="rId10"/>
    <p:sldId id="378" r:id="rId11"/>
    <p:sldId id="366" r:id="rId12"/>
    <p:sldId id="367" r:id="rId13"/>
    <p:sldId id="368" r:id="rId14"/>
    <p:sldId id="369" r:id="rId15"/>
    <p:sldId id="370" r:id="rId16"/>
    <p:sldId id="380" r:id="rId17"/>
    <p:sldId id="374" r:id="rId18"/>
    <p:sldId id="361" r:id="rId19"/>
  </p:sldIdLst>
  <p:sldSz cx="9144000" cy="6858000" type="screen4x3"/>
  <p:notesSz cx="6858000" cy="9144000"/>
  <p:defaultTextStyle>
    <a:defPPr>
      <a:defRPr lang="en-US"/>
    </a:defPPr>
    <a:lvl1pPr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1pPr>
    <a:lvl2pPr marL="4572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2pPr>
    <a:lvl3pPr marL="9144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3pPr>
    <a:lvl4pPr marL="13716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4pPr>
    <a:lvl5pPr marL="1828800" algn="l" defTabSz="457200" rtl="0" fontAlgn="base">
      <a:spcBef>
        <a:spcPct val="0"/>
      </a:spcBef>
      <a:spcAft>
        <a:spcPct val="0"/>
      </a:spcAft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5pPr>
    <a:lvl6pPr marL="22860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6pPr>
    <a:lvl7pPr marL="27432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7pPr>
    <a:lvl8pPr marL="32004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8pPr>
    <a:lvl9pPr marL="3657600" algn="l" defTabSz="457200" rtl="0" eaLnBrk="1" latinLnBrk="0" hangingPunct="1">
      <a:defRPr sz="2400" kern="1200">
        <a:solidFill>
          <a:schemeClr val="tx1"/>
        </a:solidFill>
        <a:latin typeface="Calibri" charset="0"/>
        <a:ea typeface="Geneva" charset="0"/>
        <a:cs typeface="Geneva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4142">
          <p15:clr>
            <a:srgbClr val="A4A3A4"/>
          </p15:clr>
        </p15:guide>
        <p15:guide id="2" orient="horz" pos="4027">
          <p15:clr>
            <a:srgbClr val="A4A3A4"/>
          </p15:clr>
        </p15:guide>
        <p15:guide id="3" orient="horz" pos="1698">
          <p15:clr>
            <a:srgbClr val="A4A3A4"/>
          </p15:clr>
        </p15:guide>
        <p15:guide id="4" orient="horz" pos="152">
          <p15:clr>
            <a:srgbClr val="A4A3A4"/>
          </p15:clr>
        </p15:guide>
        <p15:guide id="5" orient="horz" pos="2790">
          <p15:clr>
            <a:srgbClr val="A4A3A4"/>
          </p15:clr>
        </p15:guide>
        <p15:guide id="6" orient="horz" pos="604">
          <p15:clr>
            <a:srgbClr val="A4A3A4"/>
          </p15:clr>
        </p15:guide>
        <p15:guide id="7" pos="5616">
          <p15:clr>
            <a:srgbClr val="A4A3A4"/>
          </p15:clr>
        </p15:guide>
        <p15:guide id="8" pos="136">
          <p15:clr>
            <a:srgbClr val="A4A3A4"/>
          </p15:clr>
        </p15:guide>
        <p15:guide id="9" pos="589">
          <p15:clr>
            <a:srgbClr val="A4A3A4"/>
          </p15:clr>
        </p15:guide>
        <p15:guide id="10" pos="4453">
          <p15:clr>
            <a:srgbClr val="A4A3A4"/>
          </p15:clr>
        </p15:guide>
        <p15:guide id="11" pos="5163">
          <p15:clr>
            <a:srgbClr val="A4A3A4"/>
          </p15:clr>
        </p15:guide>
        <p15:guide id="12" pos="4632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05050"/>
    <a:srgbClr val="63666A"/>
    <a:srgbClr val="000000"/>
    <a:srgbClr val="0000FF"/>
    <a:srgbClr val="50504E"/>
    <a:srgbClr val="4E4E4E"/>
    <a:srgbClr val="404040"/>
    <a:srgbClr val="004C97"/>
    <a:srgbClr val="99D6EA"/>
    <a:srgbClr val="A7A8A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3B4B98B0-60AC-42C2-AFA5-B58CD77FA1E5}" styleName="Light Style 1 - Accent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784" autoAdjust="0"/>
    <p:restoredTop sz="95291" autoAdjust="0"/>
  </p:normalViewPr>
  <p:slideViewPr>
    <p:cSldViewPr snapToGrid="0" snapToObjects="1" showGuides="1">
      <p:cViewPr varScale="1">
        <p:scale>
          <a:sx n="110" d="100"/>
          <a:sy n="110" d="100"/>
        </p:scale>
        <p:origin x="1128" y="114"/>
      </p:cViewPr>
      <p:guideLst>
        <p:guide orient="horz" pos="4142"/>
        <p:guide orient="horz" pos="4027"/>
        <p:guide orient="horz" pos="1698"/>
        <p:guide orient="horz" pos="152"/>
        <p:guide orient="horz" pos="2790"/>
        <p:guide orient="horz" pos="604"/>
        <p:guide pos="5616"/>
        <p:guide pos="136"/>
        <p:guide pos="589"/>
        <p:guide pos="4453"/>
        <p:guide pos="5163"/>
        <p:guide pos="4632"/>
      </p:guideLst>
    </p:cSldViewPr>
  </p:slideViewPr>
  <p:notesTextViewPr>
    <p:cViewPr>
      <p:scale>
        <a:sx n="100" d="100"/>
        <a:sy n="100" d="100"/>
      </p:scale>
      <p:origin x="0" y="0"/>
    </p:cViewPr>
  </p:notesTextViewPr>
  <p:notesViewPr>
    <p:cSldViewPr snapToGrid="0" snapToObjects="1" showGuides="1">
      <p:cViewPr varScale="1">
        <p:scale>
          <a:sx n="66" d="100"/>
          <a:sy n="66" d="100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handoutMaster" Target="handoutMasters/handout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DBB872F3-6144-3148-BC13-C063BA20AE80}" type="datetimeFigureOut">
              <a:rPr lang="en-US"/>
              <a:pPr>
                <a:defRPr/>
              </a:pPr>
              <a:t>2/28/2019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0ACDB0ED-0BEE-9846-B9EA-5C7BFF06289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164567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531CFD29-8380-B24A-89EC-384D8B8A981B}" type="datetimeFigureOut">
              <a:rPr lang="en-US"/>
              <a:pPr>
                <a:defRPr/>
              </a:pPr>
              <a:t>2/28/2019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/>
              <a:t>Click to edit Master text styles</a:t>
            </a:r>
          </a:p>
          <a:p>
            <a:pPr lvl="1"/>
            <a:r>
              <a:rPr lang="en-US" noProof="0" dirty="0"/>
              <a:t>Second level</a:t>
            </a:r>
          </a:p>
          <a:p>
            <a:pPr lvl="2"/>
            <a:r>
              <a:rPr lang="en-US" noProof="0" dirty="0"/>
              <a:t>Third level</a:t>
            </a:r>
          </a:p>
          <a:p>
            <a:pPr lvl="3"/>
            <a:r>
              <a:rPr lang="en-US" noProof="0" dirty="0"/>
              <a:t>Fourth level</a:t>
            </a:r>
          </a:p>
          <a:p>
            <a:pPr lvl="4"/>
            <a:r>
              <a:rPr lang="en-US" noProof="0" dirty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latin typeface="Helvetica"/>
                <a:ea typeface="+mn-ea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smtClean="0"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CAD08E57-B576-F641-BEA6-C3D752DF7F6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64002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Geneva" charset="0"/>
        <a:cs typeface="ＭＳ Ｐゴシック" charset="0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Helvetica"/>
        <a:ea typeface="ＭＳ Ｐゴシック" charset="0"/>
        <a:cs typeface="ＭＳ Ｐゴシック" charset="0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emf"/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23"/>
          <p:cNvSpPr>
            <a:spLocks noGrp="1"/>
          </p:cNvSpPr>
          <p:nvPr>
            <p:ph type="body" sz="quarter" idx="10"/>
          </p:nvPr>
        </p:nvSpPr>
        <p:spPr>
          <a:xfrm>
            <a:off x="341924" y="4963772"/>
            <a:ext cx="8499231" cy="1529241"/>
          </a:xfrm>
          <a:prstGeom prst="rect">
            <a:avLst/>
          </a:prstGeom>
        </p:spPr>
        <p:txBody>
          <a:bodyPr lIns="0" tIns="45720" rIns="0" bIns="45720">
            <a:noAutofit/>
          </a:bodyPr>
          <a:lstStyle>
            <a:lvl1pPr marL="0" indent="0">
              <a:buFontTx/>
              <a:buNone/>
              <a:defRPr sz="2000">
                <a:solidFill>
                  <a:srgbClr val="004C97"/>
                </a:solidFill>
                <a:latin typeface="Helvetica"/>
              </a:defRPr>
            </a:lvl1pPr>
            <a:lvl2pPr marL="4572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2pPr>
            <a:lvl3pPr marL="9144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3pPr>
            <a:lvl4pPr marL="13716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4pPr>
            <a:lvl5pPr marL="1828800" indent="0">
              <a:buFontTx/>
              <a:buNone/>
              <a:defRPr sz="1600">
                <a:solidFill>
                  <a:srgbClr val="2E5286"/>
                </a:solidFill>
                <a:latin typeface="Helvetica"/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Rectangle 7"/>
          <p:cNvSpPr/>
          <p:nvPr userDrawn="1"/>
        </p:nvSpPr>
        <p:spPr>
          <a:xfrm>
            <a:off x="-17762" y="-1"/>
            <a:ext cx="9189720" cy="896936"/>
          </a:xfrm>
          <a:prstGeom prst="rect">
            <a:avLst/>
          </a:prstGeom>
          <a:solidFill>
            <a:srgbClr val="004C97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 Placeholder 24"/>
          <p:cNvSpPr>
            <a:spLocks noGrp="1"/>
          </p:cNvSpPr>
          <p:nvPr>
            <p:ph type="body" sz="quarter" idx="11"/>
          </p:nvPr>
        </p:nvSpPr>
        <p:spPr>
          <a:xfrm>
            <a:off x="341924" y="3951841"/>
            <a:ext cx="8499232" cy="1003049"/>
          </a:xfrm>
          <a:prstGeom prst="rect">
            <a:avLst/>
          </a:prstGeom>
        </p:spPr>
        <p:txBody>
          <a:bodyPr vert="horz" wrap="square" lIns="0" tIns="45720" anchor="ctr" anchorCtr="0">
            <a:normAutofit/>
          </a:bodyPr>
          <a:lstStyle>
            <a:lvl1pPr marL="0" indent="0" algn="l">
              <a:lnSpc>
                <a:spcPct val="100000"/>
              </a:lnSpc>
              <a:spcBef>
                <a:spcPts val="700"/>
              </a:spcBef>
              <a:spcAft>
                <a:spcPts val="0"/>
              </a:spcAft>
              <a:buFontTx/>
              <a:buNone/>
              <a:defRPr sz="3200" b="1" i="0">
                <a:solidFill>
                  <a:srgbClr val="004C97"/>
                </a:solidFill>
              </a:defRPr>
            </a:lvl1pPr>
            <a:lvl2pPr marL="0" indent="0">
              <a:buFontTx/>
              <a:buNone/>
              <a:defRPr sz="2800" b="1" i="0">
                <a:solidFill>
                  <a:srgbClr val="004C97"/>
                </a:solidFill>
              </a:defRPr>
            </a:lvl2pPr>
            <a:lvl3pPr marL="0" indent="0">
              <a:buFontTx/>
              <a:buNone/>
              <a:defRPr sz="2800" b="1" i="0">
                <a:solidFill>
                  <a:srgbClr val="004C97"/>
                </a:solidFill>
              </a:defRPr>
            </a:lvl3pPr>
            <a:lvl4pPr marL="0" indent="0">
              <a:buFontTx/>
              <a:buNone/>
              <a:defRPr sz="2800" b="1" i="0">
                <a:solidFill>
                  <a:srgbClr val="004C97"/>
                </a:solidFill>
              </a:defRPr>
            </a:lvl4pPr>
            <a:lvl5pPr marL="0" indent="0">
              <a:buFontTx/>
              <a:buNone/>
              <a:defRPr sz="2800" b="1" i="0">
                <a:solidFill>
                  <a:srgbClr val="004C97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pic>
        <p:nvPicPr>
          <p:cNvPr id="13" name="Picture 12" descr="14-0218-16D.lr.jpg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816" b="25769"/>
          <a:stretch/>
        </p:blipFill>
        <p:spPr>
          <a:xfrm>
            <a:off x="-17762" y="817011"/>
            <a:ext cx="9189720" cy="2966102"/>
          </a:xfrm>
          <a:prstGeom prst="rect">
            <a:avLst/>
          </a:prstGeom>
        </p:spPr>
      </p:pic>
      <p:pic>
        <p:nvPicPr>
          <p:cNvPr id="14" name="Picture 13" descr="FermiLogoBar_DOE_KO_horiz.eps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761" y="249843"/>
            <a:ext cx="9010786" cy="301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34414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Title &amp;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idx="1"/>
          </p:nvPr>
        </p:nvSpPr>
        <p:spPr>
          <a:xfrm>
            <a:off x="228600" y="971550"/>
            <a:ext cx="8672513" cy="5059363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7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392269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2"/>
          <p:cNvSpPr>
            <a:spLocks noGrp="1"/>
          </p:cNvSpPr>
          <p:nvPr>
            <p:ph sz="half" idx="13"/>
          </p:nvPr>
        </p:nvSpPr>
        <p:spPr>
          <a:xfrm>
            <a:off x="228601" y="971550"/>
            <a:ext cx="4206240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4692452" y="971550"/>
            <a:ext cx="4215383" cy="3633788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Text Placeholder 3"/>
          <p:cNvSpPr>
            <a:spLocks noGrp="1"/>
          </p:cNvSpPr>
          <p:nvPr>
            <p:ph type="body" sz="half" idx="16"/>
          </p:nvPr>
        </p:nvSpPr>
        <p:spPr>
          <a:xfrm>
            <a:off x="229365" y="4765101"/>
            <a:ext cx="4205476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9"/>
          </p:nvPr>
        </p:nvSpPr>
        <p:spPr>
          <a:xfrm>
            <a:off x="4692450" y="4765101"/>
            <a:ext cx="4206239" cy="1265812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2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211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395800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Content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28600" y="958849"/>
            <a:ext cx="3027894" cy="502267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sz="half" idx="15"/>
          </p:nvPr>
        </p:nvSpPr>
        <p:spPr>
          <a:xfrm>
            <a:off x="3542712" y="958850"/>
            <a:ext cx="5347605" cy="5022675"/>
          </a:xfrm>
          <a:prstGeom prst="rect">
            <a:avLst/>
          </a:prstGeom>
        </p:spPr>
        <p:txBody>
          <a:bodyPr lIns="0" tIns="0" rIns="0" bIns="0"/>
          <a:lstStyle>
            <a:lvl1pPr>
              <a:defRPr sz="2400">
                <a:solidFill>
                  <a:srgbClr val="505050"/>
                </a:solidFill>
              </a:defRPr>
            </a:lvl1pPr>
            <a:lvl2pPr>
              <a:defRPr sz="2200">
                <a:solidFill>
                  <a:srgbClr val="505050"/>
                </a:solidFill>
              </a:defRPr>
            </a:lvl2pPr>
            <a:lvl3pPr>
              <a:defRPr sz="2000">
                <a:solidFill>
                  <a:srgbClr val="505050"/>
                </a:solidFill>
              </a:defRPr>
            </a:lvl3pPr>
            <a:lvl4pPr>
              <a:defRPr sz="1800">
                <a:solidFill>
                  <a:srgbClr val="505050"/>
                </a:solidFill>
              </a:defRPr>
            </a:lvl4pPr>
            <a:lvl5pPr marL="2057400" indent="-228600">
              <a:buFont typeface="Arial"/>
              <a:buChar char="•"/>
              <a:defRPr sz="1800">
                <a:solidFill>
                  <a:srgbClr val="505050"/>
                </a:solidFill>
              </a:defRPr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6"/>
          </p:nvPr>
        </p:nvSpPr>
        <p:spPr>
          <a:xfrm>
            <a:off x="736827" y="6504213"/>
            <a:ext cx="675368" cy="241300"/>
          </a:xfrm>
        </p:spPr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7"/>
          </p:nvPr>
        </p:nvSpPr>
        <p:spPr>
          <a:xfrm>
            <a:off x="1530601" y="6504213"/>
            <a:ext cx="6262119" cy="250031"/>
          </a:xfrm>
        </p:spPr>
        <p:txBody>
          <a:bodyPr/>
          <a:lstStyle>
            <a:lvl1pPr>
              <a:defRPr sz="1200" dirty="0" smtClean="0"/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8"/>
          </p:nvPr>
        </p:nvSpPr>
        <p:spPr/>
        <p:txBody>
          <a:bodyPr/>
          <a:lstStyle>
            <a:lvl1pPr>
              <a:defRPr sz="1200" smtClean="0"/>
            </a:lvl1pPr>
          </a:lstStyle>
          <a:p>
            <a:pPr>
              <a:defRPr/>
            </a:pPr>
            <a:fld id="{979A04A2-726F-2143-A443-7788AF27176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4026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1183633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Picture &amp;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2"/>
          <p:cNvSpPr>
            <a:spLocks noGrp="1"/>
          </p:cNvSpPr>
          <p:nvPr>
            <p:ph type="pic" idx="13"/>
          </p:nvPr>
        </p:nvSpPr>
        <p:spPr>
          <a:xfrm>
            <a:off x="224073" y="971550"/>
            <a:ext cx="8686800" cy="3726717"/>
          </a:xfrm>
          <a:prstGeom prst="rect">
            <a:avLst/>
          </a:prstGeom>
        </p:spPr>
        <p:txBody>
          <a:bodyPr lIns="0" tIns="0" rIns="0" bIns="0" rtlCol="0">
            <a:normAutofit/>
          </a:bodyPr>
          <a:lstStyle>
            <a:lvl1pPr marL="0" indent="0">
              <a:buNone/>
              <a:defRPr sz="1600">
                <a:solidFill>
                  <a:srgbClr val="505050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224073" y="4943005"/>
            <a:ext cx="8686800" cy="1091259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buNone/>
              <a:defRPr sz="1600" b="1" i="0">
                <a:solidFill>
                  <a:srgbClr val="004C97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4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9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3" y="6504213"/>
            <a:ext cx="6251958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2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1191535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736827" y="6504213"/>
            <a:ext cx="675368" cy="241300"/>
          </a:xfrm>
        </p:spPr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2" y="6504213"/>
            <a:ext cx="6260399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7" name="Picture Placeholder 6"/>
          <p:cNvSpPr>
            <a:spLocks noGrp="1"/>
          </p:cNvSpPr>
          <p:nvPr>
            <p:ph type="pic" sz="quarter" idx="13"/>
          </p:nvPr>
        </p:nvSpPr>
        <p:spPr>
          <a:xfrm>
            <a:off x="222250" y="254000"/>
            <a:ext cx="8675688" cy="5802923"/>
          </a:xfrm>
          <a:prstGeom prst="rect">
            <a:avLst/>
          </a:prstGeom>
        </p:spPr>
        <p:txBody>
          <a:bodyPr vert="horz"/>
          <a:lstStyle>
            <a:lvl1pPr>
              <a:defRPr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</a:p>
        </p:txBody>
      </p:sp>
    </p:spTree>
    <p:extLst>
      <p:ext uri="{BB962C8B-B14F-4D97-AF65-F5344CB8AC3E}">
        <p14:creationId xmlns:p14="http://schemas.microsoft.com/office/powerpoint/2010/main" val="288222156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ogo Bottom: Extra Log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530603" y="6504213"/>
            <a:ext cx="6272278" cy="242873"/>
          </a:xfrm>
        </p:spPr>
        <p:txBody>
          <a:bodyPr/>
          <a:lstStyle/>
          <a:p>
            <a:pPr>
              <a:defRPr/>
            </a:pP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>
            <a:off x="228600" y="251752"/>
            <a:ext cx="8686800" cy="427877"/>
          </a:xfrm>
          <a:prstGeom prst="rect">
            <a:avLst/>
          </a:prstGeom>
        </p:spPr>
        <p:txBody>
          <a:bodyPr lIns="0" tIns="0" rIns="0" bIns="0" anchor="b" anchorCtr="0"/>
          <a:lstStyle>
            <a:lvl1pPr>
              <a:defRPr sz="2800">
                <a:solidFill>
                  <a:srgbClr val="004C97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4" name="Picture Placeholder 14"/>
          <p:cNvSpPr>
            <a:spLocks noGrp="1"/>
          </p:cNvSpPr>
          <p:nvPr>
            <p:ph type="pic" sz="quarter" idx="19"/>
          </p:nvPr>
        </p:nvSpPr>
        <p:spPr>
          <a:xfrm>
            <a:off x="205694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5" name="Picture Placeholder 14"/>
          <p:cNvSpPr>
            <a:spLocks noGrp="1"/>
          </p:cNvSpPr>
          <p:nvPr>
            <p:ph type="pic" sz="quarter" idx="20"/>
          </p:nvPr>
        </p:nvSpPr>
        <p:spPr>
          <a:xfrm>
            <a:off x="197942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6" name="Picture Placeholder 14"/>
          <p:cNvSpPr>
            <a:spLocks noGrp="1"/>
          </p:cNvSpPr>
          <p:nvPr>
            <p:ph type="pic" sz="quarter" idx="21"/>
          </p:nvPr>
        </p:nvSpPr>
        <p:spPr>
          <a:xfrm>
            <a:off x="375320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7" name="Picture Placeholder 14"/>
          <p:cNvSpPr>
            <a:spLocks noGrp="1"/>
          </p:cNvSpPr>
          <p:nvPr>
            <p:ph type="pic" sz="quarter" idx="22"/>
          </p:nvPr>
        </p:nvSpPr>
        <p:spPr>
          <a:xfrm>
            <a:off x="5534456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8" name="Picture Placeholder 14"/>
          <p:cNvSpPr>
            <a:spLocks noGrp="1"/>
          </p:cNvSpPr>
          <p:nvPr>
            <p:ph type="pic" sz="quarter" idx="23"/>
          </p:nvPr>
        </p:nvSpPr>
        <p:spPr>
          <a:xfrm>
            <a:off x="7300765" y="271556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29" name="Picture Placeholder 14"/>
          <p:cNvSpPr>
            <a:spLocks noGrp="1"/>
          </p:cNvSpPr>
          <p:nvPr>
            <p:ph type="pic" sz="quarter" idx="14"/>
          </p:nvPr>
        </p:nvSpPr>
        <p:spPr>
          <a:xfrm>
            <a:off x="205694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0" name="Picture Placeholder 14"/>
          <p:cNvSpPr>
            <a:spLocks noGrp="1"/>
          </p:cNvSpPr>
          <p:nvPr>
            <p:ph type="pic" sz="quarter" idx="15"/>
          </p:nvPr>
        </p:nvSpPr>
        <p:spPr>
          <a:xfrm>
            <a:off x="197942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1" name="Picture Placeholder 14"/>
          <p:cNvSpPr>
            <a:spLocks noGrp="1"/>
          </p:cNvSpPr>
          <p:nvPr>
            <p:ph type="pic" sz="quarter" idx="16"/>
          </p:nvPr>
        </p:nvSpPr>
        <p:spPr>
          <a:xfrm>
            <a:off x="375320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2" name="Picture Placeholder 14"/>
          <p:cNvSpPr>
            <a:spLocks noGrp="1"/>
          </p:cNvSpPr>
          <p:nvPr>
            <p:ph type="pic" sz="quarter" idx="17"/>
          </p:nvPr>
        </p:nvSpPr>
        <p:spPr>
          <a:xfrm>
            <a:off x="5534456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3" name="Picture Placeholder 14"/>
          <p:cNvSpPr>
            <a:spLocks noGrp="1"/>
          </p:cNvSpPr>
          <p:nvPr>
            <p:ph type="pic" sz="quarter" idx="18"/>
          </p:nvPr>
        </p:nvSpPr>
        <p:spPr>
          <a:xfrm>
            <a:off x="7300765" y="972176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4" name="Picture Placeholder 14"/>
          <p:cNvSpPr>
            <a:spLocks noGrp="1"/>
          </p:cNvSpPr>
          <p:nvPr>
            <p:ph type="pic" sz="quarter" idx="24"/>
          </p:nvPr>
        </p:nvSpPr>
        <p:spPr>
          <a:xfrm>
            <a:off x="205694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5" name="Picture Placeholder 14"/>
          <p:cNvSpPr>
            <a:spLocks noGrp="1"/>
          </p:cNvSpPr>
          <p:nvPr>
            <p:ph type="pic" sz="quarter" idx="25"/>
          </p:nvPr>
        </p:nvSpPr>
        <p:spPr>
          <a:xfrm>
            <a:off x="197942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6" name="Picture Placeholder 14"/>
          <p:cNvSpPr>
            <a:spLocks noGrp="1"/>
          </p:cNvSpPr>
          <p:nvPr>
            <p:ph type="pic" sz="quarter" idx="26"/>
          </p:nvPr>
        </p:nvSpPr>
        <p:spPr>
          <a:xfrm>
            <a:off x="375320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7" name="Picture Placeholder 14"/>
          <p:cNvSpPr>
            <a:spLocks noGrp="1"/>
          </p:cNvSpPr>
          <p:nvPr>
            <p:ph type="pic" sz="quarter" idx="27"/>
          </p:nvPr>
        </p:nvSpPr>
        <p:spPr>
          <a:xfrm>
            <a:off x="5534456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  <p:sp>
        <p:nvSpPr>
          <p:cNvPr id="38" name="Picture Placeholder 14"/>
          <p:cNvSpPr>
            <a:spLocks noGrp="1"/>
          </p:cNvSpPr>
          <p:nvPr>
            <p:ph type="pic" sz="quarter" idx="28"/>
          </p:nvPr>
        </p:nvSpPr>
        <p:spPr>
          <a:xfrm>
            <a:off x="7300765" y="4448801"/>
            <a:ext cx="1600200" cy="1600200"/>
          </a:xfrm>
          <a:prstGeom prst="rect">
            <a:avLst/>
          </a:prstGeom>
        </p:spPr>
        <p:txBody>
          <a:bodyPr vert="horz"/>
          <a:lstStyle>
            <a:lvl1pPr marL="0" indent="0">
              <a:buFontTx/>
              <a:buNone/>
              <a:defRPr sz="1400">
                <a:solidFill>
                  <a:srgbClr val="505050"/>
                </a:solidFill>
              </a:defRPr>
            </a:lvl1pPr>
          </a:lstStyle>
          <a:p>
            <a:r>
              <a:rPr lang="en-US"/>
              <a:t>Drag picture to placeholder or click icon to add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301617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9" Type="http://schemas.openxmlformats.org/officeDocument/2006/relationships/image" Target="../media/image1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ate Placeholder 3"/>
          <p:cNvSpPr>
            <a:spLocks noGrp="1"/>
          </p:cNvSpPr>
          <p:nvPr>
            <p:ph type="dt" sz="half" idx="2"/>
          </p:nvPr>
        </p:nvSpPr>
        <p:spPr>
          <a:xfrm>
            <a:off x="736827" y="6504213"/>
            <a:ext cx="675368" cy="241300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1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530602" y="6504213"/>
            <a:ext cx="6260399" cy="242873"/>
          </a:xfrm>
          <a:prstGeom prst="rect">
            <a:avLst/>
          </a:prstGeom>
        </p:spPr>
        <p:txBody>
          <a:bodyPr lIns="0" tIns="0" rIns="0" bIns="0" anchor="t" anchorCtr="0"/>
          <a:lstStyle>
            <a:lvl1pPr marL="0" algn="l">
              <a:defRPr sz="1200">
                <a:solidFill>
                  <a:srgbClr val="004C97"/>
                </a:solidFill>
                <a:latin typeface="Helvetica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 b="1" dirty="0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222250" y="6504213"/>
            <a:ext cx="414338" cy="237285"/>
          </a:xfrm>
          <a:prstGeom prst="rect">
            <a:avLst/>
          </a:prstGeom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>
              <a:defRPr sz="1200" smtClean="0">
                <a:solidFill>
                  <a:srgbClr val="004C97"/>
                </a:solidFill>
                <a:latin typeface="Helvetica" charset="0"/>
                <a:cs typeface="ＭＳ Ｐゴシック" charset="0"/>
              </a:defRPr>
            </a:lvl1pPr>
          </a:lstStyle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‹#›</a:t>
            </a:fld>
            <a:endParaRPr lang="en-US" dirty="0"/>
          </a:p>
        </p:txBody>
      </p:sp>
      <p:sp>
        <p:nvSpPr>
          <p:cNvPr id="20" name="Date Placeholder 3"/>
          <p:cNvSpPr txBox="1">
            <a:spLocks/>
          </p:cNvSpPr>
          <p:nvPr/>
        </p:nvSpPr>
        <p:spPr>
          <a:xfrm>
            <a:off x="6450013" y="4477484"/>
            <a:ext cx="1076325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endParaRPr lang="en-US" dirty="0"/>
          </a:p>
        </p:txBody>
      </p:sp>
      <p:grpSp>
        <p:nvGrpSpPr>
          <p:cNvPr id="9" name="Group 8"/>
          <p:cNvGrpSpPr>
            <a:grpSpLocks noChangeAspect="1"/>
          </p:cNvGrpSpPr>
          <p:nvPr/>
        </p:nvGrpSpPr>
        <p:grpSpPr>
          <a:xfrm>
            <a:off x="215900" y="6258863"/>
            <a:ext cx="8699500" cy="197990"/>
            <a:chOff x="600217" y="6258863"/>
            <a:chExt cx="8297721" cy="188846"/>
          </a:xfrm>
        </p:grpSpPr>
        <p:cxnSp>
          <p:nvCxnSpPr>
            <p:cNvPr id="10" name="Straight Connector 9"/>
            <p:cNvCxnSpPr/>
            <p:nvPr userDrawn="1"/>
          </p:nvCxnSpPr>
          <p:spPr>
            <a:xfrm>
              <a:off x="600217" y="6357936"/>
              <a:ext cx="7190785" cy="0"/>
            </a:xfrm>
            <a:prstGeom prst="line">
              <a:avLst/>
            </a:prstGeom>
            <a:ln w="76200" cmpd="sng">
              <a:solidFill>
                <a:srgbClr val="99D6EA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pic>
          <p:nvPicPr>
            <p:cNvPr id="13" name="Picture 6" descr="FermiLogo_RGB_NALBlue.png"/>
            <p:cNvPicPr>
              <a:picLocks noChangeAspect="1"/>
            </p:cNvPicPr>
            <p:nvPr userDrawn="1"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853781" y="6258863"/>
              <a:ext cx="1044157" cy="18884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 xmlns="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xmlns="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19" r:id="rId1"/>
    <p:sldLayoutId id="2147484104" r:id="rId2"/>
    <p:sldLayoutId id="2147484105" r:id="rId3"/>
    <p:sldLayoutId id="2147484120" r:id="rId4"/>
    <p:sldLayoutId id="2147484103" r:id="rId5"/>
    <p:sldLayoutId id="2147484122" r:id="rId6"/>
    <p:sldLayoutId id="2147484116" r:id="rId7"/>
  </p:sldLayoutIdLst>
  <p:hf hdr="0" ftr="0" dt="0"/>
  <p:txStyles>
    <p:titleStyle>
      <a:lvl1pPr algn="l" defTabSz="457200" rtl="0" eaLnBrk="1" fontAlgn="base" hangingPunct="1">
        <a:spcBef>
          <a:spcPct val="0"/>
        </a:spcBef>
        <a:spcAft>
          <a:spcPct val="0"/>
        </a:spcAft>
        <a:defRPr sz="1700" b="1" kern="1200">
          <a:solidFill>
            <a:srgbClr val="2E5286"/>
          </a:solidFill>
          <a:latin typeface="Helvetica"/>
          <a:ea typeface="Geneva" charset="0"/>
          <a:cs typeface="ＭＳ Ｐゴシック" charset="0"/>
        </a:defRPr>
      </a:lvl1pPr>
      <a:lvl2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2pPr>
      <a:lvl3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3pPr>
      <a:lvl4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4pPr>
      <a:lvl5pPr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Geneva" charset="0"/>
          <a:cs typeface="ＭＳ Ｐゴシック" charset="0"/>
        </a:defRPr>
      </a:lvl5pPr>
      <a:lvl6pPr marL="4572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6pPr>
      <a:lvl7pPr marL="9144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7pPr>
      <a:lvl8pPr marL="13716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8pPr>
      <a:lvl9pPr marL="1828800" algn="l" defTabSz="457200" rtl="0" eaLnBrk="1" fontAlgn="base" hangingPunct="1">
        <a:spcBef>
          <a:spcPct val="0"/>
        </a:spcBef>
        <a:spcAft>
          <a:spcPct val="0"/>
        </a:spcAft>
        <a:defRPr sz="1700" b="1">
          <a:solidFill>
            <a:srgbClr val="2E5286"/>
          </a:solidFill>
          <a:latin typeface="Helvetica" charset="0"/>
          <a:ea typeface="ＭＳ Ｐゴシック" charset="0"/>
          <a:cs typeface="ＭＳ Ｐゴシック" charset="0"/>
        </a:defRPr>
      </a:lvl9pPr>
    </p:titleStyle>
    <p:bodyStyle>
      <a:lvl1pPr marL="342900" indent="-3429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kern="1200">
          <a:solidFill>
            <a:srgbClr val="7F7F7F"/>
          </a:solidFill>
          <a:latin typeface="Helvetica"/>
          <a:ea typeface="Geneva" charset="0"/>
          <a:cs typeface="ＭＳ Ｐゴシック" charset="0"/>
        </a:defRPr>
      </a:lvl1pPr>
      <a:lvl2pPr marL="742950" indent="-28575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6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2pPr>
      <a:lvl3pPr marL="11430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3pPr>
      <a:lvl4pPr marL="16002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4pPr>
      <a:lvl5pPr marL="2057400" indent="-228600" algn="l" defTabSz="457200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1200" kern="1200">
          <a:solidFill>
            <a:srgbClr val="7F7F7F"/>
          </a:solidFill>
          <a:latin typeface="Helvetica"/>
          <a:ea typeface="ＭＳ Ｐゴシック" charset="0"/>
          <a:cs typeface="ＭＳ Ｐゴシック" charset="0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0"/>
          </p:nvPr>
        </p:nvSpPr>
        <p:spPr>
          <a:xfrm>
            <a:off x="341925" y="5034022"/>
            <a:ext cx="8499231" cy="1217310"/>
          </a:xfrm>
        </p:spPr>
        <p:txBody>
          <a:bodyPr/>
          <a:lstStyle/>
          <a:p>
            <a:r>
              <a:rPr lang="en-US" dirty="0"/>
              <a:t>Cory Crowley, George </a:t>
            </a:r>
            <a:r>
              <a:rPr lang="en-US" dirty="0" err="1"/>
              <a:t>Lolov</a:t>
            </a:r>
            <a:r>
              <a:rPr lang="en-US" dirty="0"/>
              <a:t>, &amp; Lionel Pittman</a:t>
            </a:r>
          </a:p>
          <a:p>
            <a:r>
              <a:rPr lang="en-US" dirty="0"/>
              <a:t>TSD Topical Meeting</a:t>
            </a:r>
          </a:p>
          <a:p>
            <a:r>
              <a:rPr lang="en-US" dirty="0"/>
              <a:t>2/28/2019</a:t>
            </a:r>
          </a:p>
          <a:p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1"/>
          </p:nvPr>
        </p:nvSpPr>
        <p:spPr/>
        <p:txBody>
          <a:bodyPr>
            <a:noAutofit/>
          </a:bodyPr>
          <a:lstStyle/>
          <a:p>
            <a:r>
              <a:rPr lang="en-US" dirty="0"/>
              <a:t>1MW Horn </a:t>
            </a:r>
            <a:r>
              <a:rPr lang="en-US" dirty="0" err="1"/>
              <a:t>Stripline</a:t>
            </a:r>
            <a:r>
              <a:rPr lang="en-US" dirty="0"/>
              <a:t> + Air Diverter Wind-Tunnel Testing</a:t>
            </a:r>
          </a:p>
        </p:txBody>
      </p:sp>
    </p:spTree>
    <p:extLst>
      <p:ext uri="{BB962C8B-B14F-4D97-AF65-F5344CB8AC3E}">
        <p14:creationId xmlns:p14="http://schemas.microsoft.com/office/powerpoint/2010/main" val="198959752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Coefficient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10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0EF37FC7-A81C-47D7-AA35-6584AAF09EC9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040339"/>
            <a:ext cx="4103255" cy="31578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A48371A8-C0EC-447B-93D5-B08DF1B17257}"/>
              </a:ext>
            </a:extLst>
          </p:cNvPr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24312" y="3040338"/>
            <a:ext cx="4103254" cy="3157883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3959B7AE-32C5-4A45-A5FF-99817618424C}"/>
              </a:ext>
            </a:extLst>
          </p:cNvPr>
          <p:cNvSpPr txBox="1"/>
          <p:nvPr/>
        </p:nvSpPr>
        <p:spPr>
          <a:xfrm>
            <a:off x="178879" y="940377"/>
            <a:ext cx="842017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Al coupon with heating pad and thermocouple inside.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Set on each of the flag faces, set to 80W, turned on the airflow, observed cooling curve.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Identical to original method used, with slightly improved thermal isolation of coupon.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C9850EC6-7197-4B87-9087-D844234B845A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33339607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Old / New Diverter Comparison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11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10CCD93-3FEF-4257-B294-59374B53FFA4}"/>
              </a:ext>
            </a:extLst>
          </p:cNvPr>
          <p:cNvGrpSpPr/>
          <p:nvPr/>
        </p:nvGrpSpPr>
        <p:grpSpPr>
          <a:xfrm>
            <a:off x="925977" y="947028"/>
            <a:ext cx="3841432" cy="2317025"/>
            <a:chOff x="0" y="0"/>
            <a:chExt cx="5872889" cy="3879672"/>
          </a:xfrm>
        </p:grpSpPr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6AE9B1F9-1A98-45CC-9B65-E537054E20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872889" cy="3879672"/>
              <a:chOff x="0" y="0"/>
              <a:chExt cx="6172200" cy="4197319"/>
            </a:xfrm>
          </p:grpSpPr>
          <p:grpSp>
            <p:nvGrpSpPr>
              <p:cNvPr id="14" name="Group 13">
                <a:extLst>
                  <a:ext uri="{FF2B5EF4-FFF2-40B4-BE49-F238E27FC236}">
                    <a16:creationId xmlns:a16="http://schemas.microsoft.com/office/drawing/2014/main" id="{17C84223-0EB0-4BC2-B18F-B910A8CF2238}"/>
                  </a:ext>
                </a:extLst>
              </p:cNvPr>
              <p:cNvGrpSpPr/>
              <p:nvPr/>
            </p:nvGrpSpPr>
            <p:grpSpPr>
              <a:xfrm>
                <a:off x="0" y="0"/>
                <a:ext cx="6172200" cy="4197319"/>
                <a:chOff x="0" y="0"/>
                <a:chExt cx="6172200" cy="4197319"/>
              </a:xfrm>
            </p:grpSpPr>
            <p:pic>
              <p:nvPicPr>
                <p:cNvPr id="17" name="Picture 16">
                  <a:extLst>
                    <a:ext uri="{FF2B5EF4-FFF2-40B4-BE49-F238E27FC236}">
                      <a16:creationId xmlns:a16="http://schemas.microsoft.com/office/drawing/2014/main" id="{04BFD736-E34B-462D-AADF-FAA0286FB3EE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43599" cy="3604895"/>
                </a:xfrm>
                <a:prstGeom prst="rect">
                  <a:avLst/>
                </a:prstGeom>
              </p:spPr>
            </p:pic>
            <p:sp>
              <p:nvSpPr>
                <p:cNvPr id="18" name="Text Box 2">
                  <a:extLst>
                    <a:ext uri="{FF2B5EF4-FFF2-40B4-BE49-F238E27FC236}">
                      <a16:creationId xmlns:a16="http://schemas.microsoft.com/office/drawing/2014/main" id="{01B33D84-7449-437A-9A20-0B144E766CEA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1895" y="39162"/>
                  <a:ext cx="1021080" cy="62517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Sharp Edges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58EFBEC8-389A-4717-9014-5DEC7BB3F8C1}"/>
                    </a:ext>
                  </a:extLst>
                </p:cNvPr>
                <p:cNvCxnSpPr/>
                <p:nvPr/>
              </p:nvCxnSpPr>
              <p:spPr>
                <a:xfrm>
                  <a:off x="3413760" y="297180"/>
                  <a:ext cx="1805940" cy="13030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0" name="Straight Arrow Connector 19">
                  <a:extLst>
                    <a:ext uri="{FF2B5EF4-FFF2-40B4-BE49-F238E27FC236}">
                      <a16:creationId xmlns:a16="http://schemas.microsoft.com/office/drawing/2014/main" id="{7EE24581-25E2-4680-A18E-B7545C8401D0}"/>
                    </a:ext>
                  </a:extLst>
                </p:cNvPr>
                <p:cNvCxnSpPr/>
                <p:nvPr/>
              </p:nvCxnSpPr>
              <p:spPr>
                <a:xfrm flipH="1">
                  <a:off x="815340" y="312420"/>
                  <a:ext cx="1600200" cy="92964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F7077A82-8A7F-4ADF-AB76-7889BACBD8B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33336" y="3639214"/>
                  <a:ext cx="975399" cy="3350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Middle Duct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Box 2">
                  <a:extLst>
                    <a:ext uri="{FF2B5EF4-FFF2-40B4-BE49-F238E27FC236}">
                      <a16:creationId xmlns:a16="http://schemas.microsoft.com/office/drawing/2014/main" id="{FFA3C931-52A4-4519-8166-10B8B37D01D9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633159"/>
                  <a:ext cx="1021080" cy="5641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Outlet Duct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sp>
              <p:nvSpPr>
                <p:cNvPr id="23" name="Text Box 2">
                  <a:extLst>
                    <a:ext uri="{FF2B5EF4-FFF2-40B4-BE49-F238E27FC236}">
                      <a16:creationId xmlns:a16="http://schemas.microsoft.com/office/drawing/2014/main" id="{9A330F14-E3AF-42F0-93AC-CBBB29A123E5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51120" y="3611880"/>
                  <a:ext cx="1021080" cy="4025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68580" tIns="34290" rIns="68580" bIns="34290" anchor="t" anchorCtr="0">
                  <a:noAutofit/>
                </a:bodyPr>
                <a:lstStyle/>
                <a:p>
                  <a:pPr>
                    <a:lnSpc>
                      <a:spcPct val="107000"/>
                    </a:lnSpc>
                    <a:spcBef>
                      <a:spcPts val="0"/>
                    </a:spcBef>
                    <a:spcAft>
                      <a:spcPts val="600"/>
                    </a:spcAft>
                  </a:pPr>
                  <a:r>
                    <a:rPr lang="en-US" sz="900" b="1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rPr>
                    <a:t>Inlet Duct</a:t>
                  </a:r>
                  <a:endParaRPr lang="en-US" sz="825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endParaRPr>
                </a:p>
              </p:txBody>
            </p: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72B677E5-24F2-41CA-8D6C-EC874DDE23CF}"/>
                    </a:ext>
                  </a:extLst>
                </p:cNvPr>
                <p:cNvCxnSpPr/>
                <p:nvPr/>
              </p:nvCxnSpPr>
              <p:spPr>
                <a:xfrm flipV="1">
                  <a:off x="480060" y="2667000"/>
                  <a:ext cx="114300" cy="90678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B93818E1-4E2F-417C-81F1-19F52D691FA2}"/>
                    </a:ext>
                  </a:extLst>
                </p:cNvPr>
                <p:cNvCxnSpPr/>
                <p:nvPr/>
              </p:nvCxnSpPr>
              <p:spPr>
                <a:xfrm flipV="1">
                  <a:off x="2244249" y="3101340"/>
                  <a:ext cx="45719" cy="4648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6" name="Straight Arrow Connector 25">
                  <a:extLst>
                    <a:ext uri="{FF2B5EF4-FFF2-40B4-BE49-F238E27FC236}">
                      <a16:creationId xmlns:a16="http://schemas.microsoft.com/office/drawing/2014/main" id="{F37B3FDD-D567-4C94-818E-E1D3A44221C9}"/>
                    </a:ext>
                  </a:extLst>
                </p:cNvPr>
                <p:cNvCxnSpPr/>
                <p:nvPr/>
              </p:nvCxnSpPr>
              <p:spPr>
                <a:xfrm flipV="1">
                  <a:off x="5570220" y="2331720"/>
                  <a:ext cx="45719" cy="121920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5" name="Text Box 2">
                <a:extLst>
                  <a:ext uri="{FF2B5EF4-FFF2-40B4-BE49-F238E27FC236}">
                    <a16:creationId xmlns:a16="http://schemas.microsoft.com/office/drawing/2014/main" id="{7EECD751-31E3-451D-87AF-602D223F12B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08735" y="3658918"/>
                <a:ext cx="823838" cy="3150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Divider</a:t>
                </a:r>
                <a:endParaRPr lang="en-US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16" name="Straight Arrow Connector 15">
                <a:extLst>
                  <a:ext uri="{FF2B5EF4-FFF2-40B4-BE49-F238E27FC236}">
                    <a16:creationId xmlns:a16="http://schemas.microsoft.com/office/drawing/2014/main" id="{CB58A584-01AC-4B89-BC84-D001B400570C}"/>
                  </a:ext>
                </a:extLst>
              </p:cNvPr>
              <p:cNvCxnSpPr/>
              <p:nvPr/>
            </p:nvCxnSpPr>
            <p:spPr>
              <a:xfrm flipV="1">
                <a:off x="3136444" y="2888504"/>
                <a:ext cx="57400" cy="770315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10" name="Text Box 2">
              <a:extLst>
                <a:ext uri="{FF2B5EF4-FFF2-40B4-BE49-F238E27FC236}">
                  <a16:creationId xmlns:a16="http://schemas.microsoft.com/office/drawing/2014/main" id="{11DF2100-D42C-40F9-9539-421D55C0691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266" y="3361266"/>
              <a:ext cx="1337733" cy="330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Bracket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13" name="Straight Arrow Connector 12">
              <a:extLst>
                <a:ext uri="{FF2B5EF4-FFF2-40B4-BE49-F238E27FC236}">
                  <a16:creationId xmlns:a16="http://schemas.microsoft.com/office/drawing/2014/main" id="{D4ECF351-0F29-4700-B409-F805F304FF57}"/>
                </a:ext>
              </a:extLst>
            </p:cNvPr>
            <p:cNvCxnSpPr/>
            <p:nvPr/>
          </p:nvCxnSpPr>
          <p:spPr>
            <a:xfrm flipV="1">
              <a:off x="3937000" y="1862666"/>
              <a:ext cx="45719" cy="145812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3D3C06EE-860E-446C-BD7B-143C878111FC}"/>
              </a:ext>
            </a:extLst>
          </p:cNvPr>
          <p:cNvGrpSpPr/>
          <p:nvPr/>
        </p:nvGrpSpPr>
        <p:grpSpPr>
          <a:xfrm>
            <a:off x="5046345" y="1217724"/>
            <a:ext cx="2395404" cy="1874387"/>
            <a:chOff x="0" y="0"/>
            <a:chExt cx="4526280" cy="3569335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2809BA1D-BB78-4C74-A2AA-6B45A2F1D29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6280" cy="3569335"/>
            </a:xfrm>
            <a:prstGeom prst="rect">
              <a:avLst/>
            </a:prstGeom>
          </p:spPr>
        </p:pic>
        <p:sp>
          <p:nvSpPr>
            <p:cNvPr id="29" name="Text Box 2">
              <a:extLst>
                <a:ext uri="{FF2B5EF4-FFF2-40B4-BE49-F238E27FC236}">
                  <a16:creationId xmlns:a16="http://schemas.microsoft.com/office/drawing/2014/main" id="{551E2D7B-68D3-4E81-B8D6-2D164E8BB4A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741" y="2796539"/>
              <a:ext cx="1143000" cy="683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 Airflow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0" name="Straight Arrow Connector 29">
              <a:extLst>
                <a:ext uri="{FF2B5EF4-FFF2-40B4-BE49-F238E27FC236}">
                  <a16:creationId xmlns:a16="http://schemas.microsoft.com/office/drawing/2014/main" id="{0CB8926B-B7AC-40AD-AA7C-C4A8FB0CA94F}"/>
                </a:ext>
              </a:extLst>
            </p:cNvPr>
            <p:cNvCxnSpPr/>
            <p:nvPr/>
          </p:nvCxnSpPr>
          <p:spPr>
            <a:xfrm flipH="1" flipV="1">
              <a:off x="1120140" y="2369820"/>
              <a:ext cx="297180" cy="4800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1" name="Text Box 2">
              <a:extLst>
                <a:ext uri="{FF2B5EF4-FFF2-40B4-BE49-F238E27FC236}">
                  <a16:creationId xmlns:a16="http://schemas.microsoft.com/office/drawing/2014/main" id="{E92A890A-B95D-4DBE-A38B-1769BC979CC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340" y="2781301"/>
              <a:ext cx="1143000" cy="68377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sp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Low Airflow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2" name="Straight Arrow Connector 31">
              <a:extLst>
                <a:ext uri="{FF2B5EF4-FFF2-40B4-BE49-F238E27FC236}">
                  <a16:creationId xmlns:a16="http://schemas.microsoft.com/office/drawing/2014/main" id="{98BA5667-2B87-4CFC-AD2D-DE7A5BE9E6F2}"/>
                </a:ext>
              </a:extLst>
            </p:cNvPr>
            <p:cNvCxnSpPr/>
            <p:nvPr/>
          </p:nvCxnSpPr>
          <p:spPr>
            <a:xfrm flipV="1">
              <a:off x="3230880" y="2308860"/>
              <a:ext cx="350520" cy="5257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DA93F3F0-C23D-47FB-AD94-727020B3E59A}"/>
              </a:ext>
            </a:extLst>
          </p:cNvPr>
          <p:cNvGrpSpPr/>
          <p:nvPr/>
        </p:nvGrpSpPr>
        <p:grpSpPr>
          <a:xfrm>
            <a:off x="809077" y="3617214"/>
            <a:ext cx="3762923" cy="2465333"/>
            <a:chOff x="0" y="0"/>
            <a:chExt cx="5879591" cy="3976081"/>
          </a:xfrm>
        </p:grpSpPr>
        <p:grpSp>
          <p:nvGrpSpPr>
            <p:cNvPr id="34" name="Group 33">
              <a:extLst>
                <a:ext uri="{FF2B5EF4-FFF2-40B4-BE49-F238E27FC236}">
                  <a16:creationId xmlns:a16="http://schemas.microsoft.com/office/drawing/2014/main" id="{2192A43F-EEDB-48A3-8619-3CBE07514CB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879591" cy="3976081"/>
              <a:chOff x="0" y="0"/>
              <a:chExt cx="6172200" cy="4031432"/>
            </a:xfrm>
          </p:grpSpPr>
          <p:grpSp>
            <p:nvGrpSpPr>
              <p:cNvPr id="37" name="Group 36">
                <a:extLst>
                  <a:ext uri="{FF2B5EF4-FFF2-40B4-BE49-F238E27FC236}">
                    <a16:creationId xmlns:a16="http://schemas.microsoft.com/office/drawing/2014/main" id="{9081726D-9FA4-463C-9544-7C1208662F43}"/>
                  </a:ext>
                </a:extLst>
              </p:cNvPr>
              <p:cNvGrpSpPr/>
              <p:nvPr/>
            </p:nvGrpSpPr>
            <p:grpSpPr>
              <a:xfrm>
                <a:off x="114300" y="0"/>
                <a:ext cx="5943600" cy="3310890"/>
                <a:chOff x="0" y="0"/>
                <a:chExt cx="5943600" cy="3310890"/>
              </a:xfrm>
            </p:grpSpPr>
            <p:pic>
              <p:nvPicPr>
                <p:cNvPr id="46" name="Picture 45">
                  <a:extLst>
                    <a:ext uri="{FF2B5EF4-FFF2-40B4-BE49-F238E27FC236}">
                      <a16:creationId xmlns:a16="http://schemas.microsoft.com/office/drawing/2014/main" id="{FA8D06D1-96A0-479D-A54F-21D831FCF49C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4">
                  <a:clrChange>
                    <a:clrFrom>
                      <a:srgbClr val="FFFFFF"/>
                    </a:clrFrom>
                    <a:clrTo>
                      <a:srgbClr val="FFFFFF">
                        <a:alpha val="0"/>
                      </a:srgbClr>
                    </a:clrTo>
                  </a:clrChange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43600" cy="3310890"/>
                </a:xfrm>
                <a:prstGeom prst="rect">
                  <a:avLst/>
                </a:prstGeom>
              </p:spPr>
            </p:pic>
            <p:grpSp>
              <p:nvGrpSpPr>
                <p:cNvPr id="47" name="Group 46">
                  <a:extLst>
                    <a:ext uri="{FF2B5EF4-FFF2-40B4-BE49-F238E27FC236}">
                      <a16:creationId xmlns:a16="http://schemas.microsoft.com/office/drawing/2014/main" id="{F7E04FFF-190E-4FB5-9E88-A361C03DAC16}"/>
                    </a:ext>
                  </a:extLst>
                </p:cNvPr>
                <p:cNvGrpSpPr/>
                <p:nvPr/>
              </p:nvGrpSpPr>
              <p:grpSpPr>
                <a:xfrm>
                  <a:off x="914400" y="324387"/>
                  <a:ext cx="3916680" cy="1481553"/>
                  <a:chOff x="0" y="-18513"/>
                  <a:chExt cx="3916680" cy="1481553"/>
                </a:xfrm>
              </p:grpSpPr>
              <p:sp>
                <p:nvSpPr>
                  <p:cNvPr id="48" name="Text Box 2">
                    <a:extLst>
                      <a:ext uri="{FF2B5EF4-FFF2-40B4-BE49-F238E27FC236}">
                        <a16:creationId xmlns:a16="http://schemas.microsoft.com/office/drawing/2014/main" id="{3C0EC67D-C37B-4269-87C6-1322B98FA743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1507114" y="-18513"/>
                    <a:ext cx="1334421" cy="402590"/>
                  </a:xfrm>
                  <a:prstGeom prst="rect">
                    <a:avLst/>
                  </a:prstGeom>
                  <a:solidFill>
                    <a:srgbClr val="FFFFFF"/>
                  </a:solidFill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Smooth Edges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cxnSp>
                <p:nvCxnSpPr>
                  <p:cNvPr id="49" name="Straight Arrow Connector 48">
                    <a:extLst>
                      <a:ext uri="{FF2B5EF4-FFF2-40B4-BE49-F238E27FC236}">
                        <a16:creationId xmlns:a16="http://schemas.microsoft.com/office/drawing/2014/main" id="{42B7E379-3B55-4098-AB11-23B9F5071ECB}"/>
                      </a:ext>
                    </a:extLst>
                  </p:cNvPr>
                  <p:cNvCxnSpPr/>
                  <p:nvPr/>
                </p:nvCxnSpPr>
                <p:spPr>
                  <a:xfrm>
                    <a:off x="2590800" y="251460"/>
                    <a:ext cx="1325880" cy="1211580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0" name="Straight Arrow Connector 49">
                    <a:extLst>
                      <a:ext uri="{FF2B5EF4-FFF2-40B4-BE49-F238E27FC236}">
                        <a16:creationId xmlns:a16="http://schemas.microsoft.com/office/drawing/2014/main" id="{8FDE71E5-8861-4ADB-A5F4-BEEC9D1F3DB5}"/>
                      </a:ext>
                    </a:extLst>
                  </p:cNvPr>
                  <p:cNvCxnSpPr/>
                  <p:nvPr/>
                </p:nvCxnSpPr>
                <p:spPr>
                  <a:xfrm flipH="1">
                    <a:off x="0" y="266700"/>
                    <a:ext cx="1592580" cy="960120"/>
                  </a:xfrm>
                  <a:prstGeom prst="straightConnector1">
                    <a:avLst/>
                  </a:prstGeom>
                  <a:ln w="12700">
                    <a:tailEnd type="triangle"/>
                  </a:ln>
                </p:spPr>
                <p:style>
                  <a:lnRef idx="1">
                    <a:schemeClr val="dk1"/>
                  </a:lnRef>
                  <a:fillRef idx="0">
                    <a:schemeClr val="dk1"/>
                  </a:fillRef>
                  <a:effectRef idx="0">
                    <a:schemeClr val="dk1"/>
                  </a:effectRef>
                  <a:fontRef idx="minor">
                    <a:schemeClr val="tx1"/>
                  </a:fontRef>
                </p:style>
              </p:cxnSp>
            </p:grpSp>
          </p:grpSp>
          <p:sp>
            <p:nvSpPr>
              <p:cNvPr id="38" name="Text Box 2">
                <a:extLst>
                  <a:ext uri="{FF2B5EF4-FFF2-40B4-BE49-F238E27FC236}">
                    <a16:creationId xmlns:a16="http://schemas.microsoft.com/office/drawing/2014/main" id="{43216C09-D151-49FA-BBFE-545BBC0102E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1344985" y="3628841"/>
                <a:ext cx="1103718" cy="402591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Middle Duct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39" name="Text Box 2">
                <a:extLst>
                  <a:ext uri="{FF2B5EF4-FFF2-40B4-BE49-F238E27FC236}">
                    <a16:creationId xmlns:a16="http://schemas.microsoft.com/office/drawing/2014/main" id="{D508E762-90D3-4809-8E51-1809AD97801A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0" y="3611880"/>
                <a:ext cx="1021080" cy="4025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Outlet Duct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sp>
            <p:nvSpPr>
              <p:cNvPr id="40" name="Text Box 2">
                <a:extLst>
                  <a:ext uri="{FF2B5EF4-FFF2-40B4-BE49-F238E27FC236}">
                    <a16:creationId xmlns:a16="http://schemas.microsoft.com/office/drawing/2014/main" id="{3E70CEA1-8E6D-404A-824E-21D5F24DAADB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5151120" y="3611880"/>
                <a:ext cx="1021080" cy="4025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Inlet Duct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1" name="Straight Arrow Connector 40">
                <a:extLst>
                  <a:ext uri="{FF2B5EF4-FFF2-40B4-BE49-F238E27FC236}">
                    <a16:creationId xmlns:a16="http://schemas.microsoft.com/office/drawing/2014/main" id="{061A67C3-4067-4BB8-91F3-A22499EA1EDC}"/>
                  </a:ext>
                </a:extLst>
              </p:cNvPr>
              <p:cNvCxnSpPr/>
              <p:nvPr/>
            </p:nvCxnSpPr>
            <p:spPr>
              <a:xfrm flipV="1">
                <a:off x="480060" y="2667000"/>
                <a:ext cx="114300" cy="90678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2" name="Straight Arrow Connector 41">
                <a:extLst>
                  <a:ext uri="{FF2B5EF4-FFF2-40B4-BE49-F238E27FC236}">
                    <a16:creationId xmlns:a16="http://schemas.microsoft.com/office/drawing/2014/main" id="{92DBE9C5-D161-4ABD-8903-5C2018A58F2B}"/>
                  </a:ext>
                </a:extLst>
              </p:cNvPr>
              <p:cNvCxnSpPr/>
              <p:nvPr/>
            </p:nvCxnSpPr>
            <p:spPr>
              <a:xfrm flipV="1">
                <a:off x="1807268" y="2987417"/>
                <a:ext cx="76993" cy="664084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cxnSp>
            <p:nvCxnSpPr>
              <p:cNvPr id="43" name="Straight Arrow Connector 42">
                <a:extLst>
                  <a:ext uri="{FF2B5EF4-FFF2-40B4-BE49-F238E27FC236}">
                    <a16:creationId xmlns:a16="http://schemas.microsoft.com/office/drawing/2014/main" id="{44CB9E1A-CFD7-47B5-A86B-BD04D57E65C3}"/>
                  </a:ext>
                </a:extLst>
              </p:cNvPr>
              <p:cNvCxnSpPr/>
              <p:nvPr/>
            </p:nvCxnSpPr>
            <p:spPr>
              <a:xfrm flipV="1">
                <a:off x="5570220" y="2331720"/>
                <a:ext cx="45085" cy="1219200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  <p:sp>
            <p:nvSpPr>
              <p:cNvPr id="44" name="Text Box 2">
                <a:extLst>
                  <a:ext uri="{FF2B5EF4-FFF2-40B4-BE49-F238E27FC236}">
                    <a16:creationId xmlns:a16="http://schemas.microsoft.com/office/drawing/2014/main" id="{48297E5B-DD21-4652-9E3E-A73E887A4063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521990" y="3628503"/>
                <a:ext cx="853001" cy="310244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Divider</a:t>
                </a:r>
                <a:endParaRPr lang="en-US" sz="825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45" name="Straight Arrow Connector 44">
                <a:extLst>
                  <a:ext uri="{FF2B5EF4-FFF2-40B4-BE49-F238E27FC236}">
                    <a16:creationId xmlns:a16="http://schemas.microsoft.com/office/drawing/2014/main" id="{E94E699A-978C-426C-BD0D-322E658F602E}"/>
                  </a:ext>
                </a:extLst>
              </p:cNvPr>
              <p:cNvCxnSpPr>
                <a:stCxn id="44" idx="0"/>
              </p:cNvCxnSpPr>
              <p:nvPr/>
            </p:nvCxnSpPr>
            <p:spPr>
              <a:xfrm flipV="1">
                <a:off x="2948491" y="2832864"/>
                <a:ext cx="206524" cy="795639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35" name="Text Box 2">
              <a:extLst>
                <a:ext uri="{FF2B5EF4-FFF2-40B4-BE49-F238E27FC236}">
                  <a16:creationId xmlns:a16="http://schemas.microsoft.com/office/drawing/2014/main" id="{50804C67-FC86-46A0-B721-5EA574A3CD51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200163" y="3557135"/>
              <a:ext cx="1464953" cy="327509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Mounting Bracket</a:t>
              </a:r>
              <a:endParaRPr lang="en-US" sz="825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36" name="Straight Arrow Connector 35">
              <a:extLst>
                <a:ext uri="{FF2B5EF4-FFF2-40B4-BE49-F238E27FC236}">
                  <a16:creationId xmlns:a16="http://schemas.microsoft.com/office/drawing/2014/main" id="{94638BC0-7F22-4578-A761-65424D3856C5}"/>
                </a:ext>
              </a:extLst>
            </p:cNvPr>
            <p:cNvCxnSpPr/>
            <p:nvPr/>
          </p:nvCxnSpPr>
          <p:spPr>
            <a:xfrm flipV="1">
              <a:off x="3767667" y="2192867"/>
              <a:ext cx="152400" cy="1385860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04796F0E-69C2-42AD-A7C0-BDF796BC69F5}"/>
              </a:ext>
            </a:extLst>
          </p:cNvPr>
          <p:cNvGrpSpPr>
            <a:grpSpLocks noChangeAspect="1"/>
          </p:cNvGrpSpPr>
          <p:nvPr/>
        </p:nvGrpSpPr>
        <p:grpSpPr>
          <a:xfrm>
            <a:off x="5080631" y="3769559"/>
            <a:ext cx="2400848" cy="2337539"/>
            <a:chOff x="0" y="0"/>
            <a:chExt cx="3886199" cy="3783965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BD3FDE7D-EABC-43E2-B5D6-948FE35B0A3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207" r="21398"/>
            <a:stretch/>
          </p:blipFill>
          <p:spPr bwMode="auto">
            <a:xfrm>
              <a:off x="0" y="0"/>
              <a:ext cx="3886199" cy="3783965"/>
            </a:xfrm>
            <a:prstGeom prst="rect">
              <a:avLst/>
            </a:prstGeom>
            <a:noFill/>
            <a:ln>
              <a:noFill/>
            </a:ln>
            <a:extLst>
              <a:ext uri="{53640926-AAD7-44D8-BBD7-CCE9431645EC}">
                <a14:shadowObscured xmlns:a14="http://schemas.microsoft.com/office/drawing/2010/main"/>
              </a:ext>
            </a:extLst>
          </p:spPr>
        </p:pic>
        <p:sp>
          <p:nvSpPr>
            <p:cNvPr id="53" name="Text Box 2">
              <a:extLst>
                <a:ext uri="{FF2B5EF4-FFF2-40B4-BE49-F238E27FC236}">
                  <a16:creationId xmlns:a16="http://schemas.microsoft.com/office/drawing/2014/main" id="{BEA2F8E0-5D37-448D-A9E0-017D5BA1B9E5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584345" y="1345435"/>
              <a:ext cx="964122" cy="60388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Balanced Airflow</a:t>
              </a:r>
              <a:endParaRPr 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54" name="Straight Arrow Connector 53">
              <a:extLst>
                <a:ext uri="{FF2B5EF4-FFF2-40B4-BE49-F238E27FC236}">
                  <a16:creationId xmlns:a16="http://schemas.microsoft.com/office/drawing/2014/main" id="{92C9A3DB-D63B-4871-8BAC-F7C2ECF5AC6A}"/>
                </a:ext>
              </a:extLst>
            </p:cNvPr>
            <p:cNvCxnSpPr/>
            <p:nvPr/>
          </p:nvCxnSpPr>
          <p:spPr>
            <a:xfrm flipH="1" flipV="1">
              <a:off x="1244600" y="1896533"/>
              <a:ext cx="145011" cy="1634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5" name="Straight Arrow Connector 54">
              <a:extLst>
                <a:ext uri="{FF2B5EF4-FFF2-40B4-BE49-F238E27FC236}">
                  <a16:creationId xmlns:a16="http://schemas.microsoft.com/office/drawing/2014/main" id="{E4684DC3-0D22-430A-9D70-1A9AC6BE1433}"/>
                </a:ext>
              </a:extLst>
            </p:cNvPr>
            <p:cNvCxnSpPr/>
            <p:nvPr/>
          </p:nvCxnSpPr>
          <p:spPr>
            <a:xfrm flipH="1" flipV="1">
              <a:off x="1354667" y="1786467"/>
              <a:ext cx="145011" cy="1634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6" name="Straight Arrow Connector 55">
              <a:extLst>
                <a:ext uri="{FF2B5EF4-FFF2-40B4-BE49-F238E27FC236}">
                  <a16:creationId xmlns:a16="http://schemas.microsoft.com/office/drawing/2014/main" id="{8A7BAF2D-59FF-4F98-AFBB-678EE0842CC5}"/>
                </a:ext>
              </a:extLst>
            </p:cNvPr>
            <p:cNvCxnSpPr/>
            <p:nvPr/>
          </p:nvCxnSpPr>
          <p:spPr>
            <a:xfrm flipH="1" flipV="1">
              <a:off x="1473200" y="1667933"/>
              <a:ext cx="145011" cy="163484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7" name="Straight Arrow Connector 56">
              <a:extLst>
                <a:ext uri="{FF2B5EF4-FFF2-40B4-BE49-F238E27FC236}">
                  <a16:creationId xmlns:a16="http://schemas.microsoft.com/office/drawing/2014/main" id="{56A60200-7487-4174-ABC6-132F936C6DEC}"/>
                </a:ext>
              </a:extLst>
            </p:cNvPr>
            <p:cNvCxnSpPr/>
            <p:nvPr/>
          </p:nvCxnSpPr>
          <p:spPr>
            <a:xfrm flipV="1">
              <a:off x="2421467" y="1684867"/>
              <a:ext cx="152400" cy="146858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8" name="Straight Arrow Connector 57">
              <a:extLst>
                <a:ext uri="{FF2B5EF4-FFF2-40B4-BE49-F238E27FC236}">
                  <a16:creationId xmlns:a16="http://schemas.microsoft.com/office/drawing/2014/main" id="{8435675B-0B21-4C78-A02E-ED7E3DF41D67}"/>
                </a:ext>
              </a:extLst>
            </p:cNvPr>
            <p:cNvCxnSpPr/>
            <p:nvPr/>
          </p:nvCxnSpPr>
          <p:spPr>
            <a:xfrm flipV="1">
              <a:off x="2523067" y="1786467"/>
              <a:ext cx="146050" cy="15367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cxnSp>
          <p:nvCxnSpPr>
            <p:cNvPr id="59" name="Straight Arrow Connector 58">
              <a:extLst>
                <a:ext uri="{FF2B5EF4-FFF2-40B4-BE49-F238E27FC236}">
                  <a16:creationId xmlns:a16="http://schemas.microsoft.com/office/drawing/2014/main" id="{B3EF6B07-78B1-41F9-8618-61CD24FB68EF}"/>
                </a:ext>
              </a:extLst>
            </p:cNvPr>
            <p:cNvCxnSpPr/>
            <p:nvPr/>
          </p:nvCxnSpPr>
          <p:spPr>
            <a:xfrm flipV="1">
              <a:off x="2633134" y="1896533"/>
              <a:ext cx="152400" cy="156153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61" name="Date Placeholder 3">
            <a:extLst>
              <a:ext uri="{FF2B5EF4-FFF2-40B4-BE49-F238E27FC236}">
                <a16:creationId xmlns:a16="http://schemas.microsoft.com/office/drawing/2014/main" id="{9644978D-2204-4A06-AE87-98948CD619D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24283960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Diverter Design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12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60" name="Picture 59">
            <a:extLst>
              <a:ext uri="{FF2B5EF4-FFF2-40B4-BE49-F238E27FC236}">
                <a16:creationId xmlns:a16="http://schemas.microsoft.com/office/drawing/2014/main" id="{70E58464-FD0F-4EC5-8043-167DE6BD768E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5314" y="2507590"/>
            <a:ext cx="5418514" cy="3475305"/>
          </a:xfrm>
          <a:prstGeom prst="rect">
            <a:avLst/>
          </a:prstGeom>
        </p:spPr>
      </p:pic>
      <p:pic>
        <p:nvPicPr>
          <p:cNvPr id="61" name="Picture 60">
            <a:extLst>
              <a:ext uri="{FF2B5EF4-FFF2-40B4-BE49-F238E27FC236}">
                <a16:creationId xmlns:a16="http://schemas.microsoft.com/office/drawing/2014/main" id="{73AABBB3-D491-42A7-92F1-E1ECBCDEE8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0" r="26666"/>
          <a:stretch/>
        </p:blipFill>
        <p:spPr>
          <a:xfrm rot="5400000">
            <a:off x="11103" y="3110278"/>
            <a:ext cx="3390823" cy="2241501"/>
          </a:xfrm>
          <a:prstGeom prst="rect">
            <a:avLst/>
          </a:prstGeom>
        </p:spPr>
      </p:pic>
      <p:sp>
        <p:nvSpPr>
          <p:cNvPr id="62" name="TextBox 61">
            <a:extLst>
              <a:ext uri="{FF2B5EF4-FFF2-40B4-BE49-F238E27FC236}">
                <a16:creationId xmlns:a16="http://schemas.microsoft.com/office/drawing/2014/main" id="{CFA6B0B4-7AAB-4D83-BB7C-2FFC1112C20A}"/>
              </a:ext>
            </a:extLst>
          </p:cNvPr>
          <p:cNvSpPr txBox="1"/>
          <p:nvPr/>
        </p:nvSpPr>
        <p:spPr>
          <a:xfrm>
            <a:off x="222250" y="806130"/>
            <a:ext cx="869315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New Inlet features 4 sheets curved into elliptical geometry.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Initially tried creating from cardboard- didn’t turn out so well.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Split into 4 sections and 3D printed – worked really well (Thanks Keith!)</a:t>
            </a:r>
          </a:p>
        </p:txBody>
      </p:sp>
      <p:sp>
        <p:nvSpPr>
          <p:cNvPr id="63" name="Date Placeholder 3">
            <a:extLst>
              <a:ext uri="{FF2B5EF4-FFF2-40B4-BE49-F238E27FC236}">
                <a16:creationId xmlns:a16="http://schemas.microsoft.com/office/drawing/2014/main" id="{6EEA3FAF-B708-4EB8-A835-27D43850030B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70809067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Diverter Design: Inlet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BB4AFA36-0C9D-45F1-8D99-1787F905725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1166" y="1228869"/>
            <a:ext cx="2400144" cy="220013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1142B0E-63EA-4866-9312-F4EA67E2F2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564" y="4066794"/>
            <a:ext cx="2478746" cy="99869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4925FC78-CDD7-4ACB-98C1-05F59FAF6AE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75204" y="1448467"/>
            <a:ext cx="3245735" cy="2101406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611E22FF-36A5-4B6E-9993-BE53BCCE4BD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78293" y="3623405"/>
            <a:ext cx="3039557" cy="2005727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44807E96-A86A-4475-910B-C46621940C3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101347" y="1522000"/>
            <a:ext cx="2861488" cy="2101406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AFC30691-B042-47DE-812D-26843C359D3B}"/>
              </a:ext>
            </a:extLst>
          </p:cNvPr>
          <p:cNvSpPr txBox="1"/>
          <p:nvPr/>
        </p:nvSpPr>
        <p:spPr>
          <a:xfrm>
            <a:off x="6412230" y="4978210"/>
            <a:ext cx="2550605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50" i="1" dirty="0"/>
              <a:t>DEVELOPMENT OF BELL MOUTH FOR LOW SPEED AXIAL FLOW</a:t>
            </a:r>
          </a:p>
          <a:p>
            <a:r>
              <a:rPr lang="en-US" sz="1050" i="1" dirty="0"/>
              <a:t>COMPRESSOR TESTING FACILITY</a:t>
            </a:r>
          </a:p>
          <a:p>
            <a:r>
              <a:rPr lang="en-US" sz="1050" i="1" dirty="0"/>
              <a:t>Apurva Tiwari Et al.</a:t>
            </a:r>
            <a:endParaRPr lang="en-US" sz="825" i="1" dirty="0"/>
          </a:p>
        </p:txBody>
      </p:sp>
      <p:sp>
        <p:nvSpPr>
          <p:cNvPr id="17" name="Date Placeholder 3">
            <a:extLst>
              <a:ext uri="{FF2B5EF4-FFF2-40B4-BE49-F238E27FC236}">
                <a16:creationId xmlns:a16="http://schemas.microsoft.com/office/drawing/2014/main" id="{F6C5EFD0-98B6-4AF8-843A-B97D6C10EBE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46684678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New Diverter Design: Outlet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80819514-F5F3-4412-85C3-05537A8561F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090" y="2518602"/>
            <a:ext cx="4941455" cy="3726606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06DDB74-C246-4E1C-83AA-7492C6A0E3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8211"/>
          <a:stretch/>
        </p:blipFill>
        <p:spPr>
          <a:xfrm rot="5400000">
            <a:off x="170977" y="3325958"/>
            <a:ext cx="3673035" cy="2058324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358AB96B-1438-4E79-88C9-9BD06C3ED104}"/>
              </a:ext>
            </a:extLst>
          </p:cNvPr>
          <p:cNvSpPr txBox="1"/>
          <p:nvPr/>
        </p:nvSpPr>
        <p:spPr>
          <a:xfrm>
            <a:off x="176876" y="895372"/>
            <a:ext cx="86867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Because we doubled the inlet area, we also doubled the outlet area – airflow covers more flag surface area.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Didn’t bother with cardboard, split up into 4 pieces and 3D printed.</a:t>
            </a:r>
          </a:p>
        </p:txBody>
      </p:sp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8CFCC920-5831-4316-8003-178BFB186E65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49985803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Diverter Prototype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15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BB26407-A578-4D91-B719-2FC93CB83FE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5866"/>
          <a:stretch/>
        </p:blipFill>
        <p:spPr>
          <a:xfrm rot="5400000">
            <a:off x="-296487" y="2068981"/>
            <a:ext cx="5410362" cy="2947404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A43BCBBA-CEF1-40C5-B6F0-632666FA77FD}"/>
              </a:ext>
            </a:extLst>
          </p:cNvPr>
          <p:cNvSpPr txBox="1"/>
          <p:nvPr/>
        </p:nvSpPr>
        <p:spPr>
          <a:xfrm>
            <a:off x="5275211" y="1072351"/>
            <a:ext cx="1495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3D Printed Inlet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86F9CA2-0454-4084-A795-63BD066CE1C4}"/>
              </a:ext>
            </a:extLst>
          </p:cNvPr>
          <p:cNvSpPr txBox="1"/>
          <p:nvPr/>
        </p:nvSpPr>
        <p:spPr>
          <a:xfrm>
            <a:off x="5043898" y="5253986"/>
            <a:ext cx="149504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3D Printed Outlet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239BF31-3427-450A-867F-F4E56F507C93}"/>
              </a:ext>
            </a:extLst>
          </p:cNvPr>
          <p:cNvSpPr txBox="1"/>
          <p:nvPr/>
        </p:nvSpPr>
        <p:spPr>
          <a:xfrm>
            <a:off x="6417303" y="3052931"/>
            <a:ext cx="2139696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Cardboard Middle Section with Cardboard Divider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FBE9EE8-5598-40F9-A5A4-EBB7A49E5749}"/>
              </a:ext>
            </a:extLst>
          </p:cNvPr>
          <p:cNvSpPr txBox="1"/>
          <p:nvPr/>
        </p:nvSpPr>
        <p:spPr>
          <a:xfrm>
            <a:off x="6921327" y="4295895"/>
            <a:ext cx="149504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Highly Engineered Support Structure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2B97754F-5599-46C9-9C8D-FDECDD98361C}"/>
              </a:ext>
            </a:extLst>
          </p:cNvPr>
          <p:cNvSpPr txBox="1"/>
          <p:nvPr/>
        </p:nvSpPr>
        <p:spPr>
          <a:xfrm>
            <a:off x="6265908" y="1816272"/>
            <a:ext cx="23454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dirty="0"/>
              <a:t>Strategically Placed Counterweight using Principles of Statics</a:t>
            </a:r>
          </a:p>
        </p:txBody>
      </p: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58FAB38A-816D-4919-9805-CCAE1E8B3A43}"/>
              </a:ext>
            </a:extLst>
          </p:cNvPr>
          <p:cNvCxnSpPr>
            <a:cxnSpLocks/>
          </p:cNvCxnSpPr>
          <p:nvPr/>
        </p:nvCxnSpPr>
        <p:spPr>
          <a:xfrm flipH="1">
            <a:off x="3765042" y="1613087"/>
            <a:ext cx="1496564" cy="1267422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6647BF42-48EC-4FE8-9A1E-9AC8EAC15FB4}"/>
              </a:ext>
            </a:extLst>
          </p:cNvPr>
          <p:cNvCxnSpPr>
            <a:cxnSpLocks/>
            <a:stCxn id="13" idx="1"/>
          </p:cNvCxnSpPr>
          <p:nvPr/>
        </p:nvCxnSpPr>
        <p:spPr>
          <a:xfrm flipH="1" flipV="1">
            <a:off x="1588655" y="4163540"/>
            <a:ext cx="3455243" cy="144438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658881F1-E62D-4499-AE60-C616FFBDA058}"/>
              </a:ext>
            </a:extLst>
          </p:cNvPr>
          <p:cNvCxnSpPr>
            <a:cxnSpLocks/>
          </p:cNvCxnSpPr>
          <p:nvPr/>
        </p:nvCxnSpPr>
        <p:spPr>
          <a:xfrm flipH="1" flipV="1">
            <a:off x="2545632" y="4321413"/>
            <a:ext cx="4224623" cy="5095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Straight Arrow Connector 22">
            <a:extLst>
              <a:ext uri="{FF2B5EF4-FFF2-40B4-BE49-F238E27FC236}">
                <a16:creationId xmlns:a16="http://schemas.microsoft.com/office/drawing/2014/main" id="{52D46B82-27DA-41C9-866F-9C2AF878742C}"/>
              </a:ext>
            </a:extLst>
          </p:cNvPr>
          <p:cNvCxnSpPr>
            <a:cxnSpLocks/>
            <a:stCxn id="14" idx="1"/>
          </p:cNvCxnSpPr>
          <p:nvPr/>
        </p:nvCxnSpPr>
        <p:spPr>
          <a:xfrm flipH="1">
            <a:off x="3334327" y="3560763"/>
            <a:ext cx="3082976" cy="21117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1319D36E-6B49-47CA-9282-6FE61B547DCC}"/>
              </a:ext>
            </a:extLst>
          </p:cNvPr>
          <p:cNvCxnSpPr>
            <a:cxnSpLocks/>
          </p:cNvCxnSpPr>
          <p:nvPr/>
        </p:nvCxnSpPr>
        <p:spPr>
          <a:xfrm flipH="1">
            <a:off x="3264159" y="2452088"/>
            <a:ext cx="3001749" cy="1032416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6" name="Date Placeholder 3">
            <a:extLst>
              <a:ext uri="{FF2B5EF4-FFF2-40B4-BE49-F238E27FC236}">
                <a16:creationId xmlns:a16="http://schemas.microsoft.com/office/drawing/2014/main" id="{380CF8A8-3E4F-4B95-BD12-61376C7F12A8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372248327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Coefficient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16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F4A65BAE-FD87-4DC2-9242-2EA3A9F8B129}"/>
              </a:ext>
            </a:extLst>
          </p:cNvPr>
          <p:cNvGrpSpPr/>
          <p:nvPr/>
        </p:nvGrpSpPr>
        <p:grpSpPr>
          <a:xfrm>
            <a:off x="4838806" y="951319"/>
            <a:ext cx="3934968" cy="2292161"/>
            <a:chOff x="0" y="-3348"/>
            <a:chExt cx="6299200" cy="3403138"/>
          </a:xfrm>
        </p:grpSpPr>
        <p:grpSp>
          <p:nvGrpSpPr>
            <p:cNvPr id="16" name="Group 15">
              <a:extLst>
                <a:ext uri="{FF2B5EF4-FFF2-40B4-BE49-F238E27FC236}">
                  <a16:creationId xmlns:a16="http://schemas.microsoft.com/office/drawing/2014/main" id="{24CFD916-70E7-4D30-8484-3874B430895F}"/>
                </a:ext>
              </a:extLst>
            </p:cNvPr>
            <p:cNvGrpSpPr/>
            <p:nvPr/>
          </p:nvGrpSpPr>
          <p:grpSpPr>
            <a:xfrm>
              <a:off x="0" y="-3348"/>
              <a:ext cx="6299200" cy="3403138"/>
              <a:chOff x="0" y="-3348"/>
              <a:chExt cx="6299201" cy="3403138"/>
            </a:xfrm>
          </p:grpSpPr>
          <p:grpSp>
            <p:nvGrpSpPr>
              <p:cNvPr id="23" name="Group 22">
                <a:extLst>
                  <a:ext uri="{FF2B5EF4-FFF2-40B4-BE49-F238E27FC236}">
                    <a16:creationId xmlns:a16="http://schemas.microsoft.com/office/drawing/2014/main" id="{830ED7F3-0A02-41F0-95DA-7A8EA98040F8}"/>
                  </a:ext>
                </a:extLst>
              </p:cNvPr>
              <p:cNvGrpSpPr/>
              <p:nvPr/>
            </p:nvGrpSpPr>
            <p:grpSpPr>
              <a:xfrm>
                <a:off x="0" y="38100"/>
                <a:ext cx="6299201" cy="3361690"/>
                <a:chOff x="0" y="0"/>
                <a:chExt cx="6299201" cy="3361690"/>
              </a:xfrm>
            </p:grpSpPr>
            <p:grpSp>
              <p:nvGrpSpPr>
                <p:cNvPr id="29" name="Group 28">
                  <a:extLst>
                    <a:ext uri="{FF2B5EF4-FFF2-40B4-BE49-F238E27FC236}">
                      <a16:creationId xmlns:a16="http://schemas.microsoft.com/office/drawing/2014/main" id="{F4E75607-6CD4-47AA-B277-60968E69A025}"/>
                    </a:ext>
                  </a:extLst>
                </p:cNvPr>
                <p:cNvGrpSpPr/>
                <p:nvPr/>
              </p:nvGrpSpPr>
              <p:grpSpPr>
                <a:xfrm>
                  <a:off x="0" y="0"/>
                  <a:ext cx="6299201" cy="3361690"/>
                  <a:chOff x="0" y="0"/>
                  <a:chExt cx="6299201" cy="3361690"/>
                </a:xfrm>
              </p:grpSpPr>
              <p:grpSp>
                <p:nvGrpSpPr>
                  <p:cNvPr id="36" name="Group 35">
                    <a:extLst>
                      <a:ext uri="{FF2B5EF4-FFF2-40B4-BE49-F238E27FC236}">
                        <a16:creationId xmlns:a16="http://schemas.microsoft.com/office/drawing/2014/main" id="{D8212D74-3F5E-401B-99EA-29A5D046AC26}"/>
                      </a:ext>
                    </a:extLst>
                  </p:cNvPr>
                  <p:cNvGrpSpPr/>
                  <p:nvPr/>
                </p:nvGrpSpPr>
                <p:grpSpPr>
                  <a:xfrm>
                    <a:off x="0" y="0"/>
                    <a:ext cx="5753100" cy="3361690"/>
                    <a:chOff x="0" y="0"/>
                    <a:chExt cx="5753100" cy="3361690"/>
                  </a:xfrm>
                </p:grpSpPr>
                <p:grpSp>
                  <p:nvGrpSpPr>
                    <p:cNvPr id="42" name="Group 41">
                      <a:extLst>
                        <a:ext uri="{FF2B5EF4-FFF2-40B4-BE49-F238E27FC236}">
                          <a16:creationId xmlns:a16="http://schemas.microsoft.com/office/drawing/2014/main" id="{ABF0B99F-EABC-466C-BDBE-74D79A9639C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0" y="0"/>
                      <a:ext cx="5753100" cy="3361690"/>
                      <a:chOff x="0" y="0"/>
                      <a:chExt cx="5753100" cy="3361690"/>
                    </a:xfrm>
                  </p:grpSpPr>
                  <p:grpSp>
                    <p:nvGrpSpPr>
                      <p:cNvPr id="56" name="Group 55">
                        <a:extLst>
                          <a:ext uri="{FF2B5EF4-FFF2-40B4-BE49-F238E27FC236}">
                            <a16:creationId xmlns:a16="http://schemas.microsoft.com/office/drawing/2014/main" id="{EB03F039-26FA-4844-94B0-CF15B2E39F24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5753100" cy="3361690"/>
                        <a:chOff x="0" y="0"/>
                        <a:chExt cx="5753100" cy="3361690"/>
                      </a:xfrm>
                    </p:grpSpPr>
                    <p:grpSp>
                      <p:nvGrpSpPr>
                        <p:cNvPr id="59" name="Group 58">
                          <a:extLst>
                            <a:ext uri="{FF2B5EF4-FFF2-40B4-BE49-F238E27FC236}">
                              <a16:creationId xmlns:a16="http://schemas.microsoft.com/office/drawing/2014/main" id="{F94D0FAA-B3B5-4CF4-85BE-2ABA7404CF08}"/>
                            </a:ext>
                          </a:extLst>
                        </p:cNvPr>
                        <p:cNvGrpSpPr/>
                        <p:nvPr/>
                      </p:nvGrpSpPr>
                      <p:grpSpPr>
                        <a:xfrm>
                          <a:off x="0" y="0"/>
                          <a:ext cx="5753100" cy="3361690"/>
                          <a:chOff x="0" y="0"/>
                          <a:chExt cx="5753100" cy="3361690"/>
                        </a:xfrm>
                      </p:grpSpPr>
                      <p:pic>
                        <p:nvPicPr>
                          <p:cNvPr id="63" name="Picture 62">
                            <a:extLst>
                              <a:ext uri="{FF2B5EF4-FFF2-40B4-BE49-F238E27FC236}">
                                <a16:creationId xmlns:a16="http://schemas.microsoft.com/office/drawing/2014/main" id="{1002A634-3774-4D32-91A8-2184935472C9}"/>
                              </a:ext>
                            </a:extLst>
                          </p:cNvPr>
                          <p:cNvPicPr>
                            <a:picLocks noChangeAspect="1"/>
                          </p:cNvPicPr>
                          <p:nvPr/>
                        </p:nvPicPr>
                        <p:blipFill rotWithShape="1">
                          <a:blip r:embed="rId2">
                            <a:extLst>
                              <a:ext uri="{28A0092B-C50C-407E-A947-70E740481C1C}">
                                <a14:useLocalDpi xmlns:a14="http://schemas.microsoft.com/office/drawing/2010/main" val="0"/>
                              </a:ext>
                            </a:extLst>
                          </a:blip>
                          <a:srcRect l="3205" t="4129"/>
                          <a:stretch/>
                        </p:blipFill>
                        <p:spPr bwMode="auto">
                          <a:xfrm>
                            <a:off x="0" y="0"/>
                            <a:ext cx="5753100" cy="3361690"/>
                          </a:xfrm>
                          <a:prstGeom prst="rect">
                            <a:avLst/>
                          </a:prstGeom>
                          <a:ln>
                            <a:noFill/>
                          </a:ln>
                          <a:extLst>
                            <a:ext uri="{53640926-AAD7-44D8-BBD7-CCE9431645EC}">
                              <a14:shadowObscured xmlns:a14="http://schemas.microsoft.com/office/drawing/2010/main"/>
                            </a:ext>
                          </a:extLst>
                        </p:spPr>
                      </p:pic>
                      <p:sp>
                        <p:nvSpPr>
                          <p:cNvPr id="64" name="Rectangle 63">
                            <a:extLst>
                              <a:ext uri="{FF2B5EF4-FFF2-40B4-BE49-F238E27FC236}">
                                <a16:creationId xmlns:a16="http://schemas.microsoft.com/office/drawing/2014/main" id="{4AE369A9-AA8C-42BB-BD8B-0B84BF401749}"/>
                              </a:ext>
                            </a:extLst>
                          </p:cNvPr>
                          <p:cNvSpPr/>
                          <p:nvPr/>
                        </p:nvSpPr>
                        <p:spPr>
                          <a:xfrm rot="21421911">
                            <a:off x="1676400" y="1760220"/>
                            <a:ext cx="3500281" cy="241552"/>
                          </a:xfrm>
                          <a:prstGeom prst="rect">
                            <a:avLst/>
                          </a:prstGeom>
                          <a:noFill/>
                          <a:ln>
                            <a:solidFill>
                              <a:schemeClr val="tx1"/>
                            </a:solidFill>
                            <a:prstDash val="sysDash"/>
                          </a:ln>
                        </p:spPr>
                        <p:style>
                          <a:lnRef idx="2">
                            <a:schemeClr val="accent1">
                              <a:shade val="50000"/>
                            </a:schemeClr>
                          </a:lnRef>
                          <a:fillRef idx="1">
                            <a:schemeClr val="accent1"/>
                          </a:fillRef>
                          <a:effectRef idx="0">
                            <a:schemeClr val="accent1"/>
                          </a:effectRef>
                          <a:fontRef idx="minor">
                            <a:schemeClr val="lt1"/>
                          </a:fontRef>
                        </p:style>
                        <p:txBody>
                          <a:bodyPr rot="0" spcFirstLastPara="0" vert="horz" wrap="square" lIns="68580" tIns="34290" rIns="68580" bIns="34290" numCol="1" spcCol="0" rtlCol="0" fromWordArt="0" anchor="ctr" anchorCtr="0" forceAA="0" compatLnSpc="1">
                            <a:prstTxWarp prst="textNoShape">
                              <a:avLst/>
                            </a:prstTxWarp>
                            <a:noAutofit/>
                          </a:bodyPr>
                          <a:lstStyle/>
                          <a:p>
                            <a:endParaRPr lang="en-US" sz="1800"/>
                          </a:p>
                        </p:txBody>
                      </p:sp>
                      <p:sp>
                        <p:nvSpPr>
                          <p:cNvPr id="65" name="Text Box 2">
                            <a:extLst>
                              <a:ext uri="{FF2B5EF4-FFF2-40B4-BE49-F238E27FC236}">
                                <a16:creationId xmlns:a16="http://schemas.microsoft.com/office/drawing/2014/main" id="{23929B7B-F24E-4CAF-9344-1CDC96EBBB61}"/>
                              </a:ext>
                            </a:extLst>
                          </p:cNvPr>
                          <p:cNvSpPr txBox="1">
                            <a:spLocks noChangeArrowheads="1"/>
                          </p:cNvSpPr>
                          <p:nvPr/>
                        </p:nvSpPr>
                        <p:spPr bwMode="auto">
                          <a:xfrm rot="21399060">
                            <a:off x="2308859" y="1767231"/>
                            <a:ext cx="2361563" cy="313108"/>
                          </a:xfrm>
                          <a:prstGeom prst="rect">
                            <a:avLst/>
                          </a:prstGeom>
                          <a:noFill/>
                          <a:ln w="9525">
                            <a:noFill/>
                            <a:miter lim="800000"/>
                            <a:headEnd/>
                            <a:tailEnd/>
                          </a:ln>
                        </p:spPr>
                        <p:txBody>
                          <a:bodyPr rot="0" vert="horz" wrap="square" lIns="68580" tIns="34290" rIns="68580" bIns="34290" anchor="t" anchorCtr="0">
                            <a:spAutoFit/>
                          </a:bodyPr>
                          <a:lstStyle/>
                          <a:p>
                            <a:pPr>
                              <a:lnSpc>
                                <a:spcPct val="107000"/>
                              </a:lnSpc>
                              <a:spcBef>
                                <a:spcPts val="0"/>
                              </a:spcBef>
                              <a:spcAft>
                                <a:spcPts val="600"/>
                              </a:spcAft>
                            </a:pPr>
                            <a:r>
                              <a:rPr lang="en-US" sz="900" b="1">
                                <a:latin typeface="Calibri" panose="020F0502020204030204" pitchFamily="34" charset="0"/>
                                <a:ea typeface="Calibri" panose="020F0502020204030204" pitchFamily="34" charset="0"/>
                                <a:cs typeface="Times New Roman" panose="02020603050405020304" pitchFamily="18" charset="0"/>
                              </a:rPr>
                              <a:t>Heating Pad</a:t>
                            </a:r>
                            <a:endParaRPr lang="en-US" sz="825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endParaRPr>
                          </a:p>
                        </p:txBody>
                      </p:sp>
                    </p:grpSp>
                    <p:sp>
                      <p:nvSpPr>
                        <p:cNvPr id="60" name="Text Box 2">
                          <a:extLst>
                            <a:ext uri="{FF2B5EF4-FFF2-40B4-BE49-F238E27FC236}">
                              <a16:creationId xmlns:a16="http://schemas.microsoft.com/office/drawing/2014/main" id="{1B6F1611-56A6-41F1-8FC8-DFFCB1660622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21399060">
                          <a:off x="1592581" y="1043277"/>
                          <a:ext cx="2361563" cy="313108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sp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900" b="1" dirty="0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Adjacent Coupon</a:t>
                          </a:r>
                          <a:endParaRPr lang="en-US" sz="825" dirty="0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  <p:cxnSp>
                      <p:nvCxnSpPr>
                        <p:cNvPr id="61" name="Straight Connector 60">
                          <a:extLst>
                            <a:ext uri="{FF2B5EF4-FFF2-40B4-BE49-F238E27FC236}">
                              <a16:creationId xmlns:a16="http://schemas.microsoft.com/office/drawing/2014/main" id="{2BB27A11-A302-46CD-8D59-5D89F55514A2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465320" y="1264920"/>
                          <a:ext cx="662940" cy="388620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  <p:cxnSp>
                      <p:nvCxnSpPr>
                        <p:cNvPr id="62" name="Straight Connector 61">
                          <a:extLst>
                            <a:ext uri="{FF2B5EF4-FFF2-40B4-BE49-F238E27FC236}">
                              <a16:creationId xmlns:a16="http://schemas.microsoft.com/office/drawing/2014/main" id="{7ED49904-0D7A-4C4E-812B-FC504147EF75}"/>
                            </a:ext>
                          </a:extLst>
                        </p:cNvPr>
                        <p:cNvCxnSpPr/>
                        <p:nvPr/>
                      </p:nvCxnSpPr>
                      <p:spPr>
                        <a:xfrm>
                          <a:off x="4158916" y="1287379"/>
                          <a:ext cx="1007444" cy="610001"/>
                        </a:xfrm>
                        <a:prstGeom prst="line">
                          <a:avLst/>
                        </a:prstGeom>
                        <a:ln w="12700">
                          <a:solidFill>
                            <a:schemeClr val="tx1"/>
                          </a:solidFill>
                          <a:prstDash val="sysDash"/>
                        </a:ln>
                      </p:spPr>
                      <p:style>
                        <a:lnRef idx="1">
                          <a:schemeClr val="accent1"/>
                        </a:lnRef>
                        <a:fillRef idx="0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tx1"/>
                        </a:fontRef>
                      </p:style>
                    </p:cxnSp>
                  </p:grpSp>
                  <p:cxnSp>
                    <p:nvCxnSpPr>
                      <p:cNvPr id="57" name="Straight Connector 56">
                        <a:extLst>
                          <a:ext uri="{FF2B5EF4-FFF2-40B4-BE49-F238E27FC236}">
                            <a16:creationId xmlns:a16="http://schemas.microsoft.com/office/drawing/2014/main" id="{4BA4496B-C2C8-4039-817A-EAD5B8F6D70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483895" y="1776664"/>
                        <a:ext cx="155448" cy="6858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8" name="Straight Connector 57">
                        <a:extLst>
                          <a:ext uri="{FF2B5EF4-FFF2-40B4-BE49-F238E27FC236}">
                            <a16:creationId xmlns:a16="http://schemas.microsoft.com/office/drawing/2014/main" id="{57E2BF4C-F64D-40BE-895D-10F39ED4EACF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487905" y="1989221"/>
                        <a:ext cx="188976" cy="9499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3" name="Group 42">
                      <a:extLst>
                        <a:ext uri="{FF2B5EF4-FFF2-40B4-BE49-F238E27FC236}">
                          <a16:creationId xmlns:a16="http://schemas.microsoft.com/office/drawing/2014/main" id="{E84E9B6D-32C4-4F8A-9FAB-14B05560C4E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064042" y="545432"/>
                      <a:ext cx="955610" cy="1054768"/>
                      <a:chOff x="0" y="0"/>
                      <a:chExt cx="955610" cy="1054768"/>
                    </a:xfrm>
                  </p:grpSpPr>
                  <p:grpSp>
                    <p:nvGrpSpPr>
                      <p:cNvPr id="51" name="Group 50">
                        <a:extLst>
                          <a:ext uri="{FF2B5EF4-FFF2-40B4-BE49-F238E27FC236}">
                            <a16:creationId xmlns:a16="http://schemas.microsoft.com/office/drawing/2014/main" id="{AFBC7272-6A96-4E52-8ABD-5A0BDC0A4146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411480" cy="281940"/>
                        <a:chOff x="0" y="-60962"/>
                        <a:chExt cx="411480" cy="281940"/>
                      </a:xfrm>
                    </p:grpSpPr>
                    <p:sp>
                      <p:nvSpPr>
                        <p:cNvPr id="54" name="Oval 53">
                          <a:extLst>
                            <a:ext uri="{FF2B5EF4-FFF2-40B4-BE49-F238E27FC236}">
                              <a16:creationId xmlns:a16="http://schemas.microsoft.com/office/drawing/2014/main" id="{F58D893F-4F9E-484C-9C6B-38276CC07A92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78605">
                          <a:off x="0" y="0"/>
                          <a:ext cx="312420" cy="205685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  <a:prstDash val="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1800"/>
                        </a:p>
                      </p:txBody>
                    </p:sp>
                    <p:sp>
                      <p:nvSpPr>
                        <p:cNvPr id="55" name="Text Box 2">
                          <a:extLst>
                            <a:ext uri="{FF2B5EF4-FFF2-40B4-BE49-F238E27FC236}">
                              <a16:creationId xmlns:a16="http://schemas.microsoft.com/office/drawing/2014/main" id="{B36E5404-A0B2-44C6-8366-898D0A0785E9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21340082">
                          <a:off x="15240" y="-60962"/>
                          <a:ext cx="396240" cy="28194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no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050" b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825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52" name="Straight Connector 51">
                        <a:extLst>
                          <a:ext uri="{FF2B5EF4-FFF2-40B4-BE49-F238E27FC236}">
                            <a16:creationId xmlns:a16="http://schemas.microsoft.com/office/drawing/2014/main" id="{89587221-FB3F-465B-95B9-8D1A84E17A6D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98120" y="251460"/>
                        <a:ext cx="335280" cy="36576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53" name="Straight Connector 52">
                        <a:extLst>
                          <a:ext uri="{FF2B5EF4-FFF2-40B4-BE49-F238E27FC236}">
                            <a16:creationId xmlns:a16="http://schemas.microsoft.com/office/drawing/2014/main" id="{903D4568-63C3-438E-918C-5CAC83B0AD40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1020" y="624840"/>
                        <a:ext cx="414590" cy="429928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44" name="Group 43">
                      <a:extLst>
                        <a:ext uri="{FF2B5EF4-FFF2-40B4-BE49-F238E27FC236}">
                          <a16:creationId xmlns:a16="http://schemas.microsoft.com/office/drawing/2014/main" id="{051106E4-6EFB-47D8-A0EF-1A2F2D129F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24200" y="1291390"/>
                      <a:ext cx="982133" cy="1079276"/>
                      <a:chOff x="0" y="0"/>
                      <a:chExt cx="982133" cy="1079276"/>
                    </a:xfrm>
                  </p:grpSpPr>
                  <p:grpSp>
                    <p:nvGrpSpPr>
                      <p:cNvPr id="46" name="Group 45">
                        <a:extLst>
                          <a:ext uri="{FF2B5EF4-FFF2-40B4-BE49-F238E27FC236}">
                            <a16:creationId xmlns:a16="http://schemas.microsoft.com/office/drawing/2014/main" id="{B1B3FC05-B7BF-4082-9AAA-A9373876265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0" y="0"/>
                        <a:ext cx="411480" cy="281940"/>
                        <a:chOff x="0" y="-60962"/>
                        <a:chExt cx="411480" cy="281940"/>
                      </a:xfrm>
                    </p:grpSpPr>
                    <p:sp>
                      <p:nvSpPr>
                        <p:cNvPr id="49" name="Oval 48">
                          <a:extLst>
                            <a:ext uri="{FF2B5EF4-FFF2-40B4-BE49-F238E27FC236}">
                              <a16:creationId xmlns:a16="http://schemas.microsoft.com/office/drawing/2014/main" id="{93B8D2A8-CE80-41E8-AA32-D916D698124C}"/>
                            </a:ext>
                          </a:extLst>
                        </p:cNvPr>
                        <p:cNvSpPr/>
                        <p:nvPr/>
                      </p:nvSpPr>
                      <p:spPr>
                        <a:xfrm rot="21378605">
                          <a:off x="0" y="0"/>
                          <a:ext cx="312420" cy="205685"/>
                        </a:xfrm>
                        <a:prstGeom prst="ellipse">
                          <a:avLst/>
                        </a:prstGeom>
                        <a:noFill/>
                        <a:ln>
                          <a:solidFill>
                            <a:schemeClr val="tx1"/>
                          </a:solidFill>
                          <a:prstDash val="dash"/>
                        </a:ln>
                      </p:spPr>
                      <p:style>
                        <a:lnRef idx="2">
                          <a:schemeClr val="accent1">
                            <a:shade val="50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ot="0" spcFirstLastPara="0" vert="horz" wrap="square" lIns="68580" tIns="34290" rIns="68580" bIns="34290" numCol="1" spcCol="0" rtlCol="0" fromWordArt="0" anchor="ctr" anchorCtr="0" forceAA="0" compatLnSpc="1">
                          <a:prstTxWarp prst="textNoShape">
                            <a:avLst/>
                          </a:prstTxWarp>
                          <a:noAutofit/>
                        </a:bodyPr>
                        <a:lstStyle/>
                        <a:p>
                          <a:endParaRPr lang="en-US" sz="1800"/>
                        </a:p>
                      </p:txBody>
                    </p:sp>
                    <p:sp>
                      <p:nvSpPr>
                        <p:cNvPr id="50" name="Text Box 2">
                          <a:extLst>
                            <a:ext uri="{FF2B5EF4-FFF2-40B4-BE49-F238E27FC236}">
                              <a16:creationId xmlns:a16="http://schemas.microsoft.com/office/drawing/2014/main" id="{5C5BF003-2EA7-4E59-8FBB-E792EE0370DB}"/>
                            </a:ext>
                          </a:extLst>
                        </p:cNvPr>
                        <p:cNvSpPr txBox="1">
                          <a:spLocks noChangeArrowheads="1"/>
                        </p:cNvSpPr>
                        <p:nvPr/>
                      </p:nvSpPr>
                      <p:spPr bwMode="auto">
                        <a:xfrm rot="21340082">
                          <a:off x="15240" y="-60962"/>
                          <a:ext cx="396240" cy="281940"/>
                        </a:xfrm>
                        <a:prstGeom prst="rect">
                          <a:avLst/>
                        </a:prstGeom>
                        <a:noFill/>
                        <a:ln w="9525">
                          <a:noFill/>
                          <a:miter lim="800000"/>
                          <a:headEnd/>
                          <a:tailEnd/>
                        </a:ln>
                      </p:spPr>
                      <p:txBody>
                        <a:bodyPr rot="0" vert="horz" wrap="square" lIns="68580" tIns="34290" rIns="68580" bIns="34290" anchor="t" anchorCtr="0">
                          <a:noAutofit/>
                        </a:bodyPr>
                        <a:lstStyle/>
                        <a:p>
                          <a:pPr>
                            <a:lnSpc>
                              <a:spcPct val="107000"/>
                            </a:lnSpc>
                            <a:spcBef>
                              <a:spcPts val="0"/>
                            </a:spcBef>
                            <a:spcAft>
                              <a:spcPts val="600"/>
                            </a:spcAft>
                          </a:pPr>
                          <a:r>
                            <a:rPr lang="en-US" sz="1050" b="1">
                              <a:latin typeface="Calibri" panose="020F0502020204030204" pitchFamily="34" charset="0"/>
                              <a:ea typeface="Calibri" panose="020F0502020204030204" pitchFamily="34" charset="0"/>
                              <a:cs typeface="Times New Roman" panose="02020603050405020304" pitchFamily="18" charset="0"/>
                            </a:rPr>
                            <a:t>T</a:t>
                          </a:r>
                          <a:endParaRPr lang="en-US" sz="825">
                            <a:latin typeface="Calibri" panose="020F0502020204030204" pitchFamily="34" charset="0"/>
                            <a:ea typeface="Calibri" panose="020F0502020204030204" pitchFamily="34" charset="0"/>
                            <a:cs typeface="Times New Roman" panose="02020603050405020304" pitchFamily="18" charset="0"/>
                          </a:endParaRPr>
                        </a:p>
                      </p:txBody>
                    </p:sp>
                  </p:grpSp>
                  <p:cxnSp>
                    <p:nvCxnSpPr>
                      <p:cNvPr id="47" name="Straight Connector 46">
                        <a:extLst>
                          <a:ext uri="{FF2B5EF4-FFF2-40B4-BE49-F238E27FC236}">
                            <a16:creationId xmlns:a16="http://schemas.microsoft.com/office/drawing/2014/main" id="{161D347E-4A6B-4DB6-B434-FC9DC6C58155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198120" y="251460"/>
                        <a:ext cx="335280" cy="365760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ysDash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48" name="Straight Connector 47">
                        <a:extLst>
                          <a:ext uri="{FF2B5EF4-FFF2-40B4-BE49-F238E27FC236}">
                            <a16:creationId xmlns:a16="http://schemas.microsoft.com/office/drawing/2014/main" id="{4D23B064-9BDB-48C8-BB9D-AD80119968F7}"/>
                          </a:ext>
                        </a:extLst>
                      </p:cNvPr>
                      <p:cNvCxnSpPr/>
                      <p:nvPr/>
                    </p:nvCxnSpPr>
                    <p:spPr>
                      <a:xfrm>
                        <a:off x="541020" y="624840"/>
                        <a:ext cx="441113" cy="454436"/>
                      </a:xfrm>
                      <a:prstGeom prst="line">
                        <a:avLst/>
                      </a:prstGeom>
                      <a:ln w="12700">
                        <a:solidFill>
                          <a:schemeClr val="tx1"/>
                        </a:solidFill>
                        <a:prstDash val="solid"/>
                      </a:ln>
                    </p:spPr>
                    <p:style>
                      <a:lnRef idx="1">
                        <a:schemeClr val="accent1"/>
                      </a:lnRef>
                      <a:fillRef idx="0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sp>
                  <p:nvSpPr>
                    <p:cNvPr id="45" name="Text Box 2">
                      <a:extLst>
                        <a:ext uri="{FF2B5EF4-FFF2-40B4-BE49-F238E27FC236}">
                          <a16:creationId xmlns:a16="http://schemas.microsoft.com/office/drawing/2014/main" id="{12FD31D7-19E4-4E46-85BE-E2E114019EFB}"/>
                        </a:ext>
                      </a:extLst>
                    </p:cNvPr>
                    <p:cNvSpPr txBox="1">
                      <a:spLocks noChangeArrowheads="1"/>
                    </p:cNvSpPr>
                    <p:nvPr/>
                  </p:nvSpPr>
                  <p:spPr bwMode="auto">
                    <a:xfrm rot="21399060">
                      <a:off x="2243221" y="354314"/>
                      <a:ext cx="2361563" cy="313108"/>
                    </a:xfrm>
                    <a:prstGeom prst="rect">
                      <a:avLst/>
                    </a:prstGeom>
                    <a:noFill/>
                    <a:ln w="9525">
                      <a:noFill/>
                      <a:miter lim="800000"/>
                      <a:headEnd/>
                      <a:tailEnd/>
                    </a:ln>
                  </p:spPr>
                  <p:txBody>
                    <a:bodyPr rot="0" vert="horz" wrap="square" lIns="68580" tIns="34290" rIns="68580" bIns="34290" anchor="t" anchorCtr="0">
                      <a:spAutoFit/>
                    </a:bodyPr>
                    <a:lstStyle/>
                    <a:p>
                      <a:pPr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600"/>
                        </a:spcAft>
                      </a:pPr>
                      <a:r>
                        <a:rPr lang="en-US" sz="900" b="1">
                          <a:latin typeface="Calibri" panose="020F0502020204030204" pitchFamily="34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J-Type Thermocouple</a:t>
                      </a:r>
                      <a:endParaRPr lang="en-US" sz="825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p:txBody>
                </p:sp>
              </p:grpSp>
              <p:sp>
                <p:nvSpPr>
                  <p:cNvPr id="37" name="Text Box 2">
                    <a:extLst>
                      <a:ext uri="{FF2B5EF4-FFF2-40B4-BE49-F238E27FC236}">
                        <a16:creationId xmlns:a16="http://schemas.microsoft.com/office/drawing/2014/main" id="{619BF328-9568-4253-9654-BDACFFA1C55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06534" y="1227667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8" name="Text Box 2">
                    <a:extLst>
                      <a:ext uri="{FF2B5EF4-FFF2-40B4-BE49-F238E27FC236}">
                        <a16:creationId xmlns:a16="http://schemas.microsoft.com/office/drawing/2014/main" id="{F76FFB1E-09C0-4FA2-8C30-5AB4FBF63BBB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23467" y="2032000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39" name="Text Box 2">
                    <a:extLst>
                      <a:ext uri="{FF2B5EF4-FFF2-40B4-BE49-F238E27FC236}">
                        <a16:creationId xmlns:a16="http://schemas.microsoft.com/office/drawing/2014/main" id="{D27CA2BF-AFD6-47CB-93DA-F3F510126E5C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06534" y="1617134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0" name="Text Box 2">
                    <a:extLst>
                      <a:ext uri="{FF2B5EF4-FFF2-40B4-BE49-F238E27FC236}">
                        <a16:creationId xmlns:a16="http://schemas.microsoft.com/office/drawing/2014/main" id="{965F8BE6-F8FA-4A22-BA40-749ED1D46E4A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689600" y="846667"/>
                    <a:ext cx="567055" cy="287655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 dirty="0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 dirty="0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  <p:sp>
                <p:nvSpPr>
                  <p:cNvPr id="41" name="Text Box 2">
                    <a:extLst>
                      <a:ext uri="{FF2B5EF4-FFF2-40B4-BE49-F238E27FC236}">
                        <a16:creationId xmlns:a16="http://schemas.microsoft.com/office/drawing/2014/main" id="{C6EF3713-8B16-46F1-8D45-37166BA373F6}"/>
                      </a:ext>
                    </a:extLst>
                  </p:cNvPr>
                  <p:cNvSpPr txBox="1">
                    <a:spLocks noChangeArrowheads="1"/>
                  </p:cNvSpPr>
                  <p:nvPr/>
                </p:nvSpPr>
                <p:spPr bwMode="auto">
                  <a:xfrm>
                    <a:off x="5731934" y="2396067"/>
                    <a:ext cx="567267" cy="287867"/>
                  </a:xfrm>
                  <a:prstGeom prst="rect">
                    <a:avLst/>
                  </a:prstGeom>
                  <a:noFill/>
                  <a:ln w="9525">
                    <a:noFill/>
                    <a:miter lim="800000"/>
                    <a:headEnd/>
                    <a:tailEnd/>
                  </a:ln>
                </p:spPr>
                <p:txBody>
                  <a:bodyPr rot="0" vert="horz" wrap="square" lIns="68580" tIns="34290" rIns="68580" bIns="34290" anchor="t" anchorCtr="0">
                    <a:noAutofit/>
                  </a:bodyPr>
                  <a:lstStyle/>
                  <a:p>
                    <a:pPr>
                      <a:lnSpc>
                        <a:spcPct val="107000"/>
                      </a:lnSpc>
                      <a:spcBef>
                        <a:spcPts val="0"/>
                      </a:spcBef>
                      <a:spcAft>
                        <a:spcPts val="600"/>
                      </a:spcAft>
                    </a:pPr>
                    <a:r>
                      <a:rPr lang="en-US" sz="900" b="1"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rPr>
                      <a:t>3/8”</a:t>
                    </a:r>
                    <a:endParaRPr lang="en-US" sz="825">
                      <a:latin typeface="Calibri" panose="020F0502020204030204" pitchFamily="34" charset="0"/>
                      <a:ea typeface="Calibri" panose="020F0502020204030204" pitchFamily="34" charset="0"/>
                      <a:cs typeface="Times New Roman" panose="02020603050405020304" pitchFamily="18" charset="0"/>
                    </a:endParaRPr>
                  </a:p>
                </p:txBody>
              </p:sp>
            </p:grpSp>
            <p:cxnSp>
              <p:nvCxnSpPr>
                <p:cNvPr id="30" name="Straight Connector 29">
                  <a:extLst>
                    <a:ext uri="{FF2B5EF4-FFF2-40B4-BE49-F238E27FC236}">
                      <a16:creationId xmlns:a16="http://schemas.microsoft.com/office/drawing/2014/main" id="{365222F3-8353-44A0-BFE5-997EF5AC26B7}"/>
                    </a:ext>
                  </a:extLst>
                </p:cNvPr>
                <p:cNvCxnSpPr/>
                <p:nvPr/>
              </p:nvCxnSpPr>
              <p:spPr>
                <a:xfrm flipV="1">
                  <a:off x="5486400" y="821267"/>
                  <a:ext cx="719666" cy="16933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1" name="Straight Connector 30">
                  <a:extLst>
                    <a:ext uri="{FF2B5EF4-FFF2-40B4-BE49-F238E27FC236}">
                      <a16:creationId xmlns:a16="http://schemas.microsoft.com/office/drawing/2014/main" id="{F5F2CC47-2A65-481A-8A23-08B1A83062C0}"/>
                    </a:ext>
                  </a:extLst>
                </p:cNvPr>
                <p:cNvCxnSpPr/>
                <p:nvPr/>
              </p:nvCxnSpPr>
              <p:spPr>
                <a:xfrm flipV="1">
                  <a:off x="5511800" y="1193800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2" name="Straight Connector 31">
                  <a:extLst>
                    <a:ext uri="{FF2B5EF4-FFF2-40B4-BE49-F238E27FC236}">
                      <a16:creationId xmlns:a16="http://schemas.microsoft.com/office/drawing/2014/main" id="{4439D522-720C-409E-B791-9B0C8272380C}"/>
                    </a:ext>
                  </a:extLst>
                </p:cNvPr>
                <p:cNvCxnSpPr/>
                <p:nvPr/>
              </p:nvCxnSpPr>
              <p:spPr>
                <a:xfrm flipV="1">
                  <a:off x="5528734" y="1557867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3" name="Straight Connector 32">
                  <a:extLst>
                    <a:ext uri="{FF2B5EF4-FFF2-40B4-BE49-F238E27FC236}">
                      <a16:creationId xmlns:a16="http://schemas.microsoft.com/office/drawing/2014/main" id="{122331FC-7BAD-4C02-B1DF-CE8685848106}"/>
                    </a:ext>
                  </a:extLst>
                </p:cNvPr>
                <p:cNvCxnSpPr/>
                <p:nvPr/>
              </p:nvCxnSpPr>
              <p:spPr>
                <a:xfrm flipV="1">
                  <a:off x="5537200" y="1938867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4" name="Straight Connector 33">
                  <a:extLst>
                    <a:ext uri="{FF2B5EF4-FFF2-40B4-BE49-F238E27FC236}">
                      <a16:creationId xmlns:a16="http://schemas.microsoft.com/office/drawing/2014/main" id="{0B5F7D29-4098-4262-9071-703BB788F732}"/>
                    </a:ext>
                  </a:extLst>
                </p:cNvPr>
                <p:cNvCxnSpPr/>
                <p:nvPr/>
              </p:nvCxnSpPr>
              <p:spPr>
                <a:xfrm flipV="1">
                  <a:off x="5545667" y="2328334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35" name="Straight Connector 34">
                  <a:extLst>
                    <a:ext uri="{FF2B5EF4-FFF2-40B4-BE49-F238E27FC236}">
                      <a16:creationId xmlns:a16="http://schemas.microsoft.com/office/drawing/2014/main" id="{BF985FE4-6224-4BA9-9748-894758FD6557}"/>
                    </a:ext>
                  </a:extLst>
                </p:cNvPr>
                <p:cNvCxnSpPr/>
                <p:nvPr/>
              </p:nvCxnSpPr>
              <p:spPr>
                <a:xfrm flipV="1">
                  <a:off x="5554134" y="2700867"/>
                  <a:ext cx="719455" cy="16510"/>
                </a:xfrm>
                <a:prstGeom prst="line">
                  <a:avLst/>
                </a:prstGeom>
                <a:ln w="12700">
                  <a:solidFill>
                    <a:schemeClr val="tx1"/>
                  </a:solidFill>
                  <a:prstDash val="solid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24" name="Text Box 2">
                <a:extLst>
                  <a:ext uri="{FF2B5EF4-FFF2-40B4-BE49-F238E27FC236}">
                    <a16:creationId xmlns:a16="http://schemas.microsoft.com/office/drawing/2014/main" id="{1A5439F5-02D6-4E27-80E3-6028B7D49459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 rot="21406436">
                <a:off x="1942997" y="-3348"/>
                <a:ext cx="695362" cy="28765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68580" tIns="34290" rIns="68580" bIns="34290" anchor="t" anchorCtr="0">
                <a:noAutofit/>
              </a:bodyPr>
              <a:lstStyle/>
              <a:p>
                <a:pPr>
                  <a:lnSpc>
                    <a:spcPct val="107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en-US" sz="900" b="1" dirty="0">
                    <a:latin typeface="Calibri" panose="020F0502020204030204" pitchFamily="34" charset="0"/>
                    <a:ea typeface="Calibri" panose="020F0502020204030204" pitchFamily="34" charset="0"/>
                    <a:cs typeface="Times New Roman" panose="02020603050405020304" pitchFamily="18" charset="0"/>
                  </a:rPr>
                  <a:t>4.25”</a:t>
                </a:r>
                <a:endParaRPr lang="en-US" sz="825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endParaRPr>
              </a:p>
            </p:txBody>
          </p:sp>
          <p:cxnSp>
            <p:nvCxnSpPr>
              <p:cNvPr id="25" name="Straight Connector 24">
                <a:extLst>
                  <a:ext uri="{FF2B5EF4-FFF2-40B4-BE49-F238E27FC236}">
                    <a16:creationId xmlns:a16="http://schemas.microsoft.com/office/drawing/2014/main" id="{A59CC279-9CE8-4775-B587-4BD01570FCA5}"/>
                  </a:ext>
                </a:extLst>
              </p:cNvPr>
              <p:cNvCxnSpPr/>
              <p:nvPr/>
            </p:nvCxnSpPr>
            <p:spPr>
              <a:xfrm>
                <a:off x="0" y="171450"/>
                <a:ext cx="404495" cy="226377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6" name="Straight Connector 25">
                <a:extLst>
                  <a:ext uri="{FF2B5EF4-FFF2-40B4-BE49-F238E27FC236}">
                    <a16:creationId xmlns:a16="http://schemas.microsoft.com/office/drawing/2014/main" id="{7610C934-CC8B-4102-ABD8-40A91209CE65}"/>
                  </a:ext>
                </a:extLst>
              </p:cNvPr>
              <p:cNvCxnSpPr/>
              <p:nvPr/>
            </p:nvCxnSpPr>
            <p:spPr>
              <a:xfrm>
                <a:off x="3762375" y="4762"/>
                <a:ext cx="409258" cy="207328"/>
              </a:xfrm>
              <a:prstGeom prst="line">
                <a:avLst/>
              </a:prstGeom>
              <a:ln w="12700">
                <a:solidFill>
                  <a:schemeClr val="tx1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7" name="Straight Arrow Connector 26">
                <a:extLst>
                  <a:ext uri="{FF2B5EF4-FFF2-40B4-BE49-F238E27FC236}">
                    <a16:creationId xmlns:a16="http://schemas.microsoft.com/office/drawing/2014/main" id="{35AEDD24-EB31-4524-A2C0-8BE75C77CEB6}"/>
                  </a:ext>
                </a:extLst>
              </p:cNvPr>
              <p:cNvCxnSpPr/>
              <p:nvPr/>
            </p:nvCxnSpPr>
            <p:spPr>
              <a:xfrm flipH="1">
                <a:off x="290513" y="190500"/>
                <a:ext cx="1590675" cy="71120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28" name="Straight Arrow Connector 27">
                <a:extLst>
                  <a:ext uri="{FF2B5EF4-FFF2-40B4-BE49-F238E27FC236}">
                    <a16:creationId xmlns:a16="http://schemas.microsoft.com/office/drawing/2014/main" id="{B6A239DC-2C32-4BCB-B7A1-85359EC3E2D1}"/>
                  </a:ext>
                </a:extLst>
              </p:cNvPr>
              <p:cNvCxnSpPr/>
              <p:nvPr/>
            </p:nvCxnSpPr>
            <p:spPr>
              <a:xfrm flipV="1">
                <a:off x="2543175" y="109537"/>
                <a:ext cx="1309370" cy="61913"/>
              </a:xfrm>
              <a:prstGeom prst="straightConnector1">
                <a:avLst/>
              </a:prstGeom>
              <a:ln w="9525">
                <a:solidFill>
                  <a:schemeClr val="tx1"/>
                </a:solidFill>
                <a:tailEnd type="triangl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20" name="Text Box 2">
              <a:extLst>
                <a:ext uri="{FF2B5EF4-FFF2-40B4-BE49-F238E27FC236}">
                  <a16:creationId xmlns:a16="http://schemas.microsoft.com/office/drawing/2014/main" id="{CEA9F24A-D70D-4D59-9DEB-BE7C99829A0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 rot="1565615">
              <a:off x="4294818" y="492276"/>
              <a:ext cx="679252" cy="28765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68580" tIns="34290" rIns="68580" bIns="34290" anchor="t" anchorCtr="0">
              <a:noAutofit/>
            </a:bodyPr>
            <a:lstStyle/>
            <a:p>
              <a:pPr>
                <a:lnSpc>
                  <a:spcPct val="107000"/>
                </a:lnSpc>
                <a:spcBef>
                  <a:spcPts val="0"/>
                </a:spcBef>
                <a:spcAft>
                  <a:spcPts val="600"/>
                </a:spcAft>
              </a:pPr>
              <a:r>
                <a:rPr lang="en-US" sz="900" b="1" dirty="0">
                  <a:latin typeface="Calibri" panose="020F0502020204030204" pitchFamily="34" charset="0"/>
                  <a:ea typeface="Calibri" panose="020F0502020204030204" pitchFamily="34" charset="0"/>
                  <a:cs typeface="Times New Roman" panose="02020603050405020304" pitchFamily="18" charset="0"/>
                </a:rPr>
                <a:t>4.25”</a:t>
              </a:r>
              <a:endParaRPr lang="en-US" sz="825" dirty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endParaRPr>
            </a:p>
          </p:txBody>
        </p:sp>
        <p:cxnSp>
          <p:nvCxnSpPr>
            <p:cNvPr id="21" name="Straight Arrow Connector 20">
              <a:extLst>
                <a:ext uri="{FF2B5EF4-FFF2-40B4-BE49-F238E27FC236}">
                  <a16:creationId xmlns:a16="http://schemas.microsoft.com/office/drawing/2014/main" id="{1C4C03F0-B0B3-4026-8699-02FF0EABF4FD}"/>
                </a:ext>
              </a:extLst>
            </p:cNvPr>
            <p:cNvCxnSpPr/>
            <p:nvPr/>
          </p:nvCxnSpPr>
          <p:spPr>
            <a:xfrm flipH="1" flipV="1">
              <a:off x="4186238" y="352425"/>
              <a:ext cx="219074" cy="152400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Arrow Connector 21">
              <a:extLst>
                <a:ext uri="{FF2B5EF4-FFF2-40B4-BE49-F238E27FC236}">
                  <a16:creationId xmlns:a16="http://schemas.microsoft.com/office/drawing/2014/main" id="{09821257-3628-46B6-ACB7-EC14F7D22032}"/>
                </a:ext>
              </a:extLst>
            </p:cNvPr>
            <p:cNvCxnSpPr/>
            <p:nvPr/>
          </p:nvCxnSpPr>
          <p:spPr>
            <a:xfrm>
              <a:off x="4714876" y="676276"/>
              <a:ext cx="280987" cy="183743"/>
            </a:xfrm>
            <a:prstGeom prst="straightConnector1">
              <a:avLst/>
            </a:prstGeom>
            <a:ln w="9525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66" name="Picture 65">
            <a:extLst>
              <a:ext uri="{FF2B5EF4-FFF2-40B4-BE49-F238E27FC236}">
                <a16:creationId xmlns:a16="http://schemas.microsoft.com/office/drawing/2014/main" id="{E5B17A54-A381-40F7-9E92-BE78E9EAB491}"/>
              </a:ext>
            </a:extLst>
          </p:cNvPr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604"/>
          <a:stretch/>
        </p:blipFill>
        <p:spPr bwMode="auto">
          <a:xfrm>
            <a:off x="204033" y="3794545"/>
            <a:ext cx="2785584" cy="2139201"/>
          </a:xfrm>
          <a:prstGeom prst="rect">
            <a:avLst/>
          </a:prstGeom>
          <a:noFill/>
          <a:ln>
            <a:noFill/>
          </a:ln>
        </p:spPr>
      </p:pic>
      <p:pic>
        <p:nvPicPr>
          <p:cNvPr id="67" name="Picture 66">
            <a:extLst>
              <a:ext uri="{FF2B5EF4-FFF2-40B4-BE49-F238E27FC236}">
                <a16:creationId xmlns:a16="http://schemas.microsoft.com/office/drawing/2014/main" id="{D1400CC0-F3C8-4FE0-AC58-95841C7A20E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790" y="3807315"/>
            <a:ext cx="2942177" cy="2136742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68624D1-1619-46A7-BD33-97E65FC89B56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5354" y="3799591"/>
            <a:ext cx="2896698" cy="2139201"/>
          </a:xfrm>
          <a:prstGeom prst="rect">
            <a:avLst/>
          </a:prstGeom>
        </p:spPr>
      </p:pic>
      <p:sp>
        <p:nvSpPr>
          <p:cNvPr id="69" name="TextBox 68">
            <a:extLst>
              <a:ext uri="{FF2B5EF4-FFF2-40B4-BE49-F238E27FC236}">
                <a16:creationId xmlns:a16="http://schemas.microsoft.com/office/drawing/2014/main" id="{A2156FB6-0770-42F8-BE85-EA6E930D29DA}"/>
              </a:ext>
            </a:extLst>
          </p:cNvPr>
          <p:cNvSpPr txBox="1"/>
          <p:nvPr/>
        </p:nvSpPr>
        <p:spPr>
          <a:xfrm>
            <a:off x="204033" y="976799"/>
            <a:ext cx="4474049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Assumed stagnant air convection coefficient between the </a:t>
            </a:r>
            <a:r>
              <a:rPr lang="en-US" sz="2000" dirty="0" err="1"/>
              <a:t>striplines</a:t>
            </a:r>
            <a:r>
              <a:rPr lang="en-US" sz="2000" dirty="0"/>
              <a:t> unless proven otherwise.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Simulations showed inner </a:t>
            </a:r>
            <a:r>
              <a:rPr lang="en-US" sz="2000" dirty="0" err="1"/>
              <a:t>stripline</a:t>
            </a:r>
            <a:r>
              <a:rPr lang="en-US" sz="2000" dirty="0"/>
              <a:t> temps to be too high.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Experimentally determined convection coefficient for most problematic areas.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p:sp>
        <p:nvSpPr>
          <p:cNvPr id="70" name="Date Placeholder 3">
            <a:extLst>
              <a:ext uri="{FF2B5EF4-FFF2-40B4-BE49-F238E27FC236}">
                <a16:creationId xmlns:a16="http://schemas.microsoft.com/office/drawing/2014/main" id="{084A1BF9-F472-4FBC-8D0E-E81CB9B89B3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135794715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Convection Coefficient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17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212CFF4-E822-4BA5-B18B-7827CD158048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046" y="1543069"/>
            <a:ext cx="4002149" cy="2465514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F46D8026-511E-4631-B5E3-8F21C7939E90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05941" y="1543069"/>
            <a:ext cx="4002149" cy="2465514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E99E106D-5BC6-41DB-97E7-BA2C630D301A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250" y="4105331"/>
            <a:ext cx="4223228" cy="151697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0E9A7FC1-AFFB-4DBF-BDE6-2D18AB4BB3C4}"/>
              </a:ext>
            </a:extLst>
          </p:cNvPr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260" y="4105331"/>
            <a:ext cx="4315968" cy="1516970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00A92E87-C876-41A7-ADB9-7C8006053C45}"/>
              </a:ext>
            </a:extLst>
          </p:cNvPr>
          <p:cNvSpPr txBox="1"/>
          <p:nvPr/>
        </p:nvSpPr>
        <p:spPr>
          <a:xfrm>
            <a:off x="114300" y="735688"/>
            <a:ext cx="8773668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6 Total Tests – changed top/bottom diverter designs, added insulation.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Not all flags showed cooling at 80W, Wattage had to be adjusted to equilibrium.</a:t>
            </a:r>
          </a:p>
          <a:p>
            <a:endParaRPr lang="en-US" sz="1800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80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DE9B2D-583E-46DF-A552-93AA96B794B3}"/>
                  </a:ext>
                </a:extLst>
              </p:cNvPr>
              <p:cNvSpPr txBox="1"/>
              <p:nvPr/>
            </p:nvSpPr>
            <p:spPr>
              <a:xfrm>
                <a:off x="1477000" y="5622301"/>
                <a:ext cx="5936956" cy="708656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acc>
                        <m:accPr>
                          <m:chr m:val="̇"/>
                          <m:ctrlPr>
                            <a:rPr lang="en-US" sz="1800" i="1" smtClean="0">
                              <a:latin typeface="Cambria Math" panose="02040503050406030204" pitchFamily="18" charset="0"/>
                            </a:rPr>
                          </m:ctrlPr>
                        </m:accPr>
                        <m:e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𝑄</m:t>
                          </m:r>
                        </m:e>
                      </m:acc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h𝐴</m:t>
                      </m:r>
                      <m:d>
                        <m:d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𝑆𝑢𝑟𝑟</m:t>
                              </m:r>
                            </m:sub>
                          </m:sSub>
                        </m:e>
                      </m:d>
                      <m:r>
                        <a:rPr lang="en-US" sz="1800" b="0" i="0" smtClean="0">
                          <a:latin typeface="Cambria Math" panose="02040503050406030204" pitchFamily="18" charset="0"/>
                        </a:rPr>
                        <m:t>               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h</m:t>
                      </m:r>
                      <m:r>
                        <a:rPr lang="en-US" sz="1800" i="1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en-US" sz="1800" i="1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acc>
                            <m:accPr>
                              <m:chr m:val="̇"/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acc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𝑄</m:t>
                              </m:r>
                            </m:e>
                          </m:acc>
                        </m:num>
                        <m:den>
                          <m:r>
                            <a:rPr lang="en-US" sz="1800" b="0" i="1" smtClean="0">
                              <a:latin typeface="Cambria Math" panose="02040503050406030204" pitchFamily="18" charset="0"/>
                            </a:rPr>
                            <m:t>𝐴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b="0" i="1" smtClean="0">
                                  <a:latin typeface="Cambria Math" panose="02040503050406030204" pitchFamily="18" charset="0"/>
                                </a:rPr>
                                <m:t>(</m:t>
                              </m:r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−</m:t>
                          </m:r>
                          <m:sSub>
                            <m:sSubPr>
                              <m:ctrlPr>
                                <a:rPr lang="en-US" sz="1800" i="1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𝑇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 panose="02040503050406030204" pitchFamily="18" charset="0"/>
                                </a:rPr>
                                <m:t>𝑆𝑢𝑟𝑟</m:t>
                              </m:r>
                            </m:sub>
                          </m:sSub>
                          <m:r>
                            <a:rPr lang="en-US" sz="1800" i="1">
                              <a:latin typeface="Cambria Math" panose="02040503050406030204" pitchFamily="18" charset="0"/>
                            </a:rPr>
                            <m:t>)</m:t>
                          </m:r>
                        </m:den>
                      </m:f>
                    </m:oMath>
                  </m:oMathPara>
                </a14:m>
                <a:endParaRPr lang="en-US" sz="1800" dirty="0"/>
              </a:p>
            </p:txBody>
          </p:sp>
        </mc:Choice>
        <mc:Fallback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7EDE9B2D-583E-46DF-A552-93AA96B794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477000" y="5622301"/>
                <a:ext cx="5936956" cy="708656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Date Placeholder 3">
            <a:extLst>
              <a:ext uri="{FF2B5EF4-FFF2-40B4-BE49-F238E27FC236}">
                <a16:creationId xmlns:a16="http://schemas.microsoft.com/office/drawing/2014/main" id="{00C42ED8-CAA9-40AF-89CF-9E7C3890C001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386369905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Updated Results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18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5"/>
            <a:ext cx="8478405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Steady state temperatures @ 1MW appear to meet requirements of &lt;100C.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Hot spots are result of remaining conservative cooling coefficients. Further testing could reduce further but design goals are met.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 FEA planned for March finish.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Final report to be released thereafter.</a:t>
            </a:r>
          </a:p>
        </p:txBody>
      </p:sp>
      <p:pic>
        <p:nvPicPr>
          <p:cNvPr id="1026" name="Picture 1" descr="image001">
            <a:extLst>
              <a:ext uri="{FF2B5EF4-FFF2-40B4-BE49-F238E27FC236}">
                <a16:creationId xmlns:a16="http://schemas.microsoft.com/office/drawing/2014/main" id="{7AF7181C-E92D-44AE-AAFF-6F671DC2143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2256" y="2581862"/>
            <a:ext cx="5419488" cy="36500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1D4F2BCA-0E2C-4FF3-878D-588004343EF0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459656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Outline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2</a:t>
            </a:fld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44D50219-022D-44B9-8564-517C13259935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6"/>
            <a:ext cx="5453352" cy="31700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Cory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1MW </a:t>
            </a:r>
            <a:r>
              <a:rPr lang="en-US" sz="2000" dirty="0" err="1"/>
              <a:t>Stripline</a:t>
            </a:r>
            <a:r>
              <a:rPr lang="en-US" sz="2000" dirty="0"/>
              <a:t> Motivation &amp; Requirements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Testing &amp; Design Goals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T-Block Air Diverter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George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Testing Setups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Upgraded Diverter Design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Data Acquisition / Analysis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Cory + George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Current Status</a:t>
            </a:r>
          </a:p>
        </p:txBody>
      </p:sp>
    </p:spTree>
    <p:extLst>
      <p:ext uri="{BB962C8B-B14F-4D97-AF65-F5344CB8AC3E}">
        <p14:creationId xmlns:p14="http://schemas.microsoft.com/office/powerpoint/2010/main" val="314152304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1MW </a:t>
            </a:r>
            <a:r>
              <a:rPr lang="en-US" dirty="0" err="1"/>
              <a:t>Stripline</a:t>
            </a:r>
            <a:r>
              <a:rPr lang="en-US" dirty="0"/>
              <a:t> Motivation &amp; Requirements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3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6"/>
            <a:ext cx="86868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Existing 700kW </a:t>
            </a:r>
            <a:r>
              <a:rPr lang="en-US" sz="2000" dirty="0" err="1"/>
              <a:t>stripline</a:t>
            </a:r>
            <a:r>
              <a:rPr lang="en-US" sz="2000" dirty="0"/>
              <a:t> &amp; air diverter system is not a viable solution at 1MW.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Max </a:t>
            </a:r>
            <a:r>
              <a:rPr lang="en-US" sz="2000" dirty="0" err="1"/>
              <a:t>stripline</a:t>
            </a:r>
            <a:r>
              <a:rPr lang="en-US" sz="2000" dirty="0"/>
              <a:t> temperature desired to be less than 100C at any point.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Must maintain 100,000,000 pulse lifetime requirement. Temperature &amp; resultant material creep makes pulse life determination impossible.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6D73503-B29F-4A43-ABCD-3B63BF8A5F0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228600" y="2203874"/>
            <a:ext cx="5128491" cy="3477875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B74A3558-D002-43DB-A1CA-1FBD13F9D034}"/>
              </a:ext>
            </a:extLst>
          </p:cNvPr>
          <p:cNvSpPr txBox="1"/>
          <p:nvPr/>
        </p:nvSpPr>
        <p:spPr>
          <a:xfrm>
            <a:off x="871681" y="5723648"/>
            <a:ext cx="384232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Credit: </a:t>
            </a:r>
            <a:r>
              <a:rPr lang="en-US" dirty="0" err="1"/>
              <a:t>Zhijing</a:t>
            </a:r>
            <a:r>
              <a:rPr lang="en-US" dirty="0"/>
              <a:t> Tang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8B159DDF-EEE7-498B-8D43-47661960C62F}"/>
              </a:ext>
            </a:extLst>
          </p:cNvPr>
          <p:cNvSpPr txBox="1"/>
          <p:nvPr/>
        </p:nvSpPr>
        <p:spPr>
          <a:xfrm>
            <a:off x="5520459" y="3012526"/>
            <a:ext cx="3394941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Must mate to existing </a:t>
            </a:r>
            <a:r>
              <a:rPr lang="en-US" sz="2000" dirty="0" err="1"/>
              <a:t>NOvA</a:t>
            </a:r>
            <a:r>
              <a:rPr lang="en-US" sz="2000" dirty="0"/>
              <a:t> Horn conductor flange geometry.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material selection where possible (6013 aluminum).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Improve air cooling to </a:t>
            </a:r>
            <a:r>
              <a:rPr lang="en-US" sz="2000" dirty="0" err="1"/>
              <a:t>stripline</a:t>
            </a:r>
            <a:r>
              <a:rPr lang="en-US" sz="2000" dirty="0"/>
              <a:t> structure.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6D1F19A-0252-4BFC-9BE4-ED345B1A92A3}"/>
              </a:ext>
            </a:extLst>
          </p:cNvPr>
          <p:cNvSpPr txBox="1"/>
          <p:nvPr/>
        </p:nvSpPr>
        <p:spPr>
          <a:xfrm>
            <a:off x="6157191" y="2515163"/>
            <a:ext cx="191283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u="sng" dirty="0"/>
              <a:t>New </a:t>
            </a:r>
            <a:r>
              <a:rPr lang="en-US" b="1" u="sng" dirty="0" err="1"/>
              <a:t>Stripline</a:t>
            </a:r>
            <a:endParaRPr lang="en-US" b="1" u="sng" dirty="0"/>
          </a:p>
        </p:txBody>
      </p:sp>
      <p:sp>
        <p:nvSpPr>
          <p:cNvPr id="13" name="Date Placeholder 3">
            <a:extLst>
              <a:ext uri="{FF2B5EF4-FFF2-40B4-BE49-F238E27FC236}">
                <a16:creationId xmlns:a16="http://schemas.microsoft.com/office/drawing/2014/main" id="{C0D4FE1F-774E-4F59-88AF-C8A34BEE0ED6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27476713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Testing &amp; Design Goals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4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1" y="838536"/>
            <a:ext cx="8686800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Understand existing air flow characteristics &amp; heat transfer.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Identify improvements to existing structures &amp; verify through iterative theoretical &amp; experimental testing.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Verify conclusions and final production design with repeat wind tunnel &amp; heat transfer test.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2CA75E8-124D-4BA7-8473-4D832F699DC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6103" y="2589303"/>
            <a:ext cx="7199096" cy="3559336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3E9A450-67C6-428A-A9B7-5F30A3AE4F59}"/>
              </a:ext>
            </a:extLst>
          </p:cNvPr>
          <p:cNvSpPr txBox="1"/>
          <p:nvPr/>
        </p:nvSpPr>
        <p:spPr>
          <a:xfrm>
            <a:off x="2623127" y="2166646"/>
            <a:ext cx="437335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Analysis Credit: Lionel Pittman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B7859354-527F-4277-B322-D6C204E9BE0F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123534529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CFD Conclusions of Existing Diverter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5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6"/>
            <a:ext cx="8908785" cy="132343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Provides good flow for inner lower flags; moderate flow for inner upper flags.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Sharp edges and pinch points appear to impeded air velocity.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Initial thoughts were that they created eddy currents to improve flow.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Theoretical simulations show these can be improved (George to discuss further).</a:t>
            </a:r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5849E335-9CB1-4ED0-BB9E-BAA9773506AA}"/>
              </a:ext>
            </a:extLst>
          </p:cNvPr>
          <p:cNvGrpSpPr/>
          <p:nvPr/>
        </p:nvGrpSpPr>
        <p:grpSpPr>
          <a:xfrm>
            <a:off x="222250" y="3172325"/>
            <a:ext cx="3622611" cy="2435628"/>
            <a:chOff x="0" y="0"/>
            <a:chExt cx="5872889" cy="3879672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4F56B89-2E29-42D6-9FA2-CA85B6C92F0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0" y="0"/>
              <a:ext cx="5872889" cy="3879672"/>
              <a:chOff x="0" y="0"/>
              <a:chExt cx="6172200" cy="4197319"/>
            </a:xfrm>
          </p:grpSpPr>
          <p:grpSp>
            <p:nvGrpSpPr>
              <p:cNvPr id="13" name="Group 12">
                <a:extLst>
                  <a:ext uri="{FF2B5EF4-FFF2-40B4-BE49-F238E27FC236}">
                    <a16:creationId xmlns:a16="http://schemas.microsoft.com/office/drawing/2014/main" id="{C28CF54D-9FDE-4705-B87C-ACB2FD9707F9}"/>
                  </a:ext>
                </a:extLst>
              </p:cNvPr>
              <p:cNvGrpSpPr/>
              <p:nvPr/>
            </p:nvGrpSpPr>
            <p:grpSpPr>
              <a:xfrm>
                <a:off x="0" y="0"/>
                <a:ext cx="6172200" cy="4197319"/>
                <a:chOff x="0" y="0"/>
                <a:chExt cx="6172200" cy="4197319"/>
              </a:xfrm>
            </p:grpSpPr>
            <p:pic>
              <p:nvPicPr>
                <p:cNvPr id="16" name="Picture 15">
                  <a:extLst>
                    <a:ext uri="{FF2B5EF4-FFF2-40B4-BE49-F238E27FC236}">
                      <a16:creationId xmlns:a16="http://schemas.microsoft.com/office/drawing/2014/main" id="{40C2CB9E-CE58-4D54-B6FA-0B46005B301B}"/>
                    </a:ext>
                  </a:extLst>
                </p:cNvPr>
                <p:cNvPicPr>
                  <a:picLocks noChangeAspect="1"/>
                </p:cNvPicPr>
                <p:nvPr/>
              </p:nvPicPr>
              <p:blipFill>
                <a:blip r:embed="rId2">
                  <a:extLs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tretch>
                  <a:fillRect/>
                </a:stretch>
              </p:blipFill>
              <p:spPr>
                <a:xfrm>
                  <a:off x="0" y="0"/>
                  <a:ext cx="5943599" cy="3604895"/>
                </a:xfrm>
                <a:prstGeom prst="rect">
                  <a:avLst/>
                </a:prstGeom>
              </p:spPr>
            </p:pic>
            <p:sp>
              <p:nvSpPr>
                <p:cNvPr id="17" name="Text Box 2">
                  <a:extLst>
                    <a:ext uri="{FF2B5EF4-FFF2-40B4-BE49-F238E27FC236}">
                      <a16:creationId xmlns:a16="http://schemas.microsoft.com/office/drawing/2014/main" id="{9E377E3A-1B32-4B8A-97EA-95F9581DD094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2431895" y="39162"/>
                  <a:ext cx="1021080" cy="625174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Sharp Edges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18" name="Straight Arrow Connector 17">
                  <a:extLst>
                    <a:ext uri="{FF2B5EF4-FFF2-40B4-BE49-F238E27FC236}">
                      <a16:creationId xmlns:a16="http://schemas.microsoft.com/office/drawing/2014/main" id="{799BDC6D-90A5-4C7B-949D-9D5A59A2F95A}"/>
                    </a:ext>
                  </a:extLst>
                </p:cNvPr>
                <p:cNvCxnSpPr/>
                <p:nvPr/>
              </p:nvCxnSpPr>
              <p:spPr>
                <a:xfrm>
                  <a:off x="3413760" y="297180"/>
                  <a:ext cx="1805940" cy="13030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19" name="Straight Arrow Connector 18">
                  <a:extLst>
                    <a:ext uri="{FF2B5EF4-FFF2-40B4-BE49-F238E27FC236}">
                      <a16:creationId xmlns:a16="http://schemas.microsoft.com/office/drawing/2014/main" id="{7745FCD7-CB4F-4AFE-85A0-C550E7BA7C94}"/>
                    </a:ext>
                  </a:extLst>
                </p:cNvPr>
                <p:cNvCxnSpPr/>
                <p:nvPr/>
              </p:nvCxnSpPr>
              <p:spPr>
                <a:xfrm flipH="1">
                  <a:off x="815340" y="312420"/>
                  <a:ext cx="1600200" cy="92964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sp>
              <p:nvSpPr>
                <p:cNvPr id="20" name="Text Box 2">
                  <a:extLst>
                    <a:ext uri="{FF2B5EF4-FFF2-40B4-BE49-F238E27FC236}">
                      <a16:creationId xmlns:a16="http://schemas.microsoft.com/office/drawing/2014/main" id="{2C156E4A-5D52-4159-A8B6-CC898A4D3F33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1733336" y="3639214"/>
                  <a:ext cx="975399" cy="335048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Middle Duct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1" name="Text Box 2">
                  <a:extLst>
                    <a:ext uri="{FF2B5EF4-FFF2-40B4-BE49-F238E27FC236}">
                      <a16:creationId xmlns:a16="http://schemas.microsoft.com/office/drawing/2014/main" id="{459F642A-BC37-4264-8F33-ABA1DB2E02F6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0" y="3633159"/>
                  <a:ext cx="1021080" cy="56416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Outlet Duct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sp>
              <p:nvSpPr>
                <p:cNvPr id="22" name="Text Box 2">
                  <a:extLst>
                    <a:ext uri="{FF2B5EF4-FFF2-40B4-BE49-F238E27FC236}">
                      <a16:creationId xmlns:a16="http://schemas.microsoft.com/office/drawing/2014/main" id="{E22315E5-E48D-4048-9CDF-DBF3F822F3ED}"/>
                    </a:ext>
                  </a:extLst>
                </p:cNvPr>
                <p:cNvSpPr txBox="1">
                  <a:spLocks noChangeArrowheads="1"/>
                </p:cNvSpPr>
                <p:nvPr/>
              </p:nvSpPr>
              <p:spPr bwMode="auto">
                <a:xfrm>
                  <a:off x="5151120" y="3611880"/>
                  <a:ext cx="1021080" cy="402590"/>
                </a:xfrm>
                <a:prstGeom prst="rect">
                  <a:avLst/>
                </a:prstGeom>
                <a:solidFill>
                  <a:srgbClr val="FFFFFF"/>
                </a:solidFill>
                <a:ln w="9525">
                  <a:noFill/>
                  <a:miter lim="800000"/>
                  <a:headEnd/>
                  <a:tailEnd/>
                </a:ln>
              </p:spPr>
              <p:txBody>
                <a:bodyPr rot="0" vert="horz" wrap="square" lIns="91440" tIns="45720" rIns="91440" bIns="45720" anchor="t" anchorCtr="0">
                  <a:noAutofit/>
                </a:bodyPr>
                <a:lstStyle/>
                <a:p>
                  <a:pPr marL="0" marR="0">
                    <a:spcBef>
                      <a:spcPts val="0"/>
                    </a:spcBef>
                    <a:spcAft>
                      <a:spcPts val="0"/>
                    </a:spcAft>
                  </a:pPr>
                  <a:r>
                    <a:rPr lang="en-US" sz="1200" b="1">
                      <a:effectLst/>
                      <a:latin typeface="Times New Roman" panose="02020603050405020304" pitchFamily="18" charset="0"/>
                      <a:ea typeface="Times New Roman" panose="02020603050405020304" pitchFamily="18" charset="0"/>
                    </a:rPr>
                    <a:t>Inlet Duct</a:t>
                  </a:r>
                  <a:endParaRPr lang="en-US" sz="1200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endParaRPr>
                </a:p>
              </p:txBody>
            </p:sp>
            <p:cxnSp>
              <p:nvCxnSpPr>
                <p:cNvPr id="23" name="Straight Arrow Connector 22">
                  <a:extLst>
                    <a:ext uri="{FF2B5EF4-FFF2-40B4-BE49-F238E27FC236}">
                      <a16:creationId xmlns:a16="http://schemas.microsoft.com/office/drawing/2014/main" id="{BC1CD75F-DE74-4F7B-A2A0-950FDA161AB9}"/>
                    </a:ext>
                  </a:extLst>
                </p:cNvPr>
                <p:cNvCxnSpPr/>
                <p:nvPr/>
              </p:nvCxnSpPr>
              <p:spPr>
                <a:xfrm flipV="1">
                  <a:off x="480060" y="2667000"/>
                  <a:ext cx="114300" cy="90678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4" name="Straight Arrow Connector 23">
                  <a:extLst>
                    <a:ext uri="{FF2B5EF4-FFF2-40B4-BE49-F238E27FC236}">
                      <a16:creationId xmlns:a16="http://schemas.microsoft.com/office/drawing/2014/main" id="{0F604FD7-D930-483B-8081-0C514A4E1BDE}"/>
                    </a:ext>
                  </a:extLst>
                </p:cNvPr>
                <p:cNvCxnSpPr/>
                <p:nvPr/>
              </p:nvCxnSpPr>
              <p:spPr>
                <a:xfrm flipV="1">
                  <a:off x="2244249" y="3101340"/>
                  <a:ext cx="45719" cy="46482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  <p:cxnSp>
              <p:nvCxnSpPr>
                <p:cNvPr id="25" name="Straight Arrow Connector 24">
                  <a:extLst>
                    <a:ext uri="{FF2B5EF4-FFF2-40B4-BE49-F238E27FC236}">
                      <a16:creationId xmlns:a16="http://schemas.microsoft.com/office/drawing/2014/main" id="{5B04B35B-D8C5-41D9-BE2C-676F638C6526}"/>
                    </a:ext>
                  </a:extLst>
                </p:cNvPr>
                <p:cNvCxnSpPr/>
                <p:nvPr/>
              </p:nvCxnSpPr>
              <p:spPr>
                <a:xfrm flipV="1">
                  <a:off x="5570220" y="2331720"/>
                  <a:ext cx="45719" cy="1219200"/>
                </a:xfrm>
                <a:prstGeom prst="straightConnector1">
                  <a:avLst/>
                </a:prstGeom>
                <a:ln w="12700">
                  <a:tailEnd type="triangle"/>
                </a:ln>
              </p:spPr>
              <p:style>
                <a:lnRef idx="1">
                  <a:schemeClr val="dk1"/>
                </a:lnRef>
                <a:fillRef idx="0">
                  <a:schemeClr val="dk1"/>
                </a:fillRef>
                <a:effectRef idx="0">
                  <a:schemeClr val="dk1"/>
                </a:effectRef>
                <a:fontRef idx="minor">
                  <a:schemeClr val="tx1"/>
                </a:fontRef>
              </p:style>
            </p:cxnSp>
          </p:grpSp>
          <p:sp>
            <p:nvSpPr>
              <p:cNvPr id="14" name="Text Box 2">
                <a:extLst>
                  <a:ext uri="{FF2B5EF4-FFF2-40B4-BE49-F238E27FC236}">
                    <a16:creationId xmlns:a16="http://schemas.microsoft.com/office/drawing/2014/main" id="{CA533F11-9FAD-4C43-A235-3DC0ECA33B51}"/>
                  </a:ext>
                </a:extLst>
              </p:cNvPr>
              <p:cNvSpPr txBox="1">
                <a:spLocks noChangeArrowheads="1"/>
              </p:cNvSpPr>
              <p:nvPr/>
            </p:nvSpPr>
            <p:spPr bwMode="auto">
              <a:xfrm>
                <a:off x="2783584" y="3658918"/>
                <a:ext cx="767273" cy="315090"/>
              </a:xfrm>
              <a:prstGeom prst="rect">
                <a:avLst/>
              </a:prstGeom>
              <a:solidFill>
                <a:srgbClr val="FFFFFF"/>
              </a:solidFill>
              <a:ln w="9525">
                <a:noFill/>
                <a:miter lim="800000"/>
                <a:headEnd/>
                <a:tailEnd/>
              </a:ln>
            </p:spPr>
            <p:txBody>
              <a:bodyPr rot="0" vert="horz" wrap="square" lIns="91440" tIns="45720" rIns="91440" bIns="45720" anchor="t" anchorCtr="0">
                <a:noAutofit/>
              </a:bodyPr>
              <a:lstStyle/>
              <a:p>
                <a:pPr marL="0" marR="0">
                  <a:spcBef>
                    <a:spcPts val="0"/>
                  </a:spcBef>
                  <a:spcAft>
                    <a:spcPts val="0"/>
                  </a:spcAft>
                </a:pPr>
                <a:r>
                  <a:rPr lang="en-US" sz="1200" b="1">
                    <a:effectLst/>
                    <a:latin typeface="Times New Roman" panose="02020603050405020304" pitchFamily="18" charset="0"/>
                    <a:ea typeface="Times New Roman" panose="02020603050405020304" pitchFamily="18" charset="0"/>
                  </a:rPr>
                  <a:t>Divider</a:t>
                </a:r>
                <a:endParaRPr lang="en-US" sz="1200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endParaRPr>
              </a:p>
            </p:txBody>
          </p:sp>
          <p:cxnSp>
            <p:nvCxnSpPr>
              <p:cNvPr id="15" name="Straight Arrow Connector 14">
                <a:extLst>
                  <a:ext uri="{FF2B5EF4-FFF2-40B4-BE49-F238E27FC236}">
                    <a16:creationId xmlns:a16="http://schemas.microsoft.com/office/drawing/2014/main" id="{910FD2FD-096E-4DBF-9156-367F142E794F}"/>
                  </a:ext>
                </a:extLst>
              </p:cNvPr>
              <p:cNvCxnSpPr/>
              <p:nvPr/>
            </p:nvCxnSpPr>
            <p:spPr>
              <a:xfrm flipV="1">
                <a:off x="3136444" y="2888504"/>
                <a:ext cx="57400" cy="770315"/>
              </a:xfrm>
              <a:prstGeom prst="straightConnector1">
                <a:avLst/>
              </a:prstGeom>
              <a:ln w="12700">
                <a:tailEnd type="triangle"/>
              </a:ln>
            </p:spPr>
            <p:style>
              <a:lnRef idx="1">
                <a:schemeClr val="dk1"/>
              </a:lnRef>
              <a:fillRef idx="0">
                <a:schemeClr val="dk1"/>
              </a:fillRef>
              <a:effectRef idx="0">
                <a:schemeClr val="dk1"/>
              </a:effectRef>
              <a:fontRef idx="minor">
                <a:schemeClr val="tx1"/>
              </a:fontRef>
            </p:style>
          </p:cxnSp>
        </p:grpSp>
        <p:sp>
          <p:nvSpPr>
            <p:cNvPr id="9" name="Text Box 2">
              <a:extLst>
                <a:ext uri="{FF2B5EF4-FFF2-40B4-BE49-F238E27FC236}">
                  <a16:creationId xmlns:a16="http://schemas.microsoft.com/office/drawing/2014/main" id="{B17E0992-8D92-421E-BA0E-B01EB2258FEA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3361266" y="3361266"/>
              <a:ext cx="1337733" cy="330200"/>
            </a:xfrm>
            <a:prstGeom prst="rect">
              <a:avLst/>
            </a:prstGeom>
            <a:solidFill>
              <a:srgbClr val="FFFFFF"/>
            </a:solidFill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no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Mounting Bracket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10" name="Straight Arrow Connector 9">
              <a:extLst>
                <a:ext uri="{FF2B5EF4-FFF2-40B4-BE49-F238E27FC236}">
                  <a16:creationId xmlns:a16="http://schemas.microsoft.com/office/drawing/2014/main" id="{7F87C20F-266F-49AB-9C0B-A9CC785E46DB}"/>
                </a:ext>
              </a:extLst>
            </p:cNvPr>
            <p:cNvCxnSpPr/>
            <p:nvPr/>
          </p:nvCxnSpPr>
          <p:spPr>
            <a:xfrm flipV="1">
              <a:off x="3937000" y="1862666"/>
              <a:ext cx="45719" cy="1458128"/>
            </a:xfrm>
            <a:prstGeom prst="straightConnector1">
              <a:avLst/>
            </a:prstGeom>
            <a:ln w="12700">
              <a:tailEnd type="triangle"/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5E0BABE-AF70-465A-8DE3-5119A17FD661}"/>
              </a:ext>
            </a:extLst>
          </p:cNvPr>
          <p:cNvGrpSpPr/>
          <p:nvPr/>
        </p:nvGrpSpPr>
        <p:grpSpPr>
          <a:xfrm>
            <a:off x="4018811" y="2433584"/>
            <a:ext cx="4526280" cy="3569335"/>
            <a:chOff x="0" y="0"/>
            <a:chExt cx="4526280" cy="3569335"/>
          </a:xfrm>
        </p:grpSpPr>
        <p:pic>
          <p:nvPicPr>
            <p:cNvPr id="27" name="Picture 26">
              <a:extLst>
                <a:ext uri="{FF2B5EF4-FFF2-40B4-BE49-F238E27FC236}">
                  <a16:creationId xmlns:a16="http://schemas.microsoft.com/office/drawing/2014/main" id="{215FE1D1-EA24-4037-B5B9-EDA63FBC11CB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4526280" cy="3569335"/>
            </a:xfrm>
            <a:prstGeom prst="rect">
              <a:avLst/>
            </a:prstGeom>
          </p:spPr>
        </p:pic>
        <p:sp>
          <p:nvSpPr>
            <p:cNvPr id="28" name="Text Box 2">
              <a:extLst>
                <a:ext uri="{FF2B5EF4-FFF2-40B4-BE49-F238E27FC236}">
                  <a16:creationId xmlns:a16="http://schemas.microsoft.com/office/drawing/2014/main" id="{C6B207D3-A810-403F-B40A-99FFDA1EC7A4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967740" y="2796540"/>
              <a:ext cx="1143634" cy="27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Low Airflow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29" name="Straight Arrow Connector 28">
              <a:extLst>
                <a:ext uri="{FF2B5EF4-FFF2-40B4-BE49-F238E27FC236}">
                  <a16:creationId xmlns:a16="http://schemas.microsoft.com/office/drawing/2014/main" id="{3434F30F-489D-47A2-B482-48C444491CE4}"/>
                </a:ext>
              </a:extLst>
            </p:cNvPr>
            <p:cNvCxnSpPr/>
            <p:nvPr/>
          </p:nvCxnSpPr>
          <p:spPr>
            <a:xfrm flipH="1" flipV="1">
              <a:off x="1120140" y="2369820"/>
              <a:ext cx="297180" cy="48006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  <p:sp>
          <p:nvSpPr>
            <p:cNvPr id="30" name="Text Box 2">
              <a:extLst>
                <a:ext uri="{FF2B5EF4-FFF2-40B4-BE49-F238E27FC236}">
                  <a16:creationId xmlns:a16="http://schemas.microsoft.com/office/drawing/2014/main" id="{0EDAEA08-A058-4430-BBB8-C1DBF0B12D48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2720340" y="2781300"/>
              <a:ext cx="1143634" cy="27622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rot="0" vert="horz" wrap="square" lIns="91440" tIns="45720" rIns="91440" bIns="45720" anchor="t" anchorCtr="0">
              <a:spAutoFit/>
            </a:bodyPr>
            <a:lstStyle/>
            <a:p>
              <a:pPr marL="0" marR="0">
                <a:spcBef>
                  <a:spcPts val="0"/>
                </a:spcBef>
                <a:spcAft>
                  <a:spcPts val="0"/>
                </a:spcAft>
              </a:pPr>
              <a:r>
                <a:rPr lang="en-US" sz="1200" b="1">
                  <a:effectLst/>
                  <a:latin typeface="Times New Roman" panose="02020603050405020304" pitchFamily="18" charset="0"/>
                  <a:ea typeface="Times New Roman" panose="02020603050405020304" pitchFamily="18" charset="0"/>
                </a:rPr>
                <a:t>Low Airflow</a:t>
              </a:r>
              <a:endParaRPr lang="en-US" sz="1200">
                <a:effectLst/>
                <a:latin typeface="Times New Roman" panose="02020603050405020304" pitchFamily="18" charset="0"/>
                <a:ea typeface="Times New Roman" panose="02020603050405020304" pitchFamily="18" charset="0"/>
              </a:endParaRPr>
            </a:p>
          </p:txBody>
        </p:sp>
        <p:cxnSp>
          <p:nvCxnSpPr>
            <p:cNvPr id="31" name="Straight Arrow Connector 30">
              <a:extLst>
                <a:ext uri="{FF2B5EF4-FFF2-40B4-BE49-F238E27FC236}">
                  <a16:creationId xmlns:a16="http://schemas.microsoft.com/office/drawing/2014/main" id="{988CE271-709E-4625-AF1C-AFC93A889184}"/>
                </a:ext>
              </a:extLst>
            </p:cNvPr>
            <p:cNvCxnSpPr/>
            <p:nvPr/>
          </p:nvCxnSpPr>
          <p:spPr>
            <a:xfrm flipV="1">
              <a:off x="3230880" y="2308860"/>
              <a:ext cx="350520" cy="525780"/>
            </a:xfrm>
            <a:prstGeom prst="straightConnector1">
              <a:avLst/>
            </a:prstGeom>
            <a:ln w="38100">
              <a:tailEnd type="triangle"/>
            </a:ln>
          </p:spPr>
          <p:style>
            <a:lnRef idx="2">
              <a:schemeClr val="dk1"/>
            </a:lnRef>
            <a:fillRef idx="0">
              <a:schemeClr val="dk1"/>
            </a:fillRef>
            <a:effectRef idx="1">
              <a:schemeClr val="dk1"/>
            </a:effectRef>
            <a:fontRef idx="minor">
              <a:schemeClr val="tx1"/>
            </a:fontRef>
          </p:style>
        </p:cxnSp>
      </p:grpSp>
      <p:sp>
        <p:nvSpPr>
          <p:cNvPr id="32" name="Date Placeholder 3">
            <a:extLst>
              <a:ext uri="{FF2B5EF4-FFF2-40B4-BE49-F238E27FC236}">
                <a16:creationId xmlns:a16="http://schemas.microsoft.com/office/drawing/2014/main" id="{27281892-AE10-4D9C-A6FB-93D3675D7D18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369748122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T-Block Air Diverter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6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0" y="838536"/>
            <a:ext cx="8558561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Solution needed to address </a:t>
            </a:r>
            <a:r>
              <a:rPr lang="en-US" sz="2000" dirty="0" err="1"/>
              <a:t>stripline</a:t>
            </a:r>
            <a:r>
              <a:rPr lang="en-US" sz="2000" dirty="0"/>
              <a:t> upper flags and vertical side spans.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Two realistic solutions: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Pipe air down through </a:t>
            </a:r>
            <a:r>
              <a:rPr lang="en-US" sz="2000" dirty="0" err="1"/>
              <a:t>stripline</a:t>
            </a:r>
            <a:r>
              <a:rPr lang="en-US" sz="2000" dirty="0"/>
              <a:t> block.</a:t>
            </a: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US" sz="2000" dirty="0"/>
              <a:t>Dedicate T-block with internal duct.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Internal duct chosen because of direct access to hot upper flags.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Air deflection from T-block appears to greatly help vertical side spans as well.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Multiple diverter angles tested; winner is 45 degrees at ~600 CFM.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C495A84-9E9C-476D-8349-AB892C7FB7A0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928" y="3244212"/>
            <a:ext cx="8312728" cy="286782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Date Placeholder 3">
            <a:extLst>
              <a:ext uri="{FF2B5EF4-FFF2-40B4-BE49-F238E27FC236}">
                <a16:creationId xmlns:a16="http://schemas.microsoft.com/office/drawing/2014/main" id="{8427D661-D021-415E-B752-CCE3018DE5D2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139435999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T-Block Air Diverter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7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51FA641-B81D-4D39-8920-5B41D50A573D}"/>
              </a:ext>
            </a:extLst>
          </p:cNvPr>
          <p:cNvSpPr txBox="1"/>
          <p:nvPr/>
        </p:nvSpPr>
        <p:spPr>
          <a:xfrm>
            <a:off x="222251" y="838536"/>
            <a:ext cx="869315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Drop in replacement T-block.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Channel dimensions minimized (8” wide X 4” deep).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Labyrinth dogleg direction is opposite that of </a:t>
            </a:r>
            <a:r>
              <a:rPr lang="en-US" sz="2000" dirty="0" err="1"/>
              <a:t>stripline</a:t>
            </a:r>
            <a:r>
              <a:rPr lang="en-US" sz="2000" dirty="0"/>
              <a:t> block to minimize effect on shielding.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US" sz="2000" dirty="0"/>
              <a:t>Supply fed through structural box beam support on beam left &amp; will employ quick disconnect coupling.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8B8E7247-2343-43EF-AE3E-FD8A03EEF34C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84610" y="2844800"/>
            <a:ext cx="5574780" cy="332762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6E792DEC-109D-4E44-9056-E07C20706BED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226506028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Test Setup - Pressure Testing Trials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8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9BAE6AE7-BA0A-4379-AEFC-9432ED9F061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87" r="23867"/>
          <a:stretch/>
        </p:blipFill>
        <p:spPr>
          <a:xfrm rot="5400000">
            <a:off x="241680" y="1520291"/>
            <a:ext cx="3427037" cy="2758255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F0B42D62-F6A6-4A11-A877-74C4D0364B7F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9419" y="4516581"/>
            <a:ext cx="3293799" cy="1781355"/>
          </a:xfrm>
          <a:prstGeom prst="rect">
            <a:avLst/>
          </a:prstGeom>
        </p:spPr>
      </p:pic>
      <p:sp>
        <p:nvSpPr>
          <p:cNvPr id="19" name="TextBox 18">
            <a:extLst>
              <a:ext uri="{FF2B5EF4-FFF2-40B4-BE49-F238E27FC236}">
                <a16:creationId xmlns:a16="http://schemas.microsoft.com/office/drawing/2014/main" id="{AB2342F1-F064-4470-A253-C0D5884B5C8B}"/>
              </a:ext>
            </a:extLst>
          </p:cNvPr>
          <p:cNvSpPr txBox="1"/>
          <p:nvPr/>
        </p:nvSpPr>
        <p:spPr>
          <a:xfrm>
            <a:off x="4006125" y="4764551"/>
            <a:ext cx="462915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sz="2000" dirty="0"/>
              <a:t>Fixed on each of the 8 flag faces and measured airflow pressure at 9 locations on the flag surfaces</a:t>
            </a: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B9931424-ACFD-4990-84AF-93E0F384B67F}"/>
              </a:ext>
            </a:extLst>
          </p:cNvPr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97745" y="1185899"/>
            <a:ext cx="4717251" cy="3218392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1ABF3CE7-BED9-45C8-ABEE-017D522D790C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2758690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Pressure Testing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>
              <a:defRPr/>
            </a:pPr>
            <a:fld id="{148C009B-CB69-E04A-B9B3-34B26D69E9CF}" type="slidenum">
              <a:rPr lang="en-US" smtClean="0"/>
              <a:pPr>
                <a:defRPr/>
              </a:pPr>
              <a:t>9</a:t>
            </a:fld>
            <a:endParaRPr lang="en-US" dirty="0"/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DAA199E4-FCDB-4400-BD79-E724B47A87AC}"/>
              </a:ext>
            </a:extLst>
          </p:cNvPr>
          <p:cNvSpPr txBox="1">
            <a:spLocks/>
          </p:cNvSpPr>
          <p:nvPr/>
        </p:nvSpPr>
        <p:spPr>
          <a:xfrm>
            <a:off x="585764" y="6484811"/>
            <a:ext cx="5936956" cy="242873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b="1" dirty="0"/>
              <a:t>TSD Topical Meeting / 1MW Horn </a:t>
            </a:r>
            <a:r>
              <a:rPr lang="en-US" sz="1400" b="1" dirty="0" err="1"/>
              <a:t>Stripline</a:t>
            </a:r>
            <a:r>
              <a:rPr lang="en-US" sz="1400" b="1" dirty="0"/>
              <a:t> + Air Diverter Wind-Tunnel Testing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4AD1AA6-2B9A-4154-A8DA-F83E51DD14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48439"/>
            <a:ext cx="4532971" cy="3399728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0602980-7BBA-4655-A99F-1D71A7664CE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868" y="2655345"/>
            <a:ext cx="4532971" cy="3399729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6194BADC-E292-455A-86A7-E1EC5751BAB9}"/>
              </a:ext>
            </a:extLst>
          </p:cNvPr>
          <p:cNvSpPr txBox="1"/>
          <p:nvPr/>
        </p:nvSpPr>
        <p:spPr>
          <a:xfrm>
            <a:off x="399987" y="1000328"/>
            <a:ext cx="826596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Ran pressure tests for each iteration of the top and bottom diverters.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US" dirty="0"/>
              <a:t>Results mostly inconclusive. Pressure drop not large enough to provide reliable data.</a:t>
            </a:r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ED52CBCE-8461-4E1D-ADC4-86C79D6F0BF4}"/>
              </a:ext>
            </a:extLst>
          </p:cNvPr>
          <p:cNvSpPr txBox="1">
            <a:spLocks/>
          </p:cNvSpPr>
          <p:nvPr/>
        </p:nvSpPr>
        <p:spPr>
          <a:xfrm>
            <a:off x="6921327" y="6485597"/>
            <a:ext cx="983054" cy="24130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1pPr>
            <a:lvl2pPr marL="4572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2pPr>
            <a:lvl3pPr marL="9144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3pPr>
            <a:lvl4pPr marL="13716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4pPr>
            <a:lvl5pPr marL="1828800" algn="l" defTabSz="457200" rtl="0" fontAlgn="base">
              <a:spcBef>
                <a:spcPct val="0"/>
              </a:spcBef>
              <a:spcAft>
                <a:spcPct val="0"/>
              </a:spcAft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5pPr>
            <a:lvl6pPr marL="22860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6pPr>
            <a:lvl7pPr marL="27432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7pPr>
            <a:lvl8pPr marL="32004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8pPr>
            <a:lvl9pPr marL="3657600" algn="l" defTabSz="457200" rtl="0" eaLnBrk="1" latinLnBrk="0" hangingPunct="1">
              <a:defRPr sz="2400" kern="1200">
                <a:solidFill>
                  <a:schemeClr val="tx1"/>
                </a:solidFill>
                <a:latin typeface="Calibri" charset="0"/>
                <a:ea typeface="Geneva" charset="0"/>
                <a:cs typeface="Geneva" charset="0"/>
              </a:defRPr>
            </a:lvl9pPr>
          </a:lstStyle>
          <a:p>
            <a:pPr>
              <a:defRPr/>
            </a:pPr>
            <a:r>
              <a:rPr lang="en-US" sz="1400" dirty="0"/>
              <a:t>2/28/19</a:t>
            </a:r>
          </a:p>
        </p:txBody>
      </p:sp>
    </p:spTree>
    <p:extLst>
      <p:ext uri="{BB962C8B-B14F-4D97-AF65-F5344CB8AC3E}">
        <p14:creationId xmlns:p14="http://schemas.microsoft.com/office/powerpoint/2010/main" val="1803899179"/>
      </p:ext>
    </p:extLst>
  </p:cSld>
  <p:clrMapOvr>
    <a:masterClrMapping/>
  </p:clrMapOvr>
</p:sld>
</file>

<file path=ppt/theme/theme1.xml><?xml version="1.0" encoding="utf-8"?>
<a:theme xmlns:a="http://schemas.openxmlformats.org/drawingml/2006/main" name="Fermilab_PowerPoint_Template_090915">
  <a:themeElements>
    <a:clrScheme name="Fermilab 1">
      <a:dk1>
        <a:srgbClr val="003087"/>
      </a:dk1>
      <a:lt1>
        <a:srgbClr val="FFFFFF"/>
      </a:lt1>
      <a:dk2>
        <a:srgbClr val="003087"/>
      </a:dk2>
      <a:lt2>
        <a:srgbClr val="FFFFFF"/>
      </a:lt2>
      <a:accent1>
        <a:srgbClr val="99D6EA"/>
      </a:accent1>
      <a:accent2>
        <a:srgbClr val="DB720C"/>
      </a:accent2>
      <a:accent3>
        <a:srgbClr val="519A24"/>
      </a:accent3>
      <a:accent4>
        <a:srgbClr val="AF272F"/>
      </a:accent4>
      <a:accent5>
        <a:srgbClr val="00B5E2"/>
      </a:accent5>
      <a:accent6>
        <a:srgbClr val="50505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Fermilab_PowerPoint_Template_090915.potx</Template>
  <TotalTime>18490</TotalTime>
  <Words>1021</Words>
  <Application>Microsoft Office PowerPoint</Application>
  <PresentationFormat>On-screen Show (4:3)</PresentationFormat>
  <Paragraphs>173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6" baseType="lpstr">
      <vt:lpstr>ＭＳ Ｐゴシック</vt:lpstr>
      <vt:lpstr>Arial</vt:lpstr>
      <vt:lpstr>Calibri</vt:lpstr>
      <vt:lpstr>Cambria Math</vt:lpstr>
      <vt:lpstr>Geneva</vt:lpstr>
      <vt:lpstr>Helvetica</vt:lpstr>
      <vt:lpstr>Times New Roman</vt:lpstr>
      <vt:lpstr>Fermilab_PowerPoint_Template_090915</vt:lpstr>
      <vt:lpstr>PowerPoint Presentation</vt:lpstr>
      <vt:lpstr>Outline</vt:lpstr>
      <vt:lpstr>1MW Stripline Motivation &amp; Requirements</vt:lpstr>
      <vt:lpstr>Testing &amp; Design Goals</vt:lpstr>
      <vt:lpstr>CFD Conclusions of Existing Diverter</vt:lpstr>
      <vt:lpstr>T-Block Air Diverter</vt:lpstr>
      <vt:lpstr>T-Block Air Diverter</vt:lpstr>
      <vt:lpstr>Test Setup - Pressure Testing Trials</vt:lpstr>
      <vt:lpstr>Pressure Testing</vt:lpstr>
      <vt:lpstr>Convection Coefficient Testing</vt:lpstr>
      <vt:lpstr>Old / New Diverter Comparison</vt:lpstr>
      <vt:lpstr>New Diverter Design</vt:lpstr>
      <vt:lpstr>New Diverter Design: Inlet</vt:lpstr>
      <vt:lpstr>New Diverter Design: Outlet</vt:lpstr>
      <vt:lpstr>Diverter Prototype</vt:lpstr>
      <vt:lpstr>Convection Coefficient Testing</vt:lpstr>
      <vt:lpstr>Convection Coefficient Testing</vt:lpstr>
      <vt:lpstr>Updated Results</vt:lpstr>
    </vt:vector>
  </TitlesOfParts>
  <Company>Sandbox Studio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Sandbox Studio</dc:creator>
  <cp:lastModifiedBy>Cory F. Crowley</cp:lastModifiedBy>
  <cp:revision>1035</cp:revision>
  <cp:lastPrinted>2014-01-20T19:40:21Z</cp:lastPrinted>
  <dcterms:created xsi:type="dcterms:W3CDTF">2014-01-03T20:18:13Z</dcterms:created>
  <dcterms:modified xsi:type="dcterms:W3CDTF">2019-02-28T19:08:42Z</dcterms:modified>
</cp:coreProperties>
</file>