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3" r:id="rId5"/>
    <p:sldId id="432" r:id="rId6"/>
    <p:sldId id="435" r:id="rId7"/>
    <p:sldId id="448" r:id="rId8"/>
    <p:sldId id="450" r:id="rId9"/>
    <p:sldId id="455" r:id="rId10"/>
    <p:sldId id="470" r:id="rId11"/>
    <p:sldId id="454" r:id="rId12"/>
    <p:sldId id="452" r:id="rId13"/>
    <p:sldId id="370" r:id="rId14"/>
    <p:sldId id="457" r:id="rId15"/>
    <p:sldId id="359" r:id="rId16"/>
    <p:sldId id="459" r:id="rId17"/>
    <p:sldId id="460" r:id="rId18"/>
    <p:sldId id="344" r:id="rId19"/>
    <p:sldId id="348" r:id="rId20"/>
    <p:sldId id="379" r:id="rId21"/>
    <p:sldId id="468" r:id="rId22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FF"/>
    <a:srgbClr val="000000"/>
    <a:srgbClr val="800000"/>
    <a:srgbClr val="5F5F5F"/>
    <a:srgbClr val="0099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35" autoAdjust="0"/>
    <p:restoredTop sz="96407" autoAdjust="0"/>
  </p:normalViewPr>
  <p:slideViewPr>
    <p:cSldViewPr snapToObjects="1" showGuides="1">
      <p:cViewPr varScale="1">
        <p:scale>
          <a:sx n="126" d="100"/>
          <a:sy n="126" d="100"/>
        </p:scale>
        <p:origin x="1157" y="8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My%20Drive\HiLUMI\Fracture%20Calculation\Yoke%20Fracture\MQXF%20Yoke%20Fracture%20Assessme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My%20Drive\HiLUMI\Fracture%20Calculation\Yoke%20Fracture\MQXF%20Yoke%20Fracture%20Assess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7349374346802"/>
          <c:y val="3.8193989743033792E-2"/>
          <c:w val="0.72397930399309485"/>
          <c:h val="0.806292423742021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FAD!$C$3</c:f>
              <c:strCache>
                <c:ptCount val="1"/>
                <c:pt idx="0">
                  <c:v>Failure Curve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FAD!$B$4:$B$105</c:f>
              <c:numCache>
                <c:formatCode>General</c:formatCode>
                <c:ptCount val="102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</c:v>
                </c:pt>
              </c:numCache>
            </c:numRef>
          </c:xVal>
          <c:yVal>
            <c:numRef>
              <c:f>FAD!$C$4:$C$105</c:f>
              <c:numCache>
                <c:formatCode>0.00</c:formatCode>
                <c:ptCount val="102"/>
                <c:pt idx="0">
                  <c:v>0.99999979438454367</c:v>
                </c:pt>
                <c:pt idx="1">
                  <c:v>0.99997943760561592</c:v>
                </c:pt>
                <c:pt idx="2">
                  <c:v>0.99991774179459192</c:v>
                </c:pt>
                <c:pt idx="3">
                  <c:v>0.99981488667140339</c:v>
                </c:pt>
                <c:pt idx="4">
                  <c:v>0.99967082902921944</c:v>
                </c:pt>
                <c:pt idx="5">
                  <c:v>0.99948550827765281</c:v>
                </c:pt>
                <c:pt idx="6">
                  <c:v>0.99925884634276596</c:v>
                </c:pt>
                <c:pt idx="7">
                  <c:v>0.99899074753676731</c:v>
                </c:pt>
                <c:pt idx="8">
                  <c:v>0.99868109839817021</c:v>
                </c:pt>
                <c:pt idx="9">
                  <c:v>0.99832976750121316</c:v>
                </c:pt>
                <c:pt idx="10">
                  <c:v>0.99793660523429828</c:v>
                </c:pt>
                <c:pt idx="11">
                  <c:v>0.99750144354619119</c:v>
                </c:pt>
                <c:pt idx="12">
                  <c:v>0.99702409565936667</c:v>
                </c:pt>
                <c:pt idx="13">
                  <c:v>0.99650435574908725</c:v>
                </c:pt>
                <c:pt idx="14">
                  <c:v>0.99594199858714938</c:v>
                </c:pt>
                <c:pt idx="15">
                  <c:v>0.99533677914884489</c:v>
                </c:pt>
                <c:pt idx="16">
                  <c:v>0.99468843218155434</c:v>
                </c:pt>
                <c:pt idx="17">
                  <c:v>0.9939966717332207</c:v>
                </c:pt>
                <c:pt idx="18">
                  <c:v>0.9932611906388451</c:v>
                </c:pt>
                <c:pt idx="19">
                  <c:v>0.99248165996278592</c:v>
                </c:pt>
                <c:pt idx="20">
                  <c:v>0.99165772839457844</c:v>
                </c:pt>
                <c:pt idx="21">
                  <c:v>0.99078902159567561</c:v>
                </c:pt>
                <c:pt idx="22">
                  <c:v>0.98987514149427536</c:v>
                </c:pt>
                <c:pt idx="23">
                  <c:v>0.98891566552512555</c:v>
                </c:pt>
                <c:pt idx="24">
                  <c:v>0.98791014581087588</c:v>
                </c:pt>
                <c:pt idx="25">
                  <c:v>0.98685810828125764</c:v>
                </c:pt>
                <c:pt idx="26">
                  <c:v>0.98575905172595668</c:v>
                </c:pt>
                <c:pt idx="27">
                  <c:v>0.98461244677667403</c:v>
                </c:pt>
                <c:pt idx="28">
                  <c:v>0.98341773481343409</c:v>
                </c:pt>
                <c:pt idx="29">
                  <c:v>0.98217432678970773</c:v>
                </c:pt>
                <c:pt idx="30">
                  <c:v>0.98088160197035468</c:v>
                </c:pt>
                <c:pt idx="31">
                  <c:v>0.97953890657587295</c:v>
                </c:pt>
                <c:pt idx="32">
                  <c:v>0.97814555232568834</c:v>
                </c:pt>
                <c:pt idx="33">
                  <c:v>0.97670081487257954</c:v>
                </c:pt>
                <c:pt idx="34">
                  <c:v>0.97520393211944711</c:v>
                </c:pt>
                <c:pt idx="35">
                  <c:v>0.97365410240879402</c:v>
                </c:pt>
                <c:pt idx="36">
                  <c:v>0.97205048257422566</c:v>
                </c:pt>
                <c:pt idx="37">
                  <c:v>0.97039218584217724</c:v>
                </c:pt>
                <c:pt idx="38">
                  <c:v>0.96867827957079988</c:v>
                </c:pt>
                <c:pt idx="39">
                  <c:v>0.96690778281150813</c:v>
                </c:pt>
                <c:pt idx="40">
                  <c:v>0.96507966367710818</c:v>
                </c:pt>
                <c:pt idx="41">
                  <c:v>0.96319283649859633</c:v>
                </c:pt>
                <c:pt idx="42">
                  <c:v>0.96124615875070829</c:v>
                </c:pt>
                <c:pt idx="43">
                  <c:v>0.95923842772395684</c:v>
                </c:pt>
                <c:pt idx="44">
                  <c:v>0.95716837691831136</c:v>
                </c:pt>
                <c:pt idx="45">
                  <c:v>0.95503467213066451</c:v>
                </c:pt>
                <c:pt idx="46">
                  <c:v>0.95283590720485944</c:v>
                </c:pt>
                <c:pt idx="47">
                  <c:v>0.950570599409159</c:v>
                </c:pt>
                <c:pt idx="48">
                  <c:v>0.94823718440160709</c:v>
                </c:pt>
                <c:pt idx="49">
                  <c:v>0.94583401073863504</c:v>
                </c:pt>
                <c:pt idx="50">
                  <c:v>0.94335933387639692</c:v>
                </c:pt>
                <c:pt idx="51">
                  <c:v>0.94081130960755222</c:v>
                </c:pt>
                <c:pt idx="52">
                  <c:v>0.938187986868387</c:v>
                </c:pt>
                <c:pt idx="53">
                  <c:v>0.93548729984206025</c:v>
                </c:pt>
                <c:pt idx="54">
                  <c:v>0.9327070592732003</c:v>
                </c:pt>
                <c:pt idx="55">
                  <c:v>0.92984494289670716</c:v>
                </c:pt>
                <c:pt idx="56">
                  <c:v>0.92689848486915127</c:v>
                </c:pt>
                <c:pt idx="57">
                  <c:v>0.92386506407414482</c:v>
                </c:pt>
                <c:pt idx="58">
                  <c:v>0.92074189115299787</c:v>
                </c:pt>
                <c:pt idx="59">
                  <c:v>0.91752599408821323</c:v>
                </c:pt>
                <c:pt idx="60">
                  <c:v>0.9142142021391394</c:v>
                </c:pt>
                <c:pt idx="61">
                  <c:v>0.91080312789540807</c:v>
                </c:pt>
                <c:pt idx="62">
                  <c:v>0.90728914717341358</c:v>
                </c:pt>
                <c:pt idx="63">
                  <c:v>0.90366837643248654</c:v>
                </c:pt>
                <c:pt idx="64">
                  <c:v>0.89993664732866041</c:v>
                </c:pt>
                <c:pt idx="65">
                  <c:v>0.89608947795251215</c:v>
                </c:pt>
                <c:pt idx="66">
                  <c:v>0.89212204021033825</c:v>
                </c:pt>
                <c:pt idx="67">
                  <c:v>0.8880291227008249</c:v>
                </c:pt>
                <c:pt idx="68">
                  <c:v>0.88380508830705662</c:v>
                </c:pt>
                <c:pt idx="69">
                  <c:v>0.8794438255593392</c:v>
                </c:pt>
                <c:pt idx="70">
                  <c:v>0.87493869261870372</c:v>
                </c:pt>
                <c:pt idx="71">
                  <c:v>0.87028245247212854</c:v>
                </c:pt>
                <c:pt idx="72">
                  <c:v>0.8654671976022118</c:v>
                </c:pt>
                <c:pt idx="73">
                  <c:v>0.8604842619744888</c:v>
                </c:pt>
                <c:pt idx="74">
                  <c:v>0.85532411764496152</c:v>
                </c:pt>
                <c:pt idx="75">
                  <c:v>0.84997625258769416</c:v>
                </c:pt>
                <c:pt idx="76">
                  <c:v>0.8444290254202067</c:v>
                </c:pt>
                <c:pt idx="77">
                  <c:v>0.83866949148218262</c:v>
                </c:pt>
                <c:pt idx="78">
                  <c:v>0.83268319308521899</c:v>
                </c:pt>
                <c:pt idx="79">
                  <c:v>0.82645390453077794</c:v>
                </c:pt>
                <c:pt idx="80">
                  <c:v>0.8199633194440985</c:v>
                </c:pt>
                <c:pt idx="81">
                  <c:v>0.81319066372574023</c:v>
                </c:pt>
                <c:pt idx="82">
                  <c:v>0.80611221141973965</c:v>
                </c:pt>
                <c:pt idx="83">
                  <c:v>0.79870067216912644</c:v>
                </c:pt>
                <c:pt idx="84">
                  <c:v>0.79092440629813821</c:v>
                </c:pt>
                <c:pt idx="85">
                  <c:v>0.78274640468955514</c:v>
                </c:pt>
                <c:pt idx="86">
                  <c:v>0.77412294178874541</c:v>
                </c:pt>
                <c:pt idx="87">
                  <c:v>0.76500176486925553</c:v>
                </c:pt>
                <c:pt idx="88">
                  <c:v>0.75531960980021784</c:v>
                </c:pt>
                <c:pt idx="89">
                  <c:v>0.74499871209387436</c:v>
                </c:pt>
                <c:pt idx="90">
                  <c:v>0.73394177189129695</c:v>
                </c:pt>
                <c:pt idx="91">
                  <c:v>0.72202445184578712</c:v>
                </c:pt>
                <c:pt idx="92">
                  <c:v>0.70908376450677812</c:v>
                </c:pt>
                <c:pt idx="93">
                  <c:v>0.69489924411524207</c:v>
                </c:pt>
                <c:pt idx="94">
                  <c:v>0.67916060793710298</c:v>
                </c:pt>
                <c:pt idx="95">
                  <c:v>0.6614079577196742</c:v>
                </c:pt>
                <c:pt idx="96">
                  <c:v>0.64090978074482674</c:v>
                </c:pt>
                <c:pt idx="97">
                  <c:v>0.61637705258735198</c:v>
                </c:pt>
                <c:pt idx="98">
                  <c:v>0.58513348523031627</c:v>
                </c:pt>
                <c:pt idx="99">
                  <c:v>0.53954322435829438</c:v>
                </c:pt>
                <c:pt idx="100">
                  <c:v>0.18178894502944914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3B-45AF-B1C4-656C64D16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32992"/>
        <c:axId val="186534912"/>
      </c:scatterChart>
      <c:valAx>
        <c:axId val="186532992"/>
        <c:scaling>
          <c:orientation val="minMax"/>
          <c:max val="1.1000000000000001"/>
        </c:scaling>
        <c:delete val="0"/>
        <c:axPos val="b"/>
        <c:majorGridlines/>
        <c:numFmt formatCode="General" sourceLinked="1"/>
        <c:majorTickMark val="out"/>
        <c:minorTickMark val="in"/>
        <c:tickLblPos val="nextTo"/>
        <c:crossAx val="186534912"/>
        <c:crosses val="autoZero"/>
        <c:crossBetween val="midCat"/>
        <c:majorUnit val="0.1"/>
        <c:minorUnit val="5.000000000000001E-2"/>
      </c:valAx>
      <c:valAx>
        <c:axId val="186534912"/>
        <c:scaling>
          <c:orientation val="minMax"/>
          <c:max val="1.1000000000000001"/>
        </c:scaling>
        <c:delete val="0"/>
        <c:axPos val="l"/>
        <c:majorGridlines/>
        <c:numFmt formatCode="0.00" sourceLinked="1"/>
        <c:majorTickMark val="out"/>
        <c:minorTickMark val="in"/>
        <c:tickLblPos val="nextTo"/>
        <c:crossAx val="186532992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7349374346802"/>
          <c:y val="3.8193989743033792E-2"/>
          <c:w val="0.72397930399309485"/>
          <c:h val="0.806292423742021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FAD!$C$3</c:f>
              <c:strCache>
                <c:ptCount val="1"/>
                <c:pt idx="0">
                  <c:v>Failure Curve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FAD!$B$4:$B$105</c:f>
              <c:numCache>
                <c:formatCode>General</c:formatCode>
                <c:ptCount val="102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</c:v>
                </c:pt>
              </c:numCache>
            </c:numRef>
          </c:xVal>
          <c:yVal>
            <c:numRef>
              <c:f>FAD!$C$4:$C$105</c:f>
              <c:numCache>
                <c:formatCode>0.00</c:formatCode>
                <c:ptCount val="102"/>
                <c:pt idx="0">
                  <c:v>0.99999979438454367</c:v>
                </c:pt>
                <c:pt idx="1">
                  <c:v>0.99997943760561592</c:v>
                </c:pt>
                <c:pt idx="2">
                  <c:v>0.99991774179459192</c:v>
                </c:pt>
                <c:pt idx="3">
                  <c:v>0.99981488667140339</c:v>
                </c:pt>
                <c:pt idx="4">
                  <c:v>0.99967082902921944</c:v>
                </c:pt>
                <c:pt idx="5">
                  <c:v>0.99948550827765281</c:v>
                </c:pt>
                <c:pt idx="6">
                  <c:v>0.99925884634276596</c:v>
                </c:pt>
                <c:pt idx="7">
                  <c:v>0.99899074753676731</c:v>
                </c:pt>
                <c:pt idx="8">
                  <c:v>0.99868109839817021</c:v>
                </c:pt>
                <c:pt idx="9">
                  <c:v>0.99832976750121316</c:v>
                </c:pt>
                <c:pt idx="10">
                  <c:v>0.99793660523429828</c:v>
                </c:pt>
                <c:pt idx="11">
                  <c:v>0.99750144354619119</c:v>
                </c:pt>
                <c:pt idx="12">
                  <c:v>0.99702409565936667</c:v>
                </c:pt>
                <c:pt idx="13">
                  <c:v>0.99650435574908725</c:v>
                </c:pt>
                <c:pt idx="14">
                  <c:v>0.99594199858714938</c:v>
                </c:pt>
                <c:pt idx="15">
                  <c:v>0.99533677914884489</c:v>
                </c:pt>
                <c:pt idx="16">
                  <c:v>0.99468843218155434</c:v>
                </c:pt>
                <c:pt idx="17">
                  <c:v>0.9939966717332207</c:v>
                </c:pt>
                <c:pt idx="18">
                  <c:v>0.9932611906388451</c:v>
                </c:pt>
                <c:pt idx="19">
                  <c:v>0.99248165996278592</c:v>
                </c:pt>
                <c:pt idx="20">
                  <c:v>0.99165772839457844</c:v>
                </c:pt>
                <c:pt idx="21">
                  <c:v>0.99078902159567561</c:v>
                </c:pt>
                <c:pt idx="22">
                  <c:v>0.98987514149427536</c:v>
                </c:pt>
                <c:pt idx="23">
                  <c:v>0.98891566552512555</c:v>
                </c:pt>
                <c:pt idx="24">
                  <c:v>0.98791014581087588</c:v>
                </c:pt>
                <c:pt idx="25">
                  <c:v>0.98685810828125764</c:v>
                </c:pt>
                <c:pt idx="26">
                  <c:v>0.98575905172595668</c:v>
                </c:pt>
                <c:pt idx="27">
                  <c:v>0.98461244677667403</c:v>
                </c:pt>
                <c:pt idx="28">
                  <c:v>0.98341773481343409</c:v>
                </c:pt>
                <c:pt idx="29">
                  <c:v>0.98217432678970773</c:v>
                </c:pt>
                <c:pt idx="30">
                  <c:v>0.98088160197035468</c:v>
                </c:pt>
                <c:pt idx="31">
                  <c:v>0.97953890657587295</c:v>
                </c:pt>
                <c:pt idx="32">
                  <c:v>0.97814555232568834</c:v>
                </c:pt>
                <c:pt idx="33">
                  <c:v>0.97670081487257954</c:v>
                </c:pt>
                <c:pt idx="34">
                  <c:v>0.97520393211944711</c:v>
                </c:pt>
                <c:pt idx="35">
                  <c:v>0.97365410240879402</c:v>
                </c:pt>
                <c:pt idx="36">
                  <c:v>0.97205048257422566</c:v>
                </c:pt>
                <c:pt idx="37">
                  <c:v>0.97039218584217724</c:v>
                </c:pt>
                <c:pt idx="38">
                  <c:v>0.96867827957079988</c:v>
                </c:pt>
                <c:pt idx="39">
                  <c:v>0.96690778281150813</c:v>
                </c:pt>
                <c:pt idx="40">
                  <c:v>0.96507966367710818</c:v>
                </c:pt>
                <c:pt idx="41">
                  <c:v>0.96319283649859633</c:v>
                </c:pt>
                <c:pt idx="42">
                  <c:v>0.96124615875070829</c:v>
                </c:pt>
                <c:pt idx="43">
                  <c:v>0.95923842772395684</c:v>
                </c:pt>
                <c:pt idx="44">
                  <c:v>0.95716837691831136</c:v>
                </c:pt>
                <c:pt idx="45">
                  <c:v>0.95503467213066451</c:v>
                </c:pt>
                <c:pt idx="46">
                  <c:v>0.95283590720485944</c:v>
                </c:pt>
                <c:pt idx="47">
                  <c:v>0.950570599409159</c:v>
                </c:pt>
                <c:pt idx="48">
                  <c:v>0.94823718440160709</c:v>
                </c:pt>
                <c:pt idx="49">
                  <c:v>0.94583401073863504</c:v>
                </c:pt>
                <c:pt idx="50">
                  <c:v>0.94335933387639692</c:v>
                </c:pt>
                <c:pt idx="51">
                  <c:v>0.94081130960755222</c:v>
                </c:pt>
                <c:pt idx="52">
                  <c:v>0.938187986868387</c:v>
                </c:pt>
                <c:pt idx="53">
                  <c:v>0.93548729984206025</c:v>
                </c:pt>
                <c:pt idx="54">
                  <c:v>0.9327070592732003</c:v>
                </c:pt>
                <c:pt idx="55">
                  <c:v>0.92984494289670716</c:v>
                </c:pt>
                <c:pt idx="56">
                  <c:v>0.92689848486915127</c:v>
                </c:pt>
                <c:pt idx="57">
                  <c:v>0.92386506407414482</c:v>
                </c:pt>
                <c:pt idx="58">
                  <c:v>0.92074189115299787</c:v>
                </c:pt>
                <c:pt idx="59">
                  <c:v>0.91752599408821323</c:v>
                </c:pt>
                <c:pt idx="60">
                  <c:v>0.9142142021391394</c:v>
                </c:pt>
                <c:pt idx="61">
                  <c:v>0.91080312789540807</c:v>
                </c:pt>
                <c:pt idx="62">
                  <c:v>0.90728914717341358</c:v>
                </c:pt>
                <c:pt idx="63">
                  <c:v>0.90366837643248654</c:v>
                </c:pt>
                <c:pt idx="64">
                  <c:v>0.89993664732866041</c:v>
                </c:pt>
                <c:pt idx="65">
                  <c:v>0.89608947795251215</c:v>
                </c:pt>
                <c:pt idx="66">
                  <c:v>0.89212204021033825</c:v>
                </c:pt>
                <c:pt idx="67">
                  <c:v>0.8880291227008249</c:v>
                </c:pt>
                <c:pt idx="68">
                  <c:v>0.88380508830705662</c:v>
                </c:pt>
                <c:pt idx="69">
                  <c:v>0.8794438255593392</c:v>
                </c:pt>
                <c:pt idx="70">
                  <c:v>0.87493869261870372</c:v>
                </c:pt>
                <c:pt idx="71">
                  <c:v>0.87028245247212854</c:v>
                </c:pt>
                <c:pt idx="72">
                  <c:v>0.8654671976022118</c:v>
                </c:pt>
                <c:pt idx="73">
                  <c:v>0.8604842619744888</c:v>
                </c:pt>
                <c:pt idx="74">
                  <c:v>0.85532411764496152</c:v>
                </c:pt>
                <c:pt idx="75">
                  <c:v>0.84997625258769416</c:v>
                </c:pt>
                <c:pt idx="76">
                  <c:v>0.8444290254202067</c:v>
                </c:pt>
                <c:pt idx="77">
                  <c:v>0.83866949148218262</c:v>
                </c:pt>
                <c:pt idx="78">
                  <c:v>0.83268319308521899</c:v>
                </c:pt>
                <c:pt idx="79">
                  <c:v>0.82645390453077794</c:v>
                </c:pt>
                <c:pt idx="80">
                  <c:v>0.8199633194440985</c:v>
                </c:pt>
                <c:pt idx="81">
                  <c:v>0.81319066372574023</c:v>
                </c:pt>
                <c:pt idx="82">
                  <c:v>0.80611221141973965</c:v>
                </c:pt>
                <c:pt idx="83">
                  <c:v>0.79870067216912644</c:v>
                </c:pt>
                <c:pt idx="84">
                  <c:v>0.79092440629813821</c:v>
                </c:pt>
                <c:pt idx="85">
                  <c:v>0.78274640468955514</c:v>
                </c:pt>
                <c:pt idx="86">
                  <c:v>0.77412294178874541</c:v>
                </c:pt>
                <c:pt idx="87">
                  <c:v>0.76500176486925553</c:v>
                </c:pt>
                <c:pt idx="88">
                  <c:v>0.75531960980021784</c:v>
                </c:pt>
                <c:pt idx="89">
                  <c:v>0.74499871209387436</c:v>
                </c:pt>
                <c:pt idx="90">
                  <c:v>0.73394177189129695</c:v>
                </c:pt>
                <c:pt idx="91">
                  <c:v>0.72202445184578712</c:v>
                </c:pt>
                <c:pt idx="92">
                  <c:v>0.70908376450677812</c:v>
                </c:pt>
                <c:pt idx="93">
                  <c:v>0.69489924411524207</c:v>
                </c:pt>
                <c:pt idx="94">
                  <c:v>0.67916060793710298</c:v>
                </c:pt>
                <c:pt idx="95">
                  <c:v>0.6614079577196742</c:v>
                </c:pt>
                <c:pt idx="96">
                  <c:v>0.64090978074482674</c:v>
                </c:pt>
                <c:pt idx="97">
                  <c:v>0.61637705258735198</c:v>
                </c:pt>
                <c:pt idx="98">
                  <c:v>0.58513348523031627</c:v>
                </c:pt>
                <c:pt idx="99">
                  <c:v>0.53954322435829438</c:v>
                </c:pt>
                <c:pt idx="100">
                  <c:v>0.18178894502944914</c:v>
                </c:pt>
                <c:pt idx="10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B3B-45AF-B1C4-656C64D16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32992"/>
        <c:axId val="186534912"/>
      </c:scatterChart>
      <c:valAx>
        <c:axId val="186532992"/>
        <c:scaling>
          <c:orientation val="minMax"/>
          <c:max val="1.1000000000000001"/>
        </c:scaling>
        <c:delete val="0"/>
        <c:axPos val="b"/>
        <c:majorGridlines/>
        <c:numFmt formatCode="General" sourceLinked="1"/>
        <c:majorTickMark val="out"/>
        <c:minorTickMark val="in"/>
        <c:tickLblPos val="nextTo"/>
        <c:crossAx val="186534912"/>
        <c:crosses val="autoZero"/>
        <c:crossBetween val="midCat"/>
        <c:majorUnit val="0.1"/>
        <c:minorUnit val="5.000000000000001E-2"/>
      </c:valAx>
      <c:valAx>
        <c:axId val="186534912"/>
        <c:scaling>
          <c:orientation val="minMax"/>
          <c:max val="1.1000000000000001"/>
        </c:scaling>
        <c:delete val="0"/>
        <c:axPos val="l"/>
        <c:majorGridlines/>
        <c:numFmt formatCode="0.00" sourceLinked="1"/>
        <c:majorTickMark val="out"/>
        <c:minorTickMark val="in"/>
        <c:tickLblPos val="nextTo"/>
        <c:crossAx val="186532992"/>
        <c:crosses val="autoZero"/>
        <c:crossBetween val="midCat"/>
        <c:majorUnit val="0.1"/>
        <c:min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0.04485</cdr:x>
      <cdr:y>0.00156</cdr:y>
    </cdr:from>
    <cdr:to>
      <cdr:x>0.82318</cdr:x>
      <cdr:y>0.11993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4078" y="11866"/>
          <a:ext cx="7532920" cy="90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2000" baseline="0"/>
        </a:p>
        <a:p xmlns:a="http://schemas.openxmlformats.org/drawingml/2006/main">
          <a:pPr algn="ctr"/>
          <a:r>
            <a:rPr lang="en-US" sz="2000" baseline="0"/>
            <a:t>Method for calculating "Load Factor" (L</a:t>
          </a:r>
          <a:r>
            <a:rPr lang="en-US" sz="2000" b="0" baseline="0"/>
            <a:t>/</a:t>
          </a:r>
          <a:r>
            <a:rPr lang="en-US" sz="2000" baseline="0"/>
            <a:t>L')</a:t>
          </a:r>
        </a:p>
      </cdr:txBody>
    </cdr:sp>
  </cdr:relSizeAnchor>
  <cdr:relSizeAnchor xmlns:cdr="http://schemas.openxmlformats.org/drawingml/2006/chartDrawing">
    <cdr:from>
      <cdr:x>0.02711</cdr:x>
      <cdr:y>0.52894</cdr:y>
    </cdr:from>
    <cdr:to>
      <cdr:x>0.07388</cdr:x>
      <cdr:y>0.73984</cdr:y>
    </cdr:to>
    <cdr:sp macro="" textlink="">
      <cdr:nvSpPr>
        <cdr:cNvPr id="19" name="TextBox 1"/>
        <cdr:cNvSpPr txBox="1"/>
      </cdr:nvSpPr>
      <cdr:spPr>
        <a:xfrm xmlns:a="http://schemas.openxmlformats.org/drawingml/2006/main" rot="16200000">
          <a:off x="-147243" y="2379931"/>
          <a:ext cx="832615" cy="249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Intensity Ratio K</a:t>
          </a:r>
          <a:r>
            <a:rPr lang="en-US" sz="1200" baseline="-25000" dirty="0"/>
            <a:t>I</a:t>
          </a:r>
          <a:r>
            <a:rPr lang="en-US" sz="1200" baseline="0" dirty="0"/>
            <a:t>/K</a:t>
          </a:r>
          <a:r>
            <a:rPr lang="en-US" sz="1200" baseline="-25000" dirty="0"/>
            <a:t>Ic</a:t>
          </a:r>
        </a:p>
      </cdr:txBody>
    </cdr:sp>
  </cdr:relSizeAnchor>
  <cdr:relSizeAnchor xmlns:cdr="http://schemas.openxmlformats.org/drawingml/2006/chartDrawing">
    <cdr:from>
      <cdr:x>0.32014</cdr:x>
      <cdr:y>0.90095</cdr:y>
    </cdr:from>
    <cdr:to>
      <cdr:x>0.50197</cdr:x>
      <cdr:y>0.94347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867287" y="3816424"/>
          <a:ext cx="1060550" cy="18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Ratio 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0" dirty="0"/>
            <a:t>/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-25000" dirty="0"/>
            <a:t>y</a:t>
          </a:r>
        </a:p>
      </cdr:txBody>
    </cdr:sp>
  </cdr:relSizeAnchor>
  <cdr:relSizeAnchor xmlns:cdr="http://schemas.openxmlformats.org/drawingml/2006/chartDrawing">
    <cdr:from>
      <cdr:x>0.17149</cdr:x>
      <cdr:y>0.26945</cdr:y>
    </cdr:from>
    <cdr:to>
      <cdr:x>0.20598</cdr:x>
      <cdr:y>0.32762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657362" y="2162141"/>
          <a:ext cx="333329" cy="466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0.16755</cdr:x>
      <cdr:y>0.80718</cdr:y>
    </cdr:from>
    <cdr:to>
      <cdr:x>0.26217</cdr:x>
      <cdr:y>0.92113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19242" y="6477017"/>
          <a:ext cx="914455" cy="91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baseline="0" dirty="0">
            <a:latin typeface="Symbol" panose="05050102010706020507" pitchFamily="18" charset="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0.04485</cdr:x>
      <cdr:y>0.00156</cdr:y>
    </cdr:from>
    <cdr:to>
      <cdr:x>0.82318</cdr:x>
      <cdr:y>0.11993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4078" y="11866"/>
          <a:ext cx="7532920" cy="902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2000" baseline="0"/>
        </a:p>
        <a:p xmlns:a="http://schemas.openxmlformats.org/drawingml/2006/main">
          <a:pPr algn="ctr"/>
          <a:r>
            <a:rPr lang="en-US" sz="2000" baseline="0"/>
            <a:t>Method for calculating "Load Factor" (L</a:t>
          </a:r>
          <a:r>
            <a:rPr lang="en-US" sz="2000" b="0" baseline="0"/>
            <a:t>/</a:t>
          </a:r>
          <a:r>
            <a:rPr lang="en-US" sz="2000" baseline="0"/>
            <a:t>L')</a:t>
          </a:r>
        </a:p>
      </cdr:txBody>
    </cdr:sp>
  </cdr:relSizeAnchor>
  <cdr:relSizeAnchor xmlns:cdr="http://schemas.openxmlformats.org/drawingml/2006/chartDrawing">
    <cdr:from>
      <cdr:x>0.02711</cdr:x>
      <cdr:y>0.52894</cdr:y>
    </cdr:from>
    <cdr:to>
      <cdr:x>0.07388</cdr:x>
      <cdr:y>0.73984</cdr:y>
    </cdr:to>
    <cdr:sp macro="" textlink="">
      <cdr:nvSpPr>
        <cdr:cNvPr id="19" name="TextBox 1"/>
        <cdr:cNvSpPr txBox="1"/>
      </cdr:nvSpPr>
      <cdr:spPr>
        <a:xfrm xmlns:a="http://schemas.openxmlformats.org/drawingml/2006/main" rot="16200000">
          <a:off x="-147243" y="2379931"/>
          <a:ext cx="832615" cy="249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Intensity Ratio K</a:t>
          </a:r>
          <a:r>
            <a:rPr lang="en-US" sz="1200" baseline="-25000" dirty="0"/>
            <a:t>I</a:t>
          </a:r>
          <a:r>
            <a:rPr lang="en-US" sz="1200" baseline="0" dirty="0"/>
            <a:t>/K</a:t>
          </a:r>
          <a:r>
            <a:rPr lang="en-US" sz="1200" baseline="-25000" dirty="0"/>
            <a:t>Ic</a:t>
          </a:r>
        </a:p>
      </cdr:txBody>
    </cdr:sp>
  </cdr:relSizeAnchor>
  <cdr:relSizeAnchor xmlns:cdr="http://schemas.openxmlformats.org/drawingml/2006/chartDrawing">
    <cdr:from>
      <cdr:x>0.32014</cdr:x>
      <cdr:y>0.90095</cdr:y>
    </cdr:from>
    <cdr:to>
      <cdr:x>0.50197</cdr:x>
      <cdr:y>0.94347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867287" y="3816424"/>
          <a:ext cx="1060550" cy="18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Stress</a:t>
          </a:r>
          <a:r>
            <a:rPr lang="en-US" sz="1200" baseline="0" dirty="0"/>
            <a:t> Ratio 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0" dirty="0"/>
            <a:t>/</a:t>
          </a:r>
          <a:r>
            <a:rPr lang="en-US" sz="1200" baseline="0" dirty="0">
              <a:latin typeface="Symbol" panose="05050102010706020507" pitchFamily="18" charset="2"/>
            </a:rPr>
            <a:t>s</a:t>
          </a:r>
          <a:r>
            <a:rPr lang="en-US" sz="1200" baseline="-25000" dirty="0"/>
            <a:t>y</a:t>
          </a:r>
        </a:p>
      </cdr:txBody>
    </cdr:sp>
  </cdr:relSizeAnchor>
  <cdr:relSizeAnchor xmlns:cdr="http://schemas.openxmlformats.org/drawingml/2006/chartDrawing">
    <cdr:from>
      <cdr:x>0.17149</cdr:x>
      <cdr:y>0.26945</cdr:y>
    </cdr:from>
    <cdr:to>
      <cdr:x>0.20598</cdr:x>
      <cdr:y>0.32762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657362" y="2162141"/>
          <a:ext cx="333329" cy="466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dirty="0"/>
        </a:p>
      </cdr:txBody>
    </cdr:sp>
  </cdr:relSizeAnchor>
  <cdr:relSizeAnchor xmlns:cdr="http://schemas.openxmlformats.org/drawingml/2006/chartDrawing">
    <cdr:from>
      <cdr:x>0.16755</cdr:x>
      <cdr:y>0.80718</cdr:y>
    </cdr:from>
    <cdr:to>
      <cdr:x>0.26217</cdr:x>
      <cdr:y>0.92113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19242" y="6477017"/>
          <a:ext cx="914455" cy="91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baseline="0" dirty="0">
            <a:latin typeface="Symbol" panose="05050102010706020507" pitchFamily="18" charset="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22/03/2019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of MQXFAP2 Shell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of MQXFAP2 Shell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of MQXFAP2 Shell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of MQXFAP2 Shell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of MQXFAP2 Shell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of MQXFAP2 Shell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429000"/>
            <a:ext cx="8280000" cy="25130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84029C-0A20-4374-91C4-4B215C541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en-US" dirty="0"/>
              <a:t>H. Pan, G. Vallone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4009F5-D817-4B74-9F77-92391D939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</a:lstStyle>
          <a:p>
            <a:fld id="{F17BF516-E5C7-4BA2-8500-F3D0A15898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CFE922-EFB8-944D-A8C5-2F59C91BC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2001" y="1229206"/>
            <a:ext cx="3474982" cy="204887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EA096-5786-4E41-AF33-B91CDF9207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7018" y="1229206"/>
            <a:ext cx="3474982" cy="2048873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sz="1600">
                <a:latin typeface="Century Gothic" panose="020B0502020202020204" pitchFamily="34" charset="0"/>
              </a:defRPr>
            </a:lvl1pPr>
            <a:lvl2pPr>
              <a:spcBef>
                <a:spcPts val="900"/>
              </a:spcBef>
              <a:buFont typeface="Arial"/>
              <a:buChar char="•"/>
              <a:defRPr sz="1600">
                <a:latin typeface="Century Gothic" panose="020B0502020202020204" pitchFamily="34" charset="0"/>
              </a:defRPr>
            </a:lvl2pPr>
            <a:lvl3pPr marL="458788" indent="-177800">
              <a:spcBef>
                <a:spcPts val="500"/>
              </a:spcBef>
              <a:defRPr sz="1600">
                <a:latin typeface="Century Gothic" panose="020B0502020202020204" pitchFamily="34" charset="0"/>
              </a:defRPr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 sz="1600"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58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Review of MQXFAP2 Shell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sz="3600"/>
              <a:t>Structural Criteria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/>
          </a:bodyPr>
          <a:lstStyle/>
          <a:p>
            <a:r>
              <a:rPr lang="en-GB" dirty="0"/>
              <a:t>Eric Anderssen</a:t>
            </a:r>
          </a:p>
          <a:p>
            <a:r>
              <a:rPr lang="en-US" i="1" dirty="0"/>
              <a:t>HL-LHC AUP Magnets, LBNL</a:t>
            </a:r>
            <a:endParaRPr lang="en-GB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18199" y="5571729"/>
            <a:ext cx="6480000" cy="504056"/>
          </a:xfrm>
        </p:spPr>
        <p:txBody>
          <a:bodyPr>
            <a:normAutofit/>
          </a:bodyPr>
          <a:lstStyle/>
          <a:p>
            <a:r>
              <a:rPr lang="en-US" dirty="0"/>
              <a:t>Review of MQXFAP2 Shell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1ECA-0FD5-6A4B-90D5-9DD77869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4" y="180000"/>
            <a:ext cx="8024813" cy="720000"/>
          </a:xfrm>
        </p:spPr>
        <p:txBody>
          <a:bodyPr/>
          <a:lstStyle/>
          <a:p>
            <a:r>
              <a:rPr lang="en-US" dirty="0"/>
              <a:t>FAD – MQXFAP1b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8E8CC-788E-0946-9E3B-3EE503995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8454" y="4375234"/>
                <a:ext cx="8608456" cy="169184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Ic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𝑀𝑃𝑎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635 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Qualitative plot, assuming for the moment T652 properties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8E8CC-788E-0946-9E3B-3EE503995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454" y="4375234"/>
                <a:ext cx="8608456" cy="1691849"/>
              </a:xfrm>
              <a:blipFill>
                <a:blip r:embed="rId2"/>
                <a:stretch>
                  <a:fillRect l="-283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02F73-B0EA-D24B-875D-A1BDE21A4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H. Pan, 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86B23-0737-9449-B385-85D98052F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855" y="1312415"/>
            <a:ext cx="4105654" cy="27432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5191386" y="2683826"/>
            <a:ext cx="716890" cy="2497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03012" y="2364207"/>
            <a:ext cx="105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Plastic zone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349660" y="3192630"/>
            <a:ext cx="99869" cy="2961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5E4058-9246-4B0F-A48A-A3CC72B9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Crack and Self Arrest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284CB-6958-4BAA-AA2A-8F5AB0A22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545" y="836712"/>
          <a:ext cx="5184575" cy="36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id="{2808B6DE-862D-4152-A770-C86C0C70A3A8}"/>
              </a:ext>
            </a:extLst>
          </p:cNvPr>
          <p:cNvSpPr/>
          <p:nvPr/>
        </p:nvSpPr>
        <p:spPr>
          <a:xfrm>
            <a:off x="1945196" y="1607625"/>
            <a:ext cx="72008" cy="122807"/>
          </a:xfrm>
          <a:prstGeom prst="diamond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CC33B9C9-6996-4D50-A0FE-88D4137BE4B7}"/>
              </a:ext>
            </a:extLst>
          </p:cNvPr>
          <p:cNvSpPr/>
          <p:nvPr/>
        </p:nvSpPr>
        <p:spPr>
          <a:xfrm>
            <a:off x="3075541" y="1087831"/>
            <a:ext cx="72008" cy="122807"/>
          </a:xfrm>
          <a:prstGeom prst="diamond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E61D468-66F7-46FE-A78D-2FC01FC26AB6}"/>
              </a:ext>
            </a:extLst>
          </p:cNvPr>
          <p:cNvSpPr txBox="1">
            <a:spLocks/>
          </p:cNvSpPr>
          <p:nvPr/>
        </p:nvSpPr>
        <p:spPr>
          <a:xfrm>
            <a:off x="5076055" y="980728"/>
            <a:ext cx="4032449" cy="29523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It is possible that a crack may propagate in our structures particularly near discontinuities</a:t>
            </a:r>
          </a:p>
          <a:p>
            <a:r>
              <a:rPr lang="en-US" sz="2000" dirty="0"/>
              <a:t>If the crack propagates to a region of lower stress it is possible that it will self arrest</a:t>
            </a:r>
          </a:p>
          <a:p>
            <a:r>
              <a:rPr lang="en-US" sz="2000" dirty="0"/>
              <a:t>Less conservative than no stable growth, but criteria allows demonstrating arrest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4E649B-B693-4BA3-B8A0-07B0FF134792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1259632" y="1157934"/>
            <a:ext cx="1851166" cy="277512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iamond 18">
            <a:extLst>
              <a:ext uri="{FF2B5EF4-FFF2-40B4-BE49-F238E27FC236}">
                <a16:creationId xmlns:a16="http://schemas.microsoft.com/office/drawing/2014/main" id="{53961290-F861-4F04-9A07-BCDD4F679B0A}"/>
              </a:ext>
            </a:extLst>
          </p:cNvPr>
          <p:cNvSpPr/>
          <p:nvPr/>
        </p:nvSpPr>
        <p:spPr>
          <a:xfrm>
            <a:off x="2483768" y="1254454"/>
            <a:ext cx="72008" cy="122807"/>
          </a:xfrm>
          <a:prstGeom prst="diamond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F565A39-FD30-417D-AF10-604F577FD90A}"/>
              </a:ext>
            </a:extLst>
          </p:cNvPr>
          <p:cNvSpPr/>
          <p:nvPr/>
        </p:nvSpPr>
        <p:spPr>
          <a:xfrm>
            <a:off x="1981200" y="1157934"/>
            <a:ext cx="1129598" cy="551174"/>
          </a:xfrm>
          <a:custGeom>
            <a:avLst/>
            <a:gdLst>
              <a:gd name="connsiteX0" fmla="*/ 1164600 w 1164600"/>
              <a:gd name="connsiteY0" fmla="*/ 0 h 547658"/>
              <a:gd name="connsiteX1" fmla="*/ 599418 w 1164600"/>
              <a:gd name="connsiteY1" fmla="*/ 156229 h 547658"/>
              <a:gd name="connsiteX2" fmla="*/ 52616 w 1164600"/>
              <a:gd name="connsiteY2" fmla="*/ 514637 h 547658"/>
              <a:gd name="connsiteX3" fmla="*/ 52616 w 1164600"/>
              <a:gd name="connsiteY3" fmla="*/ 510042 h 54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600" h="547658">
                <a:moveTo>
                  <a:pt x="1164600" y="0"/>
                </a:moveTo>
                <a:cubicBezTo>
                  <a:pt x="974674" y="35228"/>
                  <a:pt x="784749" y="70456"/>
                  <a:pt x="599418" y="156229"/>
                </a:cubicBezTo>
                <a:cubicBezTo>
                  <a:pt x="414087" y="242002"/>
                  <a:pt x="52616" y="514637"/>
                  <a:pt x="52616" y="514637"/>
                </a:cubicBezTo>
                <a:cubicBezTo>
                  <a:pt x="-38518" y="573606"/>
                  <a:pt x="7049" y="541824"/>
                  <a:pt x="52616" y="510042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9E654D-6C06-4128-A3B9-B2ED9316941B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222881" y="1315166"/>
            <a:ext cx="1339722" cy="264748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90112-C25F-417E-99D8-BC1AA4BBA112}"/>
              </a:ext>
            </a:extLst>
          </p:cNvPr>
          <p:cNvCxnSpPr>
            <a:cxnSpLocks/>
          </p:cNvCxnSpPr>
          <p:nvPr/>
        </p:nvCxnSpPr>
        <p:spPr>
          <a:xfrm flipV="1">
            <a:off x="1259632" y="1280741"/>
            <a:ext cx="835396" cy="265231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E177FCDF-7E35-4BA7-9AC5-A907A4FE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7" y="4293096"/>
            <a:ext cx="5288800" cy="21886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671190-8C29-429E-AAA1-1D4039EC27A8}"/>
              </a:ext>
            </a:extLst>
          </p:cNvPr>
          <p:cNvSpPr txBox="1"/>
          <p:nvPr/>
        </p:nvSpPr>
        <p:spPr>
          <a:xfrm>
            <a:off x="219303" y="461943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Locus of points shown schematically of a critical flaw growing to a region of lower stress ratio</a:t>
            </a:r>
          </a:p>
        </p:txBody>
      </p:sp>
    </p:spTree>
    <p:extLst>
      <p:ext uri="{BB962C8B-B14F-4D97-AF65-F5344CB8AC3E}">
        <p14:creationId xmlns:p14="http://schemas.microsoft.com/office/powerpoint/2010/main" val="158984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1ECA-0FD5-6A4B-90D5-9DD77869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Notched Plate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8E8CC-788E-0946-9E3B-3EE503995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78580" y="4217321"/>
                <a:ext cx="5166360" cy="1828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Solution for a plate with a sharp notch </a:t>
                </a:r>
                <a:endParaRPr lang="en-US" b="0" i="1" dirty="0">
                  <a:latin typeface="+mn-lt"/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If a = 0, K</a:t>
                </a:r>
                <a:r>
                  <a:rPr lang="en-US" baseline="-25000" dirty="0"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&gt; 0</a:t>
                </a:r>
                <a:endParaRPr lang="en-US" b="0" i="1" dirty="0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+mn-lt"/>
                      </a:rPr>
                      <m:t>𝜎</m:t>
                    </m:r>
                    <m:r>
                      <a:rPr lang="en-US" b="0" i="1" dirty="0" smtClean="0">
                        <a:latin typeface="+mn-lt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+mn-lt"/>
                          </a:rPr>
                        </m:ctrlPr>
                      </m:sSubPr>
                      <m:e>
                        <m:r>
                          <a:rPr lang="en-US" i="1" dirty="0">
                            <a:latin typeface="+mn-lt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+mn-lt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+mn-lt"/>
                      </a:rPr>
                      <m:t>&lt;</m:t>
                    </m:r>
                    <m:r>
                      <a:rPr lang="en-US" b="0" i="1" dirty="0" smtClean="0">
                        <a:latin typeface="+mn-lt"/>
                      </a:rPr>
                      <m:t>0.3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+mn-lt"/>
                      </a:rPr>
                      <m:t>→</m:t>
                    </m:r>
                  </m:oMath>
                </a14:m>
                <a:r>
                  <a:rPr lang="en-US" dirty="0">
                    <a:latin typeface="+mn-lt"/>
                  </a:rPr>
                  <a:t> LEFM validity region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Failure stress ~180 MPa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A proper shell solution may be slightly different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8E8CC-788E-0946-9E3B-3EE503995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8580" y="4217321"/>
                <a:ext cx="5166360" cy="1828800"/>
              </a:xfrm>
              <a:blipFill>
                <a:blip r:embed="rId2"/>
                <a:stretch>
                  <a:fillRect l="-2241" t="-366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86B23-0737-9449-B385-85D98052F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88"/>
          <a:stretch/>
        </p:blipFill>
        <p:spPr>
          <a:xfrm>
            <a:off x="157163" y="1432057"/>
            <a:ext cx="3837969" cy="4039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753" y="1319007"/>
            <a:ext cx="4105655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503" y="5741805"/>
            <a:ext cx="271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Century Gothic" panose="020B0502020202020204" pitchFamily="34" charset="0"/>
              </a:rPr>
              <a:t>From: Tada, Paris, Irwin (2000)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9608"/>
          <a:stretch/>
        </p:blipFill>
        <p:spPr>
          <a:xfrm>
            <a:off x="7668792" y="1542075"/>
            <a:ext cx="1376148" cy="13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ACBC-4235-4E72-8B72-E12294E9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Assessment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86A6-D97A-4AC6-8E52-72A9D520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24744"/>
            <a:ext cx="8074800" cy="50014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Should note that we colloquially say a crack may grow—sub-critical cracks do not grow</a:t>
            </a:r>
          </a:p>
          <a:p>
            <a:r>
              <a:rPr lang="en-US" dirty="0"/>
              <a:t>We ignore any initiation phenomena by way of stating that we inspect for flaws that may grow to critical size and limit size of plastic zone to same</a:t>
            </a:r>
          </a:p>
          <a:p>
            <a:r>
              <a:rPr lang="en-US" dirty="0"/>
              <a:t>We ignore crack coalescence as each of these smaller cracks should be sub-critical and should not interact</a:t>
            </a:r>
          </a:p>
          <a:p>
            <a:r>
              <a:rPr lang="en-US" dirty="0"/>
              <a:t>Fatigue using da/</a:t>
            </a:r>
            <a:r>
              <a:rPr lang="en-US" dirty="0" err="1"/>
              <a:t>dN</a:t>
            </a:r>
            <a:r>
              <a:rPr lang="en-US" dirty="0"/>
              <a:t> rates assumes a load that allows cracks to become critical (grow) cyclically; we design against stable crack growth, so expect no fatigue behavior in our structures</a:t>
            </a:r>
          </a:p>
          <a:p>
            <a:r>
              <a:rPr lang="en-US" dirty="0"/>
              <a:t>A da/</a:t>
            </a:r>
            <a:r>
              <a:rPr lang="en-US" dirty="0" err="1"/>
              <a:t>dN</a:t>
            </a:r>
            <a:r>
              <a:rPr lang="en-US" dirty="0"/>
              <a:t> analysis for nominal material values shows this is true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12D50-0491-43B5-9AD6-8D0615112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9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EAEC-C3FF-4ED0-AAB6-4D0E1756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Shape used in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5187-3295-4B38-94FF-AD14AF91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653136"/>
            <a:ext cx="7920000" cy="14730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hypothetical ‘critical’ crack that is not round will grow in the ‘a’ or ‘c’ directions until a=c</a:t>
            </a:r>
          </a:p>
          <a:p>
            <a:r>
              <a:rPr lang="en-US" dirty="0"/>
              <a:t>For an edge crack, a/c approaches 0.8 (other plot in appendix)</a:t>
            </a:r>
          </a:p>
          <a:p>
            <a:r>
              <a:rPr lang="en-US" dirty="0"/>
              <a:t>Influence coefficients do not vary much between these two cases</a:t>
            </a:r>
          </a:p>
          <a:p>
            <a:r>
              <a:rPr lang="en-US" dirty="0"/>
              <a:t>Will always use a/c = 1 in Grade IV analysis for this reason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B18DB-902E-464C-95E6-DF0521BE6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6EB52-C57D-49A1-AD01-CD6A519E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00616"/>
            <a:ext cx="6018980" cy="38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1ECA-0FD5-6A4B-90D5-9DD77869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Design – FAD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02F73-B0EA-D24B-875D-A1BDE21A4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H. Pan, 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86B23-0737-9449-B385-85D98052F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057" y="1768314"/>
            <a:ext cx="50901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3366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 mm root fillet on the triangle cutout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3366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15 mm large cutout for weld pocket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3366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0.5 mm fillet on the weld strip groove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19567" y="1480350"/>
            <a:ext cx="3262312" cy="1426737"/>
            <a:chOff x="5084094" y="4554188"/>
            <a:chExt cx="3262312" cy="142673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581" y="4554188"/>
              <a:ext cx="2409825" cy="142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182125" y="5017650"/>
              <a:ext cx="1066800" cy="152400"/>
            </a:xfrm>
            <a:prstGeom prst="straightConnector1">
              <a:avLst/>
            </a:prstGeom>
            <a:ln>
              <a:solidFill>
                <a:srgbClr val="FFC000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82125" y="5455800"/>
              <a:ext cx="2057400" cy="257175"/>
            </a:xfrm>
            <a:prstGeom prst="straightConnector1">
              <a:avLst/>
            </a:prstGeom>
            <a:ln>
              <a:solidFill>
                <a:srgbClr val="FFC000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084094" y="5758219"/>
              <a:ext cx="2441181" cy="94118"/>
            </a:xfrm>
            <a:prstGeom prst="straightConnector1">
              <a:avLst/>
            </a:prstGeom>
            <a:ln>
              <a:solidFill>
                <a:srgbClr val="FFC000"/>
              </a:solidFill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28E8CC-788E-0946-9E3B-3EE50399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3667125"/>
            <a:ext cx="8579010" cy="23128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Updated design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Large rounds added to the most critical features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magnet design still allows to regulate the coil preload keeping the shell membrane stress at 130 MPa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89" y="1304882"/>
            <a:ext cx="4105654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149" y="1304882"/>
            <a:ext cx="4105654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C1ECA-0FD5-6A4B-90D5-9DD77869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94" y="180000"/>
            <a:ext cx="8024813" cy="720000"/>
          </a:xfrm>
        </p:spPr>
        <p:txBody>
          <a:bodyPr/>
          <a:lstStyle/>
          <a:p>
            <a:r>
              <a:rPr lang="en-US" dirty="0"/>
              <a:t>Updated Design – FAD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8E8CC-788E-0946-9E3B-3EE5039955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503" y="4301338"/>
                <a:ext cx="4856797" cy="175159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Ic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𝑀𝑃𝑎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550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Data from literature, measurements on </a:t>
                </a:r>
                <a:r>
                  <a:rPr lang="en-US" dirty="0">
                    <a:cs typeface="+mn-cs"/>
                  </a:rPr>
                  <a:t>T6 ongoing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Yield stress instead of flow stress – more conservative</a:t>
                </a:r>
                <a:endParaRPr lang="it-IT" sz="1600" dirty="0">
                  <a:latin typeface="Century Gothic" panose="020B0502020202020204" pitchFamily="34" charset="0"/>
                </a:endParaRPr>
              </a:p>
              <a:p>
                <a:pPr lvl="4">
                  <a:buFont typeface="Arial" panose="020B0604020202020204" pitchFamily="34" charset="0"/>
                  <a:buChar char="•"/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28E8CC-788E-0946-9E3B-3EE503995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503" y="4301338"/>
                <a:ext cx="4856797" cy="1751592"/>
              </a:xfrm>
              <a:blipFill>
                <a:blip r:embed="rId4"/>
                <a:stretch>
                  <a:fillRect l="-503" t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02F73-B0EA-D24B-875D-A1BDE21A4E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/>
              <a:t>H. Pan, G. Vallone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86B23-0737-9449-B385-85D98052F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BF516-E5C7-4BA2-8500-F3D0A15898C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1982929" y="2994011"/>
            <a:ext cx="92450" cy="293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6225786" y="2907331"/>
            <a:ext cx="104633" cy="296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5067300" y="4385158"/>
          <a:ext cx="3688080" cy="1407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Cutouts</a:t>
                      </a:r>
                      <a:endParaRPr lang="en-US" sz="14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Load Factor (2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 mm)</a:t>
                      </a:r>
                      <a:endParaRPr lang="en-US" sz="14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Triangle cutout </a:t>
                      </a:r>
                    </a:p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(10 mm) </a:t>
                      </a:r>
                      <a:endParaRPr lang="en-US" sz="14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~1.4</a:t>
                      </a:r>
                      <a:endParaRPr lang="en-US" sz="14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Weld cutout </a:t>
                      </a:r>
                    </a:p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(15 mm)</a:t>
                      </a:r>
                      <a:endParaRPr lang="en-US" sz="14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~1.4</a:t>
                      </a:r>
                      <a:endParaRPr lang="en-US" sz="1400" dirty="0"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5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MQXFAP2 is outside the margin of Design Criteria</a:t>
            </a:r>
          </a:p>
          <a:p>
            <a:r>
              <a:rPr lang="en-US" dirty="0"/>
              <a:t>Assessing the failure and investigating K enhancement has been useful to enhance design criteria</a:t>
            </a:r>
          </a:p>
          <a:p>
            <a:r>
              <a:rPr lang="en-US" dirty="0"/>
              <a:t>New shell designs are well within FAD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41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2819400"/>
            <a:ext cx="5655784" cy="18000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08054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BBDB-2AF7-4C7F-86A5-6CF00748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1E24-CB1F-4C6B-9FCA-C7ABC75D2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5544176" cy="4906963"/>
          </a:xfrm>
        </p:spPr>
        <p:txBody>
          <a:bodyPr/>
          <a:lstStyle/>
          <a:p>
            <a:r>
              <a:rPr lang="en-GB" dirty="0"/>
              <a:t>Metallic Component Criteria</a:t>
            </a:r>
          </a:p>
          <a:p>
            <a:r>
              <a:rPr lang="en-GB" dirty="0"/>
              <a:t>Scope</a:t>
            </a:r>
          </a:p>
          <a:p>
            <a:r>
              <a:rPr lang="en-GB" dirty="0"/>
              <a:t>Static Stress Limits </a:t>
            </a:r>
          </a:p>
          <a:p>
            <a:r>
              <a:rPr lang="en-GB" dirty="0"/>
              <a:t>Limiting Stress Values</a:t>
            </a:r>
          </a:p>
          <a:p>
            <a:r>
              <a:rPr lang="en-GB" dirty="0"/>
              <a:t>Fracture Assessment</a:t>
            </a:r>
          </a:p>
          <a:p>
            <a:r>
              <a:rPr lang="en-GB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5E4-7FB7-47A4-BA68-CC73AAEF8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8B84E-58AA-489A-B2BF-03D8218A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41650"/>
            <a:ext cx="2818616" cy="39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096DD-3A44-4FA9-A8B9-687561B72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042E0E5C-C7CE-40DF-A3E1-3BF6848D6656}"/>
              </a:ext>
            </a:extLst>
          </p:cNvPr>
          <p:cNvSpPr txBox="1">
            <a:spLocks/>
          </p:cNvSpPr>
          <p:nvPr/>
        </p:nvSpPr>
        <p:spPr>
          <a:xfrm>
            <a:off x="764400" y="1371600"/>
            <a:ext cx="7920000" cy="4906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Scope of Design Criteria is to define Static Stress Limits using values consistent with the FAD, using language similar to the B&amp;PVC for plastic limits and some conservatism on fast fracture limits</a:t>
            </a:r>
          </a:p>
          <a:p>
            <a:r>
              <a:rPr lang="en-US" dirty="0"/>
              <a:t>Have augmented the approach considering the issue with short shell of MQXFAP02</a:t>
            </a:r>
          </a:p>
          <a:p>
            <a:r>
              <a:rPr lang="en-US" dirty="0"/>
              <a:t>Some new methods developed to investigate the shell stress and failure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6018FC-4EB1-4A63-80EB-691D6269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this Structural Design Criteria</a:t>
            </a:r>
          </a:p>
        </p:txBody>
      </p:sp>
    </p:spTree>
    <p:extLst>
      <p:ext uri="{BB962C8B-B14F-4D97-AF65-F5344CB8AC3E}">
        <p14:creationId xmlns:p14="http://schemas.microsoft.com/office/powerpoint/2010/main" val="400812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093F-958C-4E44-A3F3-2887AD4E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Stress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FE5F-662A-46D0-B2EE-DA0DF70D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073427"/>
          </a:xfrm>
        </p:spPr>
        <p:txBody>
          <a:bodyPr/>
          <a:lstStyle/>
          <a:p>
            <a:r>
              <a:rPr lang="en-US" dirty="0"/>
              <a:t>Static Stress limit represents a catastrophic failure of the component limiting it’s ability provide required loads</a:t>
            </a:r>
          </a:p>
          <a:p>
            <a:r>
              <a:rPr lang="en-US" dirty="0"/>
              <a:t>Failure can occur by Plastic Collapse or Fast Fracture</a:t>
            </a:r>
          </a:p>
          <a:p>
            <a:r>
              <a:rPr lang="en-US" dirty="0"/>
              <a:t>The design criteria presented in this document approach those presented in the B&amp;PVC for Plastic Collapse</a:t>
            </a:r>
          </a:p>
          <a:p>
            <a:r>
              <a:rPr lang="en-US" dirty="0"/>
              <a:t>Load factors for Fast Fracture approach those presented in FFS-1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2296-38E0-44F1-A5BE-2BC8740CA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28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99BB-D800-468F-948E-053B6A7E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Stress Values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ADED-66DC-4F99-A884-8A7CD17FC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07342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Plastic collapse assumes the formation of a plastic hinge through the component cross-section (non localized as might occur at a peak stress location)</a:t>
            </a:r>
          </a:p>
          <a:p>
            <a:r>
              <a:rPr lang="en-US" sz="2400" dirty="0"/>
              <a:t>For this document onset of yield at 0.2% offset is used as an assessment criteria unless relevant data is available to calculate the flow stress at cryogenic temperatures</a:t>
            </a:r>
          </a:p>
          <a:p>
            <a:pPr lvl="1"/>
            <a:r>
              <a:rPr lang="en-US" sz="2000" dirty="0"/>
              <a:t>Serrated yielding may make yield stress the most reliable value</a:t>
            </a:r>
          </a:p>
          <a:p>
            <a:r>
              <a:rPr lang="en-US" sz="2400" dirty="0"/>
              <a:t>Conservatism presented in the codes, e.g. limiting primary stress (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m</a:t>
            </a:r>
            <a:r>
              <a:rPr lang="en-US" sz="2400" dirty="0"/>
              <a:t> +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b</a:t>
            </a:r>
            <a:r>
              <a:rPr lang="en-US" sz="2400" dirty="0"/>
              <a:t>) to 2/3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y</a:t>
            </a:r>
            <a:r>
              <a:rPr lang="en-US" sz="2400" dirty="0"/>
              <a:t> predates extensive use of FEA and material databases</a:t>
            </a:r>
          </a:p>
          <a:p>
            <a:r>
              <a:rPr lang="en-US" sz="2400" dirty="0"/>
              <a:t>In the codes, S</a:t>
            </a:r>
            <a:r>
              <a:rPr lang="en-US" sz="2400" baseline="-25000" dirty="0"/>
              <a:t>m</a:t>
            </a:r>
            <a:r>
              <a:rPr lang="en-US" sz="2400" dirty="0"/>
              <a:t> the limiting stress value is limited to 2/3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y</a:t>
            </a:r>
            <a:r>
              <a:rPr lang="en-US" sz="2400" dirty="0"/>
              <a:t> or 1/3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u </a:t>
            </a:r>
            <a:r>
              <a:rPr lang="en-US" sz="2400" dirty="0"/>
              <a:t>. (we do not use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u</a:t>
            </a:r>
            <a:r>
              <a:rPr lang="en-US" sz="2400" dirty="0"/>
              <a:t>, except in context of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c </a:t>
            </a:r>
            <a:r>
              <a:rPr lang="en-US" sz="2400" dirty="0"/>
              <a:t>) </a:t>
            </a:r>
          </a:p>
          <a:p>
            <a:r>
              <a:rPr lang="en-US" sz="2400" dirty="0"/>
              <a:t>We use S</a:t>
            </a:r>
            <a:r>
              <a:rPr lang="en-US" sz="2400" baseline="-25000" dirty="0"/>
              <a:t>m</a:t>
            </a:r>
            <a:r>
              <a:rPr lang="en-US" sz="2400" dirty="0"/>
              <a:t> = 0.8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y</a:t>
            </a:r>
            <a:r>
              <a:rPr lang="en-US" sz="2400" dirty="0"/>
              <a:t> or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baseline="-25000" dirty="0"/>
              <a:t>c</a:t>
            </a:r>
            <a:r>
              <a:rPr lang="en-US" sz="2400" dirty="0"/>
              <a:t> here to be more consistent with the FAD, and modify enhancement factors (‘K-Factors’ in the code) accordingly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08F1C-709F-4F21-A752-DE169C50D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97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DB45-35BC-49D3-A7CB-FDDC8338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Stress Values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8BC5-8172-4C90-935F-6AA0B852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choice of 0.8 also relates to the load factor for fracture assessment</a:t>
            </a:r>
          </a:p>
          <a:p>
            <a:r>
              <a:rPr lang="en-US" dirty="0"/>
              <a:t>K</a:t>
            </a:r>
            <a:r>
              <a:rPr lang="en-US" baseline="-25000" dirty="0"/>
              <a:t>Ic</a:t>
            </a:r>
            <a:r>
              <a:rPr lang="en-US" dirty="0"/>
              <a:t> is used as the primary fracture assessment value, but a load factor equivalent of 0.8 on the yield axis for the FAD is also applied for fracture—presented later.</a:t>
            </a:r>
          </a:p>
          <a:p>
            <a:r>
              <a:rPr lang="en-US" dirty="0"/>
              <a:t>Material properties have been largely determined by LARP/CERN while some will be furnished by AUP</a:t>
            </a:r>
          </a:p>
          <a:p>
            <a:r>
              <a:rPr lang="en-US" dirty="0"/>
              <a:t>Use of 0.8 versus 2/3 is commensurate with the more extended use of FEA and availability of material test data at relevant temperatures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29261-7BE8-4C47-BB8F-F566357B9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78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comment on Material Properties used for Assessment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Limiting stress values described before use so-called ‘A-Basis’ properties where available</a:t>
            </a:r>
          </a:p>
          <a:p>
            <a:pPr lvl="1"/>
            <a:r>
              <a:rPr lang="en-US" dirty="0"/>
              <a:t>A-Basis is where at least 99% of the population equals or exceeds value with 95% confidence</a:t>
            </a:r>
          </a:p>
          <a:p>
            <a:pPr lvl="1"/>
            <a:r>
              <a:rPr lang="en-US" dirty="0"/>
              <a:t>For normally distributed population, this is mean minus 3 sigma</a:t>
            </a:r>
          </a:p>
          <a:p>
            <a:r>
              <a:rPr lang="en-US" dirty="0"/>
              <a:t> MIL-HDBK-5 reports A-Basis properties at Room and Elevated temps (some down to LH2)</a:t>
            </a:r>
          </a:p>
          <a:p>
            <a:pPr lvl="1"/>
            <a:r>
              <a:rPr lang="en-US" dirty="0"/>
              <a:t>Some less common materials use B-Basis (90% pop at 95% CL</a:t>
            </a:r>
          </a:p>
          <a:p>
            <a:pPr lvl="1"/>
            <a:r>
              <a:rPr lang="en-US" dirty="0"/>
              <a:t>Will test materials at 4K and generate A-Basis values for use</a:t>
            </a:r>
          </a:p>
          <a:p>
            <a:r>
              <a:rPr lang="en-US" dirty="0"/>
              <a:t>MIL-HDBK-5 and other standards have methods to handle non-normally distributed data</a:t>
            </a:r>
          </a:p>
          <a:p>
            <a:pPr lvl="1"/>
            <a:r>
              <a:rPr lang="en-US" dirty="0"/>
              <a:t>Defined tests for Normality, and/or use of Weibull Distribution to establish similar confidence limits</a:t>
            </a:r>
          </a:p>
          <a:p>
            <a:r>
              <a:rPr lang="en-US" dirty="0"/>
              <a:t>Assessment values in this design criteria do not include additional factors of safety above this confidence limit</a:t>
            </a:r>
          </a:p>
          <a:p>
            <a:r>
              <a:rPr lang="en-US" dirty="0"/>
              <a:t>Have started a test regimen, determined relevant measures, will now generate statistics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55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5E4058-9246-4B0F-A48A-A3CC72B9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 versus Factor of Safety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284CB-6958-4BAA-AA2A-8F5AB0A22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389848"/>
              </p:ext>
            </p:extLst>
          </p:nvPr>
        </p:nvGraphicFramePr>
        <p:xfrm>
          <a:off x="467545" y="836712"/>
          <a:ext cx="5184575" cy="36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iamond 10">
            <a:extLst>
              <a:ext uri="{FF2B5EF4-FFF2-40B4-BE49-F238E27FC236}">
                <a16:creationId xmlns:a16="http://schemas.microsoft.com/office/drawing/2014/main" id="{2808B6DE-862D-4152-A770-C86C0C70A3A8}"/>
              </a:ext>
            </a:extLst>
          </p:cNvPr>
          <p:cNvSpPr/>
          <p:nvPr/>
        </p:nvSpPr>
        <p:spPr>
          <a:xfrm>
            <a:off x="2339752" y="3323278"/>
            <a:ext cx="72008" cy="122807"/>
          </a:xfrm>
          <a:prstGeom prst="diamond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CC33B9C9-6996-4D50-A0FE-88D4137BE4B7}"/>
              </a:ext>
            </a:extLst>
          </p:cNvPr>
          <p:cNvSpPr/>
          <p:nvPr/>
        </p:nvSpPr>
        <p:spPr>
          <a:xfrm>
            <a:off x="2339752" y="1177996"/>
            <a:ext cx="72008" cy="122807"/>
          </a:xfrm>
          <a:prstGeom prst="diamond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E61D468-66F7-46FE-A78D-2FC01FC26AB6}"/>
              </a:ext>
            </a:extLst>
          </p:cNvPr>
          <p:cNvSpPr txBox="1">
            <a:spLocks/>
          </p:cNvSpPr>
          <p:nvPr/>
        </p:nvSpPr>
        <p:spPr>
          <a:xfrm>
            <a:off x="107505" y="4431526"/>
            <a:ext cx="8939296" cy="18777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the same component made of iron or stainless steel with similar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-25000" dirty="0"/>
              <a:t>y</a:t>
            </a:r>
            <a:r>
              <a:rPr lang="en-US" sz="2000" dirty="0"/>
              <a:t>, but differing K</a:t>
            </a:r>
            <a:r>
              <a:rPr lang="en-US" sz="2000" baseline="-25000" dirty="0"/>
              <a:t>Ic</a:t>
            </a:r>
            <a:r>
              <a:rPr lang="en-US" sz="2000" dirty="0"/>
              <a:t>, the load factor can vary substantially for the same flaw</a:t>
            </a:r>
          </a:p>
          <a:p>
            <a:r>
              <a:rPr lang="en-US" sz="2000" dirty="0"/>
              <a:t>Here 0.33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/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baseline="-25000" dirty="0"/>
              <a:t>y</a:t>
            </a:r>
            <a:r>
              <a:rPr lang="en-US" sz="2000" dirty="0"/>
              <a:t> (FoS= 3), is clearly sufficient for a component in SS, but inadequate if made of Iron, with identical flaw</a:t>
            </a:r>
          </a:p>
          <a:p>
            <a:r>
              <a:rPr lang="en-US" sz="2000" dirty="0"/>
              <a:t>The Load factor for Iron is already less than one, but &gt; 2 for SS—note that this ratio is not the ratios of respective K</a:t>
            </a:r>
            <a:r>
              <a:rPr lang="en-US" sz="2000" baseline="-25000" dirty="0"/>
              <a:t>Ic</a:t>
            </a:r>
            <a:r>
              <a:rPr lang="en-US" sz="2000" dirty="0"/>
              <a:t>, so Load Factor is not FoS</a:t>
            </a:r>
          </a:p>
          <a:p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E7B0E1-75B6-4EDE-A020-37FC5E0FE91C}"/>
              </a:ext>
            </a:extLst>
          </p:cNvPr>
          <p:cNvSpPr txBox="1"/>
          <p:nvPr/>
        </p:nvSpPr>
        <p:spPr>
          <a:xfrm>
            <a:off x="2395718" y="99333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3EBC4-D322-479A-8B85-6D2196DE4CCB}"/>
              </a:ext>
            </a:extLst>
          </p:cNvPr>
          <p:cNvSpPr txBox="1"/>
          <p:nvPr/>
        </p:nvSpPr>
        <p:spPr>
          <a:xfrm>
            <a:off x="2339752" y="3344640"/>
            <a:ext cx="116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Stainless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08D15B-5D32-437C-9A5E-FFC580C073AE}"/>
                  </a:ext>
                </a:extLst>
              </p:cNvPr>
              <p:cNvSpPr txBox="1"/>
              <p:nvPr/>
            </p:nvSpPr>
            <p:spPr>
              <a:xfrm>
                <a:off x="5674158" y="960640"/>
                <a:ext cx="1154739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08D15B-5D32-437C-9A5E-FFC580C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158" y="960640"/>
                <a:ext cx="1154739" cy="280077"/>
              </a:xfrm>
              <a:prstGeom prst="rect">
                <a:avLst/>
              </a:prstGeom>
              <a:blipFill>
                <a:blip r:embed="rId3"/>
                <a:stretch>
                  <a:fillRect l="-4233" r="-211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4E649B-B693-4BA3-B8A0-07B0FF134792}"/>
              </a:ext>
            </a:extLst>
          </p:cNvPr>
          <p:cNvCxnSpPr/>
          <p:nvPr/>
        </p:nvCxnSpPr>
        <p:spPr>
          <a:xfrm flipV="1">
            <a:off x="1259632" y="2276872"/>
            <a:ext cx="3312368" cy="1656184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94438-C173-4814-8F36-A702AE9FF837}"/>
              </a:ext>
            </a:extLst>
          </p:cNvPr>
          <p:cNvCxnSpPr>
            <a:cxnSpLocks/>
          </p:cNvCxnSpPr>
          <p:nvPr/>
        </p:nvCxnSpPr>
        <p:spPr>
          <a:xfrm flipV="1">
            <a:off x="2405096" y="2583755"/>
            <a:ext cx="992070" cy="780003"/>
          </a:xfrm>
          <a:prstGeom prst="line">
            <a:avLst/>
          </a:prstGeom>
          <a:ln w="9525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85759C-77C6-454B-9FEF-7C2C91536AA9}"/>
                  </a:ext>
                </a:extLst>
              </p:cNvPr>
              <p:cNvSpPr txBox="1"/>
              <p:nvPr/>
            </p:nvSpPr>
            <p:spPr>
              <a:xfrm>
                <a:off x="5652120" y="3428102"/>
                <a:ext cx="2424766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85759C-77C6-454B-9FEF-7C2C91536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428102"/>
                <a:ext cx="2424766" cy="280077"/>
              </a:xfrm>
              <a:prstGeom prst="rect">
                <a:avLst/>
              </a:prstGeom>
              <a:blipFill>
                <a:blip r:embed="rId4"/>
                <a:stretch>
                  <a:fillRect l="-150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79017-ABC3-4BFC-989E-7CECB506366A}"/>
                  </a:ext>
                </a:extLst>
              </p:cNvPr>
              <p:cNvSpPr txBox="1"/>
              <p:nvPr/>
            </p:nvSpPr>
            <p:spPr>
              <a:xfrm>
                <a:off x="5652120" y="3796995"/>
                <a:ext cx="2594172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30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𝑖𝑟𝑜𝑛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79017-ABC3-4BFC-989E-7CECB5063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796995"/>
                <a:ext cx="2594172" cy="280077"/>
              </a:xfrm>
              <a:prstGeom prst="rect">
                <a:avLst/>
              </a:prstGeom>
              <a:blipFill>
                <a:blip r:embed="rId5"/>
                <a:stretch>
                  <a:fillRect l="-140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8EF0E86-B521-48E5-B717-F46AC23175EF}"/>
              </a:ext>
            </a:extLst>
          </p:cNvPr>
          <p:cNvSpPr txBox="1"/>
          <p:nvPr/>
        </p:nvSpPr>
        <p:spPr>
          <a:xfrm>
            <a:off x="5220072" y="1239399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point moves on 45deg line for increasing stress in FAD space, not along load line</a:t>
            </a:r>
          </a:p>
          <a:p>
            <a:endParaRPr lang="en-US" dirty="0"/>
          </a:p>
          <a:p>
            <a:r>
              <a:rPr lang="en-US" dirty="0"/>
              <a:t>Load point trajectory of a propagating crack depends on stress field it propagates into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7140F0-C904-4929-8C11-4FED6139E790}"/>
              </a:ext>
            </a:extLst>
          </p:cNvPr>
          <p:cNvSpPr txBox="1"/>
          <p:nvPr/>
        </p:nvSpPr>
        <p:spPr>
          <a:xfrm rot="19291522">
            <a:off x="2064387" y="2782229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Stress Increase</a:t>
            </a:r>
          </a:p>
        </p:txBody>
      </p:sp>
    </p:spTree>
    <p:extLst>
      <p:ext uri="{BB962C8B-B14F-4D97-AF65-F5344CB8AC3E}">
        <p14:creationId xmlns:p14="http://schemas.microsoft.com/office/powerpoint/2010/main" val="21502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F23D37-732E-4C14-ADF8-7F017D9D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Elasto-Plastic Analysis applicable for both </a:t>
            </a:r>
            <a:br>
              <a:rPr lang="en-US" dirty="0"/>
            </a:br>
            <a:r>
              <a:rPr lang="en-US" dirty="0"/>
              <a:t>Plastic Collapse and Fast Fracture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3BEA9-E1A9-45D7-82AE-3E1A81AF1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581128"/>
            <a:ext cx="8568952" cy="177522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Elasto-Plastic analysis with limited yielding also uses the von Mises limits</a:t>
            </a:r>
          </a:p>
          <a:p>
            <a:r>
              <a:rPr lang="en-US" sz="1800" dirty="0"/>
              <a:t>Local primary stress decreases, with only small changes to membrane stress</a:t>
            </a:r>
          </a:p>
          <a:p>
            <a:r>
              <a:rPr lang="en-US" sz="1800" dirty="0"/>
              <a:t>Case above would have passed criteria without the inclusion of the elasto-plastic results, e.g. 480/350 =1.37; EP analysis makes this factor 1.6</a:t>
            </a:r>
          </a:p>
          <a:p>
            <a:r>
              <a:rPr lang="en-US" sz="1800" dirty="0"/>
              <a:t>Analysis above required for Fracture assessment, with post-mitigation steps limiting the size of the plastic zone to be under the critical flaw size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AD907-4308-4ADE-8345-D25B9A311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Review of MQXFAP2 Shell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C7DC6-6408-475C-BCEF-6E1940DF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6876256" cy="337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451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39717</TotalTime>
  <Words>1370</Words>
  <Application>Microsoft Office PowerPoint</Application>
  <PresentationFormat>On-screen Show (4:3)</PresentationFormat>
  <Paragraphs>141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Courier New</vt:lpstr>
      <vt:lpstr>Symbol</vt:lpstr>
      <vt:lpstr>Wingdings</vt:lpstr>
      <vt:lpstr>Thème Office</vt:lpstr>
      <vt:lpstr>Structural Criteria</vt:lpstr>
      <vt:lpstr>Outline</vt:lpstr>
      <vt:lpstr>Scope of this Structural Design Criteria</vt:lpstr>
      <vt:lpstr>Static Stress Limits</vt:lpstr>
      <vt:lpstr>Limiting Stress Values (1)</vt:lpstr>
      <vt:lpstr>Limiting Stress Values (2)</vt:lpstr>
      <vt:lpstr>A comment on Material Properties used for Assessment Criteria</vt:lpstr>
      <vt:lpstr>Load Factor versus Factor of Safety</vt:lpstr>
      <vt:lpstr>Elasto-Plastic Analysis applicable for both  Plastic Collapse and Fast Fracture</vt:lpstr>
      <vt:lpstr>FAD – MQXFAP1b</vt:lpstr>
      <vt:lpstr>Critical Crack and Self Arrest</vt:lpstr>
      <vt:lpstr>Notched Plate Solution</vt:lpstr>
      <vt:lpstr>Flaw Assessment Caveats</vt:lpstr>
      <vt:lpstr>Flaw Shape used in Assessment</vt:lpstr>
      <vt:lpstr>Updated Design – FAD (1)</vt:lpstr>
      <vt:lpstr>Updated Design – FAD (2)</vt:lpstr>
      <vt:lpstr>Conclusion</vt:lpstr>
      <vt:lpstr>Backup Slides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Eric Anderssen</cp:lastModifiedBy>
  <cp:revision>1110</cp:revision>
  <cp:lastPrinted>2018-04-19T12:46:45Z</cp:lastPrinted>
  <dcterms:created xsi:type="dcterms:W3CDTF">2016-03-23T12:58:39Z</dcterms:created>
  <dcterms:modified xsi:type="dcterms:W3CDTF">2019-03-22T15:03:46Z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