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8"/>
  </p:notesMasterIdLst>
  <p:handoutMasterIdLst>
    <p:handoutMasterId r:id="rId29"/>
  </p:handoutMasterIdLst>
  <p:sldIdLst>
    <p:sldId id="263" r:id="rId5"/>
    <p:sldId id="314" r:id="rId6"/>
    <p:sldId id="366" r:id="rId7"/>
    <p:sldId id="376" r:id="rId8"/>
    <p:sldId id="1064" r:id="rId9"/>
    <p:sldId id="1045" r:id="rId10"/>
    <p:sldId id="1058" r:id="rId11"/>
    <p:sldId id="1066" r:id="rId12"/>
    <p:sldId id="1067" r:id="rId13"/>
    <p:sldId id="1068" r:id="rId14"/>
    <p:sldId id="515" r:id="rId15"/>
    <p:sldId id="505" r:id="rId16"/>
    <p:sldId id="507" r:id="rId17"/>
    <p:sldId id="818" r:id="rId18"/>
    <p:sldId id="816" r:id="rId19"/>
    <p:sldId id="817" r:id="rId20"/>
    <p:sldId id="1069" r:id="rId21"/>
    <p:sldId id="838" r:id="rId22"/>
    <p:sldId id="516" r:id="rId23"/>
    <p:sldId id="306" r:id="rId24"/>
    <p:sldId id="307" r:id="rId25"/>
    <p:sldId id="437" r:id="rId26"/>
    <p:sldId id="1070" r:id="rId2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9900"/>
    <a:srgbClr val="B4C6E7"/>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87"/>
    <p:restoredTop sz="96395" autoAdjust="0"/>
  </p:normalViewPr>
  <p:slideViewPr>
    <p:cSldViewPr snapToObjects="1" showGuides="1">
      <p:cViewPr varScale="1">
        <p:scale>
          <a:sx n="75" d="100"/>
          <a:sy n="75" d="100"/>
        </p:scale>
        <p:origin x="39" y="81"/>
      </p:cViewPr>
      <p:guideLst>
        <p:guide orient="horz" pos="4080"/>
        <p:guide pos="2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21/03/2019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21/03/2019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2</a:t>
            </a:fld>
            <a:endParaRPr lang="fr-FR"/>
          </a:p>
        </p:txBody>
      </p:sp>
    </p:spTree>
    <p:extLst>
      <p:ext uri="{BB962C8B-B14F-4D97-AF65-F5344CB8AC3E}">
        <p14:creationId xmlns:p14="http://schemas.microsoft.com/office/powerpoint/2010/main" val="211381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E3A2339-41DF-D34F-893D-CD7D0A0F306E}" type="slidenum">
              <a:rPr lang="en-US" smtClean="0"/>
              <a:pPr>
                <a:defRPr/>
              </a:pPr>
              <a:t>4</a:t>
            </a:fld>
            <a:endParaRPr lang="en-US" dirty="0"/>
          </a:p>
        </p:txBody>
      </p:sp>
    </p:spTree>
    <p:extLst>
      <p:ext uri="{BB962C8B-B14F-4D97-AF65-F5344CB8AC3E}">
        <p14:creationId xmlns:p14="http://schemas.microsoft.com/office/powerpoint/2010/main" val="4143898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20</a:t>
            </a:fld>
            <a:endParaRPr lang="fr-FR"/>
          </a:p>
        </p:txBody>
      </p:sp>
    </p:spTree>
    <p:extLst>
      <p:ext uri="{BB962C8B-B14F-4D97-AF65-F5344CB8AC3E}">
        <p14:creationId xmlns:p14="http://schemas.microsoft.com/office/powerpoint/2010/main" val="211381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21</a:t>
            </a:fld>
            <a:endParaRPr lang="fr-FR"/>
          </a:p>
        </p:txBody>
      </p:sp>
    </p:spTree>
    <p:extLst>
      <p:ext uri="{BB962C8B-B14F-4D97-AF65-F5344CB8AC3E}">
        <p14:creationId xmlns:p14="http://schemas.microsoft.com/office/powerpoint/2010/main" val="4084190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22</a:t>
            </a:fld>
            <a:endParaRPr lang="fr-FR"/>
          </a:p>
        </p:txBody>
      </p:sp>
    </p:spTree>
    <p:extLst>
      <p:ext uri="{BB962C8B-B14F-4D97-AF65-F5344CB8AC3E}">
        <p14:creationId xmlns:p14="http://schemas.microsoft.com/office/powerpoint/2010/main" val="1947252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n-US" noProof="0"/>
              <a:t>Review of the MQXFAP2 Al-Shell Issue and Lessons Learned</a:t>
            </a:r>
            <a:endParaRPr lang="en-GB" noProof="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pic>
        <p:nvPicPr>
          <p:cNvPr id="4" name="Picture 3"/>
          <p:cNvPicPr>
            <a:picLocks noChangeAspect="1"/>
          </p:cNvPicPr>
          <p:nvPr userDrawn="1"/>
        </p:nvPicPr>
        <p:blipFill>
          <a:blip r:embed="rId3"/>
          <a:stretch>
            <a:fillRect/>
          </a:stretch>
        </p:blipFill>
        <p:spPr>
          <a:xfrm>
            <a:off x="1259632" y="476672"/>
            <a:ext cx="4048095" cy="189602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05000" y="6356350"/>
            <a:ext cx="6627000" cy="360000"/>
          </a:xfrm>
        </p:spPr>
        <p:txBody>
          <a:bodyPr/>
          <a:lstStyle/>
          <a:p>
            <a:r>
              <a:rPr lang="en-US" noProof="0"/>
              <a:t>Review of the MQXFAP2 Al-Shell Issue and Lessons Learned</a:t>
            </a:r>
            <a:endParaRPr lang="en-GB" noProof="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grpSp>
        <p:nvGrpSpPr>
          <p:cNvPr id="8" name="Grouper 7"/>
          <p:cNvGrpSpPr/>
          <p:nvPr userDrawn="1"/>
        </p:nvGrpSpPr>
        <p:grpSpPr>
          <a:xfrm>
            <a:off x="1440000" y="6300000"/>
            <a:ext cx="457200" cy="457200"/>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ZoneTexte 9"/>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p>
            <a:r>
              <a:rPr lang="en-US" noProof="0"/>
              <a:t>Review of the MQXFAP2 Al-Shell Issue and Lessons Learned</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grpSp>
        <p:nvGrpSpPr>
          <p:cNvPr id="11" name="Grouper 10"/>
          <p:cNvGrpSpPr/>
          <p:nvPr userDrawn="1"/>
        </p:nvGrpSpPr>
        <p:grpSpPr>
          <a:xfrm>
            <a:off x="1440000" y="6300000"/>
            <a:ext cx="457200" cy="457200"/>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p>
            <a:r>
              <a:rPr lang="en-US" noProof="0"/>
              <a:t>Review of the MQXFAP2 Al-Shell Issue and Lessons Learned</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grpSp>
        <p:nvGrpSpPr>
          <p:cNvPr id="7" name="Grouper 6"/>
          <p:cNvGrpSpPr/>
          <p:nvPr userDrawn="1"/>
        </p:nvGrpSpPr>
        <p:grpSpPr>
          <a:xfrm>
            <a:off x="1440000" y="6300000"/>
            <a:ext cx="457200" cy="457200"/>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ZoneTexte 8"/>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n-US" noProof="0"/>
              <a:t>Review of the MQXFAP2 Al-Shell Issue and Lessons Learned</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grpSp>
        <p:nvGrpSpPr>
          <p:cNvPr id="6" name="Grouper 5"/>
          <p:cNvGrpSpPr/>
          <p:nvPr userDrawn="1"/>
        </p:nvGrpSpPr>
        <p:grpSpPr>
          <a:xfrm>
            <a:off x="1440000" y="6300000"/>
            <a:ext cx="457200" cy="457200"/>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ZoneTexte 7"/>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p>
            <a:r>
              <a:rPr lang="en-US" noProof="0"/>
              <a:t>Review of the MQXFAP2 Al-Shell Issue and Lessons Learned</a:t>
            </a:r>
            <a:endParaRPr lang="en-GB" noProof="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grpSp>
        <p:nvGrpSpPr>
          <p:cNvPr id="10" name="Grouper 9"/>
          <p:cNvGrpSpPr/>
          <p:nvPr userDrawn="1"/>
        </p:nvGrpSpPr>
        <p:grpSpPr>
          <a:xfrm>
            <a:off x="1440000" y="63000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noProof="0"/>
              <a:t>Review of the MQXFAP2 Al-Shell Issue and Lessons Learned</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pic>
        <p:nvPicPr>
          <p:cNvPr id="4" name="Picture 3">
            <a:extLst>
              <a:ext uri="{FF2B5EF4-FFF2-40B4-BE49-F238E27FC236}">
                <a16:creationId xmlns:a16="http://schemas.microsoft.com/office/drawing/2014/main" id="{EEC8F6E1-DCAA-4B58-8837-5B94238538F3}"/>
              </a:ext>
            </a:extLst>
          </p:cNvPr>
          <p:cNvPicPr>
            <a:picLocks noChangeAspect="1"/>
          </p:cNvPicPr>
          <p:nvPr userDrawn="1"/>
        </p:nvPicPr>
        <p:blipFill>
          <a:blip r:embed="rId9"/>
          <a:stretch>
            <a:fillRect/>
          </a:stretch>
        </p:blipFill>
        <p:spPr>
          <a:xfrm>
            <a:off x="1" y="6126162"/>
            <a:ext cx="1562508" cy="73183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a:t>Review of the MQXFAP2 Al-Shell Issue and Lessons Learned -</a:t>
            </a:r>
            <a:br>
              <a:rPr lang="en-US" dirty="0"/>
            </a:br>
            <a:r>
              <a:rPr lang="en-US" dirty="0"/>
              <a:t>Introduction &amp; Charges</a:t>
            </a:r>
            <a:endParaRPr lang="en-GB" dirty="0"/>
          </a:p>
        </p:txBody>
      </p:sp>
      <p:sp>
        <p:nvSpPr>
          <p:cNvPr id="3" name="Sous-titre 2"/>
          <p:cNvSpPr>
            <a:spLocks noGrp="1"/>
          </p:cNvSpPr>
          <p:nvPr>
            <p:ph type="subTitle" idx="1"/>
          </p:nvPr>
        </p:nvSpPr>
        <p:spPr/>
        <p:txBody>
          <a:bodyPr>
            <a:normAutofit lnSpcReduction="10000"/>
          </a:bodyPr>
          <a:lstStyle/>
          <a:p>
            <a:r>
              <a:rPr lang="en-GB" dirty="0"/>
              <a:t>Giorgio Ambrosio</a:t>
            </a:r>
          </a:p>
          <a:p>
            <a:r>
              <a:rPr lang="en-GB" dirty="0"/>
              <a:t>Magnets L2</a:t>
            </a:r>
          </a:p>
          <a:p>
            <a:r>
              <a:rPr lang="en-GB" dirty="0"/>
              <a:t>U.S. HL-LHC Accelerator Upgrade Project</a:t>
            </a:r>
          </a:p>
        </p:txBody>
      </p:sp>
      <p:sp>
        <p:nvSpPr>
          <p:cNvPr id="6" name="Rectangle 5"/>
          <p:cNvSpPr/>
          <p:nvPr/>
        </p:nvSpPr>
        <p:spPr>
          <a:xfrm>
            <a:off x="-6424" y="6141660"/>
            <a:ext cx="1547664" cy="6926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Espace réservé du texte 3"/>
          <p:cNvSpPr>
            <a:spLocks noGrp="1"/>
          </p:cNvSpPr>
          <p:nvPr>
            <p:ph type="body" sz="quarter" idx="14"/>
          </p:nvPr>
        </p:nvSpPr>
        <p:spPr>
          <a:xfrm>
            <a:off x="1371600" y="5899149"/>
            <a:ext cx="6480000" cy="554187"/>
          </a:xfrm>
        </p:spPr>
        <p:txBody>
          <a:bodyPr>
            <a:normAutofit/>
          </a:bodyPr>
          <a:lstStyle/>
          <a:p>
            <a:r>
              <a:rPr lang="en-US" sz="1400" b="1" dirty="0"/>
              <a:t>Review of the MQXFAP2 Al-Shell Issue and Lessons Learned</a:t>
            </a:r>
          </a:p>
          <a:p>
            <a:r>
              <a:rPr lang="en-GB" sz="1400" dirty="0"/>
              <a:t>March 22,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27B8-4B1F-4B26-8AA0-E2F10DC83825}"/>
              </a:ext>
            </a:extLst>
          </p:cNvPr>
          <p:cNvSpPr>
            <a:spLocks noGrp="1"/>
          </p:cNvSpPr>
          <p:nvPr>
            <p:ph type="title"/>
          </p:nvPr>
        </p:nvSpPr>
        <p:spPr>
          <a:xfrm>
            <a:off x="624067" y="20791"/>
            <a:ext cx="7920000" cy="720000"/>
          </a:xfrm>
        </p:spPr>
        <p:txBody>
          <a:bodyPr/>
          <a:lstStyle/>
          <a:p>
            <a:r>
              <a:rPr lang="en-US" dirty="0"/>
              <a:t>MQXFS1a/b/c/d/e (US)</a:t>
            </a:r>
          </a:p>
        </p:txBody>
      </p:sp>
      <p:sp>
        <p:nvSpPr>
          <p:cNvPr id="4" name="Slide Number Placeholder 3">
            <a:extLst>
              <a:ext uri="{FF2B5EF4-FFF2-40B4-BE49-F238E27FC236}">
                <a16:creationId xmlns:a16="http://schemas.microsoft.com/office/drawing/2014/main" id="{1D9D467C-155B-4F31-BA7B-B87E7D66AC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effectLst/>
              <a:uLnTx/>
              <a:uFillTx/>
              <a:latin typeface="Arial"/>
              <a:ea typeface="+mn-ea"/>
              <a:cs typeface="+mn-cs"/>
            </a:endParaRPr>
          </a:p>
        </p:txBody>
      </p:sp>
      <p:sp>
        <p:nvSpPr>
          <p:cNvPr id="5" name="Footer Placeholder 4">
            <a:extLst>
              <a:ext uri="{FF2B5EF4-FFF2-40B4-BE49-F238E27FC236}">
                <a16:creationId xmlns:a16="http://schemas.microsoft.com/office/drawing/2014/main" id="{B42CC43D-A454-4862-8759-155F46BE3E7F}"/>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Review of the MQXFAP2 Al-Shell Issue and Lessons Learned</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7" name="Picture 6">
            <a:extLst>
              <a:ext uri="{FF2B5EF4-FFF2-40B4-BE49-F238E27FC236}">
                <a16:creationId xmlns:a16="http://schemas.microsoft.com/office/drawing/2014/main" id="{8FB97693-CE21-4BB3-ABBE-AE9E66288770}"/>
              </a:ext>
            </a:extLst>
          </p:cNvPr>
          <p:cNvPicPr>
            <a:picLocks noChangeAspect="1"/>
          </p:cNvPicPr>
          <p:nvPr/>
        </p:nvPicPr>
        <p:blipFill>
          <a:blip r:embed="rId2"/>
          <a:stretch>
            <a:fillRect/>
          </a:stretch>
        </p:blipFill>
        <p:spPr>
          <a:xfrm>
            <a:off x="8294387" y="1640759"/>
            <a:ext cx="432854" cy="384081"/>
          </a:xfrm>
          <a:prstGeom prst="rect">
            <a:avLst/>
          </a:prstGeom>
        </p:spPr>
      </p:pic>
      <p:pic>
        <p:nvPicPr>
          <p:cNvPr id="8" name="Picture 7">
            <a:extLst>
              <a:ext uri="{FF2B5EF4-FFF2-40B4-BE49-F238E27FC236}">
                <a16:creationId xmlns:a16="http://schemas.microsoft.com/office/drawing/2014/main" id="{8B149311-9930-4CCC-BBE0-B61A16A18357}"/>
              </a:ext>
            </a:extLst>
          </p:cNvPr>
          <p:cNvPicPr>
            <a:picLocks noChangeAspect="1"/>
          </p:cNvPicPr>
          <p:nvPr/>
        </p:nvPicPr>
        <p:blipFill>
          <a:blip r:embed="rId2"/>
          <a:stretch>
            <a:fillRect/>
          </a:stretch>
        </p:blipFill>
        <p:spPr>
          <a:xfrm>
            <a:off x="8330319" y="2113299"/>
            <a:ext cx="432854" cy="384081"/>
          </a:xfrm>
          <a:prstGeom prst="rect">
            <a:avLst/>
          </a:prstGeom>
        </p:spPr>
      </p:pic>
      <p:pic>
        <p:nvPicPr>
          <p:cNvPr id="9" name="Picture 8">
            <a:extLst>
              <a:ext uri="{FF2B5EF4-FFF2-40B4-BE49-F238E27FC236}">
                <a16:creationId xmlns:a16="http://schemas.microsoft.com/office/drawing/2014/main" id="{2C918563-56F2-4225-86EB-537BA437CA47}"/>
              </a:ext>
            </a:extLst>
          </p:cNvPr>
          <p:cNvPicPr>
            <a:picLocks noChangeAspect="1"/>
          </p:cNvPicPr>
          <p:nvPr/>
        </p:nvPicPr>
        <p:blipFill>
          <a:blip r:embed="rId2"/>
          <a:stretch>
            <a:fillRect/>
          </a:stretch>
        </p:blipFill>
        <p:spPr>
          <a:xfrm>
            <a:off x="8387618" y="3451215"/>
            <a:ext cx="432854" cy="384081"/>
          </a:xfrm>
          <a:prstGeom prst="rect">
            <a:avLst/>
          </a:prstGeom>
        </p:spPr>
      </p:pic>
      <p:pic>
        <p:nvPicPr>
          <p:cNvPr id="10" name="Picture 9">
            <a:extLst>
              <a:ext uri="{FF2B5EF4-FFF2-40B4-BE49-F238E27FC236}">
                <a16:creationId xmlns:a16="http://schemas.microsoft.com/office/drawing/2014/main" id="{6E96883D-9278-4AB3-9346-9B06000293F2}"/>
              </a:ext>
            </a:extLst>
          </p:cNvPr>
          <p:cNvPicPr>
            <a:picLocks noChangeAspect="1"/>
          </p:cNvPicPr>
          <p:nvPr/>
        </p:nvPicPr>
        <p:blipFill>
          <a:blip r:embed="rId2"/>
          <a:stretch>
            <a:fillRect/>
          </a:stretch>
        </p:blipFill>
        <p:spPr>
          <a:xfrm>
            <a:off x="8387618" y="3916412"/>
            <a:ext cx="432854" cy="384081"/>
          </a:xfrm>
          <a:prstGeom prst="rect">
            <a:avLst/>
          </a:prstGeom>
        </p:spPr>
      </p:pic>
      <p:pic>
        <p:nvPicPr>
          <p:cNvPr id="12" name="Picture 11">
            <a:extLst>
              <a:ext uri="{FF2B5EF4-FFF2-40B4-BE49-F238E27FC236}">
                <a16:creationId xmlns:a16="http://schemas.microsoft.com/office/drawing/2014/main" id="{2335C964-0A56-4B2A-9004-31A40FF13EF1}"/>
              </a:ext>
            </a:extLst>
          </p:cNvPr>
          <p:cNvPicPr>
            <a:picLocks noChangeAspect="1"/>
          </p:cNvPicPr>
          <p:nvPr/>
        </p:nvPicPr>
        <p:blipFill>
          <a:blip r:embed="rId3"/>
          <a:stretch>
            <a:fillRect/>
          </a:stretch>
        </p:blipFill>
        <p:spPr>
          <a:xfrm>
            <a:off x="25557" y="4526741"/>
            <a:ext cx="3851920" cy="2286635"/>
          </a:xfrm>
          <a:prstGeom prst="rect">
            <a:avLst/>
          </a:prstGeom>
        </p:spPr>
      </p:pic>
      <p:sp>
        <p:nvSpPr>
          <p:cNvPr id="3" name="Content Placeholder 2">
            <a:extLst>
              <a:ext uri="{FF2B5EF4-FFF2-40B4-BE49-F238E27FC236}">
                <a16:creationId xmlns:a16="http://schemas.microsoft.com/office/drawing/2014/main" id="{26EA6268-1A5A-4C91-869B-C2D481D38F77}"/>
              </a:ext>
            </a:extLst>
          </p:cNvPr>
          <p:cNvSpPr>
            <a:spLocks noGrp="1"/>
          </p:cNvSpPr>
          <p:nvPr>
            <p:ph idx="1"/>
          </p:nvPr>
        </p:nvSpPr>
        <p:spPr>
          <a:xfrm>
            <a:off x="323528" y="700093"/>
            <a:ext cx="7920000" cy="3809027"/>
          </a:xfrm>
        </p:spPr>
        <p:txBody>
          <a:bodyPr/>
          <a:lstStyle/>
          <a:p>
            <a:r>
              <a:rPr lang="en-US" dirty="0"/>
              <a:t>MQXFS1a  </a:t>
            </a:r>
            <a:r>
              <a:rPr lang="en-US" dirty="0">
                <a:sym typeface="Wingdings" panose="05000000000000000000" pitchFamily="2" charset="2"/>
              </a:rPr>
              <a:t> Requirements</a:t>
            </a:r>
            <a:endParaRPr lang="en-US" dirty="0"/>
          </a:p>
          <a:p>
            <a:pPr lvl="1"/>
            <a:r>
              <a:rPr lang="en-US" dirty="0"/>
              <a:t>1.2 m coils; </a:t>
            </a:r>
          </a:p>
          <a:p>
            <a:pPr lvl="1"/>
            <a:r>
              <a:rPr lang="en-US" dirty="0"/>
              <a:t>Demo: </a:t>
            </a:r>
            <a:r>
              <a:rPr lang="en-US" u="sng" dirty="0"/>
              <a:t>Ultimate current</a:t>
            </a:r>
            <a:r>
              <a:rPr lang="en-US" dirty="0"/>
              <a:t>, </a:t>
            </a:r>
            <a:r>
              <a:rPr lang="en-US" u="sng" dirty="0"/>
              <a:t>Temp. Margin &amp; Memory </a:t>
            </a:r>
          </a:p>
          <a:p>
            <a:pPr marL="457200" lvl="1" indent="0">
              <a:buNone/>
            </a:pPr>
            <a:r>
              <a:rPr lang="en-US" dirty="0"/>
              <a:t>	          </a:t>
            </a:r>
            <a:r>
              <a:rPr lang="en-US" u="sng" dirty="0"/>
              <a:t>Quench protection</a:t>
            </a:r>
            <a:endParaRPr lang="en-US" dirty="0"/>
          </a:p>
          <a:p>
            <a:r>
              <a:rPr lang="en-US" dirty="0"/>
              <a:t>MQXFS1b/c/d/e  </a:t>
            </a:r>
            <a:r>
              <a:rPr lang="en-US" dirty="0">
                <a:sym typeface="Wingdings" panose="05000000000000000000" pitchFamily="2" charset="2"/>
              </a:rPr>
              <a:t> Resilience / Lifetime</a:t>
            </a:r>
            <a:endParaRPr lang="en-US" dirty="0"/>
          </a:p>
          <a:p>
            <a:pPr lvl="1"/>
            <a:r>
              <a:rPr lang="en-US" dirty="0"/>
              <a:t>Study of pre-load; SS shell welding; bus-bars</a:t>
            </a:r>
          </a:p>
          <a:p>
            <a:pPr lvl="1"/>
            <a:r>
              <a:rPr lang="en-US" dirty="0"/>
              <a:t>Demo: </a:t>
            </a:r>
            <a:r>
              <a:rPr lang="en-US" u="sng" dirty="0"/>
              <a:t>Ultimate current after 100s quenches</a:t>
            </a:r>
          </a:p>
          <a:p>
            <a:pPr marL="914400" lvl="2" indent="0">
              <a:buNone/>
            </a:pPr>
            <a:r>
              <a:rPr lang="en-US" dirty="0"/>
              <a:t>	      </a:t>
            </a:r>
            <a:r>
              <a:rPr lang="en-US" sz="2400" u="sng" dirty="0"/>
              <a:t>Above nominal current after many </a:t>
            </a:r>
            <a:r>
              <a:rPr lang="en-US" sz="2400" u="sng" dirty="0" err="1"/>
              <a:t>th.</a:t>
            </a:r>
            <a:r>
              <a:rPr lang="en-US" sz="2400" u="sng" dirty="0"/>
              <a:t> Cycles</a:t>
            </a:r>
          </a:p>
        </p:txBody>
      </p:sp>
      <p:pic>
        <p:nvPicPr>
          <p:cNvPr id="15" name="Picture 14">
            <a:extLst>
              <a:ext uri="{FF2B5EF4-FFF2-40B4-BE49-F238E27FC236}">
                <a16:creationId xmlns:a16="http://schemas.microsoft.com/office/drawing/2014/main" id="{116FDCE3-993D-4EDF-AC08-677484FD9A41}"/>
              </a:ext>
            </a:extLst>
          </p:cNvPr>
          <p:cNvPicPr>
            <a:picLocks noChangeAspect="1"/>
          </p:cNvPicPr>
          <p:nvPr/>
        </p:nvPicPr>
        <p:blipFill rotWithShape="1">
          <a:blip r:embed="rId4"/>
          <a:srcRect l="8496" t="17498" r="28414" b="10399"/>
          <a:stretch/>
        </p:blipFill>
        <p:spPr>
          <a:xfrm>
            <a:off x="5825792" y="4521600"/>
            <a:ext cx="3336143" cy="2331175"/>
          </a:xfrm>
          <a:prstGeom prst="rect">
            <a:avLst/>
          </a:prstGeom>
        </p:spPr>
      </p:pic>
      <p:pic>
        <p:nvPicPr>
          <p:cNvPr id="16" name="Picture 15">
            <a:extLst>
              <a:ext uri="{FF2B5EF4-FFF2-40B4-BE49-F238E27FC236}">
                <a16:creationId xmlns:a16="http://schemas.microsoft.com/office/drawing/2014/main" id="{DAF25895-E3FF-485C-ACA8-41D088400880}"/>
              </a:ext>
            </a:extLst>
          </p:cNvPr>
          <p:cNvPicPr>
            <a:picLocks noChangeAspect="1"/>
          </p:cNvPicPr>
          <p:nvPr/>
        </p:nvPicPr>
        <p:blipFill>
          <a:blip r:embed="rId5"/>
          <a:stretch>
            <a:fillRect/>
          </a:stretch>
        </p:blipFill>
        <p:spPr>
          <a:xfrm>
            <a:off x="3131840" y="4365104"/>
            <a:ext cx="2906377" cy="2286635"/>
          </a:xfrm>
          <a:prstGeom prst="rect">
            <a:avLst/>
          </a:prstGeom>
        </p:spPr>
      </p:pic>
    </p:spTree>
    <p:extLst>
      <p:ext uri="{BB962C8B-B14F-4D97-AF65-F5344CB8AC3E}">
        <p14:creationId xmlns:p14="http://schemas.microsoft.com/office/powerpoint/2010/main" val="1961903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82C5-F5F6-4BD0-B74E-781715F57087}"/>
              </a:ext>
            </a:extLst>
          </p:cNvPr>
          <p:cNvSpPr>
            <a:spLocks noGrp="1"/>
          </p:cNvSpPr>
          <p:nvPr>
            <p:ph type="title"/>
          </p:nvPr>
        </p:nvSpPr>
        <p:spPr/>
        <p:txBody>
          <a:bodyPr/>
          <a:lstStyle/>
          <a:p>
            <a:r>
              <a:rPr lang="en-US" dirty="0"/>
              <a:t>MQXFS3 – S4 – S5 (CERN)</a:t>
            </a:r>
          </a:p>
        </p:txBody>
      </p:sp>
      <p:sp>
        <p:nvSpPr>
          <p:cNvPr id="4" name="Footer Placeholder 3">
            <a:extLst>
              <a:ext uri="{FF2B5EF4-FFF2-40B4-BE49-F238E27FC236}">
                <a16:creationId xmlns:a16="http://schemas.microsoft.com/office/drawing/2014/main" id="{FA7D8F17-DA78-451A-AE7E-68FEF116C1CA}"/>
              </a:ext>
            </a:extLst>
          </p:cNvPr>
          <p:cNvSpPr>
            <a:spLocks noGrp="1"/>
          </p:cNvSpPr>
          <p:nvPr>
            <p:ph type="ftr" sz="quarter" idx="11"/>
          </p:nvPr>
        </p:nvSpPr>
        <p:spPr/>
        <p:txBody>
          <a:bodyPr/>
          <a:lstStyle/>
          <a:p>
            <a:r>
              <a:rPr lang="en-US"/>
              <a:t>Review of the MQXFAP2 Al-Shell Issue and Lessons Learned</a:t>
            </a:r>
            <a:endParaRPr lang="en-GB" dirty="0"/>
          </a:p>
        </p:txBody>
      </p:sp>
      <p:sp>
        <p:nvSpPr>
          <p:cNvPr id="5" name="Slide Number Placeholder 4">
            <a:extLst>
              <a:ext uri="{FF2B5EF4-FFF2-40B4-BE49-F238E27FC236}">
                <a16:creationId xmlns:a16="http://schemas.microsoft.com/office/drawing/2014/main" id="{11860622-9515-4437-91A9-F42628975FA6}"/>
              </a:ext>
            </a:extLst>
          </p:cNvPr>
          <p:cNvSpPr>
            <a:spLocks noGrp="1"/>
          </p:cNvSpPr>
          <p:nvPr>
            <p:ph type="sldNum" sz="quarter" idx="12"/>
          </p:nvPr>
        </p:nvSpPr>
        <p:spPr/>
        <p:txBody>
          <a:bodyPr/>
          <a:lstStyle/>
          <a:p>
            <a:fld id="{BFDCA1C4-9514-7B4F-976F-D92F7E296653}" type="slidenum">
              <a:rPr lang="fr-FR" smtClean="0"/>
              <a:pPr/>
              <a:t>11</a:t>
            </a:fld>
            <a:endParaRPr lang="fr-FR" dirty="0"/>
          </a:p>
        </p:txBody>
      </p:sp>
      <p:pic>
        <p:nvPicPr>
          <p:cNvPr id="6" name="Picture 5">
            <a:extLst>
              <a:ext uri="{FF2B5EF4-FFF2-40B4-BE49-F238E27FC236}">
                <a16:creationId xmlns:a16="http://schemas.microsoft.com/office/drawing/2014/main" id="{2852FE9A-9311-4F88-A3E9-C0C9ACA3AA48}"/>
              </a:ext>
            </a:extLst>
          </p:cNvPr>
          <p:cNvPicPr>
            <a:picLocks noChangeAspect="1"/>
          </p:cNvPicPr>
          <p:nvPr/>
        </p:nvPicPr>
        <p:blipFill>
          <a:blip r:embed="rId2"/>
          <a:stretch>
            <a:fillRect/>
          </a:stretch>
        </p:blipFill>
        <p:spPr>
          <a:xfrm>
            <a:off x="8032" y="4284207"/>
            <a:ext cx="3240360" cy="2549401"/>
          </a:xfrm>
          <a:prstGeom prst="rect">
            <a:avLst/>
          </a:prstGeom>
        </p:spPr>
      </p:pic>
      <p:pic>
        <p:nvPicPr>
          <p:cNvPr id="7" name="Picture 6">
            <a:extLst>
              <a:ext uri="{FF2B5EF4-FFF2-40B4-BE49-F238E27FC236}">
                <a16:creationId xmlns:a16="http://schemas.microsoft.com/office/drawing/2014/main" id="{6E970583-CE98-4514-8FC8-729FD9042F83}"/>
              </a:ext>
            </a:extLst>
          </p:cNvPr>
          <p:cNvPicPr>
            <a:picLocks noChangeAspect="1"/>
          </p:cNvPicPr>
          <p:nvPr/>
        </p:nvPicPr>
        <p:blipFill>
          <a:blip r:embed="rId3"/>
          <a:stretch>
            <a:fillRect/>
          </a:stretch>
        </p:blipFill>
        <p:spPr>
          <a:xfrm>
            <a:off x="2987824" y="3666393"/>
            <a:ext cx="3093734" cy="2426903"/>
          </a:xfrm>
          <a:prstGeom prst="rect">
            <a:avLst/>
          </a:prstGeom>
        </p:spPr>
      </p:pic>
      <p:pic>
        <p:nvPicPr>
          <p:cNvPr id="8" name="Picture 7">
            <a:extLst>
              <a:ext uri="{FF2B5EF4-FFF2-40B4-BE49-F238E27FC236}">
                <a16:creationId xmlns:a16="http://schemas.microsoft.com/office/drawing/2014/main" id="{F9110C9C-3CAC-4FBF-9C8B-34497F4AD62F}"/>
              </a:ext>
            </a:extLst>
          </p:cNvPr>
          <p:cNvPicPr>
            <a:picLocks noChangeAspect="1"/>
          </p:cNvPicPr>
          <p:nvPr/>
        </p:nvPicPr>
        <p:blipFill>
          <a:blip r:embed="rId4"/>
          <a:stretch>
            <a:fillRect/>
          </a:stretch>
        </p:blipFill>
        <p:spPr>
          <a:xfrm>
            <a:off x="5748963" y="2967221"/>
            <a:ext cx="3431549" cy="2633973"/>
          </a:xfrm>
          <a:prstGeom prst="rect">
            <a:avLst/>
          </a:prstGeom>
        </p:spPr>
      </p:pic>
      <p:pic>
        <p:nvPicPr>
          <p:cNvPr id="9" name="Picture 8">
            <a:extLst>
              <a:ext uri="{FF2B5EF4-FFF2-40B4-BE49-F238E27FC236}">
                <a16:creationId xmlns:a16="http://schemas.microsoft.com/office/drawing/2014/main" id="{3E0DD489-C294-428F-9FA7-6EC59EA0B1E0}"/>
              </a:ext>
            </a:extLst>
          </p:cNvPr>
          <p:cNvPicPr>
            <a:picLocks noChangeAspect="1"/>
          </p:cNvPicPr>
          <p:nvPr/>
        </p:nvPicPr>
        <p:blipFill>
          <a:blip r:embed="rId5"/>
          <a:stretch>
            <a:fillRect/>
          </a:stretch>
        </p:blipFill>
        <p:spPr>
          <a:xfrm rot="5400000">
            <a:off x="15942" y="2854226"/>
            <a:ext cx="1461319" cy="1458108"/>
          </a:xfrm>
          <a:prstGeom prst="rect">
            <a:avLst/>
          </a:prstGeom>
        </p:spPr>
      </p:pic>
      <p:cxnSp>
        <p:nvCxnSpPr>
          <p:cNvPr id="10" name="Straight Arrow Connector 9">
            <a:extLst>
              <a:ext uri="{FF2B5EF4-FFF2-40B4-BE49-F238E27FC236}">
                <a16:creationId xmlns:a16="http://schemas.microsoft.com/office/drawing/2014/main" id="{A46ED544-A3F0-41A3-A5E8-E5B9CF40D7B0}"/>
              </a:ext>
            </a:extLst>
          </p:cNvPr>
          <p:cNvCxnSpPr>
            <a:cxnSpLocks/>
          </p:cNvCxnSpPr>
          <p:nvPr/>
        </p:nvCxnSpPr>
        <p:spPr>
          <a:xfrm flipH="1">
            <a:off x="353264" y="1735078"/>
            <a:ext cx="978376" cy="2171584"/>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A22EC603-2D67-4903-8C49-C2FB88F76661}"/>
              </a:ext>
            </a:extLst>
          </p:cNvPr>
          <p:cNvSpPr>
            <a:spLocks noGrp="1"/>
          </p:cNvSpPr>
          <p:nvPr>
            <p:ph idx="1"/>
          </p:nvPr>
        </p:nvSpPr>
        <p:spPr>
          <a:xfrm>
            <a:off x="353264" y="973248"/>
            <a:ext cx="8333536" cy="2201043"/>
          </a:xfrm>
        </p:spPr>
        <p:txBody>
          <a:bodyPr>
            <a:normAutofit lnSpcReduction="10000"/>
          </a:bodyPr>
          <a:lstStyle/>
          <a:p>
            <a:r>
              <a:rPr lang="en-US" dirty="0"/>
              <a:t>S3: limited performance </a:t>
            </a:r>
          </a:p>
          <a:p>
            <a:pPr lvl="1"/>
            <a:r>
              <a:rPr lang="en-US" dirty="0"/>
              <a:t>lesson learned: NO collar-key interference</a:t>
            </a:r>
          </a:p>
          <a:p>
            <a:r>
              <a:rPr lang="en-US" dirty="0"/>
              <a:t>S5 (PIT): </a:t>
            </a:r>
            <a:r>
              <a:rPr lang="en-US" dirty="0" err="1"/>
              <a:t>I</a:t>
            </a:r>
            <a:r>
              <a:rPr lang="en-US" baseline="-25000" dirty="0" err="1"/>
              <a:t>ult</a:t>
            </a:r>
            <a:r>
              <a:rPr lang="en-US" dirty="0"/>
              <a:t> at 1.9 K &amp; 4.5 K, with full memory</a:t>
            </a:r>
          </a:p>
          <a:p>
            <a:r>
              <a:rPr lang="en-US" dirty="0"/>
              <a:t>S4 (RRP): </a:t>
            </a:r>
            <a:r>
              <a:rPr lang="en-US" dirty="0" err="1"/>
              <a:t>I</a:t>
            </a:r>
            <a:r>
              <a:rPr lang="en-US" baseline="-25000" dirty="0" err="1"/>
              <a:t>ult</a:t>
            </a:r>
            <a:r>
              <a:rPr lang="en-US" dirty="0"/>
              <a:t> at 1.9 K &amp; 4.5 K, with full memory</a:t>
            </a:r>
          </a:p>
          <a:p>
            <a:pPr lvl="1"/>
            <a:r>
              <a:rPr lang="en-US" dirty="0"/>
              <a:t>Very short training    </a:t>
            </a:r>
          </a:p>
        </p:txBody>
      </p:sp>
      <p:sp>
        <p:nvSpPr>
          <p:cNvPr id="15" name="TextBox 14">
            <a:extLst>
              <a:ext uri="{FF2B5EF4-FFF2-40B4-BE49-F238E27FC236}">
                <a16:creationId xmlns:a16="http://schemas.microsoft.com/office/drawing/2014/main" id="{958A2A0F-B503-4ADD-B03D-88BB8FC6425B}"/>
              </a:ext>
            </a:extLst>
          </p:cNvPr>
          <p:cNvSpPr txBox="1"/>
          <p:nvPr/>
        </p:nvSpPr>
        <p:spPr>
          <a:xfrm>
            <a:off x="7080612" y="6030332"/>
            <a:ext cx="1458220" cy="338554"/>
          </a:xfrm>
          <a:prstGeom prst="rect">
            <a:avLst/>
          </a:prstGeom>
          <a:noFill/>
        </p:spPr>
        <p:txBody>
          <a:bodyPr wrap="none" rtlCol="0">
            <a:spAutoFit/>
          </a:bodyPr>
          <a:lstStyle/>
          <a:p>
            <a:r>
              <a:rPr lang="en-US" sz="1600" dirty="0"/>
              <a:t>By P. Ferracin</a:t>
            </a:r>
          </a:p>
        </p:txBody>
      </p:sp>
      <p:sp>
        <p:nvSpPr>
          <p:cNvPr id="12" name="Rectangle: Rounded Corners 11">
            <a:extLst>
              <a:ext uri="{FF2B5EF4-FFF2-40B4-BE49-F238E27FC236}">
                <a16:creationId xmlns:a16="http://schemas.microsoft.com/office/drawing/2014/main" id="{565C636B-1878-4A19-A3C0-ABB3E0DE9372}"/>
              </a:ext>
            </a:extLst>
          </p:cNvPr>
          <p:cNvSpPr/>
          <p:nvPr/>
        </p:nvSpPr>
        <p:spPr>
          <a:xfrm>
            <a:off x="1656823" y="3224301"/>
            <a:ext cx="3854572" cy="113560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Magnet Design </a:t>
            </a:r>
          </a:p>
          <a:p>
            <a:pPr algn="ctr"/>
            <a:r>
              <a:rPr lang="en-US" sz="3200" dirty="0"/>
              <a:t>meets requirement</a:t>
            </a:r>
            <a:endParaRPr lang="en-US" sz="3200" dirty="0">
              <a:solidFill>
                <a:srgbClr val="FF0000"/>
              </a:solidFill>
            </a:endParaRPr>
          </a:p>
        </p:txBody>
      </p:sp>
    </p:spTree>
    <p:extLst>
      <p:ext uri="{BB962C8B-B14F-4D97-AF65-F5344CB8AC3E}">
        <p14:creationId xmlns:p14="http://schemas.microsoft.com/office/powerpoint/2010/main" val="14784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F751-6BA0-4D64-85D9-6D695F4C08EC}"/>
              </a:ext>
            </a:extLst>
          </p:cNvPr>
          <p:cNvSpPr>
            <a:spLocks noGrp="1"/>
          </p:cNvSpPr>
          <p:nvPr>
            <p:ph type="title"/>
          </p:nvPr>
        </p:nvSpPr>
        <p:spPr>
          <a:xfrm>
            <a:off x="612000" y="24536"/>
            <a:ext cx="7128352" cy="720000"/>
          </a:xfrm>
        </p:spPr>
        <p:txBody>
          <a:bodyPr/>
          <a:lstStyle/>
          <a:p>
            <a:r>
              <a:rPr lang="en-US" dirty="0"/>
              <a:t>MQXFAP2</a:t>
            </a:r>
            <a:endParaRPr lang="en-US" sz="2200" dirty="0"/>
          </a:p>
        </p:txBody>
      </p:sp>
      <p:sp>
        <p:nvSpPr>
          <p:cNvPr id="3" name="Content Placeholder 2">
            <a:extLst>
              <a:ext uri="{FF2B5EF4-FFF2-40B4-BE49-F238E27FC236}">
                <a16:creationId xmlns:a16="http://schemas.microsoft.com/office/drawing/2014/main" id="{59F232A8-D372-42B9-B6D2-7DE2674559F8}"/>
              </a:ext>
            </a:extLst>
          </p:cNvPr>
          <p:cNvSpPr>
            <a:spLocks noGrp="1"/>
          </p:cNvSpPr>
          <p:nvPr>
            <p:ph idx="1"/>
          </p:nvPr>
        </p:nvSpPr>
        <p:spPr>
          <a:xfrm>
            <a:off x="-190493" y="692696"/>
            <a:ext cx="7230703" cy="4906963"/>
          </a:xfrm>
        </p:spPr>
        <p:txBody>
          <a:bodyPr/>
          <a:lstStyle/>
          <a:p>
            <a:pPr lvl="1"/>
            <a:r>
              <a:rPr lang="en-US" dirty="0"/>
              <a:t>Coils and structure: final dimensions </a:t>
            </a:r>
          </a:p>
          <a:p>
            <a:pPr lvl="1"/>
            <a:r>
              <a:rPr lang="en-US" dirty="0"/>
              <a:t>GOALS: Meet magnetic requirements</a:t>
            </a:r>
          </a:p>
          <a:p>
            <a:pPr marL="457200" lvl="1" indent="0">
              <a:buNone/>
            </a:pPr>
            <a:r>
              <a:rPr lang="en-US" dirty="0"/>
              <a:t>			  Meet quench requirements</a:t>
            </a:r>
          </a:p>
          <a:p>
            <a:pPr lvl="1"/>
            <a:r>
              <a:rPr lang="en-US" dirty="0"/>
              <a:t>Detraining and degradation during test</a:t>
            </a:r>
          </a:p>
          <a:p>
            <a:pPr lvl="1"/>
            <a:r>
              <a:rPr lang="en-US" dirty="0"/>
              <a:t>Issue localized in return end</a:t>
            </a:r>
          </a:p>
          <a:p>
            <a:pPr marL="457200" lvl="1" indent="0">
              <a:buNone/>
            </a:pPr>
            <a:endParaRPr lang="en-US" dirty="0"/>
          </a:p>
        </p:txBody>
      </p:sp>
      <p:pic>
        <p:nvPicPr>
          <p:cNvPr id="7" name="Picture 6">
            <a:extLst>
              <a:ext uri="{FF2B5EF4-FFF2-40B4-BE49-F238E27FC236}">
                <a16:creationId xmlns:a16="http://schemas.microsoft.com/office/drawing/2014/main" id="{01327FF7-14DB-4FA0-A760-B6B66FCA420C}"/>
              </a:ext>
            </a:extLst>
          </p:cNvPr>
          <p:cNvPicPr>
            <a:picLocks noChangeAspect="1"/>
          </p:cNvPicPr>
          <p:nvPr/>
        </p:nvPicPr>
        <p:blipFill>
          <a:blip r:embed="rId2"/>
          <a:stretch>
            <a:fillRect/>
          </a:stretch>
        </p:blipFill>
        <p:spPr>
          <a:xfrm>
            <a:off x="7341308" y="34821"/>
            <a:ext cx="1835697" cy="6833464"/>
          </a:xfrm>
          <a:prstGeom prst="rect">
            <a:avLst/>
          </a:prstGeom>
        </p:spPr>
      </p:pic>
      <p:sp>
        <p:nvSpPr>
          <p:cNvPr id="4" name="Slide Number Placeholder 3">
            <a:extLst>
              <a:ext uri="{FF2B5EF4-FFF2-40B4-BE49-F238E27FC236}">
                <a16:creationId xmlns:a16="http://schemas.microsoft.com/office/drawing/2014/main" id="{318A5AB6-A947-49BC-BFAA-7C592CD4271E}"/>
              </a:ext>
            </a:extLst>
          </p:cNvPr>
          <p:cNvSpPr>
            <a:spLocks noGrp="1"/>
          </p:cNvSpPr>
          <p:nvPr>
            <p:ph type="sldNum" sz="quarter" idx="12"/>
          </p:nvPr>
        </p:nvSpPr>
        <p:spPr>
          <a:xfrm flipH="1">
            <a:off x="8743547" y="6223096"/>
            <a:ext cx="364957" cy="236112"/>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400" b="1" i="0" u="none" strike="noStrike" kern="1200" cap="none" spc="0" normalizeH="0" baseline="0" noProof="0" smtClean="0">
                <a:ln>
                  <a:noFill/>
                </a:ln>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fr-FR" sz="1200" b="1" i="0" u="none" strike="noStrike" kern="1200" cap="none" spc="0" normalizeH="0" baseline="0" noProof="0" dirty="0">
              <a:ln>
                <a:noFill/>
              </a:ln>
              <a:effectLst/>
              <a:uLnTx/>
              <a:uFillTx/>
              <a:latin typeface="Arial"/>
              <a:ea typeface="+mn-ea"/>
              <a:cs typeface="+mn-cs"/>
            </a:endParaRPr>
          </a:p>
        </p:txBody>
      </p:sp>
      <p:pic>
        <p:nvPicPr>
          <p:cNvPr id="5" name="Picture 4">
            <a:extLst>
              <a:ext uri="{FF2B5EF4-FFF2-40B4-BE49-F238E27FC236}">
                <a16:creationId xmlns:a16="http://schemas.microsoft.com/office/drawing/2014/main" id="{41877D06-496A-4659-843B-B08FCBA5EE3C}"/>
              </a:ext>
            </a:extLst>
          </p:cNvPr>
          <p:cNvPicPr>
            <a:picLocks noChangeAspect="1"/>
          </p:cNvPicPr>
          <p:nvPr/>
        </p:nvPicPr>
        <p:blipFill>
          <a:blip r:embed="rId3"/>
          <a:stretch>
            <a:fillRect/>
          </a:stretch>
        </p:blipFill>
        <p:spPr>
          <a:xfrm>
            <a:off x="5960289" y="1052736"/>
            <a:ext cx="432854" cy="384081"/>
          </a:xfrm>
          <a:prstGeom prst="rect">
            <a:avLst/>
          </a:prstGeom>
        </p:spPr>
      </p:pic>
      <p:sp>
        <p:nvSpPr>
          <p:cNvPr id="8" name="Rectangle 7">
            <a:extLst>
              <a:ext uri="{FF2B5EF4-FFF2-40B4-BE49-F238E27FC236}">
                <a16:creationId xmlns:a16="http://schemas.microsoft.com/office/drawing/2014/main" id="{CC5E35AE-97D0-4AF8-9E1D-D6D8C668A70F}"/>
              </a:ext>
            </a:extLst>
          </p:cNvPr>
          <p:cNvSpPr/>
          <p:nvPr/>
        </p:nvSpPr>
        <p:spPr>
          <a:xfrm>
            <a:off x="5940152" y="1460563"/>
            <a:ext cx="423514" cy="523220"/>
          </a:xfrm>
          <a:prstGeom prst="rect">
            <a:avLst/>
          </a:prstGeom>
        </p:spPr>
        <p:txBody>
          <a:bodyPr wrap="none">
            <a:spAutoFit/>
          </a:bodyPr>
          <a:lstStyle/>
          <a:p>
            <a:pPr lvl="0" algn="ctr">
              <a:defRPr/>
            </a:pPr>
            <a:r>
              <a:rPr lang="en-US" sz="2800" b="1" dirty="0">
                <a:ln w="0"/>
                <a:solidFill>
                  <a:srgbClr val="FF0000"/>
                </a:solidFill>
                <a:effectLst>
                  <a:outerShdw blurRad="38100" dist="25400" dir="5400000" algn="ctr" rotWithShape="0">
                    <a:srgbClr val="6E747A">
                      <a:alpha val="43000"/>
                    </a:srgbClr>
                  </a:outerShdw>
                </a:effectLst>
              </a:rPr>
              <a:t>X</a:t>
            </a:r>
          </a:p>
        </p:txBody>
      </p:sp>
      <p:pic>
        <p:nvPicPr>
          <p:cNvPr id="9" name="Picture 8">
            <a:extLst>
              <a:ext uri="{FF2B5EF4-FFF2-40B4-BE49-F238E27FC236}">
                <a16:creationId xmlns:a16="http://schemas.microsoft.com/office/drawing/2014/main" id="{1D751249-7A6A-409F-9E0D-ED16AC7BF064}"/>
              </a:ext>
            </a:extLst>
          </p:cNvPr>
          <p:cNvPicPr>
            <a:picLocks noChangeAspect="1"/>
          </p:cNvPicPr>
          <p:nvPr/>
        </p:nvPicPr>
        <p:blipFill>
          <a:blip r:embed="rId4"/>
          <a:stretch>
            <a:fillRect/>
          </a:stretch>
        </p:blipFill>
        <p:spPr>
          <a:xfrm>
            <a:off x="1527725" y="3068960"/>
            <a:ext cx="5564555" cy="3024336"/>
          </a:xfrm>
          <a:prstGeom prst="rect">
            <a:avLst/>
          </a:prstGeom>
        </p:spPr>
      </p:pic>
      <p:sp>
        <p:nvSpPr>
          <p:cNvPr id="6" name="TextBox 5">
            <a:extLst>
              <a:ext uri="{FF2B5EF4-FFF2-40B4-BE49-F238E27FC236}">
                <a16:creationId xmlns:a16="http://schemas.microsoft.com/office/drawing/2014/main" id="{9BB090CB-CDED-4B8A-A917-B733B6B2E198}"/>
              </a:ext>
            </a:extLst>
          </p:cNvPr>
          <p:cNvSpPr txBox="1"/>
          <p:nvPr/>
        </p:nvSpPr>
        <p:spPr>
          <a:xfrm>
            <a:off x="6332699" y="1124744"/>
            <a:ext cx="1008609" cy="369332"/>
          </a:xfrm>
          <a:prstGeom prst="rect">
            <a:avLst/>
          </a:prstGeom>
          <a:noFill/>
        </p:spPr>
        <p:txBody>
          <a:bodyPr wrap="none" rtlCol="0">
            <a:spAutoFit/>
          </a:bodyPr>
          <a:lstStyle/>
          <a:p>
            <a:r>
              <a:rPr lang="en-US" dirty="0">
                <a:solidFill>
                  <a:schemeClr val="accent5"/>
                </a:solidFill>
              </a:rPr>
              <a:t>@10 kA</a:t>
            </a:r>
          </a:p>
        </p:txBody>
      </p:sp>
    </p:spTree>
    <p:extLst>
      <p:ext uri="{BB962C8B-B14F-4D97-AF65-F5344CB8AC3E}">
        <p14:creationId xmlns:p14="http://schemas.microsoft.com/office/powerpoint/2010/main" val="2852608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F751-6BA0-4D64-85D9-6D695F4C08EC}"/>
              </a:ext>
            </a:extLst>
          </p:cNvPr>
          <p:cNvSpPr>
            <a:spLocks noGrp="1"/>
          </p:cNvSpPr>
          <p:nvPr>
            <p:ph type="title"/>
          </p:nvPr>
        </p:nvSpPr>
        <p:spPr>
          <a:xfrm>
            <a:off x="323528" y="188640"/>
            <a:ext cx="7920000" cy="720000"/>
          </a:xfrm>
        </p:spPr>
        <p:txBody>
          <a:bodyPr/>
          <a:lstStyle/>
          <a:p>
            <a:r>
              <a:rPr lang="en-US" dirty="0"/>
              <a:t>MQXFAP2 </a:t>
            </a:r>
            <a:br>
              <a:rPr lang="en-US" sz="2400" dirty="0"/>
            </a:br>
            <a:r>
              <a:rPr lang="en-US" sz="2400" dirty="0"/>
              <a:t>Structure Procurement and Inspection</a:t>
            </a:r>
            <a:br>
              <a:rPr lang="en-US" sz="3200" dirty="0"/>
            </a:br>
            <a:endParaRPr lang="en-US" dirty="0"/>
          </a:p>
        </p:txBody>
      </p:sp>
      <p:sp>
        <p:nvSpPr>
          <p:cNvPr id="3" name="Content Placeholder 2">
            <a:extLst>
              <a:ext uri="{FF2B5EF4-FFF2-40B4-BE49-F238E27FC236}">
                <a16:creationId xmlns:a16="http://schemas.microsoft.com/office/drawing/2014/main" id="{59F232A8-D372-42B9-B6D2-7DE2674559F8}"/>
              </a:ext>
            </a:extLst>
          </p:cNvPr>
          <p:cNvSpPr>
            <a:spLocks noGrp="1"/>
          </p:cNvSpPr>
          <p:nvPr>
            <p:ph idx="1"/>
          </p:nvPr>
        </p:nvSpPr>
        <p:spPr>
          <a:xfrm>
            <a:off x="35496" y="816169"/>
            <a:ext cx="7200800" cy="2609580"/>
          </a:xfrm>
        </p:spPr>
        <p:txBody>
          <a:bodyPr>
            <a:normAutofit/>
          </a:bodyPr>
          <a:lstStyle/>
          <a:p>
            <a:pPr lvl="1"/>
            <a:r>
              <a:rPr lang="en-US" u="sng" dirty="0"/>
              <a:t>Root cause(s):</a:t>
            </a:r>
            <a:r>
              <a:rPr lang="en-US" dirty="0"/>
              <a:t> </a:t>
            </a:r>
          </a:p>
          <a:p>
            <a:pPr lvl="2"/>
            <a:r>
              <a:rPr lang="en-US" dirty="0"/>
              <a:t>Bottom shell was manufactured incorrectly: sharp corners on top side</a:t>
            </a:r>
          </a:p>
          <a:p>
            <a:pPr lvl="2"/>
            <a:r>
              <a:rPr lang="en-US" dirty="0"/>
              <a:t>Was inspected before SDC were completed, and Non-Conformity was accepted </a:t>
            </a:r>
          </a:p>
          <a:p>
            <a:pPr lvl="2"/>
            <a:r>
              <a:rPr lang="en-US" dirty="0"/>
              <a:t>Material temper different from other shells</a:t>
            </a:r>
          </a:p>
          <a:p>
            <a:pPr lvl="3"/>
            <a:r>
              <a:rPr lang="en-US" sz="1500" dirty="0"/>
              <a:t>T652 vs T6</a:t>
            </a:r>
          </a:p>
          <a:p>
            <a:pPr marL="457200" lvl="1" indent="0">
              <a:buNone/>
            </a:pPr>
            <a:endParaRPr lang="en-US" dirty="0"/>
          </a:p>
        </p:txBody>
      </p:sp>
      <p:pic>
        <p:nvPicPr>
          <p:cNvPr id="7" name="Picture 6">
            <a:extLst>
              <a:ext uri="{FF2B5EF4-FFF2-40B4-BE49-F238E27FC236}">
                <a16:creationId xmlns:a16="http://schemas.microsoft.com/office/drawing/2014/main" id="{01327FF7-14DB-4FA0-A760-B6B66FCA420C}"/>
              </a:ext>
            </a:extLst>
          </p:cNvPr>
          <p:cNvPicPr>
            <a:picLocks noChangeAspect="1"/>
          </p:cNvPicPr>
          <p:nvPr/>
        </p:nvPicPr>
        <p:blipFill>
          <a:blip r:embed="rId2"/>
          <a:stretch>
            <a:fillRect/>
          </a:stretch>
        </p:blipFill>
        <p:spPr>
          <a:xfrm>
            <a:off x="7308304" y="24536"/>
            <a:ext cx="1835697" cy="6833464"/>
          </a:xfrm>
          <a:prstGeom prst="rect">
            <a:avLst/>
          </a:prstGeom>
        </p:spPr>
      </p:pic>
      <p:sp>
        <p:nvSpPr>
          <p:cNvPr id="4" name="Slide Number Placeholder 3">
            <a:extLst>
              <a:ext uri="{FF2B5EF4-FFF2-40B4-BE49-F238E27FC236}">
                <a16:creationId xmlns:a16="http://schemas.microsoft.com/office/drawing/2014/main" id="{318A5AB6-A947-49BC-BFAA-7C592CD4271E}"/>
              </a:ext>
            </a:extLst>
          </p:cNvPr>
          <p:cNvSpPr>
            <a:spLocks noGrp="1"/>
          </p:cNvSpPr>
          <p:nvPr>
            <p:ph type="sldNum" sz="quarter" idx="12"/>
          </p:nvPr>
        </p:nvSpPr>
        <p:spPr>
          <a:xfrm flipH="1">
            <a:off x="8703978" y="6198620"/>
            <a:ext cx="360040" cy="236112"/>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400" b="1" i="0" u="none" strike="noStrike" kern="1200" cap="none" spc="0" normalizeH="0" baseline="0" noProof="0" smtClean="0">
                <a:ln>
                  <a:noFill/>
                </a:ln>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fr-FR" sz="1200" b="1" i="0" u="none" strike="noStrike" kern="1200" cap="none" spc="0" normalizeH="0" baseline="0" noProof="0" dirty="0">
              <a:ln>
                <a:noFill/>
              </a:ln>
              <a:effectLst/>
              <a:uLnTx/>
              <a:uFillTx/>
              <a:latin typeface="Arial"/>
              <a:ea typeface="+mn-ea"/>
              <a:cs typeface="+mn-cs"/>
            </a:endParaRPr>
          </a:p>
        </p:txBody>
      </p:sp>
      <p:sp>
        <p:nvSpPr>
          <p:cNvPr id="10" name="TextBox 9">
            <a:extLst>
              <a:ext uri="{FF2B5EF4-FFF2-40B4-BE49-F238E27FC236}">
                <a16:creationId xmlns:a16="http://schemas.microsoft.com/office/drawing/2014/main" id="{DA07EC7F-27B9-47BC-95DE-6A7BC575CCFA}"/>
              </a:ext>
            </a:extLst>
          </p:cNvPr>
          <p:cNvSpPr txBox="1"/>
          <p:nvPr/>
        </p:nvSpPr>
        <p:spPr>
          <a:xfrm>
            <a:off x="3779911" y="3462632"/>
            <a:ext cx="3666985" cy="584775"/>
          </a:xfrm>
          <a:prstGeom prst="rect">
            <a:avLst/>
          </a:prstGeom>
          <a:noFill/>
        </p:spPr>
        <p:txBody>
          <a:bodyPr wrap="square" rtlCol="0">
            <a:spAutoFit/>
          </a:bodyPr>
          <a:lstStyle/>
          <a:p>
            <a:r>
              <a:rPr lang="en-US" sz="1600" dirty="0"/>
              <a:t>Longitudinal fracture in return-end shell with crack start at </a:t>
            </a:r>
            <a:r>
              <a:rPr lang="en-US" sz="1600" u="sng" dirty="0"/>
              <a:t>sharp corner</a:t>
            </a:r>
          </a:p>
        </p:txBody>
      </p:sp>
      <p:pic>
        <p:nvPicPr>
          <p:cNvPr id="11" name="Picture 10">
            <a:extLst>
              <a:ext uri="{FF2B5EF4-FFF2-40B4-BE49-F238E27FC236}">
                <a16:creationId xmlns:a16="http://schemas.microsoft.com/office/drawing/2014/main" id="{D64B49CA-F58A-4F03-9D4C-8E341DB3B1E6}"/>
              </a:ext>
            </a:extLst>
          </p:cNvPr>
          <p:cNvPicPr>
            <a:picLocks noChangeAspect="1"/>
          </p:cNvPicPr>
          <p:nvPr/>
        </p:nvPicPr>
        <p:blipFill>
          <a:blip r:embed="rId3"/>
          <a:stretch>
            <a:fillRect/>
          </a:stretch>
        </p:blipFill>
        <p:spPr>
          <a:xfrm>
            <a:off x="-4234" y="4149080"/>
            <a:ext cx="3280530" cy="2042769"/>
          </a:xfrm>
          <a:prstGeom prst="rect">
            <a:avLst/>
          </a:prstGeom>
        </p:spPr>
      </p:pic>
      <p:sp>
        <p:nvSpPr>
          <p:cNvPr id="12" name="TextBox 11">
            <a:extLst>
              <a:ext uri="{FF2B5EF4-FFF2-40B4-BE49-F238E27FC236}">
                <a16:creationId xmlns:a16="http://schemas.microsoft.com/office/drawing/2014/main" id="{DB13E80A-8589-4851-B2BE-E7A8011CECC4}"/>
              </a:ext>
            </a:extLst>
          </p:cNvPr>
          <p:cNvSpPr txBox="1"/>
          <p:nvPr/>
        </p:nvSpPr>
        <p:spPr>
          <a:xfrm>
            <a:off x="323968" y="3488349"/>
            <a:ext cx="2663856" cy="584775"/>
          </a:xfrm>
          <a:prstGeom prst="rect">
            <a:avLst/>
          </a:prstGeom>
          <a:noFill/>
        </p:spPr>
        <p:txBody>
          <a:bodyPr wrap="square" rtlCol="0">
            <a:spAutoFit/>
          </a:bodyPr>
          <a:lstStyle/>
          <a:p>
            <a:r>
              <a:rPr lang="en-US" sz="1600" dirty="0"/>
              <a:t>Picture from MQXFA FDR, showing </a:t>
            </a:r>
            <a:r>
              <a:rPr lang="en-US" sz="1600" u="sng" dirty="0"/>
              <a:t>5 mm fillet radius</a:t>
            </a:r>
          </a:p>
        </p:txBody>
      </p:sp>
      <p:pic>
        <p:nvPicPr>
          <p:cNvPr id="8" name="Picture 7"/>
          <p:cNvPicPr>
            <a:picLocks noChangeAspect="1"/>
          </p:cNvPicPr>
          <p:nvPr/>
        </p:nvPicPr>
        <p:blipFill rotWithShape="1">
          <a:blip r:embed="rId4"/>
          <a:srcRect l="10788"/>
          <a:stretch/>
        </p:blipFill>
        <p:spPr>
          <a:xfrm>
            <a:off x="3742138" y="4084290"/>
            <a:ext cx="3306268" cy="2749997"/>
          </a:xfrm>
          <a:prstGeom prst="rect">
            <a:avLst/>
          </a:prstGeom>
        </p:spPr>
      </p:pic>
      <p:sp>
        <p:nvSpPr>
          <p:cNvPr id="5" name="Arrow: Left-Right 4">
            <a:extLst>
              <a:ext uri="{FF2B5EF4-FFF2-40B4-BE49-F238E27FC236}">
                <a16:creationId xmlns:a16="http://schemas.microsoft.com/office/drawing/2014/main" id="{A9D6BFFB-65C2-4064-ACB5-E155A2C6BE3C}"/>
              </a:ext>
            </a:extLst>
          </p:cNvPr>
          <p:cNvSpPr/>
          <p:nvPr/>
        </p:nvSpPr>
        <p:spPr>
          <a:xfrm rot="770111">
            <a:off x="6660232" y="5571986"/>
            <a:ext cx="1296144" cy="2880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439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MQXFAP2 visual inspection</a:t>
            </a:r>
            <a:endParaRPr lang="en-GB" dirty="0"/>
          </a:p>
        </p:txBody>
      </p:sp>
      <p:pic>
        <p:nvPicPr>
          <p:cNvPr id="6" name="Content Placeholder 5"/>
          <p:cNvPicPr>
            <a:picLocks noGrp="1" noChangeAspect="1"/>
          </p:cNvPicPr>
          <p:nvPr>
            <p:ph idx="1"/>
          </p:nvPr>
        </p:nvPicPr>
        <p:blipFill>
          <a:blip r:embed="rId2"/>
          <a:stretch>
            <a:fillRect/>
          </a:stretch>
        </p:blipFill>
        <p:spPr>
          <a:xfrm>
            <a:off x="251520" y="1124744"/>
            <a:ext cx="8661560" cy="4842793"/>
          </a:xfrm>
          <a:prstGeom prst="rect">
            <a:avLst/>
          </a:prstGeom>
        </p:spPr>
      </p:pic>
      <p:sp>
        <p:nvSpPr>
          <p:cNvPr id="4" name="Footer Placeholder 3"/>
          <p:cNvSpPr>
            <a:spLocks noGrp="1"/>
          </p:cNvSpPr>
          <p:nvPr>
            <p:ph type="ftr" sz="quarter" idx="4294967295"/>
          </p:nvPr>
        </p:nvSpPr>
        <p:spPr/>
        <p:txBody>
          <a:bodyPr/>
          <a:lstStyle/>
          <a:p>
            <a:r>
              <a:rPr lang="en-US"/>
              <a:t>Review of the MQXFAP2 Al-Shell Issue and Lessons Learned</a:t>
            </a:r>
            <a:endParaRPr lang="en-GB"/>
          </a:p>
        </p:txBody>
      </p:sp>
      <p:sp>
        <p:nvSpPr>
          <p:cNvPr id="5" name="Slide Number Placeholder 4"/>
          <p:cNvSpPr>
            <a:spLocks noGrp="1"/>
          </p:cNvSpPr>
          <p:nvPr>
            <p:ph type="sldNum" sz="quarter" idx="12"/>
          </p:nvPr>
        </p:nvSpPr>
        <p:spPr/>
        <p:txBody>
          <a:bodyPr/>
          <a:lstStyle/>
          <a:p>
            <a:fld id="{BFDCA1C4-9514-7B4F-976F-D92F7E296653}" type="slidenum">
              <a:rPr lang="fr-FR" smtClean="0"/>
              <a:pPr/>
              <a:t>14</a:t>
            </a:fld>
            <a:endParaRPr lang="fr-FR"/>
          </a:p>
        </p:txBody>
      </p:sp>
    </p:spTree>
    <p:extLst>
      <p:ext uri="{BB962C8B-B14F-4D97-AF65-F5344CB8AC3E}">
        <p14:creationId xmlns:p14="http://schemas.microsoft.com/office/powerpoint/2010/main" val="2625842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MQXFAP2 visual inspection</a:t>
            </a:r>
            <a:endParaRPr lang="en-GB" dirty="0"/>
          </a:p>
        </p:txBody>
      </p:sp>
      <p:pic>
        <p:nvPicPr>
          <p:cNvPr id="6" name="Content Placeholder 5"/>
          <p:cNvPicPr>
            <a:picLocks noGrp="1" noChangeAspect="1"/>
          </p:cNvPicPr>
          <p:nvPr>
            <p:ph idx="1"/>
          </p:nvPr>
        </p:nvPicPr>
        <p:blipFill>
          <a:blip r:embed="rId2"/>
          <a:stretch>
            <a:fillRect/>
          </a:stretch>
        </p:blipFill>
        <p:spPr>
          <a:xfrm>
            <a:off x="1075487" y="836712"/>
            <a:ext cx="6993026" cy="5267926"/>
          </a:xfrm>
          <a:prstGeom prst="rect">
            <a:avLst/>
          </a:prstGeom>
        </p:spPr>
      </p:pic>
      <p:sp>
        <p:nvSpPr>
          <p:cNvPr id="4" name="Footer Placeholder 3"/>
          <p:cNvSpPr>
            <a:spLocks noGrp="1"/>
          </p:cNvSpPr>
          <p:nvPr>
            <p:ph type="ftr" sz="quarter" idx="4294967295"/>
          </p:nvPr>
        </p:nvSpPr>
        <p:spPr/>
        <p:txBody>
          <a:bodyPr/>
          <a:lstStyle/>
          <a:p>
            <a:r>
              <a:rPr lang="en-US"/>
              <a:t>Review of the MQXFAP2 Al-Shell Issue and Lessons Learned</a:t>
            </a:r>
            <a:endParaRPr lang="en-GB"/>
          </a:p>
        </p:txBody>
      </p:sp>
      <p:sp>
        <p:nvSpPr>
          <p:cNvPr id="5" name="Slide Number Placeholder 4"/>
          <p:cNvSpPr>
            <a:spLocks noGrp="1"/>
          </p:cNvSpPr>
          <p:nvPr>
            <p:ph type="sldNum" sz="quarter" idx="12"/>
          </p:nvPr>
        </p:nvSpPr>
        <p:spPr/>
        <p:txBody>
          <a:bodyPr/>
          <a:lstStyle/>
          <a:p>
            <a:fld id="{BFDCA1C4-9514-7B4F-976F-D92F7E296653}" type="slidenum">
              <a:rPr lang="fr-FR" smtClean="0"/>
              <a:pPr/>
              <a:t>15</a:t>
            </a:fld>
            <a:endParaRPr lang="fr-FR"/>
          </a:p>
        </p:txBody>
      </p:sp>
    </p:spTree>
    <p:extLst>
      <p:ext uri="{BB962C8B-B14F-4D97-AF65-F5344CB8AC3E}">
        <p14:creationId xmlns:p14="http://schemas.microsoft.com/office/powerpoint/2010/main" val="233737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MQXFAP2 visual inspection</a:t>
            </a:r>
            <a:endParaRPr lang="en-GB" dirty="0"/>
          </a:p>
        </p:txBody>
      </p:sp>
      <p:pic>
        <p:nvPicPr>
          <p:cNvPr id="6" name="Content Placeholder 5"/>
          <p:cNvPicPr>
            <a:picLocks noGrp="1" noChangeAspect="1"/>
          </p:cNvPicPr>
          <p:nvPr>
            <p:ph idx="1"/>
          </p:nvPr>
        </p:nvPicPr>
        <p:blipFill>
          <a:blip r:embed="rId2"/>
          <a:stretch>
            <a:fillRect/>
          </a:stretch>
        </p:blipFill>
        <p:spPr>
          <a:xfrm>
            <a:off x="739140" y="980728"/>
            <a:ext cx="7792860" cy="5003749"/>
          </a:xfrm>
          <a:prstGeom prst="rect">
            <a:avLst/>
          </a:prstGeom>
        </p:spPr>
      </p:pic>
      <p:sp>
        <p:nvSpPr>
          <p:cNvPr id="4" name="Footer Placeholder 3"/>
          <p:cNvSpPr>
            <a:spLocks noGrp="1"/>
          </p:cNvSpPr>
          <p:nvPr>
            <p:ph type="ftr" sz="quarter" idx="4294967295"/>
          </p:nvPr>
        </p:nvSpPr>
        <p:spPr/>
        <p:txBody>
          <a:bodyPr/>
          <a:lstStyle/>
          <a:p>
            <a:r>
              <a:rPr lang="en-US"/>
              <a:t>Review of the MQXFAP2 Al-Shell Issue and Lessons Learned</a:t>
            </a:r>
            <a:endParaRPr lang="en-GB"/>
          </a:p>
        </p:txBody>
      </p:sp>
      <p:sp>
        <p:nvSpPr>
          <p:cNvPr id="5" name="Slide Number Placeholder 4"/>
          <p:cNvSpPr>
            <a:spLocks noGrp="1"/>
          </p:cNvSpPr>
          <p:nvPr>
            <p:ph type="sldNum" sz="quarter" idx="12"/>
          </p:nvPr>
        </p:nvSpPr>
        <p:spPr/>
        <p:txBody>
          <a:bodyPr/>
          <a:lstStyle/>
          <a:p>
            <a:fld id="{BFDCA1C4-9514-7B4F-976F-D92F7E296653}" type="slidenum">
              <a:rPr lang="fr-FR" smtClean="0"/>
              <a:pPr/>
              <a:t>16</a:t>
            </a:fld>
            <a:endParaRPr lang="fr-FR"/>
          </a:p>
        </p:txBody>
      </p:sp>
    </p:spTree>
    <p:extLst>
      <p:ext uri="{BB962C8B-B14F-4D97-AF65-F5344CB8AC3E}">
        <p14:creationId xmlns:p14="http://schemas.microsoft.com/office/powerpoint/2010/main" val="2758641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D852-6E18-49AE-8188-121B9BDA4DFB}"/>
              </a:ext>
            </a:extLst>
          </p:cNvPr>
          <p:cNvSpPr>
            <a:spLocks noGrp="1"/>
          </p:cNvSpPr>
          <p:nvPr>
            <p:ph type="title"/>
          </p:nvPr>
        </p:nvSpPr>
        <p:spPr>
          <a:xfrm>
            <a:off x="612000" y="180000"/>
            <a:ext cx="5976224" cy="720000"/>
          </a:xfrm>
        </p:spPr>
        <p:txBody>
          <a:bodyPr/>
          <a:lstStyle/>
          <a:p>
            <a:r>
              <a:rPr lang="en-US" dirty="0"/>
              <a:t>MQXFAP2 Shells</a:t>
            </a:r>
          </a:p>
        </p:txBody>
      </p:sp>
      <p:sp>
        <p:nvSpPr>
          <p:cNvPr id="3" name="Content Placeholder 2">
            <a:extLst>
              <a:ext uri="{FF2B5EF4-FFF2-40B4-BE49-F238E27FC236}">
                <a16:creationId xmlns:a16="http://schemas.microsoft.com/office/drawing/2014/main" id="{9DDACCA2-C5E4-41B6-ADF2-9BAE7900C667}"/>
              </a:ext>
            </a:extLst>
          </p:cNvPr>
          <p:cNvSpPr>
            <a:spLocks noGrp="1"/>
          </p:cNvSpPr>
          <p:nvPr>
            <p:ph idx="1"/>
          </p:nvPr>
        </p:nvSpPr>
        <p:spPr>
          <a:xfrm>
            <a:off x="827584" y="1988840"/>
            <a:ext cx="6480280" cy="3721968"/>
          </a:xfrm>
        </p:spPr>
        <p:txBody>
          <a:bodyPr>
            <a:normAutofit lnSpcReduction="10000"/>
          </a:bodyPr>
          <a:lstStyle/>
          <a:p>
            <a:r>
              <a:rPr lang="en-US" dirty="0"/>
              <a:t>Al-7075 T652, rounded corners</a:t>
            </a:r>
          </a:p>
          <a:p>
            <a:endParaRPr lang="en-US" dirty="0"/>
          </a:p>
          <a:p>
            <a:r>
              <a:rPr lang="en-US" dirty="0"/>
              <a:t>Al-7075 T6, rounded corners</a:t>
            </a:r>
          </a:p>
          <a:p>
            <a:endParaRPr lang="en-US" dirty="0"/>
          </a:p>
          <a:p>
            <a:r>
              <a:rPr lang="en-US" dirty="0"/>
              <a:t>Al-7075 T652, </a:t>
            </a:r>
          </a:p>
          <a:p>
            <a:pPr lvl="1"/>
            <a:r>
              <a:rPr lang="en-US" dirty="0"/>
              <a:t>Top side: sharp corners (&lt;0.02 mm)</a:t>
            </a:r>
          </a:p>
          <a:p>
            <a:pPr lvl="1"/>
            <a:r>
              <a:rPr lang="en-US" dirty="0"/>
              <a:t>Bottom side: rounded corners</a:t>
            </a:r>
          </a:p>
          <a:p>
            <a:pPr marL="0" indent="0">
              <a:buNone/>
            </a:pPr>
            <a:r>
              <a:rPr lang="en-US" dirty="0"/>
              <a:t> </a:t>
            </a:r>
          </a:p>
        </p:txBody>
      </p:sp>
      <p:sp>
        <p:nvSpPr>
          <p:cNvPr id="4" name="Footer Placeholder 3">
            <a:extLst>
              <a:ext uri="{FF2B5EF4-FFF2-40B4-BE49-F238E27FC236}">
                <a16:creationId xmlns:a16="http://schemas.microsoft.com/office/drawing/2014/main" id="{16B5358C-D2E3-4A77-B619-1D48BE9E61BA}"/>
              </a:ext>
            </a:extLst>
          </p:cNvPr>
          <p:cNvSpPr>
            <a:spLocks noGrp="1"/>
          </p:cNvSpPr>
          <p:nvPr>
            <p:ph type="ftr" sz="quarter" idx="11"/>
          </p:nvPr>
        </p:nvSpPr>
        <p:spPr/>
        <p:txBody>
          <a:bodyPr/>
          <a:lstStyle/>
          <a:p>
            <a:r>
              <a:rPr lang="en-US" noProof="0"/>
              <a:t>Review of the MQXFAP2 Al-Shell Issue and Lessons Learned</a:t>
            </a:r>
            <a:endParaRPr lang="en-GB" noProof="0"/>
          </a:p>
        </p:txBody>
      </p:sp>
      <p:sp>
        <p:nvSpPr>
          <p:cNvPr id="5" name="Slide Number Placeholder 4">
            <a:extLst>
              <a:ext uri="{FF2B5EF4-FFF2-40B4-BE49-F238E27FC236}">
                <a16:creationId xmlns:a16="http://schemas.microsoft.com/office/drawing/2014/main" id="{51E14F88-6126-4AC8-B2DC-022AEBC1ECA9}"/>
              </a:ext>
            </a:extLst>
          </p:cNvPr>
          <p:cNvSpPr>
            <a:spLocks noGrp="1"/>
          </p:cNvSpPr>
          <p:nvPr>
            <p:ph type="sldNum" sz="quarter" idx="12"/>
          </p:nvPr>
        </p:nvSpPr>
        <p:spPr/>
        <p:txBody>
          <a:bodyPr/>
          <a:lstStyle/>
          <a:p>
            <a:fld id="{BFDCA1C4-9514-7B4F-976F-D92F7E296653}" type="slidenum">
              <a:rPr lang="fr-FR" smtClean="0"/>
              <a:pPr/>
              <a:t>17</a:t>
            </a:fld>
            <a:endParaRPr lang="fr-FR"/>
          </a:p>
        </p:txBody>
      </p:sp>
      <p:pic>
        <p:nvPicPr>
          <p:cNvPr id="6" name="Picture 5">
            <a:extLst>
              <a:ext uri="{FF2B5EF4-FFF2-40B4-BE49-F238E27FC236}">
                <a16:creationId xmlns:a16="http://schemas.microsoft.com/office/drawing/2014/main" id="{6AAB21F7-F2D3-4FAB-A6E2-7D3DBB5BF623}"/>
              </a:ext>
            </a:extLst>
          </p:cNvPr>
          <p:cNvPicPr>
            <a:picLocks noChangeAspect="1"/>
          </p:cNvPicPr>
          <p:nvPr/>
        </p:nvPicPr>
        <p:blipFill rotWithShape="1">
          <a:blip r:embed="rId2"/>
          <a:srcRect l="22532" t="12995" r="10760" b="4693"/>
          <a:stretch/>
        </p:blipFill>
        <p:spPr>
          <a:xfrm>
            <a:off x="7280100" y="116632"/>
            <a:ext cx="1468363" cy="6747656"/>
          </a:xfrm>
          <a:prstGeom prst="rect">
            <a:avLst/>
          </a:prstGeom>
        </p:spPr>
      </p:pic>
      <p:cxnSp>
        <p:nvCxnSpPr>
          <p:cNvPr id="8" name="Straight Arrow Connector 7">
            <a:extLst>
              <a:ext uri="{FF2B5EF4-FFF2-40B4-BE49-F238E27FC236}">
                <a16:creationId xmlns:a16="http://schemas.microsoft.com/office/drawing/2014/main" id="{51DFB18C-7E8F-47B0-92BE-4D4C26E6A1C1}"/>
              </a:ext>
            </a:extLst>
          </p:cNvPr>
          <p:cNvCxnSpPr/>
          <p:nvPr/>
        </p:nvCxnSpPr>
        <p:spPr>
          <a:xfrm flipV="1">
            <a:off x="6135347" y="796348"/>
            <a:ext cx="1512168" cy="129614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CBD566A-5A40-46D3-86E1-D3A874D35C11}"/>
              </a:ext>
            </a:extLst>
          </p:cNvPr>
          <p:cNvCxnSpPr>
            <a:cxnSpLocks/>
          </p:cNvCxnSpPr>
          <p:nvPr/>
        </p:nvCxnSpPr>
        <p:spPr>
          <a:xfrm>
            <a:off x="5652120" y="4872493"/>
            <a:ext cx="2160240" cy="158084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78C7A6E-5BFD-4111-B5D4-8BC5F9147DEC}"/>
              </a:ext>
            </a:extLst>
          </p:cNvPr>
          <p:cNvCxnSpPr>
            <a:cxnSpLocks/>
          </p:cNvCxnSpPr>
          <p:nvPr/>
        </p:nvCxnSpPr>
        <p:spPr>
          <a:xfrm>
            <a:off x="6397570" y="4725144"/>
            <a:ext cx="1486798" cy="122080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3" name="Left Brace 12">
            <a:extLst>
              <a:ext uri="{FF2B5EF4-FFF2-40B4-BE49-F238E27FC236}">
                <a16:creationId xmlns:a16="http://schemas.microsoft.com/office/drawing/2014/main" id="{514BE7AF-4DD3-4506-BBEA-4A282878D22A}"/>
              </a:ext>
            </a:extLst>
          </p:cNvPr>
          <p:cNvSpPr/>
          <p:nvPr/>
        </p:nvSpPr>
        <p:spPr>
          <a:xfrm>
            <a:off x="7062578" y="1185324"/>
            <a:ext cx="776412" cy="4403915"/>
          </a:xfrm>
          <a:prstGeom prst="leftBrace">
            <a:avLst>
              <a:gd name="adj1" fmla="val 18157"/>
              <a:gd name="adj2" fmla="val 49576"/>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C580DC8-524C-40B5-B953-75D7B42C8BA3}"/>
              </a:ext>
            </a:extLst>
          </p:cNvPr>
          <p:cNvCxnSpPr>
            <a:cxnSpLocks/>
            <a:endCxn id="13" idx="1"/>
          </p:cNvCxnSpPr>
          <p:nvPr/>
        </p:nvCxnSpPr>
        <p:spPr>
          <a:xfrm>
            <a:off x="5795696" y="3181332"/>
            <a:ext cx="1266882" cy="18727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2996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44624"/>
            <a:ext cx="7920000" cy="720000"/>
          </a:xfrm>
        </p:spPr>
        <p:txBody>
          <a:bodyPr/>
          <a:lstStyle/>
          <a:p>
            <a:r>
              <a:rPr lang="en-US" dirty="0"/>
              <a:t>Overview of shells: materials and corners</a:t>
            </a:r>
            <a:endParaRPr lang="en-GB" dirty="0"/>
          </a:p>
        </p:txBody>
      </p:sp>
      <p:sp>
        <p:nvSpPr>
          <p:cNvPr id="3" name="Content Placeholder 2"/>
          <p:cNvSpPr>
            <a:spLocks noGrp="1"/>
          </p:cNvSpPr>
          <p:nvPr>
            <p:ph idx="1"/>
          </p:nvPr>
        </p:nvSpPr>
        <p:spPr>
          <a:xfrm>
            <a:off x="395536" y="908720"/>
            <a:ext cx="8291264" cy="5390199"/>
          </a:xfrm>
        </p:spPr>
        <p:txBody>
          <a:bodyPr>
            <a:normAutofit fontScale="92500" lnSpcReduction="20000"/>
          </a:bodyPr>
          <a:lstStyle/>
          <a:p>
            <a:r>
              <a:rPr lang="en-US" dirty="0">
                <a:solidFill>
                  <a:schemeClr val="accent1">
                    <a:lumMod val="75000"/>
                  </a:schemeClr>
                </a:solidFill>
              </a:rPr>
              <a:t>MQXF short models: 3 structures (procured by CERN)</a:t>
            </a:r>
          </a:p>
          <a:p>
            <a:pPr lvl="1"/>
            <a:r>
              <a:rPr lang="en-US" dirty="0"/>
              <a:t>Short and long shells (</a:t>
            </a:r>
            <a:r>
              <a:rPr lang="en-US" i="1" dirty="0" err="1"/>
              <a:t>Forgital</a:t>
            </a:r>
            <a:r>
              <a:rPr lang="en-US" dirty="0"/>
              <a:t>)</a:t>
            </a:r>
          </a:p>
          <a:p>
            <a:pPr lvl="2"/>
            <a:r>
              <a:rPr lang="en-GB" dirty="0">
                <a:solidFill>
                  <a:schemeClr val="accent1">
                    <a:lumMod val="75000"/>
                  </a:schemeClr>
                </a:solidFill>
              </a:rPr>
              <a:t>7175-T74</a:t>
            </a:r>
          </a:p>
          <a:p>
            <a:pPr lvl="2"/>
            <a:r>
              <a:rPr lang="en-US" dirty="0"/>
              <a:t>No rounded corners; measured radii: 0.1-0.2 mm (2 structures)</a:t>
            </a:r>
          </a:p>
          <a:p>
            <a:r>
              <a:rPr lang="en-US" dirty="0">
                <a:solidFill>
                  <a:schemeClr val="accent1">
                    <a:lumMod val="75000"/>
                  </a:schemeClr>
                </a:solidFill>
              </a:rPr>
              <a:t>AUP MQXFAP1</a:t>
            </a:r>
            <a:r>
              <a:rPr lang="en-US" dirty="0"/>
              <a:t>: </a:t>
            </a:r>
          </a:p>
          <a:p>
            <a:pPr lvl="1"/>
            <a:r>
              <a:rPr lang="en-US" dirty="0"/>
              <a:t>Short and long shells (</a:t>
            </a:r>
            <a:r>
              <a:rPr lang="en-US" i="1" dirty="0" err="1"/>
              <a:t>Metalex</a:t>
            </a:r>
            <a:r>
              <a:rPr lang="en-US" dirty="0"/>
              <a:t>)</a:t>
            </a:r>
          </a:p>
          <a:p>
            <a:pPr lvl="2"/>
            <a:r>
              <a:rPr lang="en-GB" dirty="0">
                <a:solidFill>
                  <a:schemeClr val="accent1">
                    <a:lumMod val="75000"/>
                  </a:schemeClr>
                </a:solidFill>
              </a:rPr>
              <a:t>7075-T6 </a:t>
            </a:r>
          </a:p>
          <a:p>
            <a:pPr lvl="2"/>
            <a:r>
              <a:rPr lang="en-US" dirty="0"/>
              <a:t>No rounded corners; measured radii: 0.03-0.14 mm </a:t>
            </a:r>
          </a:p>
          <a:p>
            <a:r>
              <a:rPr lang="en-US" dirty="0">
                <a:solidFill>
                  <a:schemeClr val="accent1">
                    <a:lumMod val="75000"/>
                  </a:schemeClr>
                </a:solidFill>
              </a:rPr>
              <a:t>AUP MQXFAP2</a:t>
            </a:r>
          </a:p>
          <a:p>
            <a:pPr lvl="1"/>
            <a:r>
              <a:rPr lang="en-US" dirty="0"/>
              <a:t>Long shells (</a:t>
            </a:r>
            <a:r>
              <a:rPr lang="en-US" i="1" dirty="0" err="1"/>
              <a:t>Metalex</a:t>
            </a:r>
            <a:r>
              <a:rPr lang="en-US" dirty="0"/>
              <a:t>)</a:t>
            </a:r>
          </a:p>
          <a:p>
            <a:pPr lvl="2"/>
            <a:r>
              <a:rPr lang="en-GB" dirty="0">
                <a:solidFill>
                  <a:schemeClr val="accent1">
                    <a:lumMod val="75000"/>
                  </a:schemeClr>
                </a:solidFill>
              </a:rPr>
              <a:t>7075-T6</a:t>
            </a:r>
          </a:p>
          <a:p>
            <a:pPr lvl="2"/>
            <a:r>
              <a:rPr lang="en-GB" dirty="0"/>
              <a:t>Rounded corners (1.5 mm) </a:t>
            </a:r>
          </a:p>
          <a:p>
            <a:pPr lvl="1"/>
            <a:r>
              <a:rPr lang="en-US" dirty="0"/>
              <a:t>Short shells </a:t>
            </a:r>
          </a:p>
          <a:p>
            <a:pPr lvl="2"/>
            <a:r>
              <a:rPr lang="en-GB" dirty="0">
                <a:solidFill>
                  <a:schemeClr val="accent1">
                    <a:lumMod val="75000"/>
                  </a:schemeClr>
                </a:solidFill>
              </a:rPr>
              <a:t>7075-T652</a:t>
            </a:r>
            <a:r>
              <a:rPr lang="en-GB" dirty="0"/>
              <a:t> (mechanically stress relieved after forging)</a:t>
            </a:r>
          </a:p>
          <a:p>
            <a:pPr lvl="2"/>
            <a:r>
              <a:rPr lang="en-US" dirty="0"/>
              <a:t>Rounded corners </a:t>
            </a:r>
          </a:p>
          <a:p>
            <a:pPr lvl="2"/>
            <a:r>
              <a:rPr lang="en-US" dirty="0"/>
              <a:t>except top side of bottom shell: measured radii: &lt; 0.02 mm* </a:t>
            </a:r>
          </a:p>
          <a:p>
            <a:endParaRPr lang="en-GB" dirty="0"/>
          </a:p>
          <a:p>
            <a:endParaRPr lang="en-GB" dirty="0"/>
          </a:p>
          <a:p>
            <a:endParaRPr lang="en-GB" dirty="0"/>
          </a:p>
          <a:p>
            <a:endParaRPr lang="en-GB" dirty="0"/>
          </a:p>
        </p:txBody>
      </p:sp>
      <p:sp>
        <p:nvSpPr>
          <p:cNvPr id="4" name="Footer Placeholder 3"/>
          <p:cNvSpPr>
            <a:spLocks noGrp="1"/>
          </p:cNvSpPr>
          <p:nvPr>
            <p:ph type="ftr" sz="quarter" idx="11"/>
          </p:nvPr>
        </p:nvSpPr>
        <p:spPr/>
        <p:txBody>
          <a:bodyPr/>
          <a:lstStyle/>
          <a:p>
            <a:r>
              <a:rPr lang="en-US"/>
              <a:t>Review of the MQXFAP2 Al-Shell Issue and Lessons Learned</a:t>
            </a:r>
            <a:endParaRPr lang="en-GB"/>
          </a:p>
        </p:txBody>
      </p:sp>
      <p:sp>
        <p:nvSpPr>
          <p:cNvPr id="5" name="Slide Number Placeholder 4"/>
          <p:cNvSpPr>
            <a:spLocks noGrp="1"/>
          </p:cNvSpPr>
          <p:nvPr>
            <p:ph type="sldNum" sz="quarter" idx="12"/>
          </p:nvPr>
        </p:nvSpPr>
        <p:spPr/>
        <p:txBody>
          <a:bodyPr/>
          <a:lstStyle/>
          <a:p>
            <a:fld id="{BFDCA1C4-9514-7B4F-976F-D92F7E296653}" type="slidenum">
              <a:rPr lang="fr-FR" smtClean="0"/>
              <a:pPr/>
              <a:t>18</a:t>
            </a:fld>
            <a:endParaRPr lang="fr-FR"/>
          </a:p>
        </p:txBody>
      </p:sp>
      <p:sp>
        <p:nvSpPr>
          <p:cNvPr id="6" name="TextBox 5">
            <a:extLst>
              <a:ext uri="{FF2B5EF4-FFF2-40B4-BE49-F238E27FC236}">
                <a16:creationId xmlns:a16="http://schemas.microsoft.com/office/drawing/2014/main" id="{2A1A601B-72AF-41E9-87F0-7B4EB73DA6AD}"/>
              </a:ext>
            </a:extLst>
          </p:cNvPr>
          <p:cNvSpPr txBox="1"/>
          <p:nvPr/>
        </p:nvSpPr>
        <p:spPr>
          <a:xfrm>
            <a:off x="2267744" y="6237312"/>
            <a:ext cx="2339102" cy="369332"/>
          </a:xfrm>
          <a:prstGeom prst="rect">
            <a:avLst/>
          </a:prstGeom>
          <a:noFill/>
        </p:spPr>
        <p:txBody>
          <a:bodyPr wrap="none" rtlCol="0">
            <a:spAutoFit/>
          </a:bodyPr>
          <a:lstStyle/>
          <a:p>
            <a:r>
              <a:rPr lang="en-US" dirty="0"/>
              <a:t>* Measured at CERN</a:t>
            </a:r>
          </a:p>
        </p:txBody>
      </p:sp>
    </p:spTree>
    <p:extLst>
      <p:ext uri="{BB962C8B-B14F-4D97-AF65-F5344CB8AC3E}">
        <p14:creationId xmlns:p14="http://schemas.microsoft.com/office/powerpoint/2010/main" val="3453712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926A-2F6E-49D2-9714-A50179E89022}"/>
              </a:ext>
            </a:extLst>
          </p:cNvPr>
          <p:cNvSpPr>
            <a:spLocks noGrp="1"/>
          </p:cNvSpPr>
          <p:nvPr>
            <p:ph type="title"/>
          </p:nvPr>
        </p:nvSpPr>
        <p:spPr/>
        <p:txBody>
          <a:bodyPr/>
          <a:lstStyle/>
          <a:p>
            <a:r>
              <a:rPr lang="en-US" dirty="0"/>
              <a:t>MQXFA Next Steps </a:t>
            </a:r>
          </a:p>
        </p:txBody>
      </p:sp>
      <p:sp>
        <p:nvSpPr>
          <p:cNvPr id="3" name="Content Placeholder 2">
            <a:extLst>
              <a:ext uri="{FF2B5EF4-FFF2-40B4-BE49-F238E27FC236}">
                <a16:creationId xmlns:a16="http://schemas.microsoft.com/office/drawing/2014/main" id="{FF19AC3F-8D4A-4ECD-8DA6-946AFCE27196}"/>
              </a:ext>
            </a:extLst>
          </p:cNvPr>
          <p:cNvSpPr>
            <a:spLocks noGrp="1"/>
          </p:cNvSpPr>
          <p:nvPr>
            <p:ph idx="1"/>
          </p:nvPr>
        </p:nvSpPr>
        <p:spPr>
          <a:xfrm>
            <a:off x="612000" y="1219200"/>
            <a:ext cx="8136464" cy="4906963"/>
          </a:xfrm>
        </p:spPr>
        <p:txBody>
          <a:bodyPr>
            <a:normAutofit lnSpcReduction="10000"/>
          </a:bodyPr>
          <a:lstStyle/>
          <a:p>
            <a:r>
              <a:rPr lang="en-US" dirty="0"/>
              <a:t>Assembly and test of 3 Pre-Series magnets</a:t>
            </a:r>
          </a:p>
          <a:p>
            <a:pPr lvl="1"/>
            <a:r>
              <a:rPr lang="en-US" dirty="0"/>
              <a:t>Designed, fabricated, inspected and tested </a:t>
            </a:r>
            <a:r>
              <a:rPr lang="en-US" u="sng" dirty="0"/>
              <a:t>according to AUP criteria &amp; Feedback from this review</a:t>
            </a:r>
          </a:p>
          <a:p>
            <a:pPr lvl="2"/>
            <a:r>
              <a:rPr lang="en-US" dirty="0"/>
              <a:t>Corners with fillets following Structural Design Criteria,</a:t>
            </a:r>
          </a:p>
          <a:p>
            <a:pPr lvl="2"/>
            <a:r>
              <a:rPr lang="en-US" dirty="0"/>
              <a:t>Aluminum temper based on samples tested at cold (tensile and K</a:t>
            </a:r>
            <a:r>
              <a:rPr lang="en-US" baseline="-25000" dirty="0"/>
              <a:t>1c</a:t>
            </a:r>
            <a:r>
              <a:rPr lang="en-US" dirty="0"/>
              <a:t>),</a:t>
            </a:r>
          </a:p>
          <a:p>
            <a:pPr lvl="2"/>
            <a:r>
              <a:rPr lang="en-US" dirty="0"/>
              <a:t>QC based on Structural Design Criteria, </a:t>
            </a:r>
          </a:p>
          <a:p>
            <a:pPr lvl="2"/>
            <a:r>
              <a:rPr lang="en-US" dirty="0"/>
              <a:t>Non-conforming parts will be rejected.</a:t>
            </a:r>
          </a:p>
          <a:p>
            <a:pPr lvl="1"/>
            <a:r>
              <a:rPr lang="en-US" dirty="0"/>
              <a:t>Procurement of shells for the first 2 pre-series magnets is in progress</a:t>
            </a:r>
          </a:p>
          <a:p>
            <a:pPr lvl="1"/>
            <a:endParaRPr lang="en-US" dirty="0"/>
          </a:p>
          <a:p>
            <a:r>
              <a:rPr lang="en-US" dirty="0"/>
              <a:t>AUP plans to have 2 successful tests out of 3 Pre-series magnets</a:t>
            </a:r>
          </a:p>
        </p:txBody>
      </p:sp>
      <p:sp>
        <p:nvSpPr>
          <p:cNvPr id="4" name="Footer Placeholder 3">
            <a:extLst>
              <a:ext uri="{FF2B5EF4-FFF2-40B4-BE49-F238E27FC236}">
                <a16:creationId xmlns:a16="http://schemas.microsoft.com/office/drawing/2014/main" id="{EF4DE674-26ED-4966-892D-B0F3B597D92D}"/>
              </a:ext>
            </a:extLst>
          </p:cNvPr>
          <p:cNvSpPr>
            <a:spLocks noGrp="1"/>
          </p:cNvSpPr>
          <p:nvPr>
            <p:ph type="ftr" sz="quarter" idx="11"/>
          </p:nvPr>
        </p:nvSpPr>
        <p:spPr/>
        <p:txBody>
          <a:bodyPr/>
          <a:lstStyle/>
          <a:p>
            <a:r>
              <a:rPr lang="en-US"/>
              <a:t>Review of the MQXFAP2 Al-Shell Issue and Lessons Learned</a:t>
            </a:r>
            <a:endParaRPr lang="en-GB" dirty="0"/>
          </a:p>
        </p:txBody>
      </p:sp>
      <p:sp>
        <p:nvSpPr>
          <p:cNvPr id="5" name="Slide Number Placeholder 4">
            <a:extLst>
              <a:ext uri="{FF2B5EF4-FFF2-40B4-BE49-F238E27FC236}">
                <a16:creationId xmlns:a16="http://schemas.microsoft.com/office/drawing/2014/main" id="{5191D6FC-931A-4690-9540-5BDD27C47B9B}"/>
              </a:ext>
            </a:extLst>
          </p:cNvPr>
          <p:cNvSpPr>
            <a:spLocks noGrp="1"/>
          </p:cNvSpPr>
          <p:nvPr>
            <p:ph type="sldNum" sz="quarter" idx="12"/>
          </p:nvPr>
        </p:nvSpPr>
        <p:spPr/>
        <p:txBody>
          <a:bodyPr/>
          <a:lstStyle/>
          <a:p>
            <a:fld id="{BFDCA1C4-9514-7B4F-976F-D92F7E296653}" type="slidenum">
              <a:rPr lang="fr-FR" smtClean="0"/>
              <a:pPr/>
              <a:t>19</a:t>
            </a:fld>
            <a:endParaRPr lang="fr-FR" dirty="0"/>
          </a:p>
        </p:txBody>
      </p:sp>
    </p:spTree>
    <p:extLst>
      <p:ext uri="{BB962C8B-B14F-4D97-AF65-F5344CB8AC3E}">
        <p14:creationId xmlns:p14="http://schemas.microsoft.com/office/powerpoint/2010/main" val="1599046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Intro to </a:t>
            </a:r>
            <a:r>
              <a:rPr lang="en-US" dirty="0" err="1"/>
              <a:t>HiLumi</a:t>
            </a:r>
            <a:r>
              <a:rPr lang="en-US" dirty="0"/>
              <a:t> Inner Triplet quadrupoles</a:t>
            </a:r>
          </a:p>
          <a:p>
            <a:r>
              <a:rPr lang="en-US" dirty="0"/>
              <a:t>MQXFA Magnet Design</a:t>
            </a:r>
          </a:p>
          <a:p>
            <a:r>
              <a:rPr lang="en-US" dirty="0"/>
              <a:t>Structural Design Criteria development</a:t>
            </a:r>
          </a:p>
          <a:p>
            <a:r>
              <a:rPr lang="en-US" dirty="0"/>
              <a:t>Test of short models and prototypes</a:t>
            </a:r>
          </a:p>
          <a:p>
            <a:r>
              <a:rPr lang="en-US" dirty="0"/>
              <a:t>Review Goals</a:t>
            </a:r>
          </a:p>
          <a:p>
            <a:r>
              <a:rPr lang="en-US" dirty="0"/>
              <a:t>Charge</a:t>
            </a:r>
          </a:p>
        </p:txBody>
      </p:sp>
      <p:sp>
        <p:nvSpPr>
          <p:cNvPr id="4" name="Footer Placeholder 3"/>
          <p:cNvSpPr>
            <a:spLocks noGrp="1"/>
          </p:cNvSpPr>
          <p:nvPr>
            <p:ph type="ftr" sz="quarter" idx="11"/>
          </p:nvPr>
        </p:nvSpPr>
        <p:spPr/>
        <p:txBody>
          <a:bodyPr/>
          <a:lstStyle/>
          <a:p>
            <a:r>
              <a:rPr lang="en-US" noProof="0"/>
              <a:t>Review of the MQXFAP2 Al-Shell Issue and Lessons Learned</a:t>
            </a:r>
            <a:endParaRPr lang="en-GB" noProof="0" dirty="0"/>
          </a:p>
        </p:txBody>
      </p:sp>
      <p:sp>
        <p:nvSpPr>
          <p:cNvPr id="7" name="Slide Number Placeholder 6"/>
          <p:cNvSpPr>
            <a:spLocks noGrp="1"/>
          </p:cNvSpPr>
          <p:nvPr>
            <p:ph type="sldNum" sz="quarter" idx="12"/>
          </p:nvPr>
        </p:nvSpPr>
        <p:spPr/>
        <p:txBody>
          <a:bodyPr/>
          <a:lstStyle/>
          <a:p>
            <a:fld id="{BFDCA1C4-9514-7B4F-976F-D92F7E296653}" type="slidenum">
              <a:rPr lang="fr-FR" smtClean="0"/>
              <a:pPr/>
              <a:t>2</a:t>
            </a:fld>
            <a:endParaRPr lang="fr-FR"/>
          </a:p>
        </p:txBody>
      </p:sp>
      <p:sp>
        <p:nvSpPr>
          <p:cNvPr id="5" name="Right Brace 4">
            <a:extLst>
              <a:ext uri="{FF2B5EF4-FFF2-40B4-BE49-F238E27FC236}">
                <a16:creationId xmlns:a16="http://schemas.microsoft.com/office/drawing/2014/main" id="{DADE0310-3E13-4B98-A962-F0EBBDDC9866}"/>
              </a:ext>
            </a:extLst>
          </p:cNvPr>
          <p:cNvSpPr/>
          <p:nvPr/>
        </p:nvSpPr>
        <p:spPr>
          <a:xfrm>
            <a:off x="7034674" y="2204864"/>
            <a:ext cx="432048" cy="1080120"/>
          </a:xfrm>
          <a:prstGeom prst="rightBrace">
            <a:avLst>
              <a:gd name="adj1" fmla="val 25916"/>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36D9D9E6-148C-4CB3-A232-CA4DCDA77692}"/>
              </a:ext>
            </a:extLst>
          </p:cNvPr>
          <p:cNvSpPr txBox="1"/>
          <p:nvPr/>
        </p:nvSpPr>
        <p:spPr>
          <a:xfrm>
            <a:off x="7500372" y="2390981"/>
            <a:ext cx="1619446" cy="707886"/>
          </a:xfrm>
          <a:prstGeom prst="rect">
            <a:avLst/>
          </a:prstGeom>
          <a:noFill/>
        </p:spPr>
        <p:txBody>
          <a:bodyPr wrap="square" rtlCol="0">
            <a:spAutoFit/>
          </a:bodyPr>
          <a:lstStyle/>
          <a:p>
            <a:r>
              <a:rPr lang="en-US" sz="2000" dirty="0">
                <a:solidFill>
                  <a:schemeClr val="bg2">
                    <a:lumMod val="75000"/>
                  </a:schemeClr>
                </a:solidFill>
              </a:rPr>
              <a:t>In the same time window</a:t>
            </a:r>
          </a:p>
        </p:txBody>
      </p:sp>
    </p:spTree>
    <p:extLst>
      <p:ext uri="{BB962C8B-B14F-4D97-AF65-F5344CB8AC3E}">
        <p14:creationId xmlns:p14="http://schemas.microsoft.com/office/powerpoint/2010/main" val="4018408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44624"/>
            <a:ext cx="7920000" cy="720000"/>
          </a:xfrm>
        </p:spPr>
        <p:txBody>
          <a:bodyPr/>
          <a:lstStyle/>
          <a:p>
            <a:r>
              <a:rPr lang="en-US" dirty="0"/>
              <a:t>Review Goals</a:t>
            </a:r>
          </a:p>
        </p:txBody>
      </p:sp>
      <p:sp>
        <p:nvSpPr>
          <p:cNvPr id="3" name="Content Placeholder 2"/>
          <p:cNvSpPr>
            <a:spLocks noGrp="1"/>
          </p:cNvSpPr>
          <p:nvPr>
            <p:ph idx="1"/>
          </p:nvPr>
        </p:nvSpPr>
        <p:spPr>
          <a:xfrm>
            <a:off x="107504" y="870623"/>
            <a:ext cx="9036496" cy="4888708"/>
          </a:xfrm>
        </p:spPr>
        <p:txBody>
          <a:bodyPr>
            <a:noAutofit/>
          </a:bodyPr>
          <a:lstStyle/>
          <a:p>
            <a:r>
              <a:rPr lang="en-US" sz="1800" dirty="0"/>
              <a:t>The HL-LHC AUP project is planning to start assembly of MQXFA Pre-series magnets in April 2019. In fall 2018 the second MQXFA prototype (MQXFAP2) demonstrated limited performance caused by the fracture of an aluminum shell.</a:t>
            </a:r>
          </a:p>
          <a:p>
            <a:r>
              <a:rPr lang="en-US" sz="1800" dirty="0"/>
              <a:t>It is mandatory for the AUP project to assure that all causes of the MQXFAP2 shell failure are understood, and that the proposed design has enough margin to prevent similar failures in future MQXFA magnets.</a:t>
            </a:r>
          </a:p>
          <a:p>
            <a:r>
              <a:rPr lang="en-US" sz="1800" dirty="0"/>
              <a:t>Samples of shell material (Al-7075) have been tested at cold temperature in order to assess material properties and their dependence from different tempers: T6 samples (proposed for production), T652 samples extracted from the fractured shell, and T652 samples from other shells. Computation of peak stresses and stress intensity factors vs. fault size have been performed. </a:t>
            </a:r>
          </a:p>
          <a:p>
            <a:r>
              <a:rPr lang="en-US" sz="1800" dirty="0"/>
              <a:t>AUP has developed Structural Design Criteria (SDC) [1], and the SDC for the aluminum shells were reviewed on October 5, 2018 [2].</a:t>
            </a:r>
          </a:p>
          <a:p>
            <a:r>
              <a:rPr lang="en-US" sz="1800" dirty="0"/>
              <a:t>The reviewers are requested to assess the understanding of the MQXFAP2 issue, and the margin of the proposed design based on measured properties and implementation of the Structural Design Criteria.</a:t>
            </a:r>
          </a:p>
        </p:txBody>
      </p:sp>
      <p:sp>
        <p:nvSpPr>
          <p:cNvPr id="4" name="Footer Placeholder 3"/>
          <p:cNvSpPr>
            <a:spLocks noGrp="1"/>
          </p:cNvSpPr>
          <p:nvPr>
            <p:ph type="ftr" sz="quarter" idx="11"/>
          </p:nvPr>
        </p:nvSpPr>
        <p:spPr/>
        <p:txBody>
          <a:bodyPr/>
          <a:lstStyle/>
          <a:p>
            <a:r>
              <a:rPr lang="en-US" noProof="0"/>
              <a:t>Review of the MQXFAP2 Al-Shell Issue and Lessons Learned</a:t>
            </a:r>
            <a:endParaRPr lang="en-GB" noProof="0" dirty="0"/>
          </a:p>
        </p:txBody>
      </p:sp>
      <p:sp>
        <p:nvSpPr>
          <p:cNvPr id="7" name="Slide Number Placeholder 6"/>
          <p:cNvSpPr>
            <a:spLocks noGrp="1"/>
          </p:cNvSpPr>
          <p:nvPr>
            <p:ph type="sldNum" sz="quarter" idx="12"/>
          </p:nvPr>
        </p:nvSpPr>
        <p:spPr/>
        <p:txBody>
          <a:bodyPr/>
          <a:lstStyle/>
          <a:p>
            <a:fld id="{BFDCA1C4-9514-7B4F-976F-D92F7E296653}" type="slidenum">
              <a:rPr lang="fr-FR" smtClean="0"/>
              <a:pPr/>
              <a:t>20</a:t>
            </a:fld>
            <a:endParaRPr lang="fr-FR"/>
          </a:p>
        </p:txBody>
      </p:sp>
      <p:pic>
        <p:nvPicPr>
          <p:cNvPr id="5" name="Picture 4"/>
          <p:cNvPicPr>
            <a:picLocks noChangeAspect="1"/>
          </p:cNvPicPr>
          <p:nvPr/>
        </p:nvPicPr>
        <p:blipFill>
          <a:blip r:embed="rId3"/>
          <a:stretch>
            <a:fillRect/>
          </a:stretch>
        </p:blipFill>
        <p:spPr>
          <a:xfrm>
            <a:off x="0" y="6164664"/>
            <a:ext cx="1434505" cy="671884"/>
          </a:xfrm>
          <a:prstGeom prst="rect">
            <a:avLst/>
          </a:prstGeom>
        </p:spPr>
      </p:pic>
      <p:sp>
        <p:nvSpPr>
          <p:cNvPr id="8" name="TextBox 7">
            <a:extLst>
              <a:ext uri="{FF2B5EF4-FFF2-40B4-BE49-F238E27FC236}">
                <a16:creationId xmlns:a16="http://schemas.microsoft.com/office/drawing/2014/main" id="{2783BC10-E59F-464E-9C9D-CE10F0FACD49}"/>
              </a:ext>
            </a:extLst>
          </p:cNvPr>
          <p:cNvSpPr txBox="1"/>
          <p:nvPr/>
        </p:nvSpPr>
        <p:spPr>
          <a:xfrm>
            <a:off x="1362937" y="5733256"/>
            <a:ext cx="7097495" cy="1077218"/>
          </a:xfrm>
          <a:prstGeom prst="rect">
            <a:avLst/>
          </a:prstGeom>
          <a:solidFill>
            <a:schemeClr val="bg1"/>
          </a:solidFill>
        </p:spPr>
        <p:txBody>
          <a:bodyPr wrap="square" rtlCol="0">
            <a:spAutoFit/>
          </a:bodyPr>
          <a:lstStyle/>
          <a:p>
            <a:pPr marL="342900" marR="0" lvl="0" indent="-342900">
              <a:spcBef>
                <a:spcPts val="200"/>
              </a:spcBef>
              <a:spcAft>
                <a:spcPts val="0"/>
              </a:spcAft>
              <a:buFont typeface="+mj-lt"/>
              <a:buAutoNum type="arabicParenR"/>
            </a:pPr>
            <a:r>
              <a:rPr lang="en-US" sz="1600" dirty="0">
                <a:solidFill>
                  <a:schemeClr val="tx1">
                    <a:lumMod val="85000"/>
                    <a:lumOff val="15000"/>
                  </a:schemeClr>
                </a:solidFill>
                <a:latin typeface="Arial" panose="020B0604020202020204" pitchFamily="34" charset="0"/>
                <a:ea typeface="Times New Roman" panose="02020603050405020304" pitchFamily="18" charset="0"/>
              </a:rPr>
              <a:t>MQXFA STRUCTURAL DESIGN CRITERIA, US-HiLumi-doc-909</a:t>
            </a:r>
            <a:endParaRPr lang="en-US" sz="1100" dirty="0">
              <a:solidFill>
                <a:schemeClr val="tx1">
                  <a:lumMod val="85000"/>
                  <a:lumOff val="15000"/>
                </a:schemeClr>
              </a:solidFill>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600" dirty="0">
                <a:solidFill>
                  <a:schemeClr val="tx1">
                    <a:lumMod val="85000"/>
                    <a:lumOff val="15000"/>
                  </a:schemeClr>
                </a:solidFill>
                <a:latin typeface="Arial" panose="020B0604020202020204" pitchFamily="34" charset="0"/>
                <a:ea typeface="Times New Roman" panose="02020603050405020304" pitchFamily="18" charset="0"/>
              </a:rPr>
              <a:t>Preliminary thoughts and feedback from Oct 5 review meeting on the Review of Structural Design Criteria Using Al 7075-T65 in MQXF, US-HiLumi-doc-1696</a:t>
            </a:r>
            <a:endParaRPr lang="en-US" sz="1100" dirty="0">
              <a:solidFill>
                <a:schemeClr val="tx1">
                  <a:lumMod val="85000"/>
                  <a:lumOff val="15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4023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 Questions - I</a:t>
            </a:r>
          </a:p>
        </p:txBody>
      </p:sp>
      <p:sp>
        <p:nvSpPr>
          <p:cNvPr id="3" name="Content Placeholder 2"/>
          <p:cNvSpPr>
            <a:spLocks noGrp="1"/>
          </p:cNvSpPr>
          <p:nvPr>
            <p:ph idx="1"/>
          </p:nvPr>
        </p:nvSpPr>
        <p:spPr>
          <a:xfrm>
            <a:off x="467544" y="918899"/>
            <a:ext cx="8219256" cy="5183562"/>
          </a:xfrm>
        </p:spPr>
        <p:txBody>
          <a:bodyPr>
            <a:normAutofit fontScale="92500" lnSpcReduction="20000"/>
          </a:bodyPr>
          <a:lstStyle/>
          <a:p>
            <a:pPr marL="0" indent="0">
              <a:buNone/>
            </a:pPr>
            <a:r>
              <a:rPr lang="en-US" dirty="0"/>
              <a:t>The committee is requested to answer the following questions:</a:t>
            </a:r>
          </a:p>
          <a:p>
            <a:pPr marL="0" indent="0">
              <a:buNone/>
            </a:pPr>
            <a:endParaRPr lang="en-US" dirty="0"/>
          </a:p>
          <a:p>
            <a:pPr lvl="0">
              <a:lnSpc>
                <a:spcPct val="107000"/>
              </a:lnSpc>
              <a:spcBef>
                <a:spcPts val="0"/>
              </a:spcBef>
              <a:spcAft>
                <a:spcPts val="600"/>
              </a:spcAft>
              <a:buFont typeface="+mj-lt"/>
              <a:buAutoNum type="arabicPeriod"/>
            </a:pPr>
            <a:r>
              <a:rPr lang="en-US" dirty="0">
                <a:latin typeface="Arial" panose="020B0604020202020204" pitchFamily="34" charset="0"/>
                <a:ea typeface="Times New Roman" panose="02020603050405020304" pitchFamily="18" charset="0"/>
              </a:rPr>
              <a:t>Is the mechanism of the MQXFAP2 issue well understood? Is the explanation satisfactory? </a:t>
            </a:r>
          </a:p>
          <a:p>
            <a:pPr lvl="0">
              <a:lnSpc>
                <a:spcPct val="107000"/>
              </a:lnSpc>
              <a:spcBef>
                <a:spcPts val="0"/>
              </a:spcBef>
              <a:spcAft>
                <a:spcPts val="600"/>
              </a:spcAft>
              <a:buFont typeface="+mj-lt"/>
              <a:buAutoNum type="arabicPeriod"/>
            </a:pPr>
            <a:r>
              <a:rPr lang="en-US" dirty="0">
                <a:latin typeface="Arial" panose="020B0604020202020204" pitchFamily="34" charset="0"/>
                <a:ea typeface="Times New Roman" panose="02020603050405020304" pitchFamily="18" charset="0"/>
              </a:rPr>
              <a:t>Is the FEM analysis adequate to understand failure mechanism and identify critical parameters?</a:t>
            </a:r>
          </a:p>
          <a:p>
            <a:pPr lvl="0">
              <a:lnSpc>
                <a:spcPct val="107000"/>
              </a:lnSpc>
              <a:spcBef>
                <a:spcPts val="0"/>
              </a:spcBef>
              <a:spcAft>
                <a:spcPts val="600"/>
              </a:spcAft>
              <a:buFont typeface="+mj-lt"/>
              <a:buAutoNum type="arabicPeriod"/>
            </a:pPr>
            <a:r>
              <a:rPr lang="en-US" dirty="0">
                <a:latin typeface="Arial" panose="020B0604020202020204" pitchFamily="34" charset="0"/>
                <a:ea typeface="Times New Roman" panose="02020603050405020304" pitchFamily="18" charset="0"/>
              </a:rPr>
              <a:t>Are the cold measurements on shells samples sufficient to assess critical material properties, their variability and dependence from Al-7075 temper?</a:t>
            </a:r>
          </a:p>
          <a:p>
            <a:pPr lvl="0">
              <a:lnSpc>
                <a:spcPct val="107000"/>
              </a:lnSpc>
              <a:spcBef>
                <a:spcPts val="0"/>
              </a:spcBef>
              <a:spcAft>
                <a:spcPts val="600"/>
              </a:spcAft>
              <a:buFont typeface="+mj-lt"/>
              <a:buAutoNum type="arabicPeriod"/>
            </a:pPr>
            <a:r>
              <a:rPr lang="en-US" dirty="0">
                <a:latin typeface="Arial" panose="020B0604020202020204" pitchFamily="34" charset="0"/>
                <a:ea typeface="Times New Roman" panose="02020603050405020304" pitchFamily="18" charset="0"/>
              </a:rPr>
              <a:t>Do the proposed design (choice of material, temper and fillet radii) and QC plan meet the AUP Structural Design Criteria (SDC)?</a:t>
            </a:r>
          </a:p>
        </p:txBody>
      </p:sp>
      <p:sp>
        <p:nvSpPr>
          <p:cNvPr id="4" name="Footer Placeholder 3"/>
          <p:cNvSpPr>
            <a:spLocks noGrp="1"/>
          </p:cNvSpPr>
          <p:nvPr>
            <p:ph type="ftr" sz="quarter" idx="11"/>
          </p:nvPr>
        </p:nvSpPr>
        <p:spPr/>
        <p:txBody>
          <a:bodyPr/>
          <a:lstStyle/>
          <a:p>
            <a:r>
              <a:rPr lang="en-US" noProof="0"/>
              <a:t>Review of the MQXFAP2 Al-Shell Issue and Lessons Learned</a:t>
            </a:r>
            <a:endParaRPr lang="en-GB" noProof="0" dirty="0"/>
          </a:p>
        </p:txBody>
      </p:sp>
      <p:pic>
        <p:nvPicPr>
          <p:cNvPr id="6" name="Image 5" descr="Logo-APO-LARP.png"/>
          <p:cNvPicPr>
            <a:picLocks noChangeAspect="1"/>
          </p:cNvPicPr>
          <p:nvPr/>
        </p:nvPicPr>
        <p:blipFill>
          <a:blip r:embed="rId3"/>
          <a:stretch>
            <a:fillRect/>
          </a:stretch>
        </p:blipFill>
        <p:spPr>
          <a:xfrm>
            <a:off x="1411930" y="6183563"/>
            <a:ext cx="499889" cy="594990"/>
          </a:xfrm>
          <a:prstGeom prst="rect">
            <a:avLst/>
          </a:prstGeom>
        </p:spPr>
      </p:pic>
      <p:sp>
        <p:nvSpPr>
          <p:cNvPr id="7" name="Slide Number Placeholder 6"/>
          <p:cNvSpPr>
            <a:spLocks noGrp="1"/>
          </p:cNvSpPr>
          <p:nvPr>
            <p:ph type="sldNum" sz="quarter" idx="12"/>
          </p:nvPr>
        </p:nvSpPr>
        <p:spPr/>
        <p:txBody>
          <a:bodyPr/>
          <a:lstStyle/>
          <a:p>
            <a:fld id="{BFDCA1C4-9514-7B4F-976F-D92F7E296653}" type="slidenum">
              <a:rPr lang="fr-FR" smtClean="0"/>
              <a:pPr/>
              <a:t>21</a:t>
            </a:fld>
            <a:endParaRPr lang="fr-FR"/>
          </a:p>
        </p:txBody>
      </p:sp>
      <p:pic>
        <p:nvPicPr>
          <p:cNvPr id="5" name="Picture 4"/>
          <p:cNvPicPr>
            <a:picLocks noChangeAspect="1"/>
          </p:cNvPicPr>
          <p:nvPr/>
        </p:nvPicPr>
        <p:blipFill>
          <a:blip r:embed="rId4"/>
          <a:stretch>
            <a:fillRect/>
          </a:stretch>
        </p:blipFill>
        <p:spPr>
          <a:xfrm>
            <a:off x="0" y="6164664"/>
            <a:ext cx="1434505" cy="671884"/>
          </a:xfrm>
          <a:prstGeom prst="rect">
            <a:avLst/>
          </a:prstGeom>
        </p:spPr>
      </p:pic>
    </p:spTree>
    <p:extLst>
      <p:ext uri="{BB962C8B-B14F-4D97-AF65-F5344CB8AC3E}">
        <p14:creationId xmlns:p14="http://schemas.microsoft.com/office/powerpoint/2010/main" val="2476609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 Questions - II</a:t>
            </a:r>
          </a:p>
        </p:txBody>
      </p:sp>
      <p:sp>
        <p:nvSpPr>
          <p:cNvPr id="3" name="Content Placeholder 2"/>
          <p:cNvSpPr>
            <a:spLocks noGrp="1"/>
          </p:cNvSpPr>
          <p:nvPr>
            <p:ph idx="1"/>
          </p:nvPr>
        </p:nvSpPr>
        <p:spPr>
          <a:xfrm>
            <a:off x="467544" y="918899"/>
            <a:ext cx="8219256" cy="5030381"/>
          </a:xfrm>
        </p:spPr>
        <p:txBody>
          <a:bodyPr>
            <a:normAutofit fontScale="92500" lnSpcReduction="10000"/>
          </a:bodyPr>
          <a:lstStyle/>
          <a:p>
            <a:pPr marL="0" indent="0">
              <a:buNone/>
            </a:pPr>
            <a:endParaRPr lang="en-US" dirty="0"/>
          </a:p>
          <a:p>
            <a:pPr marL="514350" lvl="0" indent="-514350">
              <a:spcBef>
                <a:spcPts val="0"/>
              </a:spcBef>
              <a:spcAft>
                <a:spcPts val="600"/>
              </a:spcAft>
              <a:buFont typeface="+mj-lt"/>
              <a:buAutoNum type="arabicPeriod" startAt="5"/>
            </a:pPr>
            <a:r>
              <a:rPr lang="en-US" dirty="0">
                <a:latin typeface="Arial" panose="020B0604020202020204" pitchFamily="34" charset="0"/>
                <a:ea typeface="Times New Roman" panose="02020603050405020304" pitchFamily="18" charset="0"/>
              </a:rPr>
              <a:t>Have all recommendations of the aluminum shell SDC review been addressed?</a:t>
            </a:r>
          </a:p>
          <a:p>
            <a:pPr marL="514350" lvl="0" indent="-514350">
              <a:spcBef>
                <a:spcPts val="0"/>
              </a:spcBef>
              <a:spcAft>
                <a:spcPts val="600"/>
              </a:spcAft>
              <a:buFont typeface="+mj-lt"/>
              <a:buAutoNum type="arabicPeriod" startAt="5"/>
            </a:pPr>
            <a:r>
              <a:rPr lang="en-US" dirty="0">
                <a:latin typeface="Arial" panose="020B0604020202020204" pitchFamily="34" charset="0"/>
                <a:ea typeface="Times New Roman" panose="02020603050405020304" pitchFamily="18" charset="0"/>
              </a:rPr>
              <a:t>Have all Lessons Learned been appropriately addressed, and have all improvements been implemented, from Design Analysis to Non-Conformity Reporting?</a:t>
            </a:r>
          </a:p>
          <a:p>
            <a:pPr marL="514350" lvl="0" indent="-514350">
              <a:spcBef>
                <a:spcPts val="0"/>
              </a:spcBef>
              <a:spcAft>
                <a:spcPts val="600"/>
              </a:spcAft>
              <a:buFont typeface="+mj-lt"/>
              <a:buAutoNum type="arabicPeriod" startAt="5"/>
            </a:pPr>
            <a:r>
              <a:rPr lang="en-US" dirty="0">
                <a:latin typeface="Arial" panose="020B0604020202020204" pitchFamily="34" charset="0"/>
                <a:ea typeface="Times New Roman" panose="02020603050405020304" pitchFamily="18" charset="0"/>
              </a:rPr>
              <a:t>Do the proposed design and QC plan provide enough margin to avoid similar issues in MQXFA production magnets? </a:t>
            </a:r>
          </a:p>
          <a:p>
            <a:pPr marL="514350" lvl="0" indent="-514350">
              <a:spcBef>
                <a:spcPts val="0"/>
              </a:spcBef>
              <a:spcAft>
                <a:spcPts val="600"/>
              </a:spcAft>
              <a:buFont typeface="+mj-lt"/>
              <a:buAutoNum type="arabicPeriod" startAt="5"/>
            </a:pPr>
            <a:r>
              <a:rPr lang="en-US" dirty="0">
                <a:latin typeface="Arial" panose="020B0604020202020204" pitchFamily="34" charset="0"/>
                <a:ea typeface="Times New Roman" panose="02020603050405020304" pitchFamily="18" charset="0"/>
              </a:rPr>
              <a:t>Do you have any other comment or recommendation to assure MQXFA magnets will not experience the MQXFAP2 issue?</a:t>
            </a:r>
          </a:p>
        </p:txBody>
      </p:sp>
      <p:sp>
        <p:nvSpPr>
          <p:cNvPr id="4" name="Footer Placeholder 3"/>
          <p:cNvSpPr>
            <a:spLocks noGrp="1"/>
          </p:cNvSpPr>
          <p:nvPr>
            <p:ph type="ftr" sz="quarter" idx="11"/>
          </p:nvPr>
        </p:nvSpPr>
        <p:spPr/>
        <p:txBody>
          <a:bodyPr/>
          <a:lstStyle/>
          <a:p>
            <a:r>
              <a:rPr lang="en-US" noProof="0"/>
              <a:t>Review of the MQXFAP2 Al-Shell Issue and Lessons Learned</a:t>
            </a:r>
            <a:endParaRPr lang="en-GB" noProof="0" dirty="0"/>
          </a:p>
        </p:txBody>
      </p:sp>
      <p:pic>
        <p:nvPicPr>
          <p:cNvPr id="6" name="Image 5" descr="Logo-APO-LARP.png"/>
          <p:cNvPicPr>
            <a:picLocks noChangeAspect="1"/>
          </p:cNvPicPr>
          <p:nvPr/>
        </p:nvPicPr>
        <p:blipFill>
          <a:blip r:embed="rId3"/>
          <a:stretch>
            <a:fillRect/>
          </a:stretch>
        </p:blipFill>
        <p:spPr>
          <a:xfrm>
            <a:off x="1411930" y="6183563"/>
            <a:ext cx="499889" cy="594990"/>
          </a:xfrm>
          <a:prstGeom prst="rect">
            <a:avLst/>
          </a:prstGeom>
        </p:spPr>
      </p:pic>
      <p:sp>
        <p:nvSpPr>
          <p:cNvPr id="7" name="Slide Number Placeholder 6"/>
          <p:cNvSpPr>
            <a:spLocks noGrp="1"/>
          </p:cNvSpPr>
          <p:nvPr>
            <p:ph type="sldNum" sz="quarter" idx="12"/>
          </p:nvPr>
        </p:nvSpPr>
        <p:spPr/>
        <p:txBody>
          <a:bodyPr/>
          <a:lstStyle/>
          <a:p>
            <a:fld id="{BFDCA1C4-9514-7B4F-976F-D92F7E296653}" type="slidenum">
              <a:rPr lang="fr-FR" smtClean="0"/>
              <a:pPr/>
              <a:t>22</a:t>
            </a:fld>
            <a:endParaRPr lang="fr-FR"/>
          </a:p>
        </p:txBody>
      </p:sp>
      <p:pic>
        <p:nvPicPr>
          <p:cNvPr id="5" name="Picture 4"/>
          <p:cNvPicPr>
            <a:picLocks noChangeAspect="1"/>
          </p:cNvPicPr>
          <p:nvPr/>
        </p:nvPicPr>
        <p:blipFill>
          <a:blip r:embed="rId4"/>
          <a:stretch>
            <a:fillRect/>
          </a:stretch>
        </p:blipFill>
        <p:spPr>
          <a:xfrm>
            <a:off x="0" y="6164664"/>
            <a:ext cx="1434505" cy="671884"/>
          </a:xfrm>
          <a:prstGeom prst="rect">
            <a:avLst/>
          </a:prstGeom>
        </p:spPr>
      </p:pic>
    </p:spTree>
    <p:extLst>
      <p:ext uri="{BB962C8B-B14F-4D97-AF65-F5344CB8AC3E}">
        <p14:creationId xmlns:p14="http://schemas.microsoft.com/office/powerpoint/2010/main" val="4087783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8A3D-7BA7-4C59-A65D-931BDF29A4B3}"/>
              </a:ext>
            </a:extLst>
          </p:cNvPr>
          <p:cNvSpPr>
            <a:spLocks noGrp="1"/>
          </p:cNvSpPr>
          <p:nvPr>
            <p:ph type="title"/>
          </p:nvPr>
        </p:nvSpPr>
        <p:spPr/>
        <p:txBody>
          <a:bodyPr/>
          <a:lstStyle/>
          <a:p>
            <a:r>
              <a:rPr lang="en-US" dirty="0"/>
              <a:t>Close-out &amp; Report</a:t>
            </a:r>
          </a:p>
        </p:txBody>
      </p:sp>
      <p:sp>
        <p:nvSpPr>
          <p:cNvPr id="3" name="Content Placeholder 2">
            <a:extLst>
              <a:ext uri="{FF2B5EF4-FFF2-40B4-BE49-F238E27FC236}">
                <a16:creationId xmlns:a16="http://schemas.microsoft.com/office/drawing/2014/main" id="{FDE8A767-203B-446F-A6D5-C0328FCED6E8}"/>
              </a:ext>
            </a:extLst>
          </p:cNvPr>
          <p:cNvSpPr>
            <a:spLocks noGrp="1"/>
          </p:cNvSpPr>
          <p:nvPr>
            <p:ph idx="1"/>
          </p:nvPr>
        </p:nvSpPr>
        <p:spPr/>
        <p:txBody>
          <a:bodyPr/>
          <a:lstStyle/>
          <a:p>
            <a:r>
              <a:rPr lang="en-US" dirty="0"/>
              <a:t>We would like to have a Report addressing each charge question with comments and/or recommendations</a:t>
            </a:r>
          </a:p>
          <a:p>
            <a:pPr lvl="1"/>
            <a:r>
              <a:rPr lang="en-US" dirty="0"/>
              <a:t>I will provide the template</a:t>
            </a:r>
          </a:p>
          <a:p>
            <a:r>
              <a:rPr lang="en-US" dirty="0"/>
              <a:t>We need it before April 18 (Production Readiness Review for Pre-Series magnets)</a:t>
            </a:r>
          </a:p>
          <a:p>
            <a:r>
              <a:rPr lang="en-US" dirty="0"/>
              <a:t>The Close-out can be a Zoom mtg with the Review Chairperson</a:t>
            </a:r>
          </a:p>
        </p:txBody>
      </p:sp>
      <p:sp>
        <p:nvSpPr>
          <p:cNvPr id="4" name="Footer Placeholder 3">
            <a:extLst>
              <a:ext uri="{FF2B5EF4-FFF2-40B4-BE49-F238E27FC236}">
                <a16:creationId xmlns:a16="http://schemas.microsoft.com/office/drawing/2014/main" id="{A1BE833F-0B1F-425A-98B6-8B7C08D88981}"/>
              </a:ext>
            </a:extLst>
          </p:cNvPr>
          <p:cNvSpPr>
            <a:spLocks noGrp="1"/>
          </p:cNvSpPr>
          <p:nvPr>
            <p:ph type="ftr" sz="quarter" idx="11"/>
          </p:nvPr>
        </p:nvSpPr>
        <p:spPr/>
        <p:txBody>
          <a:bodyPr/>
          <a:lstStyle/>
          <a:p>
            <a:r>
              <a:rPr lang="en-US" noProof="0"/>
              <a:t>Review of the MQXFAP2 Al-Shell Issue and Lessons Learned</a:t>
            </a:r>
            <a:endParaRPr lang="en-GB" noProof="0"/>
          </a:p>
        </p:txBody>
      </p:sp>
      <p:sp>
        <p:nvSpPr>
          <p:cNvPr id="5" name="Slide Number Placeholder 4">
            <a:extLst>
              <a:ext uri="{FF2B5EF4-FFF2-40B4-BE49-F238E27FC236}">
                <a16:creationId xmlns:a16="http://schemas.microsoft.com/office/drawing/2014/main" id="{C3F6E3DF-307F-48E6-AB81-5BA82D08DA77}"/>
              </a:ext>
            </a:extLst>
          </p:cNvPr>
          <p:cNvSpPr>
            <a:spLocks noGrp="1"/>
          </p:cNvSpPr>
          <p:nvPr>
            <p:ph type="sldNum" sz="quarter" idx="12"/>
          </p:nvPr>
        </p:nvSpPr>
        <p:spPr/>
        <p:txBody>
          <a:bodyPr/>
          <a:lstStyle/>
          <a:p>
            <a:fld id="{BFDCA1C4-9514-7B4F-976F-D92F7E296653}" type="slidenum">
              <a:rPr lang="fr-FR" smtClean="0"/>
              <a:pPr/>
              <a:t>23</a:t>
            </a:fld>
            <a:endParaRPr lang="fr-FR"/>
          </a:p>
        </p:txBody>
      </p:sp>
    </p:spTree>
    <p:extLst>
      <p:ext uri="{BB962C8B-B14F-4D97-AF65-F5344CB8AC3E}">
        <p14:creationId xmlns:p14="http://schemas.microsoft.com/office/powerpoint/2010/main" val="1827210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568" y="0"/>
            <a:ext cx="8458200" cy="827874"/>
          </a:xfrm>
        </p:spPr>
        <p:txBody>
          <a:bodyPr>
            <a:normAutofit/>
          </a:bodyPr>
          <a:lstStyle/>
          <a:p>
            <a:r>
              <a:rPr lang="en-US" dirty="0"/>
              <a:t>US Contribution to HL-LHC Inner Triplets</a:t>
            </a:r>
            <a:endParaRPr lang="en-US" sz="3100" dirty="0"/>
          </a:p>
        </p:txBody>
      </p:sp>
      <p:sp>
        <p:nvSpPr>
          <p:cNvPr id="3" name="Content Placeholder 2"/>
          <p:cNvSpPr>
            <a:spLocks noGrp="1"/>
          </p:cNvSpPr>
          <p:nvPr>
            <p:ph idx="1"/>
          </p:nvPr>
        </p:nvSpPr>
        <p:spPr>
          <a:xfrm>
            <a:off x="179512" y="964944"/>
            <a:ext cx="7920880" cy="3292950"/>
          </a:xfrm>
        </p:spPr>
        <p:txBody>
          <a:bodyPr>
            <a:normAutofit/>
          </a:bodyPr>
          <a:lstStyle/>
          <a:p>
            <a:pPr>
              <a:buFont typeface="Arial" charset="0"/>
              <a:buChar char="•"/>
              <a:defRPr/>
            </a:pPr>
            <a:r>
              <a:rPr lang="en-GB" b="1" dirty="0">
                <a:solidFill>
                  <a:srgbClr val="009900"/>
                </a:solidFill>
              </a:rPr>
              <a:t>10 Q1/Q3 Cryo-assemblies</a:t>
            </a:r>
            <a:endParaRPr lang="en-GB" dirty="0">
              <a:solidFill>
                <a:srgbClr val="009900"/>
              </a:solidFill>
            </a:endParaRPr>
          </a:p>
          <a:p>
            <a:pPr lvl="1">
              <a:buFont typeface="Arial" charset="0"/>
              <a:buChar char="•"/>
              <a:defRPr/>
            </a:pPr>
            <a:r>
              <a:rPr lang="en-GB" dirty="0">
                <a:solidFill>
                  <a:srgbClr val="009900"/>
                </a:solidFill>
              </a:rPr>
              <a:t>20 Magnets (MQXFA) with 4.2 m magnetic length</a:t>
            </a:r>
          </a:p>
          <a:p>
            <a:pPr lvl="1">
              <a:buFont typeface="Arial" charset="0"/>
              <a:buChar char="•"/>
              <a:defRPr/>
            </a:pPr>
            <a:r>
              <a:rPr lang="en-GB" dirty="0">
                <a:solidFill>
                  <a:srgbClr val="009900"/>
                </a:solidFill>
              </a:rPr>
              <a:t>Two magnets in each cold mass</a:t>
            </a:r>
          </a:p>
          <a:p>
            <a:pPr>
              <a:buFont typeface="Arial" charset="0"/>
              <a:buChar char="•"/>
              <a:defRPr/>
            </a:pPr>
            <a:r>
              <a:rPr lang="en-GB" dirty="0">
                <a:solidFill>
                  <a:schemeClr val="bg1">
                    <a:lumMod val="50000"/>
                  </a:schemeClr>
                </a:solidFill>
              </a:rPr>
              <a:t>Q2 cold masses by CERN</a:t>
            </a:r>
          </a:p>
          <a:p>
            <a:pPr lvl="1">
              <a:buFont typeface="Arial" charset="0"/>
              <a:buChar char="•"/>
              <a:defRPr/>
            </a:pPr>
            <a:r>
              <a:rPr lang="en-GB" dirty="0">
                <a:solidFill>
                  <a:schemeClr val="bg1">
                    <a:lumMod val="50000"/>
                  </a:schemeClr>
                </a:solidFill>
              </a:rPr>
              <a:t>Magnetic length: 7.15 m (MQXFB)</a:t>
            </a:r>
          </a:p>
          <a:p>
            <a:pPr marL="0" indent="0">
              <a:buNone/>
              <a:defRPr/>
            </a:pPr>
            <a:endParaRPr lang="en-GB" dirty="0">
              <a:solidFill>
                <a:srgbClr val="FF0000"/>
              </a:solidFill>
            </a:endParaRPr>
          </a:p>
          <a:p>
            <a:endParaRPr lang="en-US" dirty="0"/>
          </a:p>
        </p:txBody>
      </p:sp>
      <p:sp>
        <p:nvSpPr>
          <p:cNvPr id="4" name="Footer Placeholder 3"/>
          <p:cNvSpPr>
            <a:spLocks noGrp="1"/>
          </p:cNvSpPr>
          <p:nvPr>
            <p:ph type="ftr" sz="quarter" idx="11"/>
          </p:nvPr>
        </p:nvSpPr>
        <p:spPr/>
        <p:txBody>
          <a:bodyPr/>
          <a:lstStyle/>
          <a:p>
            <a:pPr>
              <a:defRPr/>
            </a:pPr>
            <a:r>
              <a:rPr lang="en-US">
                <a:solidFill>
                  <a:srgbClr val="1F497D"/>
                </a:solidFill>
              </a:rPr>
              <a:t>Review of the MQXFAP2 Al-Shell Issue and Lessons Learned</a:t>
            </a:r>
          </a:p>
        </p:txBody>
      </p:sp>
      <p:sp>
        <p:nvSpPr>
          <p:cNvPr id="5" name="Slide Number Placeholder 4"/>
          <p:cNvSpPr>
            <a:spLocks noGrp="1"/>
          </p:cNvSpPr>
          <p:nvPr>
            <p:ph type="sldNum" sz="quarter" idx="12"/>
          </p:nvPr>
        </p:nvSpPr>
        <p:spPr/>
        <p:txBody>
          <a:bodyPr/>
          <a:lstStyle/>
          <a:p>
            <a:pPr>
              <a:defRPr/>
            </a:pPr>
            <a:fld id="{83B49E4E-039F-472C-94D3-961E32C09AC1}" type="slidenum">
              <a:rPr lang="en-US" smtClean="0">
                <a:solidFill>
                  <a:srgbClr val="1F497D"/>
                </a:solidFill>
              </a:rPr>
              <a:pPr>
                <a:defRPr/>
              </a:pPr>
              <a:t>3</a:t>
            </a:fld>
            <a:endParaRPr lang="en-US" dirty="0">
              <a:solidFill>
                <a:srgbClr val="1F497D"/>
              </a:solidFill>
            </a:endParaRPr>
          </a:p>
        </p:txBody>
      </p:sp>
      <p:pic>
        <p:nvPicPr>
          <p:cNvPr id="6" name="Picture 5"/>
          <p:cNvPicPr>
            <a:picLocks noChangeAspect="1"/>
          </p:cNvPicPr>
          <p:nvPr/>
        </p:nvPicPr>
        <p:blipFill>
          <a:blip r:embed="rId2"/>
          <a:stretch>
            <a:fillRect/>
          </a:stretch>
        </p:blipFill>
        <p:spPr>
          <a:xfrm>
            <a:off x="2289" y="4495802"/>
            <a:ext cx="9100479" cy="2362198"/>
          </a:xfrm>
          <a:prstGeom prst="rect">
            <a:avLst/>
          </a:prstGeom>
        </p:spPr>
      </p:pic>
      <p:sp>
        <p:nvSpPr>
          <p:cNvPr id="7" name="TextBox 6"/>
          <p:cNvSpPr txBox="1"/>
          <p:nvPr/>
        </p:nvSpPr>
        <p:spPr>
          <a:xfrm>
            <a:off x="5067300" y="4418172"/>
            <a:ext cx="1905000" cy="400110"/>
          </a:xfrm>
          <a:prstGeom prst="rect">
            <a:avLst/>
          </a:prstGeom>
          <a:noFill/>
        </p:spPr>
        <p:txBody>
          <a:bodyPr wrap="square" rtlCol="0">
            <a:spAutoFit/>
          </a:bodyPr>
          <a:lstStyle/>
          <a:p>
            <a:pPr eaLnBrk="1" hangingPunct="1"/>
            <a:r>
              <a:rPr lang="en-US" sz="2000" b="1" dirty="0">
                <a:solidFill>
                  <a:srgbClr val="00E266"/>
                </a:solidFill>
                <a:latin typeface="Arial" pitchFamily="34" charset="0"/>
              </a:rPr>
              <a:t>US cold mass</a:t>
            </a:r>
          </a:p>
        </p:txBody>
      </p:sp>
      <p:cxnSp>
        <p:nvCxnSpPr>
          <p:cNvPr id="9" name="Straight Arrow Connector 8"/>
          <p:cNvCxnSpPr/>
          <p:nvPr/>
        </p:nvCxnSpPr>
        <p:spPr>
          <a:xfrm flipH="1">
            <a:off x="3733800" y="4739604"/>
            <a:ext cx="1333500" cy="664451"/>
          </a:xfrm>
          <a:prstGeom prst="straightConnector1">
            <a:avLst/>
          </a:prstGeom>
          <a:ln w="38100">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835652" y="4818282"/>
            <a:ext cx="631948" cy="971490"/>
          </a:xfrm>
          <a:prstGeom prst="straightConnector1">
            <a:avLst/>
          </a:prstGeom>
          <a:ln w="38100">
            <a:solidFill>
              <a:srgbClr val="0099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a:clrChange>
              <a:clrFrom>
                <a:srgbClr val="FFFFFF"/>
              </a:clrFrom>
              <a:clrTo>
                <a:srgbClr val="FFFFFF">
                  <a:alpha val="0"/>
                </a:srgbClr>
              </a:clrTo>
            </a:clrChange>
          </a:blip>
          <a:srcRect l="6273" t="7285" r="3922" b="47060"/>
          <a:stretch/>
        </p:blipFill>
        <p:spPr>
          <a:xfrm>
            <a:off x="1475656" y="3192428"/>
            <a:ext cx="7771791" cy="2322011"/>
          </a:xfrm>
          <a:prstGeom prst="rect">
            <a:avLst/>
          </a:prstGeom>
        </p:spPr>
      </p:pic>
      <p:sp>
        <p:nvSpPr>
          <p:cNvPr id="13" name="Rectangle: Rounded Corners 12">
            <a:extLst>
              <a:ext uri="{FF2B5EF4-FFF2-40B4-BE49-F238E27FC236}">
                <a16:creationId xmlns:a16="http://schemas.microsoft.com/office/drawing/2014/main" id="{C1CB8C9F-C823-463D-B2E9-7F7512D1CD8E}"/>
              </a:ext>
            </a:extLst>
          </p:cNvPr>
          <p:cNvSpPr/>
          <p:nvPr/>
        </p:nvSpPr>
        <p:spPr>
          <a:xfrm>
            <a:off x="7225313" y="2264627"/>
            <a:ext cx="856964" cy="516301"/>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14" name="TextBox 13">
            <a:extLst>
              <a:ext uri="{FF2B5EF4-FFF2-40B4-BE49-F238E27FC236}">
                <a16:creationId xmlns:a16="http://schemas.microsoft.com/office/drawing/2014/main" id="{9D920C4E-CFE9-44E1-8FD8-150E9D9025C7}"/>
              </a:ext>
            </a:extLst>
          </p:cNvPr>
          <p:cNvSpPr txBox="1"/>
          <p:nvPr/>
        </p:nvSpPr>
        <p:spPr>
          <a:xfrm>
            <a:off x="7067755" y="2238040"/>
            <a:ext cx="1175457" cy="492443"/>
          </a:xfrm>
          <a:prstGeom prst="rect">
            <a:avLst/>
          </a:prstGeom>
          <a:noFill/>
        </p:spPr>
        <p:txBody>
          <a:bodyPr wrap="square" rtlCol="0">
            <a:spAutoFit/>
          </a:bodyPr>
          <a:lstStyle/>
          <a:p>
            <a:pPr algn="ctr"/>
            <a:r>
              <a:rPr lang="en-US" sz="1300" dirty="0"/>
              <a:t>Magnet</a:t>
            </a:r>
          </a:p>
          <a:p>
            <a:pPr algn="ctr"/>
            <a:r>
              <a:rPr lang="en-US" sz="1300" dirty="0"/>
              <a:t>(MQXFA)</a:t>
            </a:r>
          </a:p>
        </p:txBody>
      </p:sp>
      <p:pic>
        <p:nvPicPr>
          <p:cNvPr id="15" name="Picture 14">
            <a:extLst>
              <a:ext uri="{FF2B5EF4-FFF2-40B4-BE49-F238E27FC236}">
                <a16:creationId xmlns:a16="http://schemas.microsoft.com/office/drawing/2014/main" id="{8B28D9D2-5BA4-460A-A302-4023A8B308BD}"/>
              </a:ext>
            </a:extLst>
          </p:cNvPr>
          <p:cNvPicPr>
            <a:picLocks noChangeAspect="1"/>
          </p:cNvPicPr>
          <p:nvPr/>
        </p:nvPicPr>
        <p:blipFill>
          <a:blip r:embed="rId4"/>
          <a:stretch>
            <a:fillRect/>
          </a:stretch>
        </p:blipFill>
        <p:spPr>
          <a:xfrm>
            <a:off x="6299254" y="2870072"/>
            <a:ext cx="1255298" cy="830525"/>
          </a:xfrm>
          <a:prstGeom prst="rect">
            <a:avLst/>
          </a:prstGeom>
        </p:spPr>
      </p:pic>
      <p:pic>
        <p:nvPicPr>
          <p:cNvPr id="16" name="Picture 15">
            <a:extLst>
              <a:ext uri="{FF2B5EF4-FFF2-40B4-BE49-F238E27FC236}">
                <a16:creationId xmlns:a16="http://schemas.microsoft.com/office/drawing/2014/main" id="{EC99348D-2CF9-47BA-B212-4D5936A9B4AD}"/>
              </a:ext>
            </a:extLst>
          </p:cNvPr>
          <p:cNvPicPr>
            <a:picLocks noChangeAspect="1"/>
          </p:cNvPicPr>
          <p:nvPr/>
        </p:nvPicPr>
        <p:blipFill>
          <a:blip r:embed="rId5"/>
          <a:stretch>
            <a:fillRect/>
          </a:stretch>
        </p:blipFill>
        <p:spPr>
          <a:xfrm>
            <a:off x="7545209" y="2917007"/>
            <a:ext cx="1255885" cy="829128"/>
          </a:xfrm>
          <a:prstGeom prst="rect">
            <a:avLst/>
          </a:prstGeom>
        </p:spPr>
      </p:pic>
      <p:sp>
        <p:nvSpPr>
          <p:cNvPr id="17" name="Rectangle: Rounded Corners 16">
            <a:extLst>
              <a:ext uri="{FF2B5EF4-FFF2-40B4-BE49-F238E27FC236}">
                <a16:creationId xmlns:a16="http://schemas.microsoft.com/office/drawing/2014/main" id="{431A505B-8D0D-4869-A9D8-88E7F9B26120}"/>
              </a:ext>
            </a:extLst>
          </p:cNvPr>
          <p:cNvSpPr/>
          <p:nvPr/>
        </p:nvSpPr>
        <p:spPr>
          <a:xfrm>
            <a:off x="6193401" y="2094024"/>
            <a:ext cx="2760104" cy="1738375"/>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77228BF9-90EF-427C-878B-B9AF4547D95E}"/>
              </a:ext>
            </a:extLst>
          </p:cNvPr>
          <p:cNvSpPr/>
          <p:nvPr/>
        </p:nvSpPr>
        <p:spPr>
          <a:xfrm rot="1587839">
            <a:off x="7331137" y="3883157"/>
            <a:ext cx="272925" cy="439420"/>
          </a:xfrm>
          <a:prstGeom prst="downArrow">
            <a:avLst/>
          </a:prstGeom>
          <a:solidFill>
            <a:srgbClr val="00B050"/>
          </a:solidFill>
          <a:ln>
            <a:solidFill>
              <a:srgbClr val="00B05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209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MQXFA/B Main Parameters</a:t>
            </a:r>
          </a:p>
        </p:txBody>
      </p:sp>
      <p:graphicFrame>
        <p:nvGraphicFramePr>
          <p:cNvPr id="6" name="Content Placeholder 6"/>
          <p:cNvGraphicFramePr>
            <a:graphicFrameLocks/>
          </p:cNvGraphicFramePr>
          <p:nvPr>
            <p:extLst/>
          </p:nvPr>
        </p:nvGraphicFramePr>
        <p:xfrm>
          <a:off x="19050" y="1219200"/>
          <a:ext cx="5562599" cy="4443173"/>
        </p:xfrm>
        <a:graphic>
          <a:graphicData uri="http://schemas.openxmlformats.org/drawingml/2006/table">
            <a:tbl>
              <a:tblPr firstCol="1" bandRow="1">
                <a:solidFill>
                  <a:schemeClr val="accent1">
                    <a:lumMod val="20000"/>
                    <a:lumOff val="80000"/>
                  </a:schemeClr>
                </a:solidFill>
              </a:tblPr>
              <a:tblGrid>
                <a:gridCol w="3231205">
                  <a:extLst>
                    <a:ext uri="{9D8B030D-6E8A-4147-A177-3AD203B41FA5}">
                      <a16:colId xmlns:a16="http://schemas.microsoft.com/office/drawing/2014/main" val="20000"/>
                    </a:ext>
                  </a:extLst>
                </a:gridCol>
                <a:gridCol w="978330">
                  <a:extLst>
                    <a:ext uri="{9D8B030D-6E8A-4147-A177-3AD203B41FA5}">
                      <a16:colId xmlns:a16="http://schemas.microsoft.com/office/drawing/2014/main" val="20001"/>
                    </a:ext>
                  </a:extLst>
                </a:gridCol>
                <a:gridCol w="1353064">
                  <a:extLst>
                    <a:ext uri="{9D8B030D-6E8A-4147-A177-3AD203B41FA5}">
                      <a16:colId xmlns:a16="http://schemas.microsoft.com/office/drawing/2014/main" val="20002"/>
                    </a:ext>
                  </a:extLst>
                </a:gridCol>
              </a:tblGrid>
              <a:tr h="32837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cap="small" dirty="0">
                          <a:effectLst/>
                        </a:rPr>
                        <a:t>Parameter</a:t>
                      </a:r>
                      <a:endParaRPr lang="en-US" sz="1800" cap="small"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Unit</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MQXFA/B</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extLst>
                  <a:ext uri="{0D108BD9-81ED-4DB2-BD59-A6C34878D82A}">
                    <a16:rowId xmlns:a16="http://schemas.microsoft.com/office/drawing/2014/main" val="1000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Coil aperture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150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Magnetic length</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4.2/7.15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layers</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turns Inner-Outer layer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22</a:t>
                      </a:r>
                      <a:r>
                        <a:rPr lang="en-US" sz="1800" baseline="0" dirty="0">
                          <a:effectLst/>
                        </a:rPr>
                        <a:t>-</a:t>
                      </a:r>
                      <a:r>
                        <a:rPr lang="en-US" sz="1800" dirty="0">
                          <a:effectLst/>
                        </a:rPr>
                        <a:t>28</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Operation temperature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1.9</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5"/>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gradient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132.6</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6"/>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16.5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7"/>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Peak field at nom.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11.4</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8"/>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Stored energy at nom. </a:t>
                      </a:r>
                      <a:r>
                        <a:rPr lang="en-US" sz="1800" dirty="0" err="1">
                          <a:effectLst/>
                        </a:rPr>
                        <a:t>curr</a:t>
                      </a:r>
                      <a:r>
                        <a:rPr lang="en-US" sz="1800" dirty="0">
                          <a:effectLst/>
                        </a:rPr>
                        <a: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MJ/m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9"/>
                  </a:ext>
                </a:extLst>
              </a:tr>
              <a:tr h="274320">
                <a:tc>
                  <a:txBody>
                    <a:bodyPr/>
                    <a:lstStyle/>
                    <a:p>
                      <a:pPr marL="0" marR="0">
                        <a:spcBef>
                          <a:spcPts val="0"/>
                        </a:spcBef>
                        <a:spcAft>
                          <a:spcPts val="0"/>
                        </a:spcAft>
                      </a:pPr>
                      <a:r>
                        <a:rPr lang="en-US" sz="1800" b="1" dirty="0">
                          <a:solidFill>
                            <a:schemeClr val="bg1"/>
                          </a:solidFill>
                          <a:effectLst/>
                          <a:latin typeface="Arial" panose="020B0604020202020204" pitchFamily="34" charset="0"/>
                          <a:ea typeface="Times New Roman"/>
                          <a:cs typeface="Arial" panose="020B0604020202020204" pitchFamily="34" charset="0"/>
                        </a:rPr>
                        <a:t>Diff. inductance</a:t>
                      </a:r>
                    </a:p>
                  </a:txBody>
                  <a:tcPr marL="68580" marR="68580" marT="0" marB="0">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9D6EA"/>
                    </a:solidFill>
                  </a:tcPr>
                </a:tc>
                <a:tc>
                  <a:txBody>
                    <a:bodyPr/>
                    <a:lstStyle/>
                    <a:p>
                      <a:pPr marL="0" marR="0" algn="ctr">
                        <a:spcBef>
                          <a:spcPts val="0"/>
                        </a:spcBef>
                        <a:spcAft>
                          <a:spcPts val="0"/>
                        </a:spcAft>
                      </a:pPr>
                      <a:r>
                        <a:rPr lang="en-US" sz="1800" b="0" dirty="0" err="1">
                          <a:solidFill>
                            <a:schemeClr val="tx1"/>
                          </a:solidFill>
                          <a:effectLst/>
                          <a:latin typeface="Arial" panose="020B0604020202020204" pitchFamily="34" charset="0"/>
                          <a:ea typeface="Times New Roman"/>
                          <a:cs typeface="Arial" panose="020B0604020202020204" pitchFamily="34" charset="0"/>
                        </a:rPr>
                        <a:t>mH</a:t>
                      </a:r>
                      <a:r>
                        <a:rPr lang="en-US" sz="1800" b="0" dirty="0">
                          <a:solidFill>
                            <a:schemeClr val="tx1"/>
                          </a:solidFill>
                          <a:effectLst/>
                          <a:latin typeface="Arial" panose="020B0604020202020204" pitchFamily="34" charset="0"/>
                          <a:ea typeface="Times New Roman"/>
                          <a:cs typeface="Arial" panose="020B0604020202020204" pitchFamily="34" charset="0"/>
                        </a:rPr>
                        <a:t>/m</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EF3F6"/>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ea typeface="Times New Roman"/>
                          <a:cs typeface="Arial" panose="020B0604020202020204" pitchFamily="34" charset="0"/>
                        </a:rPr>
                        <a:t>8.2</a:t>
                      </a: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EF3F6"/>
                    </a:solidFill>
                  </a:tcPr>
                </a:tc>
                <a:extLst>
                  <a:ext uri="{0D108BD9-81ED-4DB2-BD59-A6C34878D82A}">
                    <a16:rowId xmlns:a16="http://schemas.microsoft.com/office/drawing/2014/main" val="1001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 diameter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0.85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a:t>
                      </a:r>
                      <a:r>
                        <a:rPr lang="en-US" sz="1800" baseline="0" dirty="0">
                          <a:effectLst/>
                        </a:rPr>
                        <a:t> number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40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extLst>
                  <a:ext uri="{0D108BD9-81ED-4DB2-BD59-A6C34878D82A}">
                    <a16:rowId xmlns:a16="http://schemas.microsoft.com/office/drawing/2014/main" val="1001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mn-ea"/>
                          <a:cs typeface="Arial" panose="020B0604020202020204" pitchFamily="34" charset="0"/>
                        </a:rPr>
                        <a:t>Cable</a:t>
                      </a:r>
                      <a:r>
                        <a:rPr lang="en-US" sz="1800" baseline="0" dirty="0">
                          <a:effectLst/>
                          <a:latin typeface="Arial" panose="020B0604020202020204" pitchFamily="34" charset="0"/>
                          <a:ea typeface="+mn-ea"/>
                          <a:cs typeface="Arial" panose="020B0604020202020204" pitchFamily="34" charset="0"/>
                        </a:rPr>
                        <a:t> width</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18.15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Cable mid thickness</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1.525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extLst>
                  <a:ext uri="{0D108BD9-81ED-4DB2-BD59-A6C34878D82A}">
                    <a16:rowId xmlns:a16="http://schemas.microsoft.com/office/drawing/2014/main" val="1001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Keystone angle</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0.4</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5"/>
                  </a:ext>
                </a:extLst>
              </a:tr>
            </a:tbl>
          </a:graphicData>
        </a:graphic>
      </p:graphicFrame>
      <p:pic>
        <p:nvPicPr>
          <p:cNvPr id="10" name="Picture 9"/>
          <p:cNvPicPr>
            <a:picLocks noChangeAspect="1"/>
          </p:cNvPicPr>
          <p:nvPr/>
        </p:nvPicPr>
        <p:blipFill rotWithShape="1">
          <a:blip r:embed="rId3"/>
          <a:srcRect l="1313" b="5868"/>
          <a:stretch/>
        </p:blipFill>
        <p:spPr>
          <a:xfrm>
            <a:off x="5581649" y="4413279"/>
            <a:ext cx="3581400" cy="2444721"/>
          </a:xfrm>
          <a:prstGeom prst="rect">
            <a:avLst/>
          </a:prstGeom>
        </p:spPr>
      </p:pic>
      <p:pic>
        <p:nvPicPr>
          <p:cNvPr id="8" name="Picture 7"/>
          <p:cNvPicPr>
            <a:picLocks noChangeAspect="1"/>
          </p:cNvPicPr>
          <p:nvPr/>
        </p:nvPicPr>
        <p:blipFill>
          <a:blip r:embed="rId4"/>
          <a:stretch>
            <a:fillRect/>
          </a:stretch>
        </p:blipFill>
        <p:spPr>
          <a:xfrm>
            <a:off x="5562600" y="850238"/>
            <a:ext cx="3581400" cy="3569362"/>
          </a:xfrm>
          <a:prstGeom prst="rect">
            <a:avLst/>
          </a:prstGeom>
        </p:spPr>
      </p:pic>
      <p:sp>
        <p:nvSpPr>
          <p:cNvPr id="7" name="Slide Number Placeholder 6"/>
          <p:cNvSpPr>
            <a:spLocks noGrp="1"/>
          </p:cNvSpPr>
          <p:nvPr>
            <p:ph type="sldNum" sz="quarter" idx="12"/>
          </p:nvPr>
        </p:nvSpPr>
        <p:spPr/>
        <p:txBody>
          <a:bodyPr/>
          <a:lstStyle/>
          <a:p>
            <a:pPr>
              <a:defRPr/>
            </a:pPr>
            <a:fld id="{2E8B149A-14C6-B749-AF60-1744CFF2A849}" type="slidenum">
              <a:rPr lang="en-US" smtClean="0"/>
              <a:pPr>
                <a:defRPr/>
              </a:pPr>
              <a:t>4</a:t>
            </a:fld>
            <a:endParaRPr lang="en-US" dirty="0"/>
          </a:p>
        </p:txBody>
      </p:sp>
      <p:sp>
        <p:nvSpPr>
          <p:cNvPr id="11" name="TextBox 10"/>
          <p:cNvSpPr txBox="1"/>
          <p:nvPr/>
        </p:nvSpPr>
        <p:spPr>
          <a:xfrm>
            <a:off x="0" y="6249982"/>
            <a:ext cx="5698105" cy="276999"/>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G. Ambrosio et al., “MQXFS1 Quadrupole Design Report” LARP DocDB 1074</a:t>
            </a:r>
          </a:p>
        </p:txBody>
      </p:sp>
      <p:sp>
        <p:nvSpPr>
          <p:cNvPr id="3" name="Oval 2"/>
          <p:cNvSpPr/>
          <p:nvPr/>
        </p:nvSpPr>
        <p:spPr>
          <a:xfrm>
            <a:off x="4597637" y="3472006"/>
            <a:ext cx="606752" cy="282561"/>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146" y="5715012"/>
            <a:ext cx="5694959"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P. Ferracin et al., “</a:t>
            </a:r>
            <a:r>
              <a:rPr lang="x-none" sz="1200" dirty="0"/>
              <a:t>Development of MQXF, the Nb</a:t>
            </a:r>
            <a:r>
              <a:rPr lang="x-none" sz="1200" baseline="-25000" dirty="0"/>
              <a:t>3</a:t>
            </a:r>
            <a:r>
              <a:rPr lang="x-none" sz="1200" dirty="0"/>
              <a:t>Sn Low-β Quadrupole for the HiLumi LHC </a:t>
            </a:r>
            <a:r>
              <a:rPr lang="en-US" sz="1200" dirty="0">
                <a:solidFill>
                  <a:schemeClr val="tx1">
                    <a:lumMod val="50000"/>
                  </a:schemeClr>
                </a:solidFill>
              </a:rPr>
              <a:t>” IEEE Trans App. </a:t>
            </a:r>
            <a:r>
              <a:rPr lang="en-US" sz="1200" dirty="0" err="1">
                <a:solidFill>
                  <a:schemeClr val="tx1">
                    <a:lumMod val="50000"/>
                  </a:schemeClr>
                </a:solidFill>
              </a:rPr>
              <a:t>Supercond</a:t>
            </a:r>
            <a:r>
              <a:rPr lang="en-US" sz="1200" dirty="0">
                <a:solidFill>
                  <a:schemeClr val="tx1">
                    <a:lumMod val="50000"/>
                  </a:schemeClr>
                </a:solidFill>
              </a:rPr>
              <a:t>. Vol. 26, no. 4, 4000207</a:t>
            </a:r>
          </a:p>
        </p:txBody>
      </p:sp>
      <p:sp>
        <p:nvSpPr>
          <p:cNvPr id="4" name="Footer Placeholder 3">
            <a:extLst>
              <a:ext uri="{FF2B5EF4-FFF2-40B4-BE49-F238E27FC236}">
                <a16:creationId xmlns:a16="http://schemas.microsoft.com/office/drawing/2014/main" id="{7AABF745-6306-4183-9DAC-196677858F4D}"/>
              </a:ext>
            </a:extLst>
          </p:cNvPr>
          <p:cNvSpPr>
            <a:spLocks noGrp="1"/>
          </p:cNvSpPr>
          <p:nvPr>
            <p:ph type="ftr" sz="quarter" idx="11"/>
          </p:nvPr>
        </p:nvSpPr>
        <p:spPr>
          <a:xfrm>
            <a:off x="1920314" y="6464377"/>
            <a:ext cx="3676649" cy="360000"/>
          </a:xfrm>
        </p:spPr>
        <p:txBody>
          <a:bodyPr/>
          <a:lstStyle/>
          <a:p>
            <a:r>
              <a:rPr lang="en-US" noProof="0"/>
              <a:t>Review of the MQXFAP2 Al-Shell Issue and Lessons Learned</a:t>
            </a:r>
            <a:endParaRPr lang="en-GB" noProof="0" dirty="0"/>
          </a:p>
        </p:txBody>
      </p:sp>
    </p:spTree>
    <p:extLst>
      <p:ext uri="{BB962C8B-B14F-4D97-AF65-F5344CB8AC3E}">
        <p14:creationId xmlns:p14="http://schemas.microsoft.com/office/powerpoint/2010/main" val="3759854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72750F-E7D3-4646-A856-41FF4BD007F8}"/>
              </a:ext>
            </a:extLst>
          </p:cNvPr>
          <p:cNvSpPr>
            <a:spLocks noGrp="1"/>
          </p:cNvSpPr>
          <p:nvPr>
            <p:ph type="title"/>
          </p:nvPr>
        </p:nvSpPr>
        <p:spPr>
          <a:xfrm>
            <a:off x="612000" y="242480"/>
            <a:ext cx="7920000" cy="595041"/>
          </a:xfrm>
        </p:spPr>
        <p:txBody>
          <a:bodyPr/>
          <a:lstStyle/>
          <a:p>
            <a:r>
              <a:rPr lang="en-US" dirty="0"/>
              <a:t>CD1 recommendation: Create Design Criteria</a:t>
            </a:r>
          </a:p>
        </p:txBody>
      </p:sp>
      <p:sp>
        <p:nvSpPr>
          <p:cNvPr id="4" name="Slide Number Placeholder 3">
            <a:extLst>
              <a:ext uri="{FF2B5EF4-FFF2-40B4-BE49-F238E27FC236}">
                <a16:creationId xmlns:a16="http://schemas.microsoft.com/office/drawing/2014/main" id="{F1D29C71-570E-5A4A-8CB4-9AE28A265525}"/>
              </a:ext>
            </a:extLst>
          </p:cNvPr>
          <p:cNvSpPr>
            <a:spLocks noGrp="1"/>
          </p:cNvSpPr>
          <p:nvPr>
            <p:ph type="sldNum" sz="quarter" idx="12"/>
          </p:nvPr>
        </p:nvSpPr>
        <p:spPr/>
        <p:txBody>
          <a:bodyPr/>
          <a:lstStyle/>
          <a:p>
            <a:fld id="{BFDCA1C4-9514-7B4F-976F-D92F7E296653}" type="slidenum">
              <a:rPr lang="fr-FR" smtClean="0"/>
              <a:pPr/>
              <a:t>5</a:t>
            </a:fld>
            <a:endParaRPr lang="fr-FR" dirty="0"/>
          </a:p>
        </p:txBody>
      </p:sp>
      <p:sp>
        <p:nvSpPr>
          <p:cNvPr id="3" name="Footer Placeholder 2">
            <a:extLst>
              <a:ext uri="{FF2B5EF4-FFF2-40B4-BE49-F238E27FC236}">
                <a16:creationId xmlns:a16="http://schemas.microsoft.com/office/drawing/2014/main" id="{4CF7B7EE-CBD7-1845-A3AD-E2595E9370AA}"/>
              </a:ext>
            </a:extLst>
          </p:cNvPr>
          <p:cNvSpPr>
            <a:spLocks noGrp="1"/>
          </p:cNvSpPr>
          <p:nvPr>
            <p:ph type="ftr" sz="quarter" idx="4294967295"/>
          </p:nvPr>
        </p:nvSpPr>
        <p:spPr/>
        <p:txBody>
          <a:bodyPr/>
          <a:lstStyle/>
          <a:p>
            <a:r>
              <a:rPr lang="en-US"/>
              <a:t>Review of the MQXFAP2 Al-Shell Issue and Lessons Learned</a:t>
            </a:r>
            <a:endParaRPr lang="en-GB" dirty="0"/>
          </a:p>
        </p:txBody>
      </p:sp>
      <p:sp>
        <p:nvSpPr>
          <p:cNvPr id="9" name="Rectangle 8">
            <a:extLst>
              <a:ext uri="{FF2B5EF4-FFF2-40B4-BE49-F238E27FC236}">
                <a16:creationId xmlns:a16="http://schemas.microsoft.com/office/drawing/2014/main" id="{E94D55D8-A202-CC49-B0C4-571F57800F9A}"/>
              </a:ext>
            </a:extLst>
          </p:cNvPr>
          <p:cNvSpPr/>
          <p:nvPr/>
        </p:nvSpPr>
        <p:spPr>
          <a:xfrm>
            <a:off x="255875" y="976250"/>
            <a:ext cx="2448272" cy="1600438"/>
          </a:xfrm>
          <a:prstGeom prst="rect">
            <a:avLst/>
          </a:prstGeom>
        </p:spPr>
        <p:txBody>
          <a:bodyPr wrap="square">
            <a:spAutoFit/>
          </a:bodyPr>
          <a:lstStyle/>
          <a:p>
            <a:r>
              <a:rPr lang="en-US" sz="1400" b="1" dirty="0"/>
              <a:t>Create and approve (structural and electrical) design criteria, including criteria for brittle materials, prior to CD-2/3b.</a:t>
            </a:r>
          </a:p>
          <a:p>
            <a:endParaRPr lang="en-US" sz="1400" b="1" dirty="0"/>
          </a:p>
        </p:txBody>
      </p:sp>
      <p:sp>
        <p:nvSpPr>
          <p:cNvPr id="10" name="Right Arrow 9">
            <a:extLst>
              <a:ext uri="{FF2B5EF4-FFF2-40B4-BE49-F238E27FC236}">
                <a16:creationId xmlns:a16="http://schemas.microsoft.com/office/drawing/2014/main" id="{8BC2F60A-D6EF-0847-B600-33FF70FAD447}"/>
              </a:ext>
            </a:extLst>
          </p:cNvPr>
          <p:cNvSpPr/>
          <p:nvPr/>
        </p:nvSpPr>
        <p:spPr>
          <a:xfrm>
            <a:off x="2663787" y="1452723"/>
            <a:ext cx="54006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FDAA40-B4A4-4545-BFCE-02F13E94CC50}"/>
              </a:ext>
            </a:extLst>
          </p:cNvPr>
          <p:cNvSpPr/>
          <p:nvPr/>
        </p:nvSpPr>
        <p:spPr>
          <a:xfrm>
            <a:off x="3216246" y="844371"/>
            <a:ext cx="2579890" cy="1815882"/>
          </a:xfrm>
          <a:prstGeom prst="rect">
            <a:avLst/>
          </a:prstGeom>
          <a:ln>
            <a:solidFill>
              <a:schemeClr val="accent1">
                <a:shade val="95000"/>
                <a:satMod val="105000"/>
              </a:schemeClr>
            </a:solidFill>
          </a:ln>
        </p:spPr>
        <p:txBody>
          <a:bodyPr wrap="square">
            <a:spAutoFit/>
          </a:bodyPr>
          <a:lstStyle/>
          <a:p>
            <a:r>
              <a:rPr lang="en-US" sz="1400" dirty="0"/>
              <a:t>Electrical Design Criteria:</a:t>
            </a:r>
          </a:p>
          <a:p>
            <a:r>
              <a:rPr lang="en-US" sz="1400" i="1" dirty="0"/>
              <a:t>US-HiLumi-doc-826</a:t>
            </a:r>
          </a:p>
          <a:p>
            <a:r>
              <a:rPr lang="en-US" sz="1400" dirty="0"/>
              <a:t>Design Criteria for MQXFA Superconducting Elements:</a:t>
            </a:r>
          </a:p>
          <a:p>
            <a:r>
              <a:rPr lang="en-US" sz="1400" i="1" dirty="0"/>
              <a:t>US-HiLumi-doc-885</a:t>
            </a:r>
            <a:endParaRPr lang="en-US" sz="1400" dirty="0"/>
          </a:p>
          <a:p>
            <a:r>
              <a:rPr lang="en-US" sz="1400" dirty="0"/>
              <a:t>Structural Design Criteria:</a:t>
            </a:r>
          </a:p>
          <a:p>
            <a:r>
              <a:rPr lang="en-US" sz="1400" i="1" dirty="0"/>
              <a:t>US-HiLumi-doc-909</a:t>
            </a:r>
          </a:p>
          <a:p>
            <a:endParaRPr lang="en-US" sz="1400" dirty="0"/>
          </a:p>
        </p:txBody>
      </p:sp>
      <p:sp>
        <p:nvSpPr>
          <p:cNvPr id="12" name="Right Arrow 11">
            <a:extLst>
              <a:ext uri="{FF2B5EF4-FFF2-40B4-BE49-F238E27FC236}">
                <a16:creationId xmlns:a16="http://schemas.microsoft.com/office/drawing/2014/main" id="{F644A60C-3992-A246-96C9-832A0C0DA9E2}"/>
              </a:ext>
            </a:extLst>
          </p:cNvPr>
          <p:cNvSpPr/>
          <p:nvPr/>
        </p:nvSpPr>
        <p:spPr>
          <a:xfrm>
            <a:off x="2663787" y="2757834"/>
            <a:ext cx="3088693"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C17A4F2-6A19-5E44-98E4-3965D0A4B4DB}"/>
              </a:ext>
            </a:extLst>
          </p:cNvPr>
          <p:cNvPicPr>
            <a:picLocks noChangeAspect="1"/>
          </p:cNvPicPr>
          <p:nvPr/>
        </p:nvPicPr>
        <p:blipFill>
          <a:blip r:embed="rId2"/>
          <a:stretch>
            <a:fillRect/>
          </a:stretch>
        </p:blipFill>
        <p:spPr>
          <a:xfrm>
            <a:off x="6140875" y="1030602"/>
            <a:ext cx="2758033" cy="2072755"/>
          </a:xfrm>
          <a:prstGeom prst="rect">
            <a:avLst/>
          </a:prstGeom>
          <a:ln>
            <a:solidFill>
              <a:schemeClr val="accent1">
                <a:shade val="95000"/>
                <a:satMod val="105000"/>
              </a:schemeClr>
            </a:solidFill>
          </a:ln>
        </p:spPr>
      </p:pic>
      <p:cxnSp>
        <p:nvCxnSpPr>
          <p:cNvPr id="15" name="Straight Connector 14">
            <a:extLst>
              <a:ext uri="{FF2B5EF4-FFF2-40B4-BE49-F238E27FC236}">
                <a16:creationId xmlns:a16="http://schemas.microsoft.com/office/drawing/2014/main" id="{6F6F3109-C788-F64E-BB0A-FE0E705B6879}"/>
              </a:ext>
            </a:extLst>
          </p:cNvPr>
          <p:cNvCxnSpPr/>
          <p:nvPr/>
        </p:nvCxnSpPr>
        <p:spPr>
          <a:xfrm flipH="1">
            <a:off x="473912" y="3284984"/>
            <a:ext cx="805808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E6BD519D-D581-FF4D-BF7C-AEB28694207E}"/>
              </a:ext>
            </a:extLst>
          </p:cNvPr>
          <p:cNvSpPr/>
          <p:nvPr/>
        </p:nvSpPr>
        <p:spPr>
          <a:xfrm>
            <a:off x="250523" y="2459293"/>
            <a:ext cx="2269249" cy="738664"/>
          </a:xfrm>
          <a:prstGeom prst="rect">
            <a:avLst/>
          </a:prstGeom>
        </p:spPr>
        <p:txBody>
          <a:bodyPr wrap="square">
            <a:spAutoFit/>
          </a:bodyPr>
          <a:lstStyle/>
          <a:p>
            <a:r>
              <a:rPr lang="en-US" sz="1400" b="1" dirty="0">
                <a:ea typeface="Times New Roman" panose="02020603050405020304" pitchFamily="18" charset="0"/>
                <a:cs typeface="TimesNewRomanPSMT" panose="02020603050405020304" pitchFamily="18" charset="0"/>
              </a:rPr>
              <a:t>Secure external review of these criteria prior to or during CD-2/3b.</a:t>
            </a:r>
            <a:r>
              <a:rPr lang="en-US" sz="1400" b="1" dirty="0"/>
              <a:t> </a:t>
            </a:r>
          </a:p>
        </p:txBody>
      </p:sp>
      <p:sp>
        <p:nvSpPr>
          <p:cNvPr id="18" name="TextBox 17">
            <a:extLst>
              <a:ext uri="{FF2B5EF4-FFF2-40B4-BE49-F238E27FC236}">
                <a16:creationId xmlns:a16="http://schemas.microsoft.com/office/drawing/2014/main" id="{6BEFDFFB-B29A-0944-8E44-6E52C6F0858A}"/>
              </a:ext>
            </a:extLst>
          </p:cNvPr>
          <p:cNvSpPr txBox="1"/>
          <p:nvPr/>
        </p:nvSpPr>
        <p:spPr>
          <a:xfrm>
            <a:off x="250522" y="3357981"/>
            <a:ext cx="8281478" cy="369332"/>
          </a:xfrm>
          <a:prstGeom prst="rect">
            <a:avLst/>
          </a:prstGeom>
          <a:noFill/>
        </p:spPr>
        <p:txBody>
          <a:bodyPr wrap="square" rtlCol="0">
            <a:spAutoFit/>
          </a:bodyPr>
          <a:lstStyle/>
          <a:p>
            <a:r>
              <a:rPr lang="en-US" dirty="0"/>
              <a:t>Design Criteria Review resulted in recommendations that are being addressed:</a:t>
            </a:r>
          </a:p>
        </p:txBody>
      </p:sp>
      <p:sp>
        <p:nvSpPr>
          <p:cNvPr id="19" name="Rectangle 18">
            <a:extLst>
              <a:ext uri="{FF2B5EF4-FFF2-40B4-BE49-F238E27FC236}">
                <a16:creationId xmlns:a16="http://schemas.microsoft.com/office/drawing/2014/main" id="{D0942535-8BAB-6242-B504-29DD56CCA5BA}"/>
              </a:ext>
            </a:extLst>
          </p:cNvPr>
          <p:cNvSpPr/>
          <p:nvPr/>
        </p:nvSpPr>
        <p:spPr>
          <a:xfrm>
            <a:off x="116727" y="3821229"/>
            <a:ext cx="3519169" cy="307777"/>
          </a:xfrm>
          <a:prstGeom prst="rect">
            <a:avLst/>
          </a:prstGeom>
        </p:spPr>
        <p:txBody>
          <a:bodyPr wrap="square">
            <a:spAutoFit/>
          </a:bodyPr>
          <a:lstStyle/>
          <a:p>
            <a:pPr algn="just">
              <a:spcBef>
                <a:spcPts val="200"/>
              </a:spcBef>
              <a:tabLst>
                <a:tab pos="299720" algn="l"/>
              </a:tabLst>
            </a:pPr>
            <a:r>
              <a:rPr lang="en-US" sz="1400" b="1" kern="500" dirty="0">
                <a:ea typeface="Times New Roman" panose="02020603050405020304" pitchFamily="18" charset="0"/>
              </a:rPr>
              <a:t>Clarify criteria for use of Al-7075-T65</a:t>
            </a:r>
            <a:endParaRPr lang="en-US" sz="1050" b="1" dirty="0">
              <a:effectLst/>
              <a:ea typeface="Times New Roman" panose="02020603050405020304" pitchFamily="18" charset="0"/>
            </a:endParaRPr>
          </a:p>
        </p:txBody>
      </p:sp>
      <p:sp>
        <p:nvSpPr>
          <p:cNvPr id="20" name="Right Arrow 19">
            <a:extLst>
              <a:ext uri="{FF2B5EF4-FFF2-40B4-BE49-F238E27FC236}">
                <a16:creationId xmlns:a16="http://schemas.microsoft.com/office/drawing/2014/main" id="{434BD317-C367-6B48-81DD-B119038AF5DE}"/>
              </a:ext>
            </a:extLst>
          </p:cNvPr>
          <p:cNvSpPr/>
          <p:nvPr/>
        </p:nvSpPr>
        <p:spPr>
          <a:xfrm>
            <a:off x="4168516" y="3849247"/>
            <a:ext cx="54006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1B66F4-CCE3-1B41-A4A3-899F188086B2}"/>
              </a:ext>
            </a:extLst>
          </p:cNvPr>
          <p:cNvSpPr txBox="1"/>
          <p:nvPr/>
        </p:nvSpPr>
        <p:spPr>
          <a:xfrm>
            <a:off x="4932040" y="3821229"/>
            <a:ext cx="3816424" cy="307777"/>
          </a:xfrm>
          <a:prstGeom prst="rect">
            <a:avLst/>
          </a:prstGeom>
          <a:noFill/>
        </p:spPr>
        <p:txBody>
          <a:bodyPr wrap="square" rtlCol="0">
            <a:spAutoFit/>
          </a:bodyPr>
          <a:lstStyle/>
          <a:p>
            <a:r>
              <a:rPr lang="en-US" sz="1400" dirty="0"/>
              <a:t>Work performed, reviewed Oct 5</a:t>
            </a:r>
            <a:r>
              <a:rPr lang="en-US" sz="1400" baseline="30000" dirty="0"/>
              <a:t>th</a:t>
            </a:r>
            <a:r>
              <a:rPr lang="en-US" sz="1400" dirty="0"/>
              <a:t>, 2018</a:t>
            </a:r>
          </a:p>
        </p:txBody>
      </p:sp>
      <p:sp>
        <p:nvSpPr>
          <p:cNvPr id="24" name="Right Arrow 23">
            <a:extLst>
              <a:ext uri="{FF2B5EF4-FFF2-40B4-BE49-F238E27FC236}">
                <a16:creationId xmlns:a16="http://schemas.microsoft.com/office/drawing/2014/main" id="{1D908E55-5C31-5043-AD05-0C07F94FFE5F}"/>
              </a:ext>
            </a:extLst>
          </p:cNvPr>
          <p:cNvSpPr/>
          <p:nvPr/>
        </p:nvSpPr>
        <p:spPr>
          <a:xfrm>
            <a:off x="4175956" y="4293096"/>
            <a:ext cx="54006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34B7BE-1C92-2746-9D6E-CF817FD1FC57}"/>
              </a:ext>
            </a:extLst>
          </p:cNvPr>
          <p:cNvSpPr/>
          <p:nvPr/>
        </p:nvSpPr>
        <p:spPr>
          <a:xfrm>
            <a:off x="107504" y="4221088"/>
            <a:ext cx="4061012" cy="307777"/>
          </a:xfrm>
          <a:prstGeom prst="rect">
            <a:avLst/>
          </a:prstGeom>
        </p:spPr>
        <p:txBody>
          <a:bodyPr wrap="square">
            <a:spAutoFit/>
          </a:bodyPr>
          <a:lstStyle/>
          <a:p>
            <a:r>
              <a:rPr lang="en-US" sz="1400" b="1" dirty="0"/>
              <a:t>Write section on use of non-metallic materials</a:t>
            </a:r>
          </a:p>
        </p:txBody>
      </p:sp>
      <p:sp>
        <p:nvSpPr>
          <p:cNvPr id="26" name="Rectangle 25">
            <a:extLst>
              <a:ext uri="{FF2B5EF4-FFF2-40B4-BE49-F238E27FC236}">
                <a16:creationId xmlns:a16="http://schemas.microsoft.com/office/drawing/2014/main" id="{0BC8212D-B039-C546-BAFE-2D28CF5D968C}"/>
              </a:ext>
            </a:extLst>
          </p:cNvPr>
          <p:cNvSpPr/>
          <p:nvPr/>
        </p:nvSpPr>
        <p:spPr>
          <a:xfrm>
            <a:off x="107504" y="4707141"/>
            <a:ext cx="4176464" cy="954107"/>
          </a:xfrm>
          <a:prstGeom prst="rect">
            <a:avLst/>
          </a:prstGeom>
        </p:spPr>
        <p:txBody>
          <a:bodyPr wrap="square">
            <a:spAutoFit/>
          </a:bodyPr>
          <a:lstStyle/>
          <a:p>
            <a:r>
              <a:rPr lang="en-US" sz="1400" b="1" dirty="0"/>
              <a:t>Define the expected handling, operational and accidental faulty load conditions (LC) which refer to different design criteria at RT and cold operating temperature.</a:t>
            </a:r>
          </a:p>
        </p:txBody>
      </p:sp>
      <p:sp>
        <p:nvSpPr>
          <p:cNvPr id="27" name="TextBox 26">
            <a:extLst>
              <a:ext uri="{FF2B5EF4-FFF2-40B4-BE49-F238E27FC236}">
                <a16:creationId xmlns:a16="http://schemas.microsoft.com/office/drawing/2014/main" id="{F8146DBD-408A-144D-B008-631444305C6C}"/>
              </a:ext>
            </a:extLst>
          </p:cNvPr>
          <p:cNvSpPr txBox="1"/>
          <p:nvPr/>
        </p:nvSpPr>
        <p:spPr>
          <a:xfrm>
            <a:off x="4932040" y="4251641"/>
            <a:ext cx="3816424" cy="307777"/>
          </a:xfrm>
          <a:prstGeom prst="rect">
            <a:avLst/>
          </a:prstGeom>
          <a:noFill/>
        </p:spPr>
        <p:txBody>
          <a:bodyPr wrap="square" rtlCol="0">
            <a:spAutoFit/>
          </a:bodyPr>
          <a:lstStyle/>
          <a:p>
            <a:r>
              <a:rPr lang="en-US" sz="1400" i="1" dirty="0"/>
              <a:t>Short section added to doc-909 </a:t>
            </a:r>
          </a:p>
        </p:txBody>
      </p:sp>
      <p:sp>
        <p:nvSpPr>
          <p:cNvPr id="28" name="Right Arrow 27">
            <a:extLst>
              <a:ext uri="{FF2B5EF4-FFF2-40B4-BE49-F238E27FC236}">
                <a16:creationId xmlns:a16="http://schemas.microsoft.com/office/drawing/2014/main" id="{4A740FC7-9068-774C-9B52-1E961CEC81C7}"/>
              </a:ext>
            </a:extLst>
          </p:cNvPr>
          <p:cNvSpPr/>
          <p:nvPr/>
        </p:nvSpPr>
        <p:spPr>
          <a:xfrm>
            <a:off x="4175956" y="4941168"/>
            <a:ext cx="54006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8367610-CF8A-3F4A-8189-28D7BF27F885}"/>
              </a:ext>
            </a:extLst>
          </p:cNvPr>
          <p:cNvSpPr txBox="1"/>
          <p:nvPr/>
        </p:nvSpPr>
        <p:spPr>
          <a:xfrm>
            <a:off x="4932040" y="4921423"/>
            <a:ext cx="4091862" cy="307777"/>
          </a:xfrm>
          <a:prstGeom prst="rect">
            <a:avLst/>
          </a:prstGeom>
          <a:noFill/>
        </p:spPr>
        <p:txBody>
          <a:bodyPr wrap="square" rtlCol="0">
            <a:spAutoFit/>
          </a:bodyPr>
          <a:lstStyle/>
          <a:p>
            <a:r>
              <a:rPr lang="en-US" sz="1400" dirty="0"/>
              <a:t>Improved descriptions have been incorporated</a:t>
            </a:r>
          </a:p>
        </p:txBody>
      </p:sp>
      <p:sp>
        <p:nvSpPr>
          <p:cNvPr id="34" name="Rectangle 33">
            <a:extLst>
              <a:ext uri="{FF2B5EF4-FFF2-40B4-BE49-F238E27FC236}">
                <a16:creationId xmlns:a16="http://schemas.microsoft.com/office/drawing/2014/main" id="{FAFCE662-DB83-4E47-9286-291B9D4F02AD}"/>
              </a:ext>
            </a:extLst>
          </p:cNvPr>
          <p:cNvSpPr/>
          <p:nvPr/>
        </p:nvSpPr>
        <p:spPr>
          <a:xfrm>
            <a:off x="107504" y="5650261"/>
            <a:ext cx="3995936" cy="523220"/>
          </a:xfrm>
          <a:prstGeom prst="rect">
            <a:avLst/>
          </a:prstGeom>
        </p:spPr>
        <p:txBody>
          <a:bodyPr wrap="square">
            <a:spAutoFit/>
          </a:bodyPr>
          <a:lstStyle/>
          <a:p>
            <a:r>
              <a:rPr lang="en-US" sz="1400" b="1" dirty="0"/>
              <a:t>Clarify use of statistics and margins in criteria. They should be self-consistent.</a:t>
            </a:r>
          </a:p>
        </p:txBody>
      </p:sp>
      <p:sp>
        <p:nvSpPr>
          <p:cNvPr id="35" name="Right Arrow 34">
            <a:extLst>
              <a:ext uri="{FF2B5EF4-FFF2-40B4-BE49-F238E27FC236}">
                <a16:creationId xmlns:a16="http://schemas.microsoft.com/office/drawing/2014/main" id="{942C631F-48F1-9C46-BAB1-4117ECA54F46}"/>
              </a:ext>
            </a:extLst>
          </p:cNvPr>
          <p:cNvSpPr/>
          <p:nvPr/>
        </p:nvSpPr>
        <p:spPr>
          <a:xfrm>
            <a:off x="4168516" y="5805264"/>
            <a:ext cx="54006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2DB738C-7BBB-424B-8EBA-7C7C6B73BCA1}"/>
              </a:ext>
            </a:extLst>
          </p:cNvPr>
          <p:cNvSpPr txBox="1"/>
          <p:nvPr/>
        </p:nvSpPr>
        <p:spPr>
          <a:xfrm>
            <a:off x="4932040" y="5785519"/>
            <a:ext cx="4091862" cy="307777"/>
          </a:xfrm>
          <a:prstGeom prst="rect">
            <a:avLst/>
          </a:prstGeom>
          <a:noFill/>
        </p:spPr>
        <p:txBody>
          <a:bodyPr wrap="square" rtlCol="0">
            <a:spAutoFit/>
          </a:bodyPr>
          <a:lstStyle/>
          <a:p>
            <a:r>
              <a:rPr lang="en-US" sz="1400" dirty="0"/>
              <a:t>Improved descriptions have been incorporated</a:t>
            </a:r>
          </a:p>
        </p:txBody>
      </p:sp>
      <p:sp>
        <p:nvSpPr>
          <p:cNvPr id="37" name="Striped Right Arrow 36">
            <a:extLst>
              <a:ext uri="{FF2B5EF4-FFF2-40B4-BE49-F238E27FC236}">
                <a16:creationId xmlns:a16="http://schemas.microsoft.com/office/drawing/2014/main" id="{A0D5DB70-FB63-9A4A-A302-7DCE8E1D202A}"/>
              </a:ext>
            </a:extLst>
          </p:cNvPr>
          <p:cNvSpPr/>
          <p:nvPr/>
        </p:nvSpPr>
        <p:spPr>
          <a:xfrm rot="9003322">
            <a:off x="6134764" y="2913335"/>
            <a:ext cx="1080120" cy="43929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1BFA66B-E66B-4AC7-9E78-4D1D6C6FA4CE}"/>
              </a:ext>
            </a:extLst>
          </p:cNvPr>
          <p:cNvCxnSpPr/>
          <p:nvPr/>
        </p:nvCxnSpPr>
        <p:spPr>
          <a:xfrm>
            <a:off x="1619672" y="5157192"/>
            <a:ext cx="1296144"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FF298AF-20CA-487C-88E8-EB1567EA6BAA}"/>
              </a:ext>
            </a:extLst>
          </p:cNvPr>
          <p:cNvCxnSpPr>
            <a:cxnSpLocks/>
          </p:cNvCxnSpPr>
          <p:nvPr/>
        </p:nvCxnSpPr>
        <p:spPr>
          <a:xfrm>
            <a:off x="1367643" y="5877272"/>
            <a:ext cx="1848603"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9DB42DC-9481-4EF1-A3FC-3118C6D0BA01}"/>
              </a:ext>
            </a:extLst>
          </p:cNvPr>
          <p:cNvCxnSpPr/>
          <p:nvPr/>
        </p:nvCxnSpPr>
        <p:spPr>
          <a:xfrm>
            <a:off x="323528" y="1653670"/>
            <a:ext cx="1296144"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6CB0606-CC5D-4436-937E-73AF4C8B7257}"/>
              </a:ext>
            </a:extLst>
          </p:cNvPr>
          <p:cNvCxnSpPr>
            <a:cxnSpLocks/>
          </p:cNvCxnSpPr>
          <p:nvPr/>
        </p:nvCxnSpPr>
        <p:spPr>
          <a:xfrm>
            <a:off x="323528" y="2701542"/>
            <a:ext cx="1944216"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A7D428E-95BE-4F75-BC8F-C6E2B3822147}"/>
              </a:ext>
            </a:extLst>
          </p:cNvPr>
          <p:cNvCxnSpPr>
            <a:cxnSpLocks/>
          </p:cNvCxnSpPr>
          <p:nvPr/>
        </p:nvCxnSpPr>
        <p:spPr>
          <a:xfrm flipV="1">
            <a:off x="827584" y="4065271"/>
            <a:ext cx="2388662" cy="992"/>
          </a:xfrm>
          <a:prstGeom prst="line">
            <a:avLst/>
          </a:prstGeom>
          <a:ln w="285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2111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C0993-7031-254C-8B7C-53FC9362AEF7}"/>
              </a:ext>
            </a:extLst>
          </p:cNvPr>
          <p:cNvSpPr>
            <a:spLocks noGrp="1"/>
          </p:cNvSpPr>
          <p:nvPr>
            <p:ph type="title"/>
          </p:nvPr>
        </p:nvSpPr>
        <p:spPr/>
        <p:txBody>
          <a:bodyPr/>
          <a:lstStyle/>
          <a:p>
            <a:r>
              <a:rPr lang="en-US" dirty="0"/>
              <a:t>A </a:t>
            </a:r>
            <a:r>
              <a:rPr lang="en-US" u="sng" dirty="0"/>
              <a:t>CD1</a:t>
            </a:r>
            <a:r>
              <a:rPr lang="en-US" dirty="0"/>
              <a:t> recommendation to develop and apply Design Criteria has been actively addressed</a:t>
            </a:r>
          </a:p>
        </p:txBody>
      </p:sp>
      <p:sp>
        <p:nvSpPr>
          <p:cNvPr id="4" name="Slide Number Placeholder 3">
            <a:extLst>
              <a:ext uri="{FF2B5EF4-FFF2-40B4-BE49-F238E27FC236}">
                <a16:creationId xmlns:a16="http://schemas.microsoft.com/office/drawing/2014/main" id="{BE76E4E4-3C2D-E84F-86F0-4FC07EBBAA2C}"/>
              </a:ext>
            </a:extLst>
          </p:cNvPr>
          <p:cNvSpPr>
            <a:spLocks noGrp="1"/>
          </p:cNvSpPr>
          <p:nvPr>
            <p:ph type="sldNum" sz="quarter" idx="12"/>
          </p:nvPr>
        </p:nvSpPr>
        <p:spPr/>
        <p:txBody>
          <a:bodyPr/>
          <a:lstStyle/>
          <a:p>
            <a:fld id="{BFDCA1C4-9514-7B4F-976F-D92F7E296653}" type="slidenum">
              <a:rPr lang="fr-FR" smtClean="0"/>
              <a:pPr/>
              <a:t>6</a:t>
            </a:fld>
            <a:endParaRPr lang="fr-FR" dirty="0"/>
          </a:p>
        </p:txBody>
      </p:sp>
      <p:sp>
        <p:nvSpPr>
          <p:cNvPr id="5" name="Footer Placeholder 4">
            <a:extLst>
              <a:ext uri="{FF2B5EF4-FFF2-40B4-BE49-F238E27FC236}">
                <a16:creationId xmlns:a16="http://schemas.microsoft.com/office/drawing/2014/main" id="{A4B823AC-028C-DC4F-B04F-04325629D481}"/>
              </a:ext>
            </a:extLst>
          </p:cNvPr>
          <p:cNvSpPr>
            <a:spLocks noGrp="1"/>
          </p:cNvSpPr>
          <p:nvPr>
            <p:ph type="ftr" sz="quarter" idx="3"/>
          </p:nvPr>
        </p:nvSpPr>
        <p:spPr/>
        <p:txBody>
          <a:bodyPr/>
          <a:lstStyle/>
          <a:p>
            <a:r>
              <a:rPr lang="en-US"/>
              <a:t>Review of the MQXFAP2 Al-Shell Issue and Lessons Learned</a:t>
            </a:r>
            <a:endParaRPr lang="en-GB" dirty="0"/>
          </a:p>
        </p:txBody>
      </p:sp>
      <p:pic>
        <p:nvPicPr>
          <p:cNvPr id="8" name="Picture 7">
            <a:extLst>
              <a:ext uri="{FF2B5EF4-FFF2-40B4-BE49-F238E27FC236}">
                <a16:creationId xmlns:a16="http://schemas.microsoft.com/office/drawing/2014/main" id="{A810C038-9456-0B42-AA97-4D89D35DA0B7}"/>
              </a:ext>
            </a:extLst>
          </p:cNvPr>
          <p:cNvPicPr>
            <a:picLocks noChangeAspect="1"/>
          </p:cNvPicPr>
          <p:nvPr/>
        </p:nvPicPr>
        <p:blipFill>
          <a:blip r:embed="rId2"/>
          <a:stretch>
            <a:fillRect/>
          </a:stretch>
        </p:blipFill>
        <p:spPr>
          <a:xfrm>
            <a:off x="182320" y="1268760"/>
            <a:ext cx="3325803" cy="4632630"/>
          </a:xfrm>
          <a:prstGeom prst="rect">
            <a:avLst/>
          </a:prstGeom>
          <a:ln>
            <a:solidFill>
              <a:schemeClr val="accent2">
                <a:lumMod val="60000"/>
                <a:lumOff val="40000"/>
              </a:schemeClr>
            </a:solidFill>
          </a:ln>
        </p:spPr>
      </p:pic>
      <p:pic>
        <p:nvPicPr>
          <p:cNvPr id="9" name="Picture 8">
            <a:extLst>
              <a:ext uri="{FF2B5EF4-FFF2-40B4-BE49-F238E27FC236}">
                <a16:creationId xmlns:a16="http://schemas.microsoft.com/office/drawing/2014/main" id="{BC93961C-4E4C-764D-93A3-A63A1FE009A4}"/>
              </a:ext>
            </a:extLst>
          </p:cNvPr>
          <p:cNvPicPr>
            <a:picLocks noChangeAspect="1"/>
          </p:cNvPicPr>
          <p:nvPr/>
        </p:nvPicPr>
        <p:blipFill>
          <a:blip r:embed="rId3"/>
          <a:stretch>
            <a:fillRect/>
          </a:stretch>
        </p:blipFill>
        <p:spPr>
          <a:xfrm>
            <a:off x="3508123" y="1306878"/>
            <a:ext cx="4193311" cy="4642594"/>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483381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15FA-FDB8-8F42-B762-B34463E4C2C1}"/>
              </a:ext>
            </a:extLst>
          </p:cNvPr>
          <p:cNvSpPr>
            <a:spLocks noGrp="1"/>
          </p:cNvSpPr>
          <p:nvPr>
            <p:ph type="title"/>
          </p:nvPr>
        </p:nvSpPr>
        <p:spPr/>
        <p:txBody>
          <a:bodyPr/>
          <a:lstStyle/>
          <a:p>
            <a:r>
              <a:rPr lang="en-US" dirty="0"/>
              <a:t>A focused review of the AL-7075-T65 design criteria was performed</a:t>
            </a:r>
          </a:p>
        </p:txBody>
      </p:sp>
      <p:sp>
        <p:nvSpPr>
          <p:cNvPr id="4" name="Slide Number Placeholder 3">
            <a:extLst>
              <a:ext uri="{FF2B5EF4-FFF2-40B4-BE49-F238E27FC236}">
                <a16:creationId xmlns:a16="http://schemas.microsoft.com/office/drawing/2014/main" id="{5FF0A7C8-C442-8345-B62A-05F3C2D9026C}"/>
              </a:ext>
            </a:extLst>
          </p:cNvPr>
          <p:cNvSpPr>
            <a:spLocks noGrp="1"/>
          </p:cNvSpPr>
          <p:nvPr>
            <p:ph type="sldNum" sz="quarter" idx="12"/>
          </p:nvPr>
        </p:nvSpPr>
        <p:spPr/>
        <p:txBody>
          <a:bodyPr/>
          <a:lstStyle/>
          <a:p>
            <a:fld id="{BFDCA1C4-9514-7B4F-976F-D92F7E296653}" type="slidenum">
              <a:rPr lang="fr-FR" smtClean="0"/>
              <a:pPr/>
              <a:t>7</a:t>
            </a:fld>
            <a:endParaRPr lang="fr-FR"/>
          </a:p>
        </p:txBody>
      </p:sp>
      <p:sp>
        <p:nvSpPr>
          <p:cNvPr id="5" name="Footer Placeholder 4">
            <a:extLst>
              <a:ext uri="{FF2B5EF4-FFF2-40B4-BE49-F238E27FC236}">
                <a16:creationId xmlns:a16="http://schemas.microsoft.com/office/drawing/2014/main" id="{4051651E-DF9E-3748-ABC8-F91C7B408B39}"/>
              </a:ext>
            </a:extLst>
          </p:cNvPr>
          <p:cNvSpPr>
            <a:spLocks noGrp="1"/>
          </p:cNvSpPr>
          <p:nvPr>
            <p:ph type="ftr" sz="quarter" idx="3"/>
          </p:nvPr>
        </p:nvSpPr>
        <p:spPr/>
        <p:txBody>
          <a:bodyPr/>
          <a:lstStyle/>
          <a:p>
            <a:r>
              <a:rPr lang="en-US"/>
              <a:t>Review of the MQXFAP2 Al-Shell Issue and Lessons Learned</a:t>
            </a:r>
            <a:endParaRPr lang="en-GB" dirty="0"/>
          </a:p>
        </p:txBody>
      </p:sp>
      <p:sp>
        <p:nvSpPr>
          <p:cNvPr id="8" name="Content Placeholder 7">
            <a:extLst>
              <a:ext uri="{FF2B5EF4-FFF2-40B4-BE49-F238E27FC236}">
                <a16:creationId xmlns:a16="http://schemas.microsoft.com/office/drawing/2014/main" id="{94462E10-910A-0A49-89FC-2E0B0BD35691}"/>
              </a:ext>
            </a:extLst>
          </p:cNvPr>
          <p:cNvSpPr>
            <a:spLocks noGrp="1"/>
          </p:cNvSpPr>
          <p:nvPr>
            <p:ph idx="1"/>
          </p:nvPr>
        </p:nvSpPr>
        <p:spPr>
          <a:xfrm>
            <a:off x="4427984" y="1081917"/>
            <a:ext cx="4546808" cy="5659882"/>
          </a:xfrm>
        </p:spPr>
        <p:txBody>
          <a:bodyPr>
            <a:normAutofit/>
          </a:bodyPr>
          <a:lstStyle/>
          <a:p>
            <a:r>
              <a:rPr lang="en-US" sz="1600" i="1" dirty="0"/>
              <a:t>Preliminary reviewer feedback:</a:t>
            </a:r>
          </a:p>
          <a:p>
            <a:pPr lvl="1"/>
            <a:r>
              <a:rPr lang="en-US" sz="1200" i="1" dirty="0"/>
              <a:t>" For avoiding failure, we understand you’re considering net section collapse (plastic) and fast fracture (critical flaw size) conditions. In fact you are proposing to use an “R6” equivalent approach, which considers a failure envelope (FAD) based on these two extreme (as well as the intermediate ductile tearing – J-integral/EPFM – condition). The approach at this time seem reasonable (as it is very comprehensive including three different failure modes), but we reserve the final judgement upon seeing and reviewing material behavior at the operational temperatures (where highest stress conditions exist).”</a:t>
            </a:r>
          </a:p>
          <a:p>
            <a:pPr lvl="1"/>
            <a:r>
              <a:rPr lang="en-US" sz="1200" i="1" dirty="0"/>
              <a:t>"Based on the comments from Flaw Detection discussion above, we recommend adding surface flaw detection (e.g. dye penetrant test) on final shell parts to identify any surface flaws, as a complement to the current ultrasonic inspections.”</a:t>
            </a:r>
          </a:p>
          <a:p>
            <a:pPr lvl="1"/>
            <a:r>
              <a:rPr lang="en-US" sz="1200" i="1" dirty="0"/>
              <a:t>" With evidence of adequate stress analysis, proper crack growth analysis during operation (if needed), sufficient material properties measurements (e.g. for KIC at lowest operating temperature), and accurate post fabrication flaw detection on component, the conservative margin of safety used in other codes can be reduced. Thus the use of a static stress limit of 80% and its further use of 80% on the load factor for the FAD would seem reasonable.”</a:t>
            </a:r>
          </a:p>
          <a:p>
            <a:pPr lvl="1"/>
            <a:r>
              <a:rPr lang="en-US" sz="1200" i="1" dirty="0"/>
              <a:t>…</a:t>
            </a:r>
          </a:p>
        </p:txBody>
      </p:sp>
      <p:pic>
        <p:nvPicPr>
          <p:cNvPr id="9" name="Picture 8">
            <a:extLst>
              <a:ext uri="{FF2B5EF4-FFF2-40B4-BE49-F238E27FC236}">
                <a16:creationId xmlns:a16="http://schemas.microsoft.com/office/drawing/2014/main" id="{91A99BB4-BA3F-F947-840F-10E88A5D2E1C}"/>
              </a:ext>
            </a:extLst>
          </p:cNvPr>
          <p:cNvPicPr>
            <a:picLocks noChangeAspect="1"/>
          </p:cNvPicPr>
          <p:nvPr/>
        </p:nvPicPr>
        <p:blipFill>
          <a:blip r:embed="rId2"/>
          <a:stretch>
            <a:fillRect/>
          </a:stretch>
        </p:blipFill>
        <p:spPr>
          <a:xfrm>
            <a:off x="7309" y="1047922"/>
            <a:ext cx="4682582" cy="5151323"/>
          </a:xfrm>
          <a:prstGeom prst="rect">
            <a:avLst/>
          </a:prstGeom>
        </p:spPr>
      </p:pic>
      <p:cxnSp>
        <p:nvCxnSpPr>
          <p:cNvPr id="7" name="Straight Connector 6">
            <a:extLst>
              <a:ext uri="{FF2B5EF4-FFF2-40B4-BE49-F238E27FC236}">
                <a16:creationId xmlns:a16="http://schemas.microsoft.com/office/drawing/2014/main" id="{16C31600-1703-4F9F-AAC8-C0589F0AAF5F}"/>
              </a:ext>
            </a:extLst>
          </p:cNvPr>
          <p:cNvCxnSpPr>
            <a:cxnSpLocks/>
          </p:cNvCxnSpPr>
          <p:nvPr/>
        </p:nvCxnSpPr>
        <p:spPr>
          <a:xfrm>
            <a:off x="6701388" y="2996952"/>
            <a:ext cx="2191092"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C5405DE-0E64-4D9F-9CE2-4433927371B0}"/>
              </a:ext>
            </a:extLst>
          </p:cNvPr>
          <p:cNvCxnSpPr>
            <a:cxnSpLocks/>
          </p:cNvCxnSpPr>
          <p:nvPr/>
        </p:nvCxnSpPr>
        <p:spPr>
          <a:xfrm>
            <a:off x="5148064" y="3212976"/>
            <a:ext cx="3024336"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6526D59-DCF2-4BEA-9AFA-35F4BBFB1572}"/>
              </a:ext>
            </a:extLst>
          </p:cNvPr>
          <p:cNvCxnSpPr>
            <a:cxnSpLocks/>
          </p:cNvCxnSpPr>
          <p:nvPr/>
        </p:nvCxnSpPr>
        <p:spPr>
          <a:xfrm>
            <a:off x="5220072" y="3410812"/>
            <a:ext cx="1584176"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7897A95-8193-445D-8118-440F6E05CA0E}"/>
              </a:ext>
            </a:extLst>
          </p:cNvPr>
          <p:cNvCxnSpPr>
            <a:cxnSpLocks/>
          </p:cNvCxnSpPr>
          <p:nvPr/>
        </p:nvCxnSpPr>
        <p:spPr>
          <a:xfrm>
            <a:off x="6444208" y="3933056"/>
            <a:ext cx="2304256"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3E89CC8-9C93-447D-8617-25FAF4E2470C}"/>
              </a:ext>
            </a:extLst>
          </p:cNvPr>
          <p:cNvCxnSpPr>
            <a:cxnSpLocks/>
          </p:cNvCxnSpPr>
          <p:nvPr/>
        </p:nvCxnSpPr>
        <p:spPr>
          <a:xfrm>
            <a:off x="5148064" y="4149080"/>
            <a:ext cx="648072"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9F9808B-AE0E-4163-9A04-C35BE7016C6D}"/>
              </a:ext>
            </a:extLst>
          </p:cNvPr>
          <p:cNvCxnSpPr>
            <a:cxnSpLocks/>
          </p:cNvCxnSpPr>
          <p:nvPr/>
        </p:nvCxnSpPr>
        <p:spPr>
          <a:xfrm>
            <a:off x="6588224" y="6021288"/>
            <a:ext cx="2304256"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58EABAB-7F33-41CD-ACE1-5915A69CADD9}"/>
              </a:ext>
            </a:extLst>
          </p:cNvPr>
          <p:cNvCxnSpPr>
            <a:cxnSpLocks/>
          </p:cNvCxnSpPr>
          <p:nvPr/>
        </p:nvCxnSpPr>
        <p:spPr>
          <a:xfrm>
            <a:off x="7235856" y="5805264"/>
            <a:ext cx="1630944"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44E3660-E744-4819-A1E3-CB83068DAA61}"/>
              </a:ext>
            </a:extLst>
          </p:cNvPr>
          <p:cNvCxnSpPr>
            <a:cxnSpLocks/>
          </p:cNvCxnSpPr>
          <p:nvPr/>
        </p:nvCxnSpPr>
        <p:spPr>
          <a:xfrm>
            <a:off x="7668344" y="2636912"/>
            <a:ext cx="1198456" cy="0"/>
          </a:xfrm>
          <a:prstGeom prst="line">
            <a:avLst/>
          </a:prstGeom>
          <a:ln w="285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4754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4E1E-4ECA-7B40-8562-7BDB13D29747}"/>
              </a:ext>
            </a:extLst>
          </p:cNvPr>
          <p:cNvSpPr>
            <a:spLocks noGrp="1"/>
          </p:cNvSpPr>
          <p:nvPr>
            <p:ph type="title"/>
          </p:nvPr>
        </p:nvSpPr>
        <p:spPr/>
        <p:txBody>
          <a:bodyPr/>
          <a:lstStyle/>
          <a:p>
            <a:r>
              <a:rPr lang="en-US" dirty="0"/>
              <a:t>MQXFA shells are designed to meet the Criteria</a:t>
            </a:r>
          </a:p>
        </p:txBody>
      </p:sp>
      <p:sp>
        <p:nvSpPr>
          <p:cNvPr id="3" name="Content Placeholder 2">
            <a:extLst>
              <a:ext uri="{FF2B5EF4-FFF2-40B4-BE49-F238E27FC236}">
                <a16:creationId xmlns:a16="http://schemas.microsoft.com/office/drawing/2014/main" id="{0E22B4A5-D412-2048-AD9E-D622F58D0ACA}"/>
              </a:ext>
            </a:extLst>
          </p:cNvPr>
          <p:cNvSpPr>
            <a:spLocks noGrp="1"/>
          </p:cNvSpPr>
          <p:nvPr>
            <p:ph idx="1"/>
          </p:nvPr>
        </p:nvSpPr>
        <p:spPr>
          <a:xfrm>
            <a:off x="179512" y="967318"/>
            <a:ext cx="5904216" cy="4906963"/>
          </a:xfrm>
        </p:spPr>
        <p:txBody>
          <a:bodyPr/>
          <a:lstStyle/>
          <a:p>
            <a:r>
              <a:rPr lang="en-US" sz="2000" dirty="0"/>
              <a:t>10mm  and 15mm radii at cutouts to reduce stress concentrations</a:t>
            </a:r>
          </a:p>
          <a:p>
            <a:r>
              <a:rPr lang="en-US" sz="2000" dirty="0"/>
              <a:t>AAA ultrasonic inspection of raw material</a:t>
            </a:r>
          </a:p>
          <a:p>
            <a:r>
              <a:rPr lang="en-US" sz="2000" dirty="0"/>
              <a:t>Dye-penetrant inspection post-machining to identify surface flaws</a:t>
            </a:r>
          </a:p>
          <a:p>
            <a:r>
              <a:rPr lang="en-US" sz="2000" dirty="0"/>
              <a:t>Fracture toughness (K</a:t>
            </a:r>
            <a:r>
              <a:rPr lang="en-US" sz="2000" baseline="-25000" dirty="0"/>
              <a:t>1c</a:t>
            </a:r>
            <a:r>
              <a:rPr lang="en-US" sz="2000" dirty="0"/>
              <a:t>) measurements on samples are being performed at cryogenic temperature – data used to evaluate margin</a:t>
            </a:r>
          </a:p>
          <a:p>
            <a:pPr lvl="1"/>
            <a:r>
              <a:rPr lang="en-US" sz="1600" dirty="0"/>
              <a:t>K1c of material samples show </a:t>
            </a:r>
          </a:p>
          <a:p>
            <a:pPr lvl="1"/>
            <a:r>
              <a:rPr lang="en-US" sz="1600" dirty="0"/>
              <a:t>Analysis using the failure assessment diagram shows that, for the largest non-detectable crack, we have a load factor of &gt;1.35; the design criteria call for a load factor &gt;1.2</a:t>
            </a:r>
          </a:p>
          <a:p>
            <a:endParaRPr lang="en-US" sz="2000" dirty="0"/>
          </a:p>
          <a:p>
            <a:endParaRPr lang="en-US" dirty="0"/>
          </a:p>
        </p:txBody>
      </p:sp>
      <p:sp>
        <p:nvSpPr>
          <p:cNvPr id="4" name="Slide Number Placeholder 3">
            <a:extLst>
              <a:ext uri="{FF2B5EF4-FFF2-40B4-BE49-F238E27FC236}">
                <a16:creationId xmlns:a16="http://schemas.microsoft.com/office/drawing/2014/main" id="{A4338689-FC96-DF45-86C2-BFC57682C40D}"/>
              </a:ext>
            </a:extLst>
          </p:cNvPr>
          <p:cNvSpPr>
            <a:spLocks noGrp="1"/>
          </p:cNvSpPr>
          <p:nvPr>
            <p:ph type="sldNum" sz="quarter" idx="12"/>
          </p:nvPr>
        </p:nvSpPr>
        <p:spPr/>
        <p:txBody>
          <a:bodyPr/>
          <a:lstStyle/>
          <a:p>
            <a:fld id="{BFDCA1C4-9514-7B4F-976F-D92F7E296653}" type="slidenum">
              <a:rPr lang="fr-FR" smtClean="0"/>
              <a:pPr/>
              <a:t>8</a:t>
            </a:fld>
            <a:endParaRPr lang="fr-FR"/>
          </a:p>
        </p:txBody>
      </p:sp>
      <p:sp>
        <p:nvSpPr>
          <p:cNvPr id="5" name="Footer Placeholder 4">
            <a:extLst>
              <a:ext uri="{FF2B5EF4-FFF2-40B4-BE49-F238E27FC236}">
                <a16:creationId xmlns:a16="http://schemas.microsoft.com/office/drawing/2014/main" id="{EB371A89-00C9-BF4F-863C-063A3510EE45}"/>
              </a:ext>
            </a:extLst>
          </p:cNvPr>
          <p:cNvSpPr>
            <a:spLocks noGrp="1"/>
          </p:cNvSpPr>
          <p:nvPr>
            <p:ph type="ftr" sz="quarter" idx="3"/>
          </p:nvPr>
        </p:nvSpPr>
        <p:spPr/>
        <p:txBody>
          <a:bodyPr/>
          <a:lstStyle/>
          <a:p>
            <a:r>
              <a:rPr lang="en-US"/>
              <a:t>Review of the MQXFAP2 Al-Shell Issue and Lessons Learned</a:t>
            </a:r>
            <a:endParaRPr lang="en-GB" dirty="0"/>
          </a:p>
        </p:txBody>
      </p:sp>
      <p:pic>
        <p:nvPicPr>
          <p:cNvPr id="6" name="Picture 5">
            <a:extLst>
              <a:ext uri="{FF2B5EF4-FFF2-40B4-BE49-F238E27FC236}">
                <a16:creationId xmlns:a16="http://schemas.microsoft.com/office/drawing/2014/main" id="{720F66A0-6BBD-0D4A-8C08-6A123BF99F78}"/>
              </a:ext>
            </a:extLst>
          </p:cNvPr>
          <p:cNvPicPr>
            <a:picLocks noChangeAspect="1"/>
          </p:cNvPicPr>
          <p:nvPr/>
        </p:nvPicPr>
        <p:blipFill>
          <a:blip r:embed="rId2"/>
          <a:stretch>
            <a:fillRect/>
          </a:stretch>
        </p:blipFill>
        <p:spPr>
          <a:xfrm>
            <a:off x="6083729" y="515237"/>
            <a:ext cx="3048084" cy="5929606"/>
          </a:xfrm>
          <a:prstGeom prst="rect">
            <a:avLst/>
          </a:prstGeom>
        </p:spPr>
      </p:pic>
    </p:spTree>
    <p:extLst>
      <p:ext uri="{BB962C8B-B14F-4D97-AF65-F5344CB8AC3E}">
        <p14:creationId xmlns:p14="http://schemas.microsoft.com/office/powerpoint/2010/main" val="287234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7BB5D-635E-4488-A95F-C67781375FE1}"/>
              </a:ext>
            </a:extLst>
          </p:cNvPr>
          <p:cNvSpPr>
            <a:spLocks noGrp="1"/>
          </p:cNvSpPr>
          <p:nvPr>
            <p:ph type="title"/>
          </p:nvPr>
        </p:nvSpPr>
        <p:spPr>
          <a:xfrm>
            <a:off x="612000" y="180000"/>
            <a:ext cx="4536064" cy="872736"/>
          </a:xfrm>
        </p:spPr>
        <p:txBody>
          <a:bodyPr/>
          <a:lstStyle/>
          <a:p>
            <a:r>
              <a:rPr lang="en-US" dirty="0"/>
              <a:t>MQXF Design Validation</a:t>
            </a:r>
            <a:br>
              <a:rPr lang="en-US" dirty="0"/>
            </a:br>
            <a:r>
              <a:rPr lang="en-US" dirty="0"/>
              <a:t>(by LARP/AUP &amp; CERN)</a:t>
            </a:r>
          </a:p>
        </p:txBody>
      </p:sp>
      <p:sp>
        <p:nvSpPr>
          <p:cNvPr id="3" name="Content Placeholder 2">
            <a:extLst>
              <a:ext uri="{FF2B5EF4-FFF2-40B4-BE49-F238E27FC236}">
                <a16:creationId xmlns:a16="http://schemas.microsoft.com/office/drawing/2014/main" id="{F7376FA4-BF6C-4265-95AC-6240D6E6B843}"/>
              </a:ext>
            </a:extLst>
          </p:cNvPr>
          <p:cNvSpPr>
            <a:spLocks noGrp="1"/>
          </p:cNvSpPr>
          <p:nvPr>
            <p:ph idx="1"/>
          </p:nvPr>
        </p:nvSpPr>
        <p:spPr>
          <a:xfrm>
            <a:off x="313184" y="2713910"/>
            <a:ext cx="8435280" cy="1147138"/>
          </a:xfrm>
        </p:spPr>
        <p:txBody>
          <a:bodyPr>
            <a:normAutofit fontScale="92500"/>
          </a:bodyPr>
          <a:lstStyle/>
          <a:p>
            <a:r>
              <a:rPr lang="en-US" dirty="0"/>
              <a:t>Short models: S1a/b/c/d/e   S3a/b/c, S5, S4, (S6 soon)</a:t>
            </a:r>
          </a:p>
          <a:p>
            <a:r>
              <a:rPr lang="en-US" dirty="0"/>
              <a:t>Prototypes: AP1, AP2 </a:t>
            </a:r>
          </a:p>
          <a:p>
            <a:endParaRPr lang="en-US" dirty="0"/>
          </a:p>
        </p:txBody>
      </p:sp>
      <p:sp>
        <p:nvSpPr>
          <p:cNvPr id="4" name="Slide Number Placeholder 3">
            <a:extLst>
              <a:ext uri="{FF2B5EF4-FFF2-40B4-BE49-F238E27FC236}">
                <a16:creationId xmlns:a16="http://schemas.microsoft.com/office/drawing/2014/main" id="{BC9AB920-7FFD-4666-9396-678D4EFCCA37}"/>
              </a:ext>
            </a:extLst>
          </p:cNvPr>
          <p:cNvSpPr>
            <a:spLocks noGrp="1"/>
          </p:cNvSpPr>
          <p:nvPr>
            <p:ph type="sldNum" sz="quarter" idx="12"/>
          </p:nvPr>
        </p:nvSpPr>
        <p:spPr/>
        <p:txBody>
          <a:bodyPr/>
          <a:lstStyle/>
          <a:p>
            <a:fld id="{BFDCA1C4-9514-7B4F-976F-D92F7E296653}" type="slidenum">
              <a:rPr lang="fr-FR" smtClean="0"/>
              <a:pPr/>
              <a:t>9</a:t>
            </a:fld>
            <a:endParaRPr lang="fr-FR" dirty="0"/>
          </a:p>
        </p:txBody>
      </p:sp>
      <p:pic>
        <p:nvPicPr>
          <p:cNvPr id="6" name="Picture 5">
            <a:extLst>
              <a:ext uri="{FF2B5EF4-FFF2-40B4-BE49-F238E27FC236}">
                <a16:creationId xmlns:a16="http://schemas.microsoft.com/office/drawing/2014/main" id="{2D651BF1-BD45-41E0-B8CE-DE8F45AB3C03}"/>
              </a:ext>
            </a:extLst>
          </p:cNvPr>
          <p:cNvPicPr>
            <a:picLocks noChangeAspect="1"/>
          </p:cNvPicPr>
          <p:nvPr/>
        </p:nvPicPr>
        <p:blipFill>
          <a:blip r:embed="rId2"/>
          <a:stretch>
            <a:fillRect/>
          </a:stretch>
        </p:blipFill>
        <p:spPr>
          <a:xfrm>
            <a:off x="35496" y="4149081"/>
            <a:ext cx="4382370" cy="2090408"/>
          </a:xfrm>
          <a:prstGeom prst="rect">
            <a:avLst/>
          </a:prstGeom>
        </p:spPr>
      </p:pic>
      <p:pic>
        <p:nvPicPr>
          <p:cNvPr id="7" name="Picture 6">
            <a:extLst>
              <a:ext uri="{FF2B5EF4-FFF2-40B4-BE49-F238E27FC236}">
                <a16:creationId xmlns:a16="http://schemas.microsoft.com/office/drawing/2014/main" id="{3C4B24ED-AF10-4503-9EB5-F179D7FA55A8}"/>
              </a:ext>
            </a:extLst>
          </p:cNvPr>
          <p:cNvPicPr>
            <a:picLocks noChangeAspect="1"/>
          </p:cNvPicPr>
          <p:nvPr/>
        </p:nvPicPr>
        <p:blipFill>
          <a:blip r:embed="rId3"/>
          <a:stretch>
            <a:fillRect/>
          </a:stretch>
        </p:blipFill>
        <p:spPr>
          <a:xfrm>
            <a:off x="5220757" y="141650"/>
            <a:ext cx="3797774" cy="2495262"/>
          </a:xfrm>
          <a:prstGeom prst="rect">
            <a:avLst/>
          </a:prstGeom>
        </p:spPr>
      </p:pic>
      <p:pic>
        <p:nvPicPr>
          <p:cNvPr id="8" name="Picture 7">
            <a:extLst>
              <a:ext uri="{FF2B5EF4-FFF2-40B4-BE49-F238E27FC236}">
                <a16:creationId xmlns:a16="http://schemas.microsoft.com/office/drawing/2014/main" id="{3020E022-D664-483C-9D82-E85943470500}"/>
              </a:ext>
            </a:extLst>
          </p:cNvPr>
          <p:cNvPicPr>
            <a:picLocks noChangeAspect="1"/>
          </p:cNvPicPr>
          <p:nvPr/>
        </p:nvPicPr>
        <p:blipFill>
          <a:blip r:embed="rId4"/>
          <a:stretch>
            <a:fillRect/>
          </a:stretch>
        </p:blipFill>
        <p:spPr>
          <a:xfrm>
            <a:off x="4746972" y="3898263"/>
            <a:ext cx="3569444" cy="2938777"/>
          </a:xfrm>
          <a:prstGeom prst="rect">
            <a:avLst/>
          </a:prstGeom>
        </p:spPr>
      </p:pic>
      <p:sp>
        <p:nvSpPr>
          <p:cNvPr id="9" name="TextBox 8">
            <a:extLst>
              <a:ext uri="{FF2B5EF4-FFF2-40B4-BE49-F238E27FC236}">
                <a16:creationId xmlns:a16="http://schemas.microsoft.com/office/drawing/2014/main" id="{3F157CD6-D0DD-44AA-BD66-50A5A8FBA7CF}"/>
              </a:ext>
            </a:extLst>
          </p:cNvPr>
          <p:cNvSpPr txBox="1"/>
          <p:nvPr/>
        </p:nvSpPr>
        <p:spPr>
          <a:xfrm>
            <a:off x="5220072" y="2175247"/>
            <a:ext cx="1829770" cy="461665"/>
          </a:xfrm>
          <a:prstGeom prst="rect">
            <a:avLst/>
          </a:prstGeom>
          <a:solidFill>
            <a:schemeClr val="bg1"/>
          </a:solidFill>
        </p:spPr>
        <p:txBody>
          <a:bodyPr wrap="square" rtlCol="0">
            <a:spAutoFit/>
          </a:bodyPr>
          <a:lstStyle/>
          <a:p>
            <a:r>
              <a:rPr lang="en-US" sz="1200" dirty="0"/>
              <a:t>4m coil during assembly in mirror structure</a:t>
            </a:r>
          </a:p>
        </p:txBody>
      </p:sp>
      <p:sp>
        <p:nvSpPr>
          <p:cNvPr id="10" name="TextBox 9">
            <a:extLst>
              <a:ext uri="{FF2B5EF4-FFF2-40B4-BE49-F238E27FC236}">
                <a16:creationId xmlns:a16="http://schemas.microsoft.com/office/drawing/2014/main" id="{BBDAD3E4-839D-4891-81C8-228F5812D0ED}"/>
              </a:ext>
            </a:extLst>
          </p:cNvPr>
          <p:cNvSpPr txBox="1"/>
          <p:nvPr/>
        </p:nvSpPr>
        <p:spPr>
          <a:xfrm>
            <a:off x="4746972" y="6375375"/>
            <a:ext cx="1553220" cy="461665"/>
          </a:xfrm>
          <a:prstGeom prst="rect">
            <a:avLst/>
          </a:prstGeom>
          <a:solidFill>
            <a:schemeClr val="bg1"/>
          </a:solidFill>
        </p:spPr>
        <p:txBody>
          <a:bodyPr wrap="square" rtlCol="0">
            <a:spAutoFit/>
          </a:bodyPr>
          <a:lstStyle/>
          <a:p>
            <a:r>
              <a:rPr lang="en-US" sz="1200" dirty="0"/>
              <a:t>1</a:t>
            </a:r>
            <a:r>
              <a:rPr lang="en-US" sz="1200" baseline="30000" dirty="0"/>
              <a:t>st</a:t>
            </a:r>
            <a:r>
              <a:rPr lang="en-US" sz="1200" dirty="0"/>
              <a:t> prototype during preparation for test</a:t>
            </a:r>
          </a:p>
        </p:txBody>
      </p:sp>
      <p:sp>
        <p:nvSpPr>
          <p:cNvPr id="11" name="Content Placeholder 2">
            <a:extLst>
              <a:ext uri="{FF2B5EF4-FFF2-40B4-BE49-F238E27FC236}">
                <a16:creationId xmlns:a16="http://schemas.microsoft.com/office/drawing/2014/main" id="{798D7E4C-E90C-4A9D-A82A-F6208B3D423E}"/>
              </a:ext>
            </a:extLst>
          </p:cNvPr>
          <p:cNvSpPr txBox="1">
            <a:spLocks/>
          </p:cNvSpPr>
          <p:nvPr/>
        </p:nvSpPr>
        <p:spPr>
          <a:xfrm>
            <a:off x="308468" y="1310634"/>
            <a:ext cx="4448206" cy="1520628"/>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Design validated through:</a:t>
            </a:r>
          </a:p>
          <a:p>
            <a:r>
              <a:rPr lang="en-US" sz="2600" dirty="0"/>
              <a:t>Single coil tests:</a:t>
            </a:r>
          </a:p>
          <a:p>
            <a:pPr lvl="1"/>
            <a:r>
              <a:rPr lang="en-US" dirty="0"/>
              <a:t>Short and long coils</a:t>
            </a:r>
          </a:p>
        </p:txBody>
      </p:sp>
      <p:sp>
        <p:nvSpPr>
          <p:cNvPr id="5" name="Rectangle 4">
            <a:extLst>
              <a:ext uri="{FF2B5EF4-FFF2-40B4-BE49-F238E27FC236}">
                <a16:creationId xmlns:a16="http://schemas.microsoft.com/office/drawing/2014/main" id="{E2773350-1F24-4D9E-80FA-1FCC6C79AA39}"/>
              </a:ext>
            </a:extLst>
          </p:cNvPr>
          <p:cNvSpPr/>
          <p:nvPr/>
        </p:nvSpPr>
        <p:spPr>
          <a:xfrm>
            <a:off x="4621670" y="2674128"/>
            <a:ext cx="4065130" cy="970896"/>
          </a:xfrm>
          <a:prstGeom prst="rect">
            <a:avLst/>
          </a:prstGeom>
          <a:noFill/>
          <a:ln w="190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2400" dirty="0">
                <a:solidFill>
                  <a:schemeClr val="tx2"/>
                </a:solidFill>
              </a:rPr>
              <a:t>At CERN</a:t>
            </a:r>
          </a:p>
        </p:txBody>
      </p:sp>
      <p:sp>
        <p:nvSpPr>
          <p:cNvPr id="12" name="Rectangle 11">
            <a:extLst>
              <a:ext uri="{FF2B5EF4-FFF2-40B4-BE49-F238E27FC236}">
                <a16:creationId xmlns:a16="http://schemas.microsoft.com/office/drawing/2014/main" id="{58B659C1-7D45-4534-B1C1-36EE641F6E85}"/>
              </a:ext>
            </a:extLst>
          </p:cNvPr>
          <p:cNvSpPr/>
          <p:nvPr/>
        </p:nvSpPr>
        <p:spPr>
          <a:xfrm>
            <a:off x="539552" y="1793977"/>
            <a:ext cx="4065130" cy="2232761"/>
          </a:xfrm>
          <a:prstGeom prst="rect">
            <a:avLst/>
          </a:prstGeom>
          <a:noFill/>
          <a:ln w="190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sz="2400" dirty="0">
              <a:solidFill>
                <a:srgbClr val="5F5F5F"/>
              </a:solidFill>
            </a:endParaRPr>
          </a:p>
          <a:p>
            <a:pPr algn="ctr"/>
            <a:endParaRPr lang="en-US" sz="2400" dirty="0">
              <a:solidFill>
                <a:srgbClr val="5F5F5F"/>
              </a:solidFill>
            </a:endParaRPr>
          </a:p>
          <a:p>
            <a:pPr algn="ctr"/>
            <a:endParaRPr lang="en-US" sz="2400" dirty="0">
              <a:solidFill>
                <a:srgbClr val="5F5F5F"/>
              </a:solidFill>
            </a:endParaRPr>
          </a:p>
          <a:p>
            <a:pPr algn="ctr"/>
            <a:endParaRPr lang="en-US" sz="2400" dirty="0">
              <a:solidFill>
                <a:srgbClr val="5F5F5F"/>
              </a:solidFill>
            </a:endParaRPr>
          </a:p>
          <a:p>
            <a:pPr algn="ctr"/>
            <a:r>
              <a:rPr lang="en-US" sz="2400" dirty="0">
                <a:solidFill>
                  <a:schemeClr val="tx2"/>
                </a:solidFill>
              </a:rPr>
              <a:t>By LARP/AUP</a:t>
            </a:r>
          </a:p>
        </p:txBody>
      </p:sp>
      <p:sp>
        <p:nvSpPr>
          <p:cNvPr id="13" name="Footer Placeholder 12">
            <a:extLst>
              <a:ext uri="{FF2B5EF4-FFF2-40B4-BE49-F238E27FC236}">
                <a16:creationId xmlns:a16="http://schemas.microsoft.com/office/drawing/2014/main" id="{BC7D897F-FB45-4724-8B72-21BC3E420DAE}"/>
              </a:ext>
            </a:extLst>
          </p:cNvPr>
          <p:cNvSpPr>
            <a:spLocks noGrp="1"/>
          </p:cNvSpPr>
          <p:nvPr>
            <p:ph type="ftr" sz="quarter" idx="11"/>
          </p:nvPr>
        </p:nvSpPr>
        <p:spPr>
          <a:xfrm>
            <a:off x="1959157" y="6477040"/>
            <a:ext cx="2716670" cy="360000"/>
          </a:xfrm>
        </p:spPr>
        <p:txBody>
          <a:bodyPr/>
          <a:lstStyle/>
          <a:p>
            <a:r>
              <a:rPr lang="en-US" noProof="0" dirty="0"/>
              <a:t>Review of the MQXFAP2 Al-Shell Issue and Lessons Learned</a:t>
            </a:r>
            <a:endParaRPr lang="en-GB" noProof="0" dirty="0"/>
          </a:p>
        </p:txBody>
      </p:sp>
    </p:spTree>
    <p:extLst>
      <p:ext uri="{BB962C8B-B14F-4D97-AF65-F5344CB8AC3E}">
        <p14:creationId xmlns:p14="http://schemas.microsoft.com/office/powerpoint/2010/main" val="2726513161"/>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BF8EF391-2BAD-45F4-B22E-736040720C99}">
  <ds:schemaRefs>
    <ds:schemaRef ds:uri="http://purl.org/dc/elements/1.1/"/>
    <ds:schemaRef ds:uri="http://schemas.microsoft.com/office/2006/metadata/properties"/>
    <ds:schemaRef ds:uri="8946e33d-fd2f-4ae4-8ee9-d90c129cdf9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8304</TotalTime>
  <Words>1861</Words>
  <Application>Microsoft Office PowerPoint</Application>
  <PresentationFormat>On-screen Show (4:3)</PresentationFormat>
  <Paragraphs>270</Paragraphs>
  <Slides>23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Times New Roman</vt:lpstr>
      <vt:lpstr>TimesNewRomanPSMT</vt:lpstr>
      <vt:lpstr>Wingdings</vt:lpstr>
      <vt:lpstr>Thème Office</vt:lpstr>
      <vt:lpstr>Review of the MQXFAP2 Al-Shell Issue and Lessons Learned - Introduction &amp; Charges</vt:lpstr>
      <vt:lpstr>Outline</vt:lpstr>
      <vt:lpstr>US Contribution to HL-LHC Inner Triplets</vt:lpstr>
      <vt:lpstr>MQXFA/B Main Parameters</vt:lpstr>
      <vt:lpstr>CD1 recommendation: Create Design Criteria</vt:lpstr>
      <vt:lpstr>A CD1 recommendation to develop and apply Design Criteria has been actively addressed</vt:lpstr>
      <vt:lpstr>A focused review of the AL-7075-T65 design criteria was performed</vt:lpstr>
      <vt:lpstr>MQXFA shells are designed to meet the Criteria</vt:lpstr>
      <vt:lpstr>MQXF Design Validation (by LARP/AUP &amp; CERN)</vt:lpstr>
      <vt:lpstr>MQXFS1a/b/c/d/e (US)</vt:lpstr>
      <vt:lpstr>MQXFS3 – S4 – S5 (CERN)</vt:lpstr>
      <vt:lpstr>MQXFAP2</vt:lpstr>
      <vt:lpstr>MQXFAP2  Structure Procurement and Inspection </vt:lpstr>
      <vt:lpstr>MQXFAP2 visual inspection</vt:lpstr>
      <vt:lpstr>MQXFAP2 visual inspection</vt:lpstr>
      <vt:lpstr>MQXFAP2 visual inspection</vt:lpstr>
      <vt:lpstr>MQXFAP2 Shells</vt:lpstr>
      <vt:lpstr>Overview of shells: materials and corners</vt:lpstr>
      <vt:lpstr>MQXFA Next Steps </vt:lpstr>
      <vt:lpstr>Review Goals</vt:lpstr>
      <vt:lpstr>CHARGE Questions - I</vt:lpstr>
      <vt:lpstr>CHARGE Questions - II</vt:lpstr>
      <vt:lpstr>Close-out &amp; Report</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Giorgio Ambrosio</cp:lastModifiedBy>
  <cp:revision>445</cp:revision>
  <cp:lastPrinted>2016-09-22T19:01:15Z</cp:lastPrinted>
  <dcterms:created xsi:type="dcterms:W3CDTF">2016-03-23T12:58:39Z</dcterms:created>
  <dcterms:modified xsi:type="dcterms:W3CDTF">2019-03-22T02:22:54Z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