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597" r:id="rId5"/>
    <p:sldId id="319" r:id="rId6"/>
    <p:sldId id="339" r:id="rId7"/>
    <p:sldId id="347" r:id="rId8"/>
    <p:sldId id="598" r:id="rId9"/>
    <p:sldId id="327" r:id="rId10"/>
    <p:sldId id="600" r:id="rId11"/>
    <p:sldId id="334" r:id="rId12"/>
    <p:sldId id="602" r:id="rId13"/>
    <p:sldId id="336" r:id="rId14"/>
    <p:sldId id="338" r:id="rId15"/>
    <p:sldId id="603" r:id="rId16"/>
    <p:sldId id="601" r:id="rId17"/>
    <p:sldId id="604" r:id="rId18"/>
    <p:sldId id="331" r:id="rId19"/>
    <p:sldId id="329" r:id="rId20"/>
    <p:sldId id="605" r:id="rId21"/>
    <p:sldId id="337" r:id="rId22"/>
    <p:sldId id="324" r:id="rId23"/>
    <p:sldId id="606" r:id="rId24"/>
    <p:sldId id="608" r:id="rId25"/>
    <p:sldId id="609" r:id="rId26"/>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404040"/>
    <a:srgbClr val="4E4E4E"/>
    <a:srgbClr val="63666A"/>
    <a:srgbClr val="99D6EA"/>
    <a:srgbClr val="505050"/>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autoAdjust="0"/>
    <p:restoredTop sz="86940" autoAdjust="0"/>
  </p:normalViewPr>
  <p:slideViewPr>
    <p:cSldViewPr snapToGrid="0" snapToObjects="1" showGuides="1">
      <p:cViewPr varScale="1">
        <p:scale>
          <a:sx n="78" d="100"/>
          <a:sy n="78" d="100"/>
        </p:scale>
        <p:origin x="1496" y="184"/>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4143587" y="1"/>
            <a:ext cx="3169920" cy="480060"/>
          </a:xfrm>
          <a:prstGeom prst="rect">
            <a:avLst/>
          </a:prstGeom>
        </p:spPr>
        <p:txBody>
          <a:bodyPr vert="horz" wrap="square" lIns="96658" tIns="48329" rIns="96658" bIns="4832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3/3/19</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8" tIns="48329" rIns="96658" bIns="4832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58" tIns="48329" rIns="96658" bIns="4832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wrap="square" lIns="96658" tIns="48329" rIns="96658" bIns="4832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3/3/19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8" tIns="48329" rIns="96658" bIns="48329" rtlCol="0" anchor="ctr"/>
          <a:lstStyle/>
          <a:p>
            <a:pPr lvl="0"/>
            <a:endParaRPr lang="en-US" noProof="0"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8" tIns="48329" rIns="96658" bIns="4832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8" tIns="48329" rIns="96658" bIns="4832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58" tIns="48329" rIns="96658" bIns="4832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dirty="0"/>
          </a:p>
        </p:txBody>
      </p:sp>
    </p:spTree>
    <p:extLst>
      <p:ext uri="{BB962C8B-B14F-4D97-AF65-F5344CB8AC3E}">
        <p14:creationId xmlns:p14="http://schemas.microsoft.com/office/powerpoint/2010/main" val="145468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6</a:t>
            </a:fld>
            <a:endParaRPr lang="en-US" dirty="0"/>
          </a:p>
        </p:txBody>
      </p:sp>
    </p:spTree>
    <p:extLst>
      <p:ext uri="{BB962C8B-B14F-4D97-AF65-F5344CB8AC3E}">
        <p14:creationId xmlns:p14="http://schemas.microsoft.com/office/powerpoint/2010/main" val="1389411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727131" y="6195094"/>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88917"/>
            <a:ext cx="9010786" cy="30189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197" y="874754"/>
            <a:ext cx="9161762" cy="3068205"/>
          </a:xfrm>
          <a:prstGeom prst="rect">
            <a:avLst/>
          </a:prstGeom>
        </p:spPr>
      </p:pic>
      <p:sp>
        <p:nvSpPr>
          <p:cNvPr id="9" name="TextBox 8"/>
          <p:cNvSpPr txBox="1"/>
          <p:nvPr userDrawn="1"/>
        </p:nvSpPr>
        <p:spPr>
          <a:xfrm>
            <a:off x="5727131" y="5162312"/>
            <a:ext cx="3143723" cy="923330"/>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In partnership with: </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India/DAE</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Italy/INFN</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UK/STFC</a:t>
            </a: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baseline="0" dirty="0">
                <a:solidFill>
                  <a:schemeClr val="tx1"/>
                </a:solidFill>
                <a:latin typeface="Helvetica"/>
                <a:ea typeface="Geneva" charset="0"/>
                <a:cs typeface="Helvetica"/>
              </a:rPr>
              <a:t>   France/CEA/lrfu, CNRS/IN2P3</a:t>
            </a:r>
            <a:endParaRPr lang="en-US" dirty="0"/>
          </a:p>
        </p:txBody>
      </p:sp>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6" y="6495482"/>
            <a:ext cx="119156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4-5, 2019</a:t>
            </a:r>
          </a:p>
        </p:txBody>
      </p:sp>
      <p:sp>
        <p:nvSpPr>
          <p:cNvPr id="11" name="Footer Placeholder 4"/>
          <p:cNvSpPr>
            <a:spLocks noGrp="1"/>
          </p:cNvSpPr>
          <p:nvPr>
            <p:ph type="ftr" sz="quarter" idx="3"/>
          </p:nvPr>
        </p:nvSpPr>
        <p:spPr>
          <a:xfrm>
            <a:off x="2117933" y="6495482"/>
            <a:ext cx="4726488"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J. Leibfritz | 121.04.03-Test Infrastructure</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4-5, 2019</a:t>
            </a:r>
          </a:p>
        </p:txBody>
      </p:sp>
      <p:sp>
        <p:nvSpPr>
          <p:cNvPr id="18" name="Footer Placeholder 4"/>
          <p:cNvSpPr>
            <a:spLocks noGrp="1"/>
          </p:cNvSpPr>
          <p:nvPr>
            <p:ph type="ftr" sz="quarter" idx="3"/>
          </p:nvPr>
        </p:nvSpPr>
        <p:spPr>
          <a:xfrm>
            <a:off x="1530601" y="6495482"/>
            <a:ext cx="5538537"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J. Leibfritz | 121.04.03-Test Infrastructure</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p:txBody>
          <a:bodyPr/>
          <a:lstStyle>
            <a:lvl1pPr>
              <a:defRPr sz="1200" smtClean="0"/>
            </a:lvl1pPr>
          </a:lstStyle>
          <a:p>
            <a:pPr>
              <a:defRPr/>
            </a:pPr>
            <a:r>
              <a:rPr lang="en-US" dirty="0"/>
              <a:t>March 4-5, 2019</a:t>
            </a:r>
          </a:p>
        </p:txBody>
      </p:sp>
      <p:sp>
        <p:nvSpPr>
          <p:cNvPr id="6" name="Footer Placeholder 4"/>
          <p:cNvSpPr>
            <a:spLocks noGrp="1"/>
          </p:cNvSpPr>
          <p:nvPr>
            <p:ph type="ftr" sz="quarter" idx="17"/>
          </p:nvPr>
        </p:nvSpPr>
        <p:spPr>
          <a:xfrm>
            <a:off x="1530601" y="6495482"/>
            <a:ext cx="5538537" cy="242873"/>
          </a:xfrm>
        </p:spPr>
        <p:txBody>
          <a:bodyPr/>
          <a:lstStyle>
            <a:lvl1pPr>
              <a:defRPr sz="1200" dirty="0" smtClean="0"/>
            </a:lvl1pPr>
          </a:lstStyle>
          <a:p>
            <a:pPr>
              <a:defRPr/>
            </a:pPr>
            <a:r>
              <a:rPr lang="en-US" dirty="0"/>
              <a:t>J. Leibfritz | 121.04.03-Test Infrastructure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sz="1200" smtClean="0"/>
            </a:lvl1pPr>
          </a:lstStyle>
          <a:p>
            <a:pPr>
              <a:defRPr/>
            </a:pPr>
            <a:r>
              <a:rPr lang="en-US" dirty="0"/>
              <a:t>March 4-5, 2019</a:t>
            </a:r>
          </a:p>
        </p:txBody>
      </p:sp>
      <p:sp>
        <p:nvSpPr>
          <p:cNvPr id="6" name="Footer Placeholder 4"/>
          <p:cNvSpPr>
            <a:spLocks noGrp="1"/>
          </p:cNvSpPr>
          <p:nvPr>
            <p:ph type="ftr" sz="quarter" idx="11"/>
          </p:nvPr>
        </p:nvSpPr>
        <p:spPr>
          <a:xfrm>
            <a:off x="1530601" y="6495482"/>
            <a:ext cx="5538537" cy="242873"/>
          </a:xfrm>
        </p:spPr>
        <p:txBody>
          <a:bodyPr/>
          <a:lstStyle>
            <a:lvl1pPr>
              <a:defRPr sz="1200" dirty="0" smtClean="0"/>
            </a:lvl1pPr>
          </a:lstStyle>
          <a:p>
            <a:pPr>
              <a:defRPr/>
            </a:pPr>
            <a:r>
              <a:rPr lang="en-US" dirty="0"/>
              <a:t>J. Leibfritz | 121.04.03-Test Infrastructure</a:t>
            </a:r>
            <a:endParaRPr lang="en-US" b="1" dirty="0"/>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t>March 4-5, 2019</a:t>
            </a:r>
          </a:p>
        </p:txBody>
      </p:sp>
      <p:sp>
        <p:nvSpPr>
          <p:cNvPr id="4" name="Footer Placeholder 3"/>
          <p:cNvSpPr>
            <a:spLocks noGrp="1"/>
          </p:cNvSpPr>
          <p:nvPr>
            <p:ph type="ftr" sz="quarter" idx="11"/>
          </p:nvPr>
        </p:nvSpPr>
        <p:spPr>
          <a:xfrm>
            <a:off x="1530601" y="6495482"/>
            <a:ext cx="5538537" cy="237285"/>
          </a:xfrm>
        </p:spPr>
        <p:txBody>
          <a:bodyPr/>
          <a:lstStyle/>
          <a:p>
            <a:pPr>
              <a:defRPr/>
            </a:pPr>
            <a:r>
              <a:rPr lang="en-US" dirty="0"/>
              <a:t>J. Leibfritz | 121.04.03-Test Infrastructure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dirty="0"/>
              <a:t>Click icon to add picture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11" name="Date Placeholder 10"/>
          <p:cNvSpPr>
            <a:spLocks noGrp="1"/>
          </p:cNvSpPr>
          <p:nvPr>
            <p:ph type="dt" sz="half" idx="10"/>
          </p:nvPr>
        </p:nvSpPr>
        <p:spPr/>
        <p:txBody>
          <a:bodyPr/>
          <a:lstStyle/>
          <a:p>
            <a:pPr>
              <a:defRPr/>
            </a:pPr>
            <a:r>
              <a:rPr lang="en-US" dirty="0"/>
              <a:t>March 4-5, 2019</a:t>
            </a:r>
          </a:p>
        </p:txBody>
      </p:sp>
      <p:sp>
        <p:nvSpPr>
          <p:cNvPr id="12" name="Footer Placeholder 11"/>
          <p:cNvSpPr>
            <a:spLocks noGrp="1"/>
          </p:cNvSpPr>
          <p:nvPr>
            <p:ph type="ftr" sz="quarter" idx="11"/>
          </p:nvPr>
        </p:nvSpPr>
        <p:spPr>
          <a:xfrm>
            <a:off x="1530601" y="6495482"/>
            <a:ext cx="5538537" cy="242873"/>
          </a:xfrm>
        </p:spPr>
        <p:txBody>
          <a:bodyPr/>
          <a:lstStyle/>
          <a:p>
            <a:pPr>
              <a:defRPr/>
            </a:pPr>
            <a:r>
              <a:rPr lang="en-US" dirty="0"/>
              <a:t>J. Leibfritz | 121.04.03-Test Infrastructure</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dirty="0"/>
              <a:t>Click icon to add picture</a:t>
            </a:r>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16666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7" y="6495482"/>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4-5, 2019</a:t>
            </a:r>
          </a:p>
        </p:txBody>
      </p:sp>
      <p:sp>
        <p:nvSpPr>
          <p:cNvPr id="11" name="Footer Placeholder 4"/>
          <p:cNvSpPr>
            <a:spLocks noGrp="1"/>
          </p:cNvSpPr>
          <p:nvPr>
            <p:ph type="ftr" sz="quarter" idx="3"/>
          </p:nvPr>
        </p:nvSpPr>
        <p:spPr>
          <a:xfrm>
            <a:off x="1530601" y="6495482"/>
            <a:ext cx="7367337"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J. Leibfritz | 121.04.03-Test Infrastructure</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 name="Picture 15"/>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7659493" y="6355909"/>
            <a:ext cx="919915" cy="502091"/>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945E882-FC58-43CF-8A93-57E3E35DAF98}"/>
              </a:ext>
            </a:extLst>
          </p:cNvPr>
          <p:cNvSpPr>
            <a:spLocks noGrp="1"/>
          </p:cNvSpPr>
          <p:nvPr>
            <p:ph type="body" sz="quarter" idx="11"/>
          </p:nvPr>
        </p:nvSpPr>
        <p:spPr>
          <a:xfrm>
            <a:off x="219719" y="4143505"/>
            <a:ext cx="8952240" cy="1003049"/>
          </a:xfrm>
        </p:spPr>
        <p:txBody>
          <a:bodyPr>
            <a:normAutofit/>
          </a:bodyPr>
          <a:lstStyle/>
          <a:p>
            <a:r>
              <a:rPr lang="en-US" dirty="0"/>
              <a:t>121.04.03 - Test Infrastructure - Overview</a:t>
            </a:r>
          </a:p>
        </p:txBody>
      </p:sp>
      <p:pic>
        <p:nvPicPr>
          <p:cNvPr id="4" name="Picture 3">
            <a:extLst>
              <a:ext uri="{FF2B5EF4-FFF2-40B4-BE49-F238E27FC236}">
                <a16:creationId xmlns:a16="http://schemas.microsoft.com/office/drawing/2014/main" id="{0A8BD15B-8660-45E6-9A6F-B412599FAF0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840137"/>
            <a:ext cx="9171958" cy="3303368"/>
          </a:xfrm>
          <a:prstGeom prst="rect">
            <a:avLst/>
          </a:prstGeom>
        </p:spPr>
      </p:pic>
      <p:sp>
        <p:nvSpPr>
          <p:cNvPr id="7" name="Text Placeholder 2">
            <a:extLst>
              <a:ext uri="{FF2B5EF4-FFF2-40B4-BE49-F238E27FC236}">
                <a16:creationId xmlns:a16="http://schemas.microsoft.com/office/drawing/2014/main" id="{197223C2-D9BB-BC4F-833E-26598C2BFE2C}"/>
              </a:ext>
            </a:extLst>
          </p:cNvPr>
          <p:cNvSpPr>
            <a:spLocks noGrp="1"/>
          </p:cNvSpPr>
          <p:nvPr>
            <p:ph type="body" sz="quarter" idx="10"/>
          </p:nvPr>
        </p:nvSpPr>
        <p:spPr>
          <a:xfrm>
            <a:off x="219719" y="5146554"/>
            <a:ext cx="4941110" cy="1529241"/>
          </a:xfrm>
        </p:spPr>
        <p:txBody>
          <a:bodyPr/>
          <a:lstStyle/>
          <a:p>
            <a:r>
              <a:rPr lang="en-US" dirty="0"/>
              <a:t>Jerry Leibfritz</a:t>
            </a:r>
          </a:p>
          <a:p>
            <a:r>
              <a:rPr lang="en-US" dirty="0"/>
              <a:t>BOE External Review</a:t>
            </a:r>
          </a:p>
          <a:p>
            <a:r>
              <a:rPr lang="en-US" dirty="0"/>
              <a:t>4-5 March 2019</a:t>
            </a:r>
          </a:p>
        </p:txBody>
      </p:sp>
    </p:spTree>
    <p:extLst>
      <p:ext uri="{BB962C8B-B14F-4D97-AF65-F5344CB8AC3E}">
        <p14:creationId xmlns:p14="http://schemas.microsoft.com/office/powerpoint/2010/main" val="320744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STC – 121.04.03.02</a:t>
            </a:r>
          </a:p>
        </p:txBody>
      </p:sp>
      <p:sp>
        <p:nvSpPr>
          <p:cNvPr id="4" name="Date Placeholder 3"/>
          <p:cNvSpPr>
            <a:spLocks noGrp="1"/>
          </p:cNvSpPr>
          <p:nvPr>
            <p:ph type="dt" sz="half" idx="2"/>
          </p:nvPr>
        </p:nvSpPr>
        <p:spPr>
          <a:xfrm>
            <a:off x="636588" y="6495482"/>
            <a:ext cx="1138424" cy="237285"/>
          </a:xfrm>
        </p:spPr>
        <p:txBody>
          <a:bodyPr/>
          <a:lstStyle/>
          <a:p>
            <a:pPr>
              <a:defRPr/>
            </a:pPr>
            <a:r>
              <a:rPr lang="en-US" dirty="0"/>
              <a:t>March 4-5, 2019</a:t>
            </a:r>
          </a:p>
        </p:txBody>
      </p:sp>
      <p:sp>
        <p:nvSpPr>
          <p:cNvPr id="5" name="Footer Placeholder 4"/>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9" name="Content Placeholder 2"/>
          <p:cNvSpPr txBox="1">
            <a:spLocks/>
          </p:cNvSpPr>
          <p:nvPr/>
        </p:nvSpPr>
        <p:spPr>
          <a:xfrm>
            <a:off x="222250" y="1026160"/>
            <a:ext cx="8686800" cy="5201920"/>
          </a:xfrm>
          <a:prstGeom prst="rect">
            <a:avLst/>
          </a:prstGeom>
        </p:spPr>
        <p:txBody>
          <a:bodyPr lIns="0" tIns="0" rIns="0" bIns="0">
            <a:normAutofit fontScale="625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a:t>Scope</a:t>
            </a:r>
          </a:p>
          <a:p>
            <a:pPr lvl="1"/>
            <a:r>
              <a:rPr lang="en-US" sz="2900" dirty="0"/>
              <a:t>After SSR1 CM1 cavity testing was completed, modifications of STC began to accommodate testing 650MHz elliptical, and SSR2 cavities</a:t>
            </a:r>
          </a:p>
          <a:p>
            <a:pPr lvl="2"/>
            <a:r>
              <a:rPr lang="en-US" sz="2600" dirty="0">
                <a:solidFill>
                  <a:schemeClr val="tx1"/>
                </a:solidFill>
              </a:rPr>
              <a:t>Cryostat extension, modified support structure and LHe header</a:t>
            </a:r>
          </a:p>
          <a:p>
            <a:pPr lvl="2"/>
            <a:r>
              <a:rPr lang="en-US" sz="2600" dirty="0">
                <a:solidFill>
                  <a:schemeClr val="tx1"/>
                </a:solidFill>
              </a:rPr>
              <a:t>Cryogenic commissioning of these modifications</a:t>
            </a:r>
          </a:p>
          <a:p>
            <a:pPr lvl="2"/>
            <a:r>
              <a:rPr lang="en-US" sz="2600" dirty="0"/>
              <a:t>No changes to cryogenics, instrumentation, or vacuum systems</a:t>
            </a:r>
          </a:p>
          <a:p>
            <a:pPr lvl="2"/>
            <a:r>
              <a:rPr lang="en-US" sz="2600" dirty="0">
                <a:solidFill>
                  <a:schemeClr val="accent6"/>
                </a:solidFill>
              </a:rPr>
              <a:t>Installation of 650MHz RF distribution, integration of existing 650MHz IOT with controls/interlocks, and actual cavity testing is not part of the scope of this WBS</a:t>
            </a:r>
          </a:p>
          <a:p>
            <a:pPr lvl="3"/>
            <a:endParaRPr lang="en-US" sz="2400" dirty="0"/>
          </a:p>
          <a:p>
            <a:r>
              <a:rPr lang="en-US" sz="3200" dirty="0"/>
              <a:t>Deliverable/Schedule</a:t>
            </a:r>
          </a:p>
          <a:p>
            <a:pPr lvl="1"/>
            <a:r>
              <a:rPr lang="en-US" sz="2900" dirty="0"/>
              <a:t>WBS Deliverable:  A modified STC capable of testing dressed HB650MHz elliptical and SSR2 cavities</a:t>
            </a:r>
          </a:p>
          <a:p>
            <a:pPr lvl="1"/>
            <a:r>
              <a:rPr lang="en-US" sz="2900" dirty="0"/>
              <a:t>Modifications commenced after the completion of the SSR1 CM1 cavity test program in November 2018, and are expected to be complete by the end of March 2019</a:t>
            </a:r>
          </a:p>
          <a:p>
            <a:pPr lvl="1"/>
            <a:r>
              <a:rPr lang="en-US" sz="2900" dirty="0"/>
              <a:t>This WBS only includes 2 months of scope after Feb 1, 2019 (BOE starting date)</a:t>
            </a:r>
          </a:p>
          <a:p>
            <a:pPr lvl="3"/>
            <a:endParaRPr lang="en-US" sz="2600" dirty="0"/>
          </a:p>
          <a:p>
            <a:r>
              <a:rPr lang="en-US" sz="3200" dirty="0"/>
              <a:t>Design Maturity</a:t>
            </a:r>
          </a:p>
          <a:p>
            <a:pPr lvl="1"/>
            <a:r>
              <a:rPr lang="en-US" sz="2900" dirty="0"/>
              <a:t>The plan is at an advanced stage, installation is nearly complete</a:t>
            </a:r>
            <a:endParaRPr lang="en-US" sz="2500" dirty="0"/>
          </a:p>
          <a:p>
            <a:endParaRPr lang="en-US" dirty="0"/>
          </a:p>
        </p:txBody>
      </p:sp>
    </p:spTree>
    <p:extLst>
      <p:ext uri="{BB962C8B-B14F-4D97-AF65-F5344CB8AC3E}">
        <p14:creationId xmlns:p14="http://schemas.microsoft.com/office/powerpoint/2010/main" val="3102263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STC - Modifications</a:t>
            </a:r>
          </a:p>
        </p:txBody>
      </p:sp>
      <p:sp>
        <p:nvSpPr>
          <p:cNvPr id="4" name="Date Placeholder 3"/>
          <p:cNvSpPr>
            <a:spLocks noGrp="1"/>
          </p:cNvSpPr>
          <p:nvPr>
            <p:ph type="dt" sz="half" idx="2"/>
          </p:nvPr>
        </p:nvSpPr>
        <p:spPr>
          <a:xfrm>
            <a:off x="636588" y="6495482"/>
            <a:ext cx="1245855" cy="237285"/>
          </a:xfrm>
        </p:spPr>
        <p:txBody>
          <a:bodyPr/>
          <a:lstStyle/>
          <a:p>
            <a:pPr>
              <a:defRPr/>
            </a:pPr>
            <a:r>
              <a:rPr lang="en-US" dirty="0"/>
              <a:t>March 4-5, 2019</a:t>
            </a:r>
          </a:p>
        </p:txBody>
      </p:sp>
      <p:sp>
        <p:nvSpPr>
          <p:cNvPr id="5" name="Footer Placeholder 4"/>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9" name="Content Placeholder 8"/>
          <p:cNvPicPr>
            <a:picLocks noGrp="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rot="5400000">
            <a:off x="1599118" y="3848853"/>
            <a:ext cx="2545764" cy="2234588"/>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3" cstate="print">
            <a:clrChange>
              <a:clrFrom>
                <a:srgbClr val="232528"/>
              </a:clrFrom>
              <a:clrTo>
                <a:srgbClr val="232528">
                  <a:alpha val="0"/>
                </a:srgbClr>
              </a:clrTo>
            </a:clrChange>
            <a:extLst>
              <a:ext uri="{28A0092B-C50C-407E-A947-70E740481C1C}">
                <a14:useLocalDpi xmlns:a14="http://schemas.microsoft.com/office/drawing/2010/main"/>
              </a:ext>
            </a:extLst>
          </a:blip>
          <a:srcRect t="408"/>
          <a:stretch/>
        </p:blipFill>
        <p:spPr bwMode="auto">
          <a:xfrm>
            <a:off x="285883" y="1066799"/>
            <a:ext cx="1762452" cy="2731509"/>
          </a:xfrm>
          <a:prstGeom prst="rect">
            <a:avLst/>
          </a:prstGeom>
          <a:ln>
            <a:noFill/>
          </a:ln>
          <a:extLst>
            <a:ext uri="{53640926-AAD7-44D8-BBD7-CCE9431645EC}">
              <a14:shadowObscured xmlns:a14="http://schemas.microsoft.com/office/drawing/2010/main"/>
            </a:ext>
          </a:extLst>
        </p:spPr>
      </p:pic>
      <p:pic>
        <p:nvPicPr>
          <p:cNvPr id="11" name="Picture 10"/>
          <p:cNvPicPr/>
          <p:nvPr/>
        </p:nvPicPr>
        <p:blipFill>
          <a:blip r:embed="rId4" cstate="print">
            <a:clrChange>
              <a:clrFrom>
                <a:srgbClr val="232528"/>
              </a:clrFrom>
              <a:clrTo>
                <a:srgbClr val="232528">
                  <a:alpha val="0"/>
                </a:srgbClr>
              </a:clrTo>
            </a:clrChange>
            <a:extLst>
              <a:ext uri="{28A0092B-C50C-407E-A947-70E740481C1C}">
                <a14:useLocalDpi xmlns:a14="http://schemas.microsoft.com/office/drawing/2010/main"/>
              </a:ext>
            </a:extLst>
          </a:blip>
          <a:stretch>
            <a:fillRect/>
          </a:stretch>
        </p:blipFill>
        <p:spPr>
          <a:xfrm>
            <a:off x="3982100" y="400838"/>
            <a:ext cx="2385600" cy="3035974"/>
          </a:xfrm>
          <a:prstGeom prst="rect">
            <a:avLst/>
          </a:prstGeom>
        </p:spPr>
      </p:pic>
      <p:pic>
        <p:nvPicPr>
          <p:cNvPr id="12" name="Picture 11"/>
          <p:cNvPicPr/>
          <p:nvPr/>
        </p:nvPicPr>
        <p:blipFill>
          <a:blip r:embed="rId5" cstate="print">
            <a:clrChange>
              <a:clrFrom>
                <a:srgbClr val="232528"/>
              </a:clrFrom>
              <a:clrTo>
                <a:srgbClr val="232528">
                  <a:alpha val="0"/>
                </a:srgbClr>
              </a:clrTo>
            </a:clrChange>
            <a:extLst>
              <a:ext uri="{28A0092B-C50C-407E-A947-70E740481C1C}">
                <a14:useLocalDpi xmlns:a14="http://schemas.microsoft.com/office/drawing/2010/main"/>
              </a:ext>
            </a:extLst>
          </a:blip>
          <a:stretch>
            <a:fillRect/>
          </a:stretch>
        </p:blipFill>
        <p:spPr>
          <a:xfrm>
            <a:off x="6463206" y="2172309"/>
            <a:ext cx="2187735" cy="1683445"/>
          </a:xfrm>
          <a:prstGeom prst="rect">
            <a:avLst/>
          </a:prstGeom>
        </p:spPr>
      </p:pic>
      <p:sp>
        <p:nvSpPr>
          <p:cNvPr id="13" name="TextBox 12"/>
          <p:cNvSpPr txBox="1"/>
          <p:nvPr/>
        </p:nvSpPr>
        <p:spPr>
          <a:xfrm>
            <a:off x="2093718" y="1066799"/>
            <a:ext cx="1816341" cy="830997"/>
          </a:xfrm>
          <a:prstGeom prst="rect">
            <a:avLst/>
          </a:prstGeom>
          <a:noFill/>
        </p:spPr>
        <p:txBody>
          <a:bodyPr wrap="square" rtlCol="0">
            <a:spAutoFit/>
          </a:bodyPr>
          <a:lstStyle/>
          <a:p>
            <a:r>
              <a:rPr lang="en-US" sz="1600" dirty="0"/>
              <a:t>Existing STC cryostat as used for SSR1 cavity testing</a:t>
            </a:r>
          </a:p>
        </p:txBody>
      </p:sp>
      <p:cxnSp>
        <p:nvCxnSpPr>
          <p:cNvPr id="15" name="Straight Arrow Connector 14"/>
          <p:cNvCxnSpPr>
            <a:stCxn id="13" idx="2"/>
            <a:endCxn id="10" idx="3"/>
          </p:cNvCxnSpPr>
          <p:nvPr/>
        </p:nvCxnSpPr>
        <p:spPr>
          <a:xfrm flipH="1">
            <a:off x="2048335" y="1897796"/>
            <a:ext cx="953554" cy="534758"/>
          </a:xfrm>
          <a:prstGeom prst="straightConnector1">
            <a:avLst/>
          </a:prstGeom>
          <a:ln w="25400">
            <a:solidFill>
              <a:srgbClr val="FF0000"/>
            </a:solidFill>
            <a:headEnd type="none"/>
            <a:tailEnd type="stealth"/>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3" idx="2"/>
          </p:cNvCxnSpPr>
          <p:nvPr/>
        </p:nvCxnSpPr>
        <p:spPr>
          <a:xfrm flipH="1">
            <a:off x="2739771" y="1897796"/>
            <a:ext cx="262118" cy="1939869"/>
          </a:xfrm>
          <a:prstGeom prst="straightConnector1">
            <a:avLst/>
          </a:prstGeom>
          <a:ln w="25400">
            <a:solidFill>
              <a:srgbClr val="FF0000"/>
            </a:solidFill>
            <a:headEnd type="none"/>
            <a:tailEnd type="stealth"/>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17367" y="4155150"/>
            <a:ext cx="1245855" cy="338554"/>
          </a:xfrm>
          <a:prstGeom prst="rect">
            <a:avLst/>
          </a:prstGeom>
          <a:noFill/>
        </p:spPr>
        <p:txBody>
          <a:bodyPr wrap="square" rtlCol="0">
            <a:spAutoFit/>
          </a:bodyPr>
          <a:lstStyle/>
          <a:p>
            <a:r>
              <a:rPr lang="en-US" sz="1600" dirty="0"/>
              <a:t>SSR1 cavity</a:t>
            </a:r>
          </a:p>
        </p:txBody>
      </p:sp>
      <p:cxnSp>
        <p:nvCxnSpPr>
          <p:cNvPr id="20" name="Straight Arrow Connector 19"/>
          <p:cNvCxnSpPr>
            <a:cxnSpLocks/>
          </p:cNvCxnSpPr>
          <p:nvPr/>
        </p:nvCxnSpPr>
        <p:spPr>
          <a:xfrm flipV="1">
            <a:off x="950605" y="2988984"/>
            <a:ext cx="145014" cy="1179591"/>
          </a:xfrm>
          <a:prstGeom prst="straightConnector1">
            <a:avLst/>
          </a:prstGeom>
          <a:ln w="25400">
            <a:solidFill>
              <a:srgbClr val="FF0000"/>
            </a:solidFill>
            <a:headEnd type="none"/>
            <a:tailEnd type="stealth"/>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401463" y="1084859"/>
            <a:ext cx="2558044" cy="830997"/>
          </a:xfrm>
          <a:prstGeom prst="rect">
            <a:avLst/>
          </a:prstGeom>
          <a:noFill/>
        </p:spPr>
        <p:txBody>
          <a:bodyPr wrap="square" rtlCol="0">
            <a:spAutoFit/>
          </a:bodyPr>
          <a:lstStyle/>
          <a:p>
            <a:r>
              <a:rPr lang="en-US" sz="1600" dirty="0"/>
              <a:t>STC cryostat modified with extension to accommodate 650MHz cavities.</a:t>
            </a:r>
          </a:p>
        </p:txBody>
      </p:sp>
      <p:cxnSp>
        <p:nvCxnSpPr>
          <p:cNvPr id="24" name="Straight Arrow Connector 23"/>
          <p:cNvCxnSpPr/>
          <p:nvPr/>
        </p:nvCxnSpPr>
        <p:spPr>
          <a:xfrm flipH="1">
            <a:off x="6096000" y="1482297"/>
            <a:ext cx="367206" cy="415499"/>
          </a:xfrm>
          <a:prstGeom prst="straightConnector1">
            <a:avLst/>
          </a:prstGeom>
          <a:ln w="22225">
            <a:solidFill>
              <a:srgbClr val="FF0000"/>
            </a:solidFill>
            <a:headEnd type="none"/>
            <a:tailEnd type="stealth"/>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255767" y="1886745"/>
            <a:ext cx="180014" cy="859386"/>
          </a:xfrm>
          <a:prstGeom prst="straightConnector1">
            <a:avLst/>
          </a:prstGeom>
          <a:ln w="25400">
            <a:solidFill>
              <a:srgbClr val="FF0000"/>
            </a:solidFill>
            <a:headEnd type="none"/>
            <a:tailEnd type="stealth"/>
          </a:ln>
          <a:effectLst/>
        </p:spPr>
        <p:style>
          <a:lnRef idx="2">
            <a:schemeClr val="accent1"/>
          </a:lnRef>
          <a:fillRef idx="0">
            <a:schemeClr val="accent1"/>
          </a:fillRef>
          <a:effectRef idx="1">
            <a:schemeClr val="accent1"/>
          </a:effectRef>
          <a:fontRef idx="minor">
            <a:schemeClr val="tx1"/>
          </a:fontRef>
        </p:style>
      </p:cxnSp>
      <p:pic>
        <p:nvPicPr>
          <p:cNvPr id="28" name="Picture 27"/>
          <p:cNvPicPr/>
          <p:nvPr/>
        </p:nvPicPr>
        <p:blipFill rotWithShape="1">
          <a:blip r:embed="rId6" cstate="print">
            <a:clrChange>
              <a:clrFrom>
                <a:srgbClr val="232528"/>
              </a:clrFrom>
              <a:clrTo>
                <a:srgbClr val="232528">
                  <a:alpha val="0"/>
                </a:srgbClr>
              </a:clrTo>
            </a:clrChange>
            <a:extLst>
              <a:ext uri="{28A0092B-C50C-407E-A947-70E740481C1C}">
                <a14:useLocalDpi xmlns:a14="http://schemas.microsoft.com/office/drawing/2010/main"/>
              </a:ext>
            </a:extLst>
          </a:blip>
          <a:srcRect l="6702"/>
          <a:stretch/>
        </p:blipFill>
        <p:spPr bwMode="auto">
          <a:xfrm>
            <a:off x="4868483" y="4270717"/>
            <a:ext cx="1859915" cy="1983105"/>
          </a:xfrm>
          <a:prstGeom prst="rect">
            <a:avLst/>
          </a:prstGeom>
          <a:ln>
            <a:noFill/>
          </a:ln>
          <a:extLst>
            <a:ext uri="{53640926-AAD7-44D8-BBD7-CCE9431645EC}">
              <a14:shadowObscured xmlns:a14="http://schemas.microsoft.com/office/drawing/2010/main"/>
            </a:ext>
          </a:extLst>
        </p:spPr>
      </p:pic>
      <p:pic>
        <p:nvPicPr>
          <p:cNvPr id="29" name="Picture 28"/>
          <p:cNvPicPr/>
          <p:nvPr/>
        </p:nvPicPr>
        <p:blipFill>
          <a:blip r:embed="rId7" cstate="print">
            <a:clrChange>
              <a:clrFrom>
                <a:srgbClr val="232528"/>
              </a:clrFrom>
              <a:clrTo>
                <a:srgbClr val="232528">
                  <a:alpha val="0"/>
                </a:srgbClr>
              </a:clrTo>
            </a:clrChange>
            <a:extLst>
              <a:ext uri="{28A0092B-C50C-407E-A947-70E740481C1C}">
                <a14:useLocalDpi xmlns:a14="http://schemas.microsoft.com/office/drawing/2010/main"/>
              </a:ext>
            </a:extLst>
          </a:blip>
          <a:stretch>
            <a:fillRect/>
          </a:stretch>
        </p:blipFill>
        <p:spPr>
          <a:xfrm>
            <a:off x="7072163" y="4507129"/>
            <a:ext cx="1303978" cy="1597158"/>
          </a:xfrm>
          <a:prstGeom prst="rect">
            <a:avLst/>
          </a:prstGeom>
        </p:spPr>
      </p:pic>
      <p:sp>
        <p:nvSpPr>
          <p:cNvPr id="31" name="TextBox 30"/>
          <p:cNvSpPr txBox="1"/>
          <p:nvPr/>
        </p:nvSpPr>
        <p:spPr>
          <a:xfrm>
            <a:off x="4178769" y="3537486"/>
            <a:ext cx="2558044" cy="584775"/>
          </a:xfrm>
          <a:prstGeom prst="rect">
            <a:avLst/>
          </a:prstGeom>
          <a:noFill/>
        </p:spPr>
        <p:txBody>
          <a:bodyPr wrap="square" rtlCol="0">
            <a:spAutoFit/>
          </a:bodyPr>
          <a:lstStyle/>
          <a:p>
            <a:r>
              <a:rPr lang="en-US" sz="1600" dirty="0"/>
              <a:t>Existing cryostat modified with extended He piping,</a:t>
            </a:r>
          </a:p>
        </p:txBody>
      </p:sp>
      <p:sp>
        <p:nvSpPr>
          <p:cNvPr id="32" name="TextBox 31"/>
          <p:cNvSpPr txBox="1"/>
          <p:nvPr/>
        </p:nvSpPr>
        <p:spPr>
          <a:xfrm>
            <a:off x="6736813" y="4168575"/>
            <a:ext cx="1822938" cy="338554"/>
          </a:xfrm>
          <a:prstGeom prst="rect">
            <a:avLst/>
          </a:prstGeom>
          <a:noFill/>
        </p:spPr>
        <p:txBody>
          <a:bodyPr wrap="square" rtlCol="0">
            <a:spAutoFit/>
          </a:bodyPr>
          <a:lstStyle/>
          <a:p>
            <a:r>
              <a:rPr lang="en-US" sz="1600" dirty="0"/>
              <a:t>Cryostat extension</a:t>
            </a:r>
          </a:p>
        </p:txBody>
      </p:sp>
    </p:spTree>
    <p:extLst>
      <p:ext uri="{BB962C8B-B14F-4D97-AF65-F5344CB8AC3E}">
        <p14:creationId xmlns:p14="http://schemas.microsoft.com/office/powerpoint/2010/main" val="1702599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HTS-2 – 121.04.03.06</a:t>
            </a:r>
          </a:p>
        </p:txBody>
      </p:sp>
      <p:sp>
        <p:nvSpPr>
          <p:cNvPr id="4" name="Date Placeholder 3"/>
          <p:cNvSpPr>
            <a:spLocks noGrp="1"/>
          </p:cNvSpPr>
          <p:nvPr>
            <p:ph type="dt" sz="half" idx="2"/>
          </p:nvPr>
        </p:nvSpPr>
        <p:spPr>
          <a:xfrm>
            <a:off x="636588" y="6495482"/>
            <a:ext cx="1138424" cy="237285"/>
          </a:xfrm>
        </p:spPr>
        <p:txBody>
          <a:bodyPr/>
          <a:lstStyle/>
          <a:p>
            <a:pPr>
              <a:defRPr/>
            </a:pPr>
            <a:r>
              <a:rPr lang="en-US" dirty="0"/>
              <a:t>March 4-5, 2019</a:t>
            </a:r>
          </a:p>
        </p:txBody>
      </p:sp>
      <p:sp>
        <p:nvSpPr>
          <p:cNvPr id="5" name="Footer Placeholder 4"/>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9" name="Content Placeholder 2"/>
          <p:cNvSpPr txBox="1">
            <a:spLocks/>
          </p:cNvSpPr>
          <p:nvPr/>
        </p:nvSpPr>
        <p:spPr>
          <a:xfrm>
            <a:off x="222251" y="1026159"/>
            <a:ext cx="5782040" cy="4503272"/>
          </a:xfrm>
          <a:prstGeom prst="rect">
            <a:avLst/>
          </a:prstGeom>
        </p:spPr>
        <p:txBody>
          <a:bodyPr lIns="0" tIns="0" rIns="0" bIns="0">
            <a:normAutofit fontScale="700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a:t>Scope/Deliverables</a:t>
            </a:r>
          </a:p>
          <a:p>
            <a:pPr lvl="1"/>
            <a:r>
              <a:rPr lang="en-US" sz="2900" dirty="0"/>
              <a:t>Included HTS-2 for completeness</a:t>
            </a:r>
          </a:p>
          <a:p>
            <a:pPr marL="457200" lvl="1" indent="0">
              <a:buNone/>
            </a:pPr>
            <a:endParaRPr lang="en-US" sz="2900" dirty="0"/>
          </a:p>
          <a:p>
            <a:pPr lvl="1"/>
            <a:r>
              <a:rPr lang="en-US" sz="2900" dirty="0"/>
              <a:t>The Horizontal Test Cryostat #2 (HTS-2) is a 650 MHz cavity test cryostat being fabricated by RRCAT</a:t>
            </a:r>
          </a:p>
          <a:p>
            <a:pPr marL="457200" lvl="1" indent="0">
              <a:buNone/>
            </a:pPr>
            <a:endParaRPr lang="en-US" sz="2900" dirty="0"/>
          </a:p>
          <a:p>
            <a:pPr lvl="1"/>
            <a:r>
              <a:rPr lang="en-US" sz="2900" dirty="0">
                <a:solidFill>
                  <a:schemeClr val="tx1"/>
                </a:solidFill>
              </a:rPr>
              <a:t>HTS-2 is not planned to be used for PIP-II</a:t>
            </a:r>
          </a:p>
          <a:p>
            <a:pPr lvl="2"/>
            <a:r>
              <a:rPr lang="en-US" sz="2700" dirty="0"/>
              <a:t>All cavity testing is planned to be done at STC</a:t>
            </a:r>
          </a:p>
          <a:p>
            <a:pPr marL="914400" lvl="2" indent="0">
              <a:buNone/>
            </a:pPr>
            <a:endParaRPr lang="en-US" sz="2700" dirty="0"/>
          </a:p>
          <a:p>
            <a:pPr lvl="1"/>
            <a:r>
              <a:rPr lang="en-US" sz="2900" dirty="0"/>
              <a:t>This WBS only covers a small amount of labor to receive HTS-2 and place it in storage.</a:t>
            </a:r>
          </a:p>
          <a:p>
            <a:pPr marL="1371600" lvl="3" indent="0">
              <a:buNone/>
            </a:pPr>
            <a:endParaRPr lang="en-US" sz="2600" dirty="0"/>
          </a:p>
          <a:p>
            <a:endParaRPr lang="en-US" dirty="0"/>
          </a:p>
        </p:txBody>
      </p:sp>
      <p:pic>
        <p:nvPicPr>
          <p:cNvPr id="10" name="Picture 9">
            <a:extLst>
              <a:ext uri="{FF2B5EF4-FFF2-40B4-BE49-F238E27FC236}">
                <a16:creationId xmlns:a16="http://schemas.microsoft.com/office/drawing/2014/main" id="{6B7E41EE-2AC7-694A-BFBD-72B6325E29C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32220" y="893568"/>
            <a:ext cx="2382819" cy="4765638"/>
          </a:xfrm>
          <a:prstGeom prst="rect">
            <a:avLst/>
          </a:prstGeom>
        </p:spPr>
      </p:pic>
    </p:spTree>
    <p:extLst>
      <p:ext uri="{BB962C8B-B14F-4D97-AF65-F5344CB8AC3E}">
        <p14:creationId xmlns:p14="http://schemas.microsoft.com/office/powerpoint/2010/main" val="1961760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PIP2IT – HWR/SSR1 – 121.04.03.03</a:t>
            </a:r>
          </a:p>
        </p:txBody>
      </p:sp>
      <p:sp>
        <p:nvSpPr>
          <p:cNvPr id="3" name="Content Placeholder 2"/>
          <p:cNvSpPr>
            <a:spLocks noGrp="1"/>
          </p:cNvSpPr>
          <p:nvPr>
            <p:ph idx="1"/>
          </p:nvPr>
        </p:nvSpPr>
        <p:spPr>
          <a:xfrm>
            <a:off x="228600" y="1016000"/>
            <a:ext cx="8774724" cy="5222240"/>
          </a:xfrm>
        </p:spPr>
        <p:txBody>
          <a:bodyPr>
            <a:normAutofit fontScale="92500" lnSpcReduction="20000"/>
          </a:bodyPr>
          <a:lstStyle/>
          <a:p>
            <a:r>
              <a:rPr lang="en-US" dirty="0"/>
              <a:t>Scope</a:t>
            </a:r>
          </a:p>
          <a:p>
            <a:pPr lvl="1"/>
            <a:r>
              <a:rPr lang="en-US" dirty="0"/>
              <a:t>Infrastructure modifications necessary to install and cooldown the HWR and SSR1 cryomodules and prepare PIP2IT to test them with beam</a:t>
            </a:r>
          </a:p>
          <a:p>
            <a:pPr lvl="2"/>
            <a:r>
              <a:rPr lang="en-US" dirty="0"/>
              <a:t>cave extension, electrical infrastructure, utilities (LCW, air, nitrogen, helium), mechanical infrastructure (stands, supports, cleanrooms), and cryogenic transfer line (CTL) installation</a:t>
            </a:r>
          </a:p>
          <a:p>
            <a:pPr lvl="2"/>
            <a:r>
              <a:rPr lang="en-US" dirty="0"/>
              <a:t>labor for all of the above activities, as well as all of the mechanical technician labor for all installation and vacuum activities for PIP2IT preparation to run beam (Vacuum, WFE, etc.)</a:t>
            </a:r>
            <a:endParaRPr lang="en-US" sz="1900" dirty="0"/>
          </a:p>
          <a:p>
            <a:pPr lvl="3"/>
            <a:endParaRPr lang="en-US" sz="1700" dirty="0"/>
          </a:p>
          <a:p>
            <a:r>
              <a:rPr lang="en-US" dirty="0"/>
              <a:t>Design Maturity</a:t>
            </a:r>
          </a:p>
          <a:p>
            <a:pPr lvl="1"/>
            <a:r>
              <a:rPr lang="en-US" dirty="0"/>
              <a:t>Some of these activities are at an advanced level of maturity and are well underway, while other activities are at a preliminary stage with details still under development</a:t>
            </a:r>
          </a:p>
          <a:p>
            <a:pPr lvl="3"/>
            <a:endParaRPr lang="en-US" dirty="0"/>
          </a:p>
          <a:p>
            <a:pPr marL="342900" lvl="1" indent="-342900">
              <a:buFont typeface="Arial" charset="0"/>
              <a:buChar char="•"/>
            </a:pPr>
            <a:r>
              <a:rPr lang="en-US" sz="2400" dirty="0">
                <a:solidFill>
                  <a:schemeClr val="tx1"/>
                </a:solidFill>
              </a:rPr>
              <a:t>There is an experienced team already in place that developed, operates and maintains all systems associated with PIP2IT and the CMTS1 test stand and this same team of experts are involved in this WBS activity</a:t>
            </a:r>
          </a:p>
          <a:p>
            <a:pPr marL="342900" lvl="1" indent="-342900">
              <a:buFont typeface="Arial" charset="0"/>
              <a:buChar char="•"/>
            </a:pPr>
            <a:endParaRPr lang="en-US" sz="2400" dirty="0"/>
          </a:p>
          <a:p>
            <a:endParaRPr lang="en-US" dirty="0"/>
          </a:p>
        </p:txBody>
      </p:sp>
      <p:sp>
        <p:nvSpPr>
          <p:cNvPr id="4" name="Date Placeholder 3"/>
          <p:cNvSpPr>
            <a:spLocks noGrp="1"/>
          </p:cNvSpPr>
          <p:nvPr>
            <p:ph type="dt" sz="half" idx="2"/>
          </p:nvPr>
        </p:nvSpPr>
        <p:spPr>
          <a:xfrm>
            <a:off x="636588" y="6495482"/>
            <a:ext cx="1149181" cy="237285"/>
          </a:xfrm>
        </p:spPr>
        <p:txBody>
          <a:bodyPr/>
          <a:lstStyle/>
          <a:p>
            <a:pPr>
              <a:defRPr/>
            </a:pPr>
            <a:r>
              <a:rPr lang="en-US" dirty="0"/>
              <a:t>March 4-5, 2019</a:t>
            </a:r>
          </a:p>
        </p:txBody>
      </p:sp>
      <p:sp>
        <p:nvSpPr>
          <p:cNvPr id="5" name="Footer Placeholder 4"/>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2797310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PIP2IT – HWR/SSR1 – Infrastructure</a:t>
            </a:r>
          </a:p>
        </p:txBody>
      </p:sp>
      <p:sp>
        <p:nvSpPr>
          <p:cNvPr id="3" name="Content Placeholder 2"/>
          <p:cNvSpPr>
            <a:spLocks noGrp="1"/>
          </p:cNvSpPr>
          <p:nvPr>
            <p:ph idx="1"/>
          </p:nvPr>
        </p:nvSpPr>
        <p:spPr>
          <a:xfrm>
            <a:off x="228600" y="1016000"/>
            <a:ext cx="8774724" cy="5222240"/>
          </a:xfrm>
        </p:spPr>
        <p:txBody>
          <a:bodyPr>
            <a:normAutofit/>
          </a:bodyPr>
          <a:lstStyle/>
          <a:p>
            <a:pPr marL="342900" lvl="1" indent="-342900">
              <a:buFont typeface="Arial" charset="0"/>
              <a:buChar char="•"/>
            </a:pPr>
            <a:endParaRPr lang="en-US" sz="2400" dirty="0"/>
          </a:p>
          <a:p>
            <a:endParaRPr lang="en-US" dirty="0"/>
          </a:p>
        </p:txBody>
      </p:sp>
      <p:sp>
        <p:nvSpPr>
          <p:cNvPr id="4" name="Date Placeholder 3"/>
          <p:cNvSpPr>
            <a:spLocks noGrp="1"/>
          </p:cNvSpPr>
          <p:nvPr>
            <p:ph type="dt" sz="half" idx="2"/>
          </p:nvPr>
        </p:nvSpPr>
        <p:spPr>
          <a:xfrm>
            <a:off x="636588" y="6495482"/>
            <a:ext cx="1149181" cy="237285"/>
          </a:xfrm>
        </p:spPr>
        <p:txBody>
          <a:bodyPr/>
          <a:lstStyle/>
          <a:p>
            <a:pPr>
              <a:defRPr/>
            </a:pPr>
            <a:r>
              <a:rPr lang="en-US" dirty="0"/>
              <a:t>March 4-5, 2019</a:t>
            </a:r>
          </a:p>
        </p:txBody>
      </p:sp>
      <p:sp>
        <p:nvSpPr>
          <p:cNvPr id="5" name="Footer Placeholder 4"/>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8" name="Picture 7">
            <a:extLst>
              <a:ext uri="{FF2B5EF4-FFF2-40B4-BE49-F238E27FC236}">
                <a16:creationId xmlns:a16="http://schemas.microsoft.com/office/drawing/2014/main" id="{9DA30352-BF01-904B-B362-79D8BB8F35C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05679" y="1041759"/>
            <a:ext cx="3284312" cy="2188173"/>
          </a:xfrm>
          <a:prstGeom prst="rect">
            <a:avLst/>
          </a:prstGeom>
        </p:spPr>
      </p:pic>
      <p:pic>
        <p:nvPicPr>
          <p:cNvPr id="12" name="Picture 11">
            <a:extLst>
              <a:ext uri="{FF2B5EF4-FFF2-40B4-BE49-F238E27FC236}">
                <a16:creationId xmlns:a16="http://schemas.microsoft.com/office/drawing/2014/main" id="{DEB8EFBF-92F2-4E4B-B862-BFB8A973721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7204" y="3630199"/>
            <a:ext cx="3156752" cy="2367564"/>
          </a:xfrm>
          <a:prstGeom prst="rect">
            <a:avLst/>
          </a:prstGeom>
        </p:spPr>
      </p:pic>
      <p:pic>
        <p:nvPicPr>
          <p:cNvPr id="14" name="Picture 13">
            <a:extLst>
              <a:ext uri="{FF2B5EF4-FFF2-40B4-BE49-F238E27FC236}">
                <a16:creationId xmlns:a16="http://schemas.microsoft.com/office/drawing/2014/main" id="{C6CEAD78-4F3E-3241-B463-01BE9155D24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65538" y="1040815"/>
            <a:ext cx="2920084" cy="2190063"/>
          </a:xfrm>
          <a:prstGeom prst="rect">
            <a:avLst/>
          </a:prstGeom>
        </p:spPr>
      </p:pic>
      <p:sp>
        <p:nvSpPr>
          <p:cNvPr id="18" name="TextBox 17">
            <a:extLst>
              <a:ext uri="{FF2B5EF4-FFF2-40B4-BE49-F238E27FC236}">
                <a16:creationId xmlns:a16="http://schemas.microsoft.com/office/drawing/2014/main" id="{05F750F3-8104-4C48-8CE0-9F2A6D77C966}"/>
              </a:ext>
            </a:extLst>
          </p:cNvPr>
          <p:cNvSpPr txBox="1"/>
          <p:nvPr/>
        </p:nvSpPr>
        <p:spPr>
          <a:xfrm>
            <a:off x="1936106" y="3243663"/>
            <a:ext cx="1223457" cy="338554"/>
          </a:xfrm>
          <a:prstGeom prst="rect">
            <a:avLst/>
          </a:prstGeom>
          <a:noFill/>
        </p:spPr>
        <p:txBody>
          <a:bodyPr wrap="square" rtlCol="0">
            <a:spAutoFit/>
          </a:bodyPr>
          <a:lstStyle/>
          <a:p>
            <a:r>
              <a:rPr lang="en-US" sz="1600" dirty="0"/>
              <a:t>PIP2IT WFE</a:t>
            </a:r>
          </a:p>
        </p:txBody>
      </p:sp>
      <p:sp>
        <p:nvSpPr>
          <p:cNvPr id="19" name="TextBox 18">
            <a:extLst>
              <a:ext uri="{FF2B5EF4-FFF2-40B4-BE49-F238E27FC236}">
                <a16:creationId xmlns:a16="http://schemas.microsoft.com/office/drawing/2014/main" id="{9FDACA52-8107-FC45-86CA-7D8AE287498D}"/>
              </a:ext>
            </a:extLst>
          </p:cNvPr>
          <p:cNvSpPr txBox="1"/>
          <p:nvPr/>
        </p:nvSpPr>
        <p:spPr>
          <a:xfrm>
            <a:off x="5274740" y="5983902"/>
            <a:ext cx="2252460" cy="338554"/>
          </a:xfrm>
          <a:prstGeom prst="rect">
            <a:avLst/>
          </a:prstGeom>
          <a:noFill/>
        </p:spPr>
        <p:txBody>
          <a:bodyPr wrap="square" rtlCol="0">
            <a:spAutoFit/>
          </a:bodyPr>
          <a:lstStyle/>
          <a:p>
            <a:r>
              <a:rPr lang="en-US" sz="1600" dirty="0"/>
              <a:t>Cryo (CTL) installation</a:t>
            </a:r>
          </a:p>
        </p:txBody>
      </p:sp>
      <p:sp>
        <p:nvSpPr>
          <p:cNvPr id="20" name="TextBox 19">
            <a:extLst>
              <a:ext uri="{FF2B5EF4-FFF2-40B4-BE49-F238E27FC236}">
                <a16:creationId xmlns:a16="http://schemas.microsoft.com/office/drawing/2014/main" id="{A3DC19A2-250A-504C-85DE-10BE3C06EB2A}"/>
              </a:ext>
            </a:extLst>
          </p:cNvPr>
          <p:cNvSpPr txBox="1"/>
          <p:nvPr/>
        </p:nvSpPr>
        <p:spPr>
          <a:xfrm>
            <a:off x="1616800" y="5959712"/>
            <a:ext cx="1862067" cy="338554"/>
          </a:xfrm>
          <a:prstGeom prst="rect">
            <a:avLst/>
          </a:prstGeom>
          <a:noFill/>
        </p:spPr>
        <p:txBody>
          <a:bodyPr wrap="square" rtlCol="0">
            <a:spAutoFit/>
          </a:bodyPr>
          <a:lstStyle/>
          <a:p>
            <a:r>
              <a:rPr lang="en-US" sz="1600" dirty="0"/>
              <a:t>3-D of HWR &amp; SSR1</a:t>
            </a:r>
          </a:p>
        </p:txBody>
      </p:sp>
      <p:sp>
        <p:nvSpPr>
          <p:cNvPr id="21" name="TextBox 20">
            <a:extLst>
              <a:ext uri="{FF2B5EF4-FFF2-40B4-BE49-F238E27FC236}">
                <a16:creationId xmlns:a16="http://schemas.microsoft.com/office/drawing/2014/main" id="{78D7A03A-1C51-8B45-BFD1-DCDAD246FE97}"/>
              </a:ext>
            </a:extLst>
          </p:cNvPr>
          <p:cNvSpPr txBox="1"/>
          <p:nvPr/>
        </p:nvSpPr>
        <p:spPr>
          <a:xfrm>
            <a:off x="5602292" y="3232397"/>
            <a:ext cx="1433379" cy="338554"/>
          </a:xfrm>
          <a:prstGeom prst="rect">
            <a:avLst/>
          </a:prstGeom>
          <a:noFill/>
        </p:spPr>
        <p:txBody>
          <a:bodyPr wrap="square" rtlCol="0">
            <a:spAutoFit/>
          </a:bodyPr>
          <a:lstStyle/>
          <a:p>
            <a:r>
              <a:rPr lang="en-US" sz="1600" dirty="0"/>
              <a:t>Cave Extension</a:t>
            </a:r>
          </a:p>
        </p:txBody>
      </p:sp>
      <p:pic>
        <p:nvPicPr>
          <p:cNvPr id="25" name="Picture 24">
            <a:extLst>
              <a:ext uri="{FF2B5EF4-FFF2-40B4-BE49-F238E27FC236}">
                <a16:creationId xmlns:a16="http://schemas.microsoft.com/office/drawing/2014/main" id="{260B2B2C-446E-CE41-B291-06E72B4A59E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05679" y="3629369"/>
            <a:ext cx="3284312" cy="2361404"/>
          </a:xfrm>
          <a:prstGeom prst="rect">
            <a:avLst/>
          </a:prstGeom>
        </p:spPr>
      </p:pic>
    </p:spTree>
    <p:extLst>
      <p:ext uri="{BB962C8B-B14F-4D97-AF65-F5344CB8AC3E}">
        <p14:creationId xmlns:p14="http://schemas.microsoft.com/office/powerpoint/2010/main" val="1074044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549640" cy="427877"/>
          </a:xfrm>
        </p:spPr>
        <p:txBody>
          <a:bodyPr/>
          <a:lstStyle/>
          <a:p>
            <a:r>
              <a:rPr lang="en-US" dirty="0"/>
              <a:t>PIP2IT – SSR1-2 &amp; SSR2 Test Stand – 121.04.03.05</a:t>
            </a:r>
          </a:p>
        </p:txBody>
      </p:sp>
      <p:sp>
        <p:nvSpPr>
          <p:cNvPr id="3" name="Content Placeholder 2"/>
          <p:cNvSpPr>
            <a:spLocks noGrp="1"/>
          </p:cNvSpPr>
          <p:nvPr>
            <p:ph idx="1"/>
          </p:nvPr>
        </p:nvSpPr>
        <p:spPr>
          <a:xfrm>
            <a:off x="228600" y="1016000"/>
            <a:ext cx="8774724" cy="5222240"/>
          </a:xfrm>
        </p:spPr>
        <p:txBody>
          <a:bodyPr>
            <a:normAutofit fontScale="92500" lnSpcReduction="20000"/>
          </a:bodyPr>
          <a:lstStyle/>
          <a:p>
            <a:r>
              <a:rPr lang="en-US" dirty="0"/>
              <a:t>Scope</a:t>
            </a:r>
          </a:p>
          <a:p>
            <a:pPr lvl="1"/>
            <a:r>
              <a:rPr lang="en-US" dirty="0"/>
              <a:t>After initial SSR1 (and HWR) cryomodule testing is complete, infrastructure will be reconfigured/modified to accommodate testing PIP-II SSR2 cryomodules in the SSR1 location of PIP2IT</a:t>
            </a:r>
          </a:p>
          <a:p>
            <a:pPr lvl="2"/>
            <a:r>
              <a:rPr lang="en-US" sz="1900" dirty="0"/>
              <a:t>Cryogenic distribution, RF power, mechanical &amp; electrical infrastructure, controls, safety systems, etc.</a:t>
            </a:r>
          </a:p>
          <a:p>
            <a:pPr marL="1371600" lvl="3" indent="0">
              <a:buNone/>
            </a:pPr>
            <a:endParaRPr lang="en-US" sz="1700" dirty="0"/>
          </a:p>
          <a:p>
            <a:r>
              <a:rPr lang="en-US" dirty="0"/>
              <a:t>Design Maturity</a:t>
            </a:r>
          </a:p>
          <a:p>
            <a:pPr lvl="1"/>
            <a:r>
              <a:rPr lang="en-US" dirty="0"/>
              <a:t>This WBS is currently a Planning Package and is at a preliminary level of design maturity.  Once the SSR2 cryomodule design is finalized, the design details can be developed further. The scope of work is expected to be similar to, and all estimates are based on, previous experience/costs from constructing and commissioning CMTS1 for LCLS-II</a:t>
            </a:r>
          </a:p>
          <a:p>
            <a:pPr marL="457200" lvl="1" indent="0">
              <a:buNone/>
            </a:pPr>
            <a:endParaRPr lang="en-US" dirty="0"/>
          </a:p>
          <a:p>
            <a:r>
              <a:rPr lang="en-US" dirty="0">
                <a:solidFill>
                  <a:schemeClr val="tx1"/>
                </a:solidFill>
              </a:rPr>
              <a:t>There is an experienced team already in place that developed, operates and maintains all systems associated with PIP2IT and CMTS1 and this same team of experts will be involved in the modifications of PIP2IT</a:t>
            </a:r>
          </a:p>
          <a:p>
            <a:pPr lvl="1"/>
            <a:endParaRPr lang="en-US" dirty="0"/>
          </a:p>
          <a:p>
            <a:pPr lvl="3"/>
            <a:endParaRPr lang="en-US" dirty="0"/>
          </a:p>
          <a:p>
            <a:pPr marL="342900" lvl="1" indent="-342900">
              <a:buFont typeface="Arial" charset="0"/>
              <a:buChar char="•"/>
            </a:pPr>
            <a:endParaRPr lang="en-US" sz="2400" dirty="0"/>
          </a:p>
          <a:p>
            <a:endParaRPr lang="en-US" dirty="0"/>
          </a:p>
        </p:txBody>
      </p:sp>
      <p:sp>
        <p:nvSpPr>
          <p:cNvPr id="4" name="Date Placeholder 3"/>
          <p:cNvSpPr>
            <a:spLocks noGrp="1"/>
          </p:cNvSpPr>
          <p:nvPr>
            <p:ph type="dt" sz="half" idx="2"/>
          </p:nvPr>
        </p:nvSpPr>
        <p:spPr>
          <a:xfrm>
            <a:off x="636588" y="6495482"/>
            <a:ext cx="1149181" cy="237285"/>
          </a:xfrm>
        </p:spPr>
        <p:txBody>
          <a:bodyPr/>
          <a:lstStyle/>
          <a:p>
            <a:pPr>
              <a:defRPr/>
            </a:pPr>
            <a:r>
              <a:rPr lang="en-US" dirty="0"/>
              <a:t>March 4-5, 2019</a:t>
            </a:r>
          </a:p>
        </p:txBody>
      </p:sp>
      <p:sp>
        <p:nvSpPr>
          <p:cNvPr id="5" name="Footer Placeholder 4"/>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132649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465691"/>
            <a:ext cx="7749166" cy="427877"/>
          </a:xfrm>
        </p:spPr>
        <p:txBody>
          <a:bodyPr/>
          <a:lstStyle/>
          <a:p>
            <a:r>
              <a:rPr lang="en-US" dirty="0"/>
              <a:t>PIP2IT – 650 MHz Test Stand – 121.04.03.04</a:t>
            </a:r>
          </a:p>
        </p:txBody>
      </p:sp>
      <p:sp>
        <p:nvSpPr>
          <p:cNvPr id="3" name="Content Placeholder 2"/>
          <p:cNvSpPr>
            <a:spLocks noGrp="1"/>
          </p:cNvSpPr>
          <p:nvPr>
            <p:ph idx="1"/>
          </p:nvPr>
        </p:nvSpPr>
        <p:spPr>
          <a:xfrm>
            <a:off x="228600" y="1043046"/>
            <a:ext cx="8774724" cy="5167749"/>
          </a:xfrm>
        </p:spPr>
        <p:txBody>
          <a:bodyPr>
            <a:normAutofit fontScale="92500" lnSpcReduction="20000"/>
          </a:bodyPr>
          <a:lstStyle/>
          <a:p>
            <a:r>
              <a:rPr lang="en-US" dirty="0"/>
              <a:t>Scope</a:t>
            </a:r>
          </a:p>
          <a:p>
            <a:pPr lvl="1"/>
            <a:r>
              <a:rPr lang="en-US" dirty="0"/>
              <a:t>After the HWR cryomodule testing is complete, infrastructure will be reconfigured/modified to accommodate testing PIP-II 650 MHz cryomodules in the HWR location of PIP2IT</a:t>
            </a:r>
          </a:p>
          <a:p>
            <a:pPr lvl="2"/>
            <a:r>
              <a:rPr lang="en-US" sz="1900" dirty="0"/>
              <a:t>Cryogenic distribution, RF power, mechanical &amp; electrical infrastructure, controls, safety systems, etc.</a:t>
            </a:r>
          </a:p>
          <a:p>
            <a:pPr marL="1371600" lvl="3" indent="0">
              <a:buNone/>
            </a:pPr>
            <a:endParaRPr lang="en-US" dirty="0"/>
          </a:p>
          <a:p>
            <a:r>
              <a:rPr lang="en-US" dirty="0"/>
              <a:t>Design Maturity</a:t>
            </a:r>
          </a:p>
          <a:p>
            <a:pPr lvl="1"/>
            <a:r>
              <a:rPr lang="en-US" dirty="0"/>
              <a:t>This WBS is currently a Planning Package and is at a preliminary level of design maturity.  Once the HB650 cryomodule design is finalized, the design details can be developed further. The scope of work is expected to be similar to, and all estimates are based on, previous experience/costs from constructing and commissioning CMTS1 for LCLS-II</a:t>
            </a:r>
          </a:p>
          <a:p>
            <a:pPr marL="1371600" lvl="3" indent="0">
              <a:buNone/>
            </a:pPr>
            <a:endParaRPr lang="en-US" dirty="0"/>
          </a:p>
          <a:p>
            <a:r>
              <a:rPr lang="en-US" dirty="0">
                <a:solidFill>
                  <a:schemeClr val="tx1"/>
                </a:solidFill>
              </a:rPr>
              <a:t>There is an experienced team already in place that developed, operates and maintains all systems associated with PIP2IT and CMTS1 and this same team of experts will be involved in the modifications of PIP2IT</a:t>
            </a:r>
          </a:p>
        </p:txBody>
      </p:sp>
      <p:sp>
        <p:nvSpPr>
          <p:cNvPr id="4" name="Date Placeholder 3"/>
          <p:cNvSpPr>
            <a:spLocks noGrp="1"/>
          </p:cNvSpPr>
          <p:nvPr>
            <p:ph type="dt" sz="half" idx="2"/>
          </p:nvPr>
        </p:nvSpPr>
        <p:spPr>
          <a:xfrm>
            <a:off x="636588" y="6495482"/>
            <a:ext cx="1224485" cy="237285"/>
          </a:xfrm>
        </p:spPr>
        <p:txBody>
          <a:bodyPr/>
          <a:lstStyle/>
          <a:p>
            <a:pPr>
              <a:defRPr/>
            </a:pPr>
            <a:r>
              <a:rPr lang="en-US" dirty="0"/>
              <a:t>March 4-5, 2019</a:t>
            </a:r>
          </a:p>
        </p:txBody>
      </p:sp>
      <p:sp>
        <p:nvSpPr>
          <p:cNvPr id="5" name="Footer Placeholder 4"/>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1875119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549640" cy="427877"/>
          </a:xfrm>
        </p:spPr>
        <p:txBody>
          <a:bodyPr/>
          <a:lstStyle/>
          <a:p>
            <a:r>
              <a:rPr lang="en-US" dirty="0"/>
              <a:t>PIP2IT – SSR2 &amp; 650 MHz Test Stands</a:t>
            </a:r>
          </a:p>
        </p:txBody>
      </p:sp>
      <p:sp>
        <p:nvSpPr>
          <p:cNvPr id="3" name="Content Placeholder 2"/>
          <p:cNvSpPr>
            <a:spLocks noGrp="1"/>
          </p:cNvSpPr>
          <p:nvPr>
            <p:ph idx="1"/>
          </p:nvPr>
        </p:nvSpPr>
        <p:spPr>
          <a:xfrm>
            <a:off x="228600" y="1016000"/>
            <a:ext cx="8774724" cy="5222240"/>
          </a:xfrm>
        </p:spPr>
        <p:txBody>
          <a:bodyPr>
            <a:normAutofit/>
          </a:bodyPr>
          <a:lstStyle/>
          <a:p>
            <a:pPr lvl="3"/>
            <a:endParaRPr lang="en-US" dirty="0"/>
          </a:p>
          <a:p>
            <a:pPr marL="342900" lvl="1" indent="-342900">
              <a:buFont typeface="Arial" charset="0"/>
              <a:buChar char="•"/>
            </a:pPr>
            <a:endParaRPr lang="en-US" sz="2400" dirty="0"/>
          </a:p>
          <a:p>
            <a:endParaRPr lang="en-US" dirty="0"/>
          </a:p>
        </p:txBody>
      </p:sp>
      <p:sp>
        <p:nvSpPr>
          <p:cNvPr id="4" name="Date Placeholder 3"/>
          <p:cNvSpPr>
            <a:spLocks noGrp="1"/>
          </p:cNvSpPr>
          <p:nvPr>
            <p:ph type="dt" sz="half" idx="2"/>
          </p:nvPr>
        </p:nvSpPr>
        <p:spPr>
          <a:xfrm>
            <a:off x="636588" y="6495482"/>
            <a:ext cx="1149181" cy="237285"/>
          </a:xfrm>
        </p:spPr>
        <p:txBody>
          <a:bodyPr/>
          <a:lstStyle/>
          <a:p>
            <a:pPr>
              <a:defRPr/>
            </a:pPr>
            <a:r>
              <a:rPr lang="en-US" dirty="0"/>
              <a:t>March 4-5, 2019</a:t>
            </a:r>
          </a:p>
        </p:txBody>
      </p:sp>
      <p:sp>
        <p:nvSpPr>
          <p:cNvPr id="5" name="Footer Placeholder 4"/>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pic>
        <p:nvPicPr>
          <p:cNvPr id="10" name="Picture 9">
            <a:extLst>
              <a:ext uri="{FF2B5EF4-FFF2-40B4-BE49-F238E27FC236}">
                <a16:creationId xmlns:a16="http://schemas.microsoft.com/office/drawing/2014/main" id="{77741357-70AC-164D-945F-FCAC8D1C411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9419" y="1089848"/>
            <a:ext cx="5100090" cy="3611244"/>
          </a:xfrm>
          <a:prstGeom prst="rect">
            <a:avLst/>
          </a:prstGeom>
        </p:spPr>
      </p:pic>
      <p:pic>
        <p:nvPicPr>
          <p:cNvPr id="16" name="Picture 15">
            <a:extLst>
              <a:ext uri="{FF2B5EF4-FFF2-40B4-BE49-F238E27FC236}">
                <a16:creationId xmlns:a16="http://schemas.microsoft.com/office/drawing/2014/main" id="{58B5F3DE-2BE4-164B-A366-62A391AD506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59978" y="2504514"/>
            <a:ext cx="4872652" cy="3511063"/>
          </a:xfrm>
          <a:prstGeom prst="rect">
            <a:avLst/>
          </a:prstGeom>
        </p:spPr>
      </p:pic>
      <p:sp>
        <p:nvSpPr>
          <p:cNvPr id="17" name="TextBox 16">
            <a:extLst>
              <a:ext uri="{FF2B5EF4-FFF2-40B4-BE49-F238E27FC236}">
                <a16:creationId xmlns:a16="http://schemas.microsoft.com/office/drawing/2014/main" id="{D1B4D655-2EF4-C544-91D0-144F928627B4}"/>
              </a:ext>
            </a:extLst>
          </p:cNvPr>
          <p:cNvSpPr txBox="1"/>
          <p:nvPr/>
        </p:nvSpPr>
        <p:spPr>
          <a:xfrm>
            <a:off x="1258645" y="4774940"/>
            <a:ext cx="2054710" cy="338554"/>
          </a:xfrm>
          <a:prstGeom prst="rect">
            <a:avLst/>
          </a:prstGeom>
          <a:noFill/>
        </p:spPr>
        <p:txBody>
          <a:bodyPr wrap="square" rtlCol="0">
            <a:spAutoFit/>
          </a:bodyPr>
          <a:lstStyle/>
          <a:p>
            <a:r>
              <a:rPr lang="en-US" sz="1600" dirty="0"/>
              <a:t>HWR/SSR1 in PIP2IT</a:t>
            </a:r>
          </a:p>
        </p:txBody>
      </p:sp>
      <p:sp>
        <p:nvSpPr>
          <p:cNvPr id="18" name="TextBox 17">
            <a:extLst>
              <a:ext uri="{FF2B5EF4-FFF2-40B4-BE49-F238E27FC236}">
                <a16:creationId xmlns:a16="http://schemas.microsoft.com/office/drawing/2014/main" id="{B88FA4B6-7D2A-154E-BCD0-02ABBD3D90FC}"/>
              </a:ext>
            </a:extLst>
          </p:cNvPr>
          <p:cNvSpPr txBox="1"/>
          <p:nvPr/>
        </p:nvSpPr>
        <p:spPr>
          <a:xfrm>
            <a:off x="6396304" y="2043528"/>
            <a:ext cx="2054710" cy="338554"/>
          </a:xfrm>
          <a:prstGeom prst="rect">
            <a:avLst/>
          </a:prstGeom>
          <a:noFill/>
        </p:spPr>
        <p:txBody>
          <a:bodyPr wrap="square" rtlCol="0">
            <a:spAutoFit/>
          </a:bodyPr>
          <a:lstStyle/>
          <a:p>
            <a:r>
              <a:rPr lang="en-US" sz="1600" dirty="0"/>
              <a:t>HB650/SSR2 in PIP2IT</a:t>
            </a:r>
          </a:p>
        </p:txBody>
      </p:sp>
      <p:cxnSp>
        <p:nvCxnSpPr>
          <p:cNvPr id="8" name="Straight Arrow Connector 7">
            <a:extLst>
              <a:ext uri="{FF2B5EF4-FFF2-40B4-BE49-F238E27FC236}">
                <a16:creationId xmlns:a16="http://schemas.microsoft.com/office/drawing/2014/main" id="{091CD5C7-9D0C-E940-8E83-ECBF2D85951E}"/>
              </a:ext>
            </a:extLst>
          </p:cNvPr>
          <p:cNvCxnSpPr>
            <a:cxnSpLocks/>
          </p:cNvCxnSpPr>
          <p:nvPr/>
        </p:nvCxnSpPr>
        <p:spPr>
          <a:xfrm flipV="1">
            <a:off x="1634591" y="2961686"/>
            <a:ext cx="483342" cy="186183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C6AF587-B24D-E640-B919-84309767A139}"/>
              </a:ext>
            </a:extLst>
          </p:cNvPr>
          <p:cNvCxnSpPr>
            <a:cxnSpLocks/>
          </p:cNvCxnSpPr>
          <p:nvPr/>
        </p:nvCxnSpPr>
        <p:spPr>
          <a:xfrm flipV="1">
            <a:off x="2046430" y="2212805"/>
            <a:ext cx="794698" cy="26169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CB2BB34-A8A9-7F4B-9F9E-2BF97ED640C5}"/>
              </a:ext>
            </a:extLst>
          </p:cNvPr>
          <p:cNvCxnSpPr>
            <a:cxnSpLocks/>
          </p:cNvCxnSpPr>
          <p:nvPr/>
        </p:nvCxnSpPr>
        <p:spPr>
          <a:xfrm flipH="1">
            <a:off x="6166131" y="2375894"/>
            <a:ext cx="674514" cy="21880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D85B40F-5B67-1146-9BEE-B793D9FB5995}"/>
              </a:ext>
            </a:extLst>
          </p:cNvPr>
          <p:cNvCxnSpPr>
            <a:cxnSpLocks/>
          </p:cNvCxnSpPr>
          <p:nvPr/>
        </p:nvCxnSpPr>
        <p:spPr>
          <a:xfrm>
            <a:off x="7307108" y="2308234"/>
            <a:ext cx="558350" cy="8233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3178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Requirements/Interfaces</a:t>
            </a:r>
          </a:p>
        </p:txBody>
      </p:sp>
      <p:sp>
        <p:nvSpPr>
          <p:cNvPr id="3" name="Content Placeholder 2"/>
          <p:cNvSpPr>
            <a:spLocks noGrp="1"/>
          </p:cNvSpPr>
          <p:nvPr>
            <p:ph idx="1"/>
          </p:nvPr>
        </p:nvSpPr>
        <p:spPr/>
        <p:txBody>
          <a:bodyPr>
            <a:normAutofit/>
          </a:bodyPr>
          <a:lstStyle/>
          <a:p>
            <a:r>
              <a:rPr lang="en-US" dirty="0"/>
              <a:t>Requirements are captured in functional/technical requirement specification documents (FRS/TRS), controlled in TeamCenter:</a:t>
            </a:r>
          </a:p>
          <a:p>
            <a:pPr lvl="1"/>
            <a:r>
              <a:rPr lang="en-US" dirty="0"/>
              <a:t>STC : TC# </a:t>
            </a:r>
            <a:r>
              <a:rPr lang="en-US" dirty="0">
                <a:solidFill>
                  <a:srgbClr val="C00000"/>
                </a:solidFill>
              </a:rPr>
              <a:t>ED0006117</a:t>
            </a:r>
            <a:r>
              <a:rPr lang="en-US" dirty="0">
                <a:solidFill>
                  <a:schemeClr val="accent4"/>
                </a:solidFill>
              </a:rPr>
              <a:t> </a:t>
            </a:r>
            <a:r>
              <a:rPr lang="en-US" dirty="0">
                <a:solidFill>
                  <a:schemeClr val="accent6"/>
                </a:solidFill>
              </a:rPr>
              <a:t>(FRS for STC)</a:t>
            </a:r>
          </a:p>
          <a:p>
            <a:pPr lvl="1"/>
            <a:r>
              <a:rPr lang="en-US" dirty="0"/>
              <a:t>PIP2IT : TC# </a:t>
            </a:r>
            <a:r>
              <a:rPr lang="en-US" dirty="0">
                <a:solidFill>
                  <a:srgbClr val="C00000"/>
                </a:solidFill>
              </a:rPr>
              <a:t>ED0001223 </a:t>
            </a:r>
            <a:r>
              <a:rPr lang="en-US" dirty="0">
                <a:solidFill>
                  <a:schemeClr val="accent6"/>
                </a:solidFill>
              </a:rPr>
              <a:t>(FRS for PIP2IT)</a:t>
            </a:r>
            <a:endParaRPr lang="en-US" dirty="0"/>
          </a:p>
          <a:p>
            <a:pPr lvl="2"/>
            <a:endParaRPr lang="en-US" dirty="0"/>
          </a:p>
          <a:p>
            <a:r>
              <a:rPr lang="en-US" dirty="0"/>
              <a:t>Interfaces </a:t>
            </a:r>
          </a:p>
          <a:p>
            <a:pPr lvl="1"/>
            <a:r>
              <a:rPr lang="en-US" dirty="0"/>
              <a:t>Test Infrastructure interfaces with several other WBS’s (HWR, SSR, 650, WFE, HPRF, LLRF, Controls, Magnets/PS, Instrumentation, Vacuum, Safety Systems, etc.) and these interfaces are captured in the Interface Control Document </a:t>
            </a:r>
            <a:r>
              <a:rPr lang="en-US" dirty="0">
                <a:solidFill>
                  <a:schemeClr val="accent6"/>
                </a:solidFill>
              </a:rPr>
              <a:t>(docdb #</a:t>
            </a:r>
            <a:r>
              <a:rPr lang="en-US" dirty="0">
                <a:solidFill>
                  <a:srgbClr val="C00000"/>
                </a:solidFill>
              </a:rPr>
              <a:t>2405</a:t>
            </a:r>
            <a:r>
              <a:rPr lang="en-US" dirty="0">
                <a:solidFill>
                  <a:schemeClr val="accent6"/>
                </a:solidFill>
              </a:rPr>
              <a:t>, TC#</a:t>
            </a:r>
            <a:r>
              <a:rPr lang="en-US" dirty="0">
                <a:solidFill>
                  <a:srgbClr val="C00000"/>
                </a:solidFill>
              </a:rPr>
              <a:t>ED0007505</a:t>
            </a:r>
            <a:r>
              <a:rPr lang="en-US" dirty="0">
                <a:solidFill>
                  <a:schemeClr val="accent6"/>
                </a:solidFill>
              </a:rPr>
              <a:t>)</a:t>
            </a:r>
          </a:p>
          <a:p>
            <a:endParaRPr lang="en-US" dirty="0"/>
          </a:p>
        </p:txBody>
      </p:sp>
      <p:sp>
        <p:nvSpPr>
          <p:cNvPr id="4" name="Date Placeholder 3"/>
          <p:cNvSpPr>
            <a:spLocks noGrp="1"/>
          </p:cNvSpPr>
          <p:nvPr>
            <p:ph type="dt" sz="half" idx="2"/>
          </p:nvPr>
        </p:nvSpPr>
        <p:spPr>
          <a:xfrm>
            <a:off x="651641" y="6495134"/>
            <a:ext cx="1263220" cy="237286"/>
          </a:xfrm>
        </p:spPr>
        <p:txBody>
          <a:bodyPr/>
          <a:lstStyle/>
          <a:p>
            <a:pPr>
              <a:defRPr/>
            </a:pPr>
            <a:r>
              <a:rPr lang="en-US" dirty="0"/>
              <a:t>March 4-5, 2019</a:t>
            </a:r>
          </a:p>
        </p:txBody>
      </p:sp>
      <p:sp>
        <p:nvSpPr>
          <p:cNvPr id="5" name="Footer Placeholder 4"/>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1351505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BOE Summary</a:t>
            </a:r>
          </a:p>
        </p:txBody>
      </p:sp>
      <p:sp>
        <p:nvSpPr>
          <p:cNvPr id="4" name="Date Placeholder 3"/>
          <p:cNvSpPr>
            <a:spLocks noGrp="1"/>
          </p:cNvSpPr>
          <p:nvPr>
            <p:ph type="dt" sz="half" idx="2"/>
          </p:nvPr>
        </p:nvSpPr>
        <p:spPr>
          <a:xfrm>
            <a:off x="636588" y="6495482"/>
            <a:ext cx="1159939" cy="237285"/>
          </a:xfrm>
        </p:spPr>
        <p:txBody>
          <a:bodyPr/>
          <a:lstStyle/>
          <a:p>
            <a:pPr>
              <a:defRPr/>
            </a:pPr>
            <a:r>
              <a:rPr lang="en-US" dirty="0"/>
              <a:t>March 4-5, 2019</a:t>
            </a:r>
          </a:p>
        </p:txBody>
      </p:sp>
      <p:sp>
        <p:nvSpPr>
          <p:cNvPr id="5" name="Footer Placeholder 4"/>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690931536"/>
              </p:ext>
            </p:extLst>
          </p:nvPr>
        </p:nvGraphicFramePr>
        <p:xfrm>
          <a:off x="315310" y="1397000"/>
          <a:ext cx="8479065" cy="2595880"/>
        </p:xfrm>
        <a:graphic>
          <a:graphicData uri="http://schemas.openxmlformats.org/drawingml/2006/table">
            <a:tbl>
              <a:tblPr firstRow="1" bandRow="1">
                <a:tableStyleId>{5C22544A-7EE6-4342-B048-85BDC9FD1C3A}</a:tableStyleId>
              </a:tblPr>
              <a:tblGrid>
                <a:gridCol w="1687610">
                  <a:extLst>
                    <a:ext uri="{9D8B030D-6E8A-4147-A177-3AD203B41FA5}">
                      <a16:colId xmlns:a16="http://schemas.microsoft.com/office/drawing/2014/main" val="20000"/>
                    </a:ext>
                  </a:extLst>
                </a:gridCol>
                <a:gridCol w="5616011">
                  <a:extLst>
                    <a:ext uri="{9D8B030D-6E8A-4147-A177-3AD203B41FA5}">
                      <a16:colId xmlns:a16="http://schemas.microsoft.com/office/drawing/2014/main" val="20001"/>
                    </a:ext>
                  </a:extLst>
                </a:gridCol>
                <a:gridCol w="1175444">
                  <a:extLst>
                    <a:ext uri="{9D8B030D-6E8A-4147-A177-3AD203B41FA5}">
                      <a16:colId xmlns:a16="http://schemas.microsoft.com/office/drawing/2014/main" val="20002"/>
                    </a:ext>
                  </a:extLst>
                </a:gridCol>
              </a:tblGrid>
              <a:tr h="370840">
                <a:tc>
                  <a:txBody>
                    <a:bodyPr/>
                    <a:lstStyle/>
                    <a:p>
                      <a:r>
                        <a:rPr lang="en-US" dirty="0"/>
                        <a:t>WBS Number</a:t>
                      </a:r>
                    </a:p>
                  </a:txBody>
                  <a:tcPr/>
                </a:tc>
                <a:tc>
                  <a:txBody>
                    <a:bodyPr/>
                    <a:lstStyle/>
                    <a:p>
                      <a:r>
                        <a:rPr lang="en-US" dirty="0"/>
                        <a:t>Title</a:t>
                      </a:r>
                    </a:p>
                  </a:txBody>
                  <a:tcPr/>
                </a:tc>
                <a:tc>
                  <a:txBody>
                    <a:bodyPr/>
                    <a:lstStyle/>
                    <a:p>
                      <a:r>
                        <a:rPr lang="en-US" dirty="0"/>
                        <a:t>Docdb #</a:t>
                      </a:r>
                    </a:p>
                  </a:txBody>
                  <a:tcPr/>
                </a:tc>
                <a:extLst>
                  <a:ext uri="{0D108BD9-81ED-4DB2-BD59-A6C34878D82A}">
                    <a16:rowId xmlns:a16="http://schemas.microsoft.com/office/drawing/2014/main" val="10000"/>
                  </a:ext>
                </a:extLst>
              </a:tr>
              <a:tr h="370840">
                <a:tc>
                  <a:txBody>
                    <a:bodyPr/>
                    <a:lstStyle/>
                    <a:p>
                      <a:r>
                        <a:rPr lang="en-US" dirty="0"/>
                        <a:t>121.04.03.01</a:t>
                      </a:r>
                    </a:p>
                  </a:txBody>
                  <a:tcPr/>
                </a:tc>
                <a:tc>
                  <a:txBody>
                    <a:bodyPr/>
                    <a:lstStyle/>
                    <a:p>
                      <a:r>
                        <a:rPr lang="en-US" dirty="0"/>
                        <a:t>Test Infrastructure - Project Mgt. and Coordination</a:t>
                      </a:r>
                    </a:p>
                  </a:txBody>
                  <a:tcPr/>
                </a:tc>
                <a:tc>
                  <a:txBody>
                    <a:bodyPr/>
                    <a:lstStyle/>
                    <a:p>
                      <a:r>
                        <a:rPr lang="en-US" dirty="0"/>
                        <a:t>1962</a:t>
                      </a:r>
                    </a:p>
                  </a:txBody>
                  <a:tcPr/>
                </a:tc>
                <a:extLst>
                  <a:ext uri="{0D108BD9-81ED-4DB2-BD59-A6C34878D82A}">
                    <a16:rowId xmlns:a16="http://schemas.microsoft.com/office/drawing/2014/main" val="238994402"/>
                  </a:ext>
                </a:extLst>
              </a:tr>
              <a:tr h="370840">
                <a:tc>
                  <a:txBody>
                    <a:bodyPr/>
                    <a:lstStyle/>
                    <a:p>
                      <a:r>
                        <a:rPr lang="en-US" dirty="0"/>
                        <a:t>121.04.03.02</a:t>
                      </a:r>
                    </a:p>
                  </a:txBody>
                  <a:tcPr/>
                </a:tc>
                <a:tc>
                  <a:txBody>
                    <a:bodyPr/>
                    <a:lstStyle/>
                    <a:p>
                      <a:r>
                        <a:rPr lang="en-US" dirty="0"/>
                        <a:t>Test Infrastructure - STC</a:t>
                      </a:r>
                    </a:p>
                  </a:txBody>
                  <a:tcPr/>
                </a:tc>
                <a:tc>
                  <a:txBody>
                    <a:bodyPr/>
                    <a:lstStyle/>
                    <a:p>
                      <a:r>
                        <a:rPr lang="en-US" dirty="0"/>
                        <a:t>1965</a:t>
                      </a:r>
                    </a:p>
                  </a:txBody>
                  <a:tcPr/>
                </a:tc>
                <a:extLst>
                  <a:ext uri="{0D108BD9-81ED-4DB2-BD59-A6C34878D82A}">
                    <a16:rowId xmlns:a16="http://schemas.microsoft.com/office/drawing/2014/main" val="2717921953"/>
                  </a:ext>
                </a:extLst>
              </a:tr>
              <a:tr h="370840">
                <a:tc>
                  <a:txBody>
                    <a:bodyPr/>
                    <a:lstStyle/>
                    <a:p>
                      <a:r>
                        <a:rPr lang="en-US" dirty="0"/>
                        <a:t>121.04.03.03</a:t>
                      </a:r>
                    </a:p>
                  </a:txBody>
                  <a:tcPr/>
                </a:tc>
                <a:tc>
                  <a:txBody>
                    <a:bodyPr/>
                    <a:lstStyle/>
                    <a:p>
                      <a:r>
                        <a:rPr lang="en-US" dirty="0"/>
                        <a:t>Test Infrastructure - HWR/SSR1</a:t>
                      </a:r>
                    </a:p>
                  </a:txBody>
                  <a:tcPr/>
                </a:tc>
                <a:tc>
                  <a:txBody>
                    <a:bodyPr/>
                    <a:lstStyle/>
                    <a:p>
                      <a:r>
                        <a:rPr lang="en-US" dirty="0"/>
                        <a:t>1968</a:t>
                      </a:r>
                    </a:p>
                  </a:txBody>
                  <a:tcPr/>
                </a:tc>
                <a:extLst>
                  <a:ext uri="{0D108BD9-81ED-4DB2-BD59-A6C34878D82A}">
                    <a16:rowId xmlns:a16="http://schemas.microsoft.com/office/drawing/2014/main" val="10001"/>
                  </a:ext>
                </a:extLst>
              </a:tr>
              <a:tr h="370840">
                <a:tc>
                  <a:txBody>
                    <a:bodyPr/>
                    <a:lstStyle/>
                    <a:p>
                      <a:r>
                        <a:rPr lang="en-US" dirty="0"/>
                        <a:t>121.04.03.04</a:t>
                      </a:r>
                    </a:p>
                  </a:txBody>
                  <a:tcPr/>
                </a:tc>
                <a:tc>
                  <a:txBody>
                    <a:bodyPr/>
                    <a:lstStyle/>
                    <a:p>
                      <a:r>
                        <a:rPr lang="en-US" dirty="0"/>
                        <a:t>Test Infrastructure - 650 MHz Test Stand</a:t>
                      </a:r>
                    </a:p>
                  </a:txBody>
                  <a:tcPr/>
                </a:tc>
                <a:tc>
                  <a:txBody>
                    <a:bodyPr/>
                    <a:lstStyle/>
                    <a:p>
                      <a:r>
                        <a:rPr lang="en-US" dirty="0"/>
                        <a:t>1971</a:t>
                      </a:r>
                    </a:p>
                  </a:txBody>
                  <a:tcPr/>
                </a:tc>
                <a:extLst>
                  <a:ext uri="{0D108BD9-81ED-4DB2-BD59-A6C34878D82A}">
                    <a16:rowId xmlns:a16="http://schemas.microsoft.com/office/drawing/2014/main" val="1460095010"/>
                  </a:ext>
                </a:extLst>
              </a:tr>
              <a:tr h="370840">
                <a:tc>
                  <a:txBody>
                    <a:bodyPr/>
                    <a:lstStyle/>
                    <a:p>
                      <a:r>
                        <a:rPr lang="en-US" dirty="0"/>
                        <a:t>121.04.03.05</a:t>
                      </a:r>
                    </a:p>
                  </a:txBody>
                  <a:tcPr/>
                </a:tc>
                <a:tc>
                  <a:txBody>
                    <a:bodyPr/>
                    <a:lstStyle/>
                    <a:p>
                      <a:r>
                        <a:rPr lang="en-US" dirty="0"/>
                        <a:t>Test Infrastructure</a:t>
                      </a:r>
                      <a:r>
                        <a:rPr lang="en-US" baseline="0" dirty="0"/>
                        <a:t> - SSR2 Test Stand</a:t>
                      </a:r>
                      <a:endParaRPr lang="en-US" dirty="0"/>
                    </a:p>
                  </a:txBody>
                  <a:tcPr/>
                </a:tc>
                <a:tc>
                  <a:txBody>
                    <a:bodyPr/>
                    <a:lstStyle/>
                    <a:p>
                      <a:r>
                        <a:rPr lang="en-US" dirty="0"/>
                        <a:t>1974</a:t>
                      </a:r>
                    </a:p>
                  </a:txBody>
                  <a:tcPr/>
                </a:tc>
                <a:extLst>
                  <a:ext uri="{0D108BD9-81ED-4DB2-BD59-A6C34878D82A}">
                    <a16:rowId xmlns:a16="http://schemas.microsoft.com/office/drawing/2014/main" val="1762609348"/>
                  </a:ext>
                </a:extLst>
              </a:tr>
              <a:tr h="370840">
                <a:tc>
                  <a:txBody>
                    <a:bodyPr/>
                    <a:lstStyle/>
                    <a:p>
                      <a:r>
                        <a:rPr lang="en-US" dirty="0"/>
                        <a:t>121.04.03.06</a:t>
                      </a:r>
                    </a:p>
                  </a:txBody>
                  <a:tcPr/>
                </a:tc>
                <a:tc>
                  <a:txBody>
                    <a:bodyPr/>
                    <a:lstStyle/>
                    <a:p>
                      <a:r>
                        <a:rPr lang="en-US" dirty="0"/>
                        <a:t>Test Infrastructure - HTS-2</a:t>
                      </a:r>
                    </a:p>
                  </a:txBody>
                  <a:tcPr/>
                </a:tc>
                <a:tc>
                  <a:txBody>
                    <a:bodyPr/>
                    <a:lstStyle/>
                    <a:p>
                      <a:r>
                        <a:rPr lang="en-US" dirty="0"/>
                        <a:t>1977</a:t>
                      </a:r>
                    </a:p>
                  </a:txBody>
                  <a:tcPr/>
                </a:tc>
                <a:extLst>
                  <a:ext uri="{0D108BD9-81ED-4DB2-BD59-A6C34878D82A}">
                    <a16:rowId xmlns:a16="http://schemas.microsoft.com/office/drawing/2014/main" val="3998385798"/>
                  </a:ext>
                </a:extLst>
              </a:tr>
            </a:tbl>
          </a:graphicData>
        </a:graphic>
      </p:graphicFrame>
    </p:spTree>
    <p:extLst>
      <p:ext uri="{BB962C8B-B14F-4D97-AF65-F5344CB8AC3E}">
        <p14:creationId xmlns:p14="http://schemas.microsoft.com/office/powerpoint/2010/main" val="133681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dirty="0">
                <a:solidFill>
                  <a:schemeClr val="accent6"/>
                </a:solidFill>
              </a:rPr>
              <a:t>Overview</a:t>
            </a:r>
          </a:p>
          <a:p>
            <a:r>
              <a:rPr lang="en-US" dirty="0">
                <a:solidFill>
                  <a:schemeClr val="accent6"/>
                </a:solidFill>
              </a:rPr>
              <a:t>Test Infrastructure</a:t>
            </a:r>
          </a:p>
          <a:p>
            <a:r>
              <a:rPr lang="en-US" dirty="0">
                <a:solidFill>
                  <a:schemeClr val="accent6"/>
                </a:solidFill>
              </a:rPr>
              <a:t>Scope/Deliverables/Technical Progress</a:t>
            </a:r>
          </a:p>
          <a:p>
            <a:pPr lvl="1"/>
            <a:r>
              <a:rPr lang="en-US" dirty="0">
                <a:solidFill>
                  <a:schemeClr val="accent6"/>
                </a:solidFill>
              </a:rPr>
              <a:t>STC</a:t>
            </a:r>
          </a:p>
          <a:p>
            <a:pPr lvl="1"/>
            <a:r>
              <a:rPr lang="en-US" dirty="0">
                <a:solidFill>
                  <a:schemeClr val="accent6"/>
                </a:solidFill>
              </a:rPr>
              <a:t>HTS-2</a:t>
            </a:r>
          </a:p>
          <a:p>
            <a:pPr lvl="1"/>
            <a:r>
              <a:rPr lang="en-US" dirty="0">
                <a:solidFill>
                  <a:schemeClr val="accent6"/>
                </a:solidFill>
              </a:rPr>
              <a:t>HWR/SSR1</a:t>
            </a:r>
          </a:p>
          <a:p>
            <a:pPr lvl="1"/>
            <a:r>
              <a:rPr lang="en-US" dirty="0">
                <a:solidFill>
                  <a:schemeClr val="accent6"/>
                </a:solidFill>
              </a:rPr>
              <a:t>SSR2/650MHz Test Stands</a:t>
            </a:r>
          </a:p>
          <a:p>
            <a:r>
              <a:rPr lang="en-US" dirty="0">
                <a:solidFill>
                  <a:schemeClr val="accent6"/>
                </a:solidFill>
              </a:rPr>
              <a:t>Requirements/Interfaces</a:t>
            </a:r>
          </a:p>
          <a:p>
            <a:r>
              <a:rPr lang="en-US" dirty="0">
                <a:solidFill>
                  <a:schemeClr val="accent6"/>
                </a:solidFill>
              </a:rPr>
              <a:t>Schedule</a:t>
            </a:r>
          </a:p>
          <a:p>
            <a:r>
              <a:rPr lang="en-US" dirty="0">
                <a:solidFill>
                  <a:schemeClr val="accent6"/>
                </a:solidFill>
              </a:rPr>
              <a:t>Cost</a:t>
            </a:r>
          </a:p>
        </p:txBody>
      </p:sp>
      <p:sp>
        <p:nvSpPr>
          <p:cNvPr id="4" name="Date Placeholder 3"/>
          <p:cNvSpPr>
            <a:spLocks noGrp="1"/>
          </p:cNvSpPr>
          <p:nvPr>
            <p:ph type="dt" sz="half" idx="2"/>
          </p:nvPr>
        </p:nvSpPr>
        <p:spPr>
          <a:xfrm>
            <a:off x="636587" y="6495482"/>
            <a:ext cx="1287905" cy="241300"/>
          </a:xfrm>
        </p:spPr>
        <p:txBody>
          <a:bodyPr/>
          <a:lstStyle/>
          <a:p>
            <a:pPr>
              <a:defRPr/>
            </a:pPr>
            <a:r>
              <a:rPr lang="en-US" dirty="0"/>
              <a:t>March 4-5, 2019</a:t>
            </a:r>
          </a:p>
        </p:txBody>
      </p:sp>
      <p:sp>
        <p:nvSpPr>
          <p:cNvPr id="5" name="Footer Placeholder 4"/>
          <p:cNvSpPr>
            <a:spLocks noGrp="1"/>
          </p:cNvSpPr>
          <p:nvPr>
            <p:ph type="ftr" sz="quarter" idx="3"/>
          </p:nvPr>
        </p:nvSpPr>
        <p:spPr>
          <a:xfrm>
            <a:off x="2168557" y="6495481"/>
            <a:ext cx="4487426" cy="237285"/>
          </a:xfrm>
        </p:spPr>
        <p:txBody>
          <a:bodyPr/>
          <a:lstStyle/>
          <a:p>
            <a:pPr>
              <a:defRPr/>
            </a:pPr>
            <a:r>
              <a:rPr lang="en-US" dirty="0"/>
              <a:t>J. Leibfritz | 121.04.03-Test Infrastructure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998467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38790-36C2-B54A-9EAE-0A2A8EF99307}"/>
              </a:ext>
            </a:extLst>
          </p:cNvPr>
          <p:cNvSpPr>
            <a:spLocks noGrp="1"/>
          </p:cNvSpPr>
          <p:nvPr>
            <p:ph type="title"/>
          </p:nvPr>
        </p:nvSpPr>
        <p:spPr/>
        <p:txBody>
          <a:bodyPr/>
          <a:lstStyle/>
          <a:p>
            <a:r>
              <a:rPr lang="en-US" dirty="0"/>
              <a:t>Test Infrastructure – Schedule</a:t>
            </a:r>
          </a:p>
        </p:txBody>
      </p:sp>
      <p:sp>
        <p:nvSpPr>
          <p:cNvPr id="3" name="Content Placeholder 2">
            <a:extLst>
              <a:ext uri="{FF2B5EF4-FFF2-40B4-BE49-F238E27FC236}">
                <a16:creationId xmlns:a16="http://schemas.microsoft.com/office/drawing/2014/main" id="{0E001006-0143-F841-B1BB-BB9A7A06D298}"/>
              </a:ext>
            </a:extLst>
          </p:cNvPr>
          <p:cNvSpPr>
            <a:spLocks noGrp="1"/>
          </p:cNvSpPr>
          <p:nvPr>
            <p:ph idx="1"/>
          </p:nvPr>
        </p:nvSpPr>
        <p:spPr>
          <a:xfrm>
            <a:off x="228600" y="3615168"/>
            <a:ext cx="8672513" cy="2470042"/>
          </a:xfrm>
        </p:spPr>
        <p:txBody>
          <a:bodyPr/>
          <a:lstStyle/>
          <a:p>
            <a:pPr marL="0" indent="0">
              <a:buNone/>
            </a:pPr>
            <a:endParaRPr lang="en-US" dirty="0"/>
          </a:p>
          <a:p>
            <a:pPr lvl="2"/>
            <a:r>
              <a:rPr lang="en-US" sz="1600" dirty="0"/>
              <a:t>STC Modifications			(2/2019 – 3/2019)  (2 mos.)</a:t>
            </a:r>
          </a:p>
          <a:p>
            <a:pPr lvl="2"/>
            <a:r>
              <a:rPr lang="en-US" sz="1600" dirty="0"/>
              <a:t>HWR/SSR1 Infrastructure		(2/2019 – 4/2020)  (13 mos.)</a:t>
            </a:r>
          </a:p>
          <a:p>
            <a:pPr lvl="2"/>
            <a:r>
              <a:rPr lang="en-US" sz="1600" dirty="0"/>
              <a:t>650 MHz Test Stand			(7/2019 – 6/2021)  (24 mos.)</a:t>
            </a:r>
          </a:p>
          <a:p>
            <a:pPr lvl="2"/>
            <a:r>
              <a:rPr lang="en-US" sz="1600" dirty="0"/>
              <a:t>SSR2 Test Stand				(4/2021 – 4/2022)  (12 mos.)</a:t>
            </a:r>
          </a:p>
          <a:p>
            <a:pPr lvl="2"/>
            <a:r>
              <a:rPr lang="en-US" sz="1600" dirty="0"/>
              <a:t>HTS-2						(3/2020 – 4/2020)  (2 mos.)</a:t>
            </a:r>
          </a:p>
          <a:p>
            <a:pPr marL="800100" lvl="2" indent="0">
              <a:buNone/>
            </a:pPr>
            <a:endParaRPr lang="en-US" sz="800" dirty="0"/>
          </a:p>
        </p:txBody>
      </p:sp>
      <p:sp>
        <p:nvSpPr>
          <p:cNvPr id="4" name="Date Placeholder 3">
            <a:extLst>
              <a:ext uri="{FF2B5EF4-FFF2-40B4-BE49-F238E27FC236}">
                <a16:creationId xmlns:a16="http://schemas.microsoft.com/office/drawing/2014/main" id="{3FD070E7-FB31-B24B-99A5-D332359B98F7}"/>
              </a:ext>
            </a:extLst>
          </p:cNvPr>
          <p:cNvSpPr>
            <a:spLocks noGrp="1"/>
          </p:cNvSpPr>
          <p:nvPr>
            <p:ph type="dt" sz="half" idx="2"/>
          </p:nvPr>
        </p:nvSpPr>
        <p:spPr/>
        <p:txBody>
          <a:bodyPr/>
          <a:lstStyle/>
          <a:p>
            <a:pPr>
              <a:defRPr/>
            </a:pPr>
            <a:r>
              <a:rPr lang="en-US" dirty="0"/>
              <a:t>March 4-5, 2019</a:t>
            </a:r>
          </a:p>
        </p:txBody>
      </p:sp>
      <p:sp>
        <p:nvSpPr>
          <p:cNvPr id="5" name="Footer Placeholder 4">
            <a:extLst>
              <a:ext uri="{FF2B5EF4-FFF2-40B4-BE49-F238E27FC236}">
                <a16:creationId xmlns:a16="http://schemas.microsoft.com/office/drawing/2014/main" id="{A0F98976-1BFA-1843-B594-92ABE6603045}"/>
              </a:ext>
            </a:extLst>
          </p:cNvPr>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a:extLst>
              <a:ext uri="{FF2B5EF4-FFF2-40B4-BE49-F238E27FC236}">
                <a16:creationId xmlns:a16="http://schemas.microsoft.com/office/drawing/2014/main" id="{587D9AA9-F0D0-D348-93D2-7F01CC443787}"/>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pic>
        <p:nvPicPr>
          <p:cNvPr id="10" name="Picture 9">
            <a:extLst>
              <a:ext uri="{FF2B5EF4-FFF2-40B4-BE49-F238E27FC236}">
                <a16:creationId xmlns:a16="http://schemas.microsoft.com/office/drawing/2014/main" id="{E6F9090F-DF13-5242-A3C8-96C7D05CE3FF}"/>
              </a:ext>
            </a:extLst>
          </p:cNvPr>
          <p:cNvPicPr>
            <a:picLocks noChangeAspect="1"/>
          </p:cNvPicPr>
          <p:nvPr/>
        </p:nvPicPr>
        <p:blipFill>
          <a:blip r:embed="rId2"/>
          <a:stretch>
            <a:fillRect/>
          </a:stretch>
        </p:blipFill>
        <p:spPr>
          <a:xfrm>
            <a:off x="1404811" y="1094954"/>
            <a:ext cx="5223171" cy="2692119"/>
          </a:xfrm>
          <a:prstGeom prst="rect">
            <a:avLst/>
          </a:prstGeom>
        </p:spPr>
      </p:pic>
    </p:spTree>
    <p:extLst>
      <p:ext uri="{BB962C8B-B14F-4D97-AF65-F5344CB8AC3E}">
        <p14:creationId xmlns:p14="http://schemas.microsoft.com/office/powerpoint/2010/main" val="784591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38790-36C2-B54A-9EAE-0A2A8EF99307}"/>
              </a:ext>
            </a:extLst>
          </p:cNvPr>
          <p:cNvSpPr>
            <a:spLocks noGrp="1"/>
          </p:cNvSpPr>
          <p:nvPr>
            <p:ph type="title"/>
          </p:nvPr>
        </p:nvSpPr>
        <p:spPr/>
        <p:txBody>
          <a:bodyPr/>
          <a:lstStyle/>
          <a:p>
            <a:r>
              <a:rPr lang="en-US" dirty="0"/>
              <a:t>Test Infrastructure – Total Cost</a:t>
            </a:r>
          </a:p>
        </p:txBody>
      </p:sp>
      <p:sp>
        <p:nvSpPr>
          <p:cNvPr id="3" name="Content Placeholder 2">
            <a:extLst>
              <a:ext uri="{FF2B5EF4-FFF2-40B4-BE49-F238E27FC236}">
                <a16:creationId xmlns:a16="http://schemas.microsoft.com/office/drawing/2014/main" id="{0E001006-0143-F841-B1BB-BB9A7A06D298}"/>
              </a:ext>
            </a:extLst>
          </p:cNvPr>
          <p:cNvSpPr>
            <a:spLocks noGrp="1"/>
          </p:cNvSpPr>
          <p:nvPr>
            <p:ph idx="1"/>
          </p:nvPr>
        </p:nvSpPr>
        <p:spPr>
          <a:xfrm>
            <a:off x="228600" y="1043046"/>
            <a:ext cx="8672513" cy="5142601"/>
          </a:xfrm>
        </p:spPr>
        <p:txBody>
          <a:bodyPr/>
          <a:lstStyle/>
          <a:p>
            <a:pPr marL="0" indent="0">
              <a:buNone/>
            </a:pPr>
            <a:r>
              <a:rPr lang="en-US" dirty="0"/>
              <a:t> </a:t>
            </a:r>
            <a:r>
              <a:rPr lang="en-US" sz="2000" dirty="0"/>
              <a:t>Total Cost by FY</a:t>
            </a:r>
          </a:p>
          <a:p>
            <a:endParaRPr lang="en-US" dirty="0"/>
          </a:p>
          <a:p>
            <a:endParaRPr lang="en-US" dirty="0"/>
          </a:p>
          <a:p>
            <a:pPr marL="0" indent="0">
              <a:buNone/>
            </a:pPr>
            <a:r>
              <a:rPr lang="en-US" sz="2000" dirty="0"/>
              <a:t>Total Cost by WBS (Labor &amp; M&amp;S)</a:t>
            </a:r>
          </a:p>
          <a:p>
            <a:endParaRPr lang="en-US" dirty="0"/>
          </a:p>
          <a:p>
            <a:endParaRPr lang="en-US" dirty="0"/>
          </a:p>
          <a:p>
            <a:endParaRPr lang="en-US" dirty="0"/>
          </a:p>
          <a:p>
            <a:pPr marL="2743200" lvl="6" indent="0">
              <a:buNone/>
            </a:pPr>
            <a:endParaRPr lang="en-US" dirty="0"/>
          </a:p>
          <a:p>
            <a:pPr marL="2743200" lvl="6" indent="0">
              <a:buNone/>
            </a:pPr>
            <a:endParaRPr lang="en-US" sz="1600" dirty="0"/>
          </a:p>
          <a:p>
            <a:pPr marL="2743200" lvl="6" indent="0">
              <a:buNone/>
            </a:pPr>
            <a:endParaRPr lang="en-US" sz="1600" dirty="0"/>
          </a:p>
          <a:p>
            <a:pPr marL="2743200" lvl="6" indent="0">
              <a:buNone/>
            </a:pPr>
            <a:endParaRPr lang="en-US" sz="1600" dirty="0"/>
          </a:p>
          <a:p>
            <a:pPr marL="0" indent="0">
              <a:buNone/>
            </a:pPr>
            <a:endParaRPr lang="en-US" dirty="0"/>
          </a:p>
        </p:txBody>
      </p:sp>
      <p:sp>
        <p:nvSpPr>
          <p:cNvPr id="4" name="Date Placeholder 3">
            <a:extLst>
              <a:ext uri="{FF2B5EF4-FFF2-40B4-BE49-F238E27FC236}">
                <a16:creationId xmlns:a16="http://schemas.microsoft.com/office/drawing/2014/main" id="{3FD070E7-FB31-B24B-99A5-D332359B98F7}"/>
              </a:ext>
            </a:extLst>
          </p:cNvPr>
          <p:cNvSpPr>
            <a:spLocks noGrp="1"/>
          </p:cNvSpPr>
          <p:nvPr>
            <p:ph type="dt" sz="half" idx="2"/>
          </p:nvPr>
        </p:nvSpPr>
        <p:spPr/>
        <p:txBody>
          <a:bodyPr/>
          <a:lstStyle/>
          <a:p>
            <a:pPr>
              <a:defRPr/>
            </a:pPr>
            <a:r>
              <a:rPr lang="en-US" dirty="0"/>
              <a:t>March 4-5, 2019</a:t>
            </a:r>
          </a:p>
        </p:txBody>
      </p:sp>
      <p:sp>
        <p:nvSpPr>
          <p:cNvPr id="5" name="Footer Placeholder 4">
            <a:extLst>
              <a:ext uri="{FF2B5EF4-FFF2-40B4-BE49-F238E27FC236}">
                <a16:creationId xmlns:a16="http://schemas.microsoft.com/office/drawing/2014/main" id="{A0F98976-1BFA-1843-B594-92ABE6603045}"/>
              </a:ext>
            </a:extLst>
          </p:cNvPr>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a:extLst>
              <a:ext uri="{FF2B5EF4-FFF2-40B4-BE49-F238E27FC236}">
                <a16:creationId xmlns:a16="http://schemas.microsoft.com/office/drawing/2014/main" id="{587D9AA9-F0D0-D348-93D2-7F01CC443787}"/>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pic>
        <p:nvPicPr>
          <p:cNvPr id="8" name="Picture 7">
            <a:extLst>
              <a:ext uri="{FF2B5EF4-FFF2-40B4-BE49-F238E27FC236}">
                <a16:creationId xmlns:a16="http://schemas.microsoft.com/office/drawing/2014/main" id="{E3F23330-84FF-BA4F-BD56-C7FB3204FDBC}"/>
              </a:ext>
            </a:extLst>
          </p:cNvPr>
          <p:cNvPicPr>
            <a:picLocks noChangeAspect="1"/>
          </p:cNvPicPr>
          <p:nvPr/>
        </p:nvPicPr>
        <p:blipFill>
          <a:blip r:embed="rId2"/>
          <a:stretch>
            <a:fillRect/>
          </a:stretch>
        </p:blipFill>
        <p:spPr>
          <a:xfrm>
            <a:off x="736826" y="2751674"/>
            <a:ext cx="5668519" cy="3433973"/>
          </a:xfrm>
          <a:prstGeom prst="rect">
            <a:avLst/>
          </a:prstGeom>
        </p:spPr>
      </p:pic>
      <p:pic>
        <p:nvPicPr>
          <p:cNvPr id="11" name="Picture 10">
            <a:extLst>
              <a:ext uri="{FF2B5EF4-FFF2-40B4-BE49-F238E27FC236}">
                <a16:creationId xmlns:a16="http://schemas.microsoft.com/office/drawing/2014/main" id="{6C16FA5B-46FB-E04B-9404-9DCEEB13E248}"/>
              </a:ext>
            </a:extLst>
          </p:cNvPr>
          <p:cNvPicPr>
            <a:picLocks noChangeAspect="1"/>
          </p:cNvPicPr>
          <p:nvPr/>
        </p:nvPicPr>
        <p:blipFill>
          <a:blip r:embed="rId3"/>
          <a:stretch>
            <a:fillRect/>
          </a:stretch>
        </p:blipFill>
        <p:spPr>
          <a:xfrm>
            <a:off x="367506" y="1463259"/>
            <a:ext cx="8394700" cy="508000"/>
          </a:xfrm>
          <a:prstGeom prst="rect">
            <a:avLst/>
          </a:prstGeom>
        </p:spPr>
      </p:pic>
    </p:spTree>
    <p:extLst>
      <p:ext uri="{BB962C8B-B14F-4D97-AF65-F5344CB8AC3E}">
        <p14:creationId xmlns:p14="http://schemas.microsoft.com/office/powerpoint/2010/main" val="2195223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44B7-D706-6547-AF9C-6BCB1ED6530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16EC9EA-A144-A049-BA52-C9185679ABFC}"/>
              </a:ext>
            </a:extLst>
          </p:cNvPr>
          <p:cNvSpPr>
            <a:spLocks noGrp="1"/>
          </p:cNvSpPr>
          <p:nvPr>
            <p:ph idx="1"/>
          </p:nvPr>
        </p:nvSpPr>
        <p:spPr/>
        <p:txBody>
          <a:bodyPr/>
          <a:lstStyle/>
          <a:p>
            <a:endParaRPr lang="en-US" dirty="0"/>
          </a:p>
          <a:p>
            <a:endParaRPr lang="en-US" dirty="0"/>
          </a:p>
          <a:p>
            <a:pPr marL="0" indent="0">
              <a:buNone/>
            </a:pPr>
            <a:endParaRPr lang="en-US" sz="2800" dirty="0"/>
          </a:p>
          <a:p>
            <a:pPr marL="0" indent="0" algn="ctr">
              <a:buNone/>
            </a:pPr>
            <a:endParaRPr lang="en-US" sz="2800" dirty="0"/>
          </a:p>
          <a:p>
            <a:pPr marL="0" indent="0" algn="ctr">
              <a:buNone/>
            </a:pPr>
            <a:r>
              <a:rPr lang="en-US" sz="3600" dirty="0"/>
              <a:t>Thank You!</a:t>
            </a:r>
          </a:p>
        </p:txBody>
      </p:sp>
      <p:sp>
        <p:nvSpPr>
          <p:cNvPr id="4" name="Date Placeholder 3">
            <a:extLst>
              <a:ext uri="{FF2B5EF4-FFF2-40B4-BE49-F238E27FC236}">
                <a16:creationId xmlns:a16="http://schemas.microsoft.com/office/drawing/2014/main" id="{70152C8E-4F05-E140-AA41-923F2FA65CAD}"/>
              </a:ext>
            </a:extLst>
          </p:cNvPr>
          <p:cNvSpPr>
            <a:spLocks noGrp="1"/>
          </p:cNvSpPr>
          <p:nvPr>
            <p:ph type="dt" sz="half" idx="2"/>
          </p:nvPr>
        </p:nvSpPr>
        <p:spPr/>
        <p:txBody>
          <a:bodyPr/>
          <a:lstStyle/>
          <a:p>
            <a:pPr>
              <a:defRPr/>
            </a:pPr>
            <a:r>
              <a:rPr lang="en-US" dirty="0"/>
              <a:t>March 4-5, 2019</a:t>
            </a:r>
          </a:p>
        </p:txBody>
      </p:sp>
      <p:sp>
        <p:nvSpPr>
          <p:cNvPr id="5" name="Footer Placeholder 4">
            <a:extLst>
              <a:ext uri="{FF2B5EF4-FFF2-40B4-BE49-F238E27FC236}">
                <a16:creationId xmlns:a16="http://schemas.microsoft.com/office/drawing/2014/main" id="{FFDE34D0-F2A0-B148-ADB2-3D7CF352BA59}"/>
              </a:ext>
            </a:extLst>
          </p:cNvPr>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a:extLst>
              <a:ext uri="{FF2B5EF4-FFF2-40B4-BE49-F238E27FC236}">
                <a16:creationId xmlns:a16="http://schemas.microsoft.com/office/drawing/2014/main" id="{8AFC9720-B92B-5343-8289-83D9EFE5F6E9}"/>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364332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Me:</a:t>
            </a:r>
          </a:p>
        </p:txBody>
      </p:sp>
      <p:sp>
        <p:nvSpPr>
          <p:cNvPr id="3" name="Content Placeholder 2"/>
          <p:cNvSpPr>
            <a:spLocks noGrp="1"/>
          </p:cNvSpPr>
          <p:nvPr>
            <p:ph idx="1"/>
          </p:nvPr>
        </p:nvSpPr>
        <p:spPr>
          <a:xfrm>
            <a:off x="222250" y="968428"/>
            <a:ext cx="8672513" cy="5268107"/>
          </a:xfrm>
        </p:spPr>
        <p:txBody>
          <a:bodyPr>
            <a:normAutofit/>
          </a:bodyPr>
          <a:lstStyle/>
          <a:p>
            <a:r>
              <a:rPr lang="en-US" dirty="0"/>
              <a:t>PIP-II L3 Manager for Test Infrastructure</a:t>
            </a:r>
          </a:p>
          <a:p>
            <a:pPr marL="914400" lvl="2" indent="0">
              <a:buNone/>
            </a:pPr>
            <a:endParaRPr lang="en-US" dirty="0"/>
          </a:p>
          <a:p>
            <a:r>
              <a:rPr lang="en-US" dirty="0"/>
              <a:t>Senior Principal Engineer, joined Fermilab in 1992</a:t>
            </a:r>
          </a:p>
          <a:p>
            <a:pPr marL="914400" lvl="2" indent="0">
              <a:buNone/>
            </a:pPr>
            <a:endParaRPr lang="en-US" dirty="0"/>
          </a:p>
          <a:p>
            <a:r>
              <a:rPr lang="en-US" dirty="0"/>
              <a:t>Current responsibilities/roles</a:t>
            </a:r>
          </a:p>
          <a:p>
            <a:pPr lvl="1"/>
            <a:r>
              <a:rPr lang="en-US" dirty="0"/>
              <a:t>Project Leader for Accelerator Division SRF Test Facilities</a:t>
            </a:r>
          </a:p>
          <a:p>
            <a:pPr lvl="2"/>
            <a:r>
              <a:rPr lang="en-US" dirty="0"/>
              <a:t>Cryomodule Test Facility (CMTF)</a:t>
            </a:r>
          </a:p>
          <a:p>
            <a:pPr lvl="3"/>
            <a:r>
              <a:rPr lang="en-US" dirty="0"/>
              <a:t>Cryomodule Test Stand #1 (CMTS1)</a:t>
            </a:r>
          </a:p>
          <a:p>
            <a:pPr lvl="3"/>
            <a:r>
              <a:rPr lang="en-US" dirty="0"/>
              <a:t>PIP-II Injector Test (PIP2IT)</a:t>
            </a:r>
          </a:p>
          <a:p>
            <a:pPr lvl="2"/>
            <a:r>
              <a:rPr lang="en-US" dirty="0"/>
              <a:t>Fermilab Accelerator Science and Technology facility (FAST/IOTA)</a:t>
            </a:r>
          </a:p>
          <a:p>
            <a:pPr lvl="1"/>
            <a:r>
              <a:rPr lang="en-US" dirty="0"/>
              <a:t>CMTS1 Project Manager for LCLS-II Project</a:t>
            </a:r>
          </a:p>
          <a:p>
            <a:pPr lvl="1"/>
            <a:r>
              <a:rPr lang="en-US" dirty="0"/>
              <a:t>SRF Systems Group Leader (Accelerator Division)</a:t>
            </a:r>
          </a:p>
        </p:txBody>
      </p:sp>
      <p:sp>
        <p:nvSpPr>
          <p:cNvPr id="4" name="Date Placeholder 3"/>
          <p:cNvSpPr>
            <a:spLocks noGrp="1"/>
          </p:cNvSpPr>
          <p:nvPr>
            <p:ph type="dt" sz="half" idx="2"/>
          </p:nvPr>
        </p:nvSpPr>
        <p:spPr>
          <a:xfrm>
            <a:off x="636588" y="6495482"/>
            <a:ext cx="1235243" cy="237285"/>
          </a:xfrm>
        </p:spPr>
        <p:txBody>
          <a:bodyPr/>
          <a:lstStyle/>
          <a:p>
            <a:pPr>
              <a:defRPr/>
            </a:pPr>
            <a:r>
              <a:rPr lang="en-US" dirty="0"/>
              <a:t>March 4-5, 2019</a:t>
            </a:r>
          </a:p>
        </p:txBody>
      </p:sp>
      <p:sp>
        <p:nvSpPr>
          <p:cNvPr id="5" name="Footer Placeholder 4"/>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313167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a:t>
            </a:r>
          </a:p>
        </p:txBody>
      </p:sp>
      <p:sp>
        <p:nvSpPr>
          <p:cNvPr id="3" name="Content Placeholder 2"/>
          <p:cNvSpPr>
            <a:spLocks noGrp="1"/>
          </p:cNvSpPr>
          <p:nvPr>
            <p:ph idx="1"/>
          </p:nvPr>
        </p:nvSpPr>
        <p:spPr/>
        <p:txBody>
          <a:bodyPr/>
          <a:lstStyle/>
          <a:p>
            <a:r>
              <a:rPr lang="en-US" dirty="0"/>
              <a:t>WBS Dictionary:  pip2-docdb #599</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Test Infrastructure serves an “Interface” role for several sub-system WBS’s and provides very specific resources not captured elsewhere</a:t>
            </a:r>
          </a:p>
        </p:txBody>
      </p:sp>
      <p:sp>
        <p:nvSpPr>
          <p:cNvPr id="4" name="Date Placeholder 3"/>
          <p:cNvSpPr>
            <a:spLocks noGrp="1"/>
          </p:cNvSpPr>
          <p:nvPr>
            <p:ph type="dt" sz="half" idx="2"/>
          </p:nvPr>
        </p:nvSpPr>
        <p:spPr>
          <a:xfrm>
            <a:off x="636588" y="6491467"/>
            <a:ext cx="1202970" cy="237285"/>
          </a:xfrm>
        </p:spPr>
        <p:txBody>
          <a:bodyPr/>
          <a:lstStyle/>
          <a:p>
            <a:pPr>
              <a:defRPr/>
            </a:pPr>
            <a:r>
              <a:rPr lang="en-US" dirty="0"/>
              <a:t>March 4-5, 2019</a:t>
            </a:r>
          </a:p>
        </p:txBody>
      </p:sp>
      <p:sp>
        <p:nvSpPr>
          <p:cNvPr id="5" name="Footer Placeholder 4"/>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80686958"/>
              </p:ext>
            </p:extLst>
          </p:nvPr>
        </p:nvGraphicFramePr>
        <p:xfrm>
          <a:off x="429419" y="1677693"/>
          <a:ext cx="8161922" cy="3026523"/>
        </p:xfrm>
        <a:graphic>
          <a:graphicData uri="http://schemas.openxmlformats.org/drawingml/2006/table">
            <a:tbl>
              <a:tblPr>
                <a:tableStyleId>{5C22544A-7EE6-4342-B048-85BDC9FD1C3A}</a:tableStyleId>
              </a:tblPr>
              <a:tblGrid>
                <a:gridCol w="4472190">
                  <a:extLst>
                    <a:ext uri="{9D8B030D-6E8A-4147-A177-3AD203B41FA5}">
                      <a16:colId xmlns:a16="http://schemas.microsoft.com/office/drawing/2014/main" val="20000"/>
                    </a:ext>
                  </a:extLst>
                </a:gridCol>
                <a:gridCol w="3689732">
                  <a:extLst>
                    <a:ext uri="{9D8B030D-6E8A-4147-A177-3AD203B41FA5}">
                      <a16:colId xmlns:a16="http://schemas.microsoft.com/office/drawing/2014/main" val="20001"/>
                    </a:ext>
                  </a:extLst>
                </a:gridCol>
              </a:tblGrid>
              <a:tr h="576197">
                <a:tc>
                  <a:txBody>
                    <a:bodyPr/>
                    <a:lstStyle/>
                    <a:p>
                      <a:pPr algn="l" fontAlgn="t"/>
                      <a:r>
                        <a:rPr lang="fr-FR" sz="1800" u="none" strike="noStrike" dirty="0">
                          <a:effectLst/>
                        </a:rPr>
                        <a:t>121.04.03  Linac - Test Infrastructures (TI)</a:t>
                      </a:r>
                    </a:p>
                  </a:txBody>
                  <a:tcPr marL="9003" marR="9003" marT="9003" marB="0"/>
                </a:tc>
                <a:tc>
                  <a:txBody>
                    <a:bodyPr/>
                    <a:lstStyle/>
                    <a:p>
                      <a:pPr algn="l" fontAlgn="t"/>
                      <a:r>
                        <a:rPr lang="en-US" sz="1800" u="none" strike="noStrike" dirty="0">
                          <a:effectLst/>
                        </a:rPr>
                        <a:t>This WBS covers design, procurement, fabrication, installation and testing/commissioning of the test infrastructure necessary for the project.  Included are infrastructure services for HWR and SSR1 at PIP2IT, modifications to STC (the spoke test cryostat at Meson Detector Building), and modifications of PIP2IT for 650 MHz and SSR Cryomodule testing. </a:t>
                      </a:r>
                      <a:endParaRPr lang="en-US" sz="1800" b="0" i="0" u="none" strike="noStrike" dirty="0">
                        <a:solidFill>
                          <a:srgbClr val="000000"/>
                        </a:solidFill>
                        <a:effectLst/>
                        <a:latin typeface="Calibri" charset="0"/>
                      </a:endParaRPr>
                    </a:p>
                  </a:txBody>
                  <a:tcPr marL="9003" marR="9003" marT="9003"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7018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CMTF – Cryomodule Test Facility</a:t>
            </a:r>
          </a:p>
        </p:txBody>
      </p:sp>
      <p:sp>
        <p:nvSpPr>
          <p:cNvPr id="4" name="Date Placeholder 3"/>
          <p:cNvSpPr>
            <a:spLocks noGrp="1"/>
          </p:cNvSpPr>
          <p:nvPr>
            <p:ph type="dt" sz="half" idx="2"/>
          </p:nvPr>
        </p:nvSpPr>
        <p:spPr>
          <a:xfrm>
            <a:off x="636588" y="6495482"/>
            <a:ext cx="1302203" cy="237285"/>
          </a:xfrm>
        </p:spPr>
        <p:txBody>
          <a:bodyPr/>
          <a:lstStyle/>
          <a:p>
            <a:pPr>
              <a:defRPr/>
            </a:pPr>
            <a:r>
              <a:rPr lang="en-US" dirty="0"/>
              <a:t>March 4-5, 2019</a:t>
            </a:r>
          </a:p>
        </p:txBody>
      </p:sp>
      <p:sp>
        <p:nvSpPr>
          <p:cNvPr id="5" name="Footer Placeholder 4"/>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8" name="Content Placeholder 6" descr="PXIE layout pic.png"/>
          <p:cNvPicPr>
            <a:picLocks noChangeAspect="1"/>
          </p:cNvPicPr>
          <p:nvPr/>
        </p:nvPicPr>
        <p:blipFill>
          <a:blip r:embed="rId2" cstate="print">
            <a:extLst>
              <a:ext uri="{28A0092B-C50C-407E-A947-70E740481C1C}">
                <a14:useLocalDpi xmlns:a14="http://schemas.microsoft.com/office/drawing/2010/main"/>
              </a:ext>
            </a:extLst>
          </a:blip>
          <a:srcRect l="-521" r="-521"/>
          <a:stretch>
            <a:fillRect/>
          </a:stretch>
        </p:blipFill>
        <p:spPr>
          <a:xfrm>
            <a:off x="608583" y="1745284"/>
            <a:ext cx="8131973" cy="4472272"/>
          </a:xfrm>
          <a:prstGeom prst="rect">
            <a:avLst/>
          </a:prstGeom>
        </p:spPr>
      </p:pic>
      <p:sp>
        <p:nvSpPr>
          <p:cNvPr id="9" name="TextBox 8"/>
          <p:cNvSpPr txBox="1"/>
          <p:nvPr/>
        </p:nvSpPr>
        <p:spPr>
          <a:xfrm>
            <a:off x="1024391" y="3242756"/>
            <a:ext cx="914400" cy="523220"/>
          </a:xfrm>
          <a:prstGeom prst="rect">
            <a:avLst/>
          </a:prstGeom>
          <a:noFill/>
        </p:spPr>
        <p:txBody>
          <a:bodyPr wrap="square" rtlCol="0">
            <a:spAutoFit/>
          </a:bodyPr>
          <a:lstStyle/>
          <a:p>
            <a:r>
              <a:rPr lang="en-US" sz="1400" dirty="0">
                <a:solidFill>
                  <a:srgbClr val="FF0000"/>
                </a:solidFill>
              </a:rPr>
              <a:t>CMTS1 Test Cave</a:t>
            </a:r>
          </a:p>
        </p:txBody>
      </p:sp>
      <p:cxnSp>
        <p:nvCxnSpPr>
          <p:cNvPr id="10" name="Straight Arrow Connector 9"/>
          <p:cNvCxnSpPr/>
          <p:nvPr/>
        </p:nvCxnSpPr>
        <p:spPr>
          <a:xfrm>
            <a:off x="1446784" y="3963292"/>
            <a:ext cx="1044168" cy="895682"/>
          </a:xfrm>
          <a:prstGeom prst="straightConnector1">
            <a:avLst/>
          </a:prstGeom>
          <a:ln w="127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5209350" y="3693769"/>
            <a:ext cx="2058695" cy="307777"/>
          </a:xfrm>
          <a:prstGeom prst="rect">
            <a:avLst/>
          </a:prstGeom>
          <a:noFill/>
        </p:spPr>
        <p:txBody>
          <a:bodyPr wrap="square" rtlCol="0">
            <a:spAutoFit/>
          </a:bodyPr>
          <a:lstStyle/>
          <a:p>
            <a:r>
              <a:rPr lang="en-US" sz="1400" dirty="0">
                <a:solidFill>
                  <a:srgbClr val="3366FF"/>
                </a:solidFill>
              </a:rPr>
              <a:t>PIP2IT Test Cave</a:t>
            </a:r>
          </a:p>
        </p:txBody>
      </p:sp>
      <p:sp>
        <p:nvSpPr>
          <p:cNvPr id="13" name="TextBox 12"/>
          <p:cNvSpPr txBox="1"/>
          <p:nvPr/>
        </p:nvSpPr>
        <p:spPr>
          <a:xfrm>
            <a:off x="7758113" y="3972896"/>
            <a:ext cx="1143000" cy="523220"/>
          </a:xfrm>
          <a:prstGeom prst="rect">
            <a:avLst/>
          </a:prstGeom>
          <a:noFill/>
        </p:spPr>
        <p:txBody>
          <a:bodyPr wrap="square" rtlCol="0">
            <a:spAutoFit/>
          </a:bodyPr>
          <a:lstStyle/>
          <a:p>
            <a:r>
              <a:rPr lang="en-US" sz="1400" dirty="0">
                <a:solidFill>
                  <a:srgbClr val="008000"/>
                </a:solidFill>
              </a:rPr>
              <a:t>Cryogenic Plant</a:t>
            </a:r>
          </a:p>
        </p:txBody>
      </p:sp>
      <p:cxnSp>
        <p:nvCxnSpPr>
          <p:cNvPr id="14" name="Straight Arrow Connector 13"/>
          <p:cNvCxnSpPr/>
          <p:nvPr/>
        </p:nvCxnSpPr>
        <p:spPr>
          <a:xfrm flipH="1">
            <a:off x="7009384" y="4440712"/>
            <a:ext cx="991616" cy="875462"/>
          </a:xfrm>
          <a:prstGeom prst="straightConnector1">
            <a:avLst/>
          </a:prstGeom>
          <a:ln w="12700" cmpd="sng">
            <a:solidFill>
              <a:srgbClr val="008000"/>
            </a:solidFill>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H="1">
            <a:off x="3457904" y="4101966"/>
            <a:ext cx="1813842" cy="1303062"/>
          </a:xfrm>
          <a:prstGeom prst="straightConnector1">
            <a:avLst/>
          </a:prstGeom>
          <a:ln w="12700" cmpd="sng">
            <a:solidFill>
              <a:srgbClr val="3366FF"/>
            </a:solidFill>
            <a:tailEnd type="arrow"/>
          </a:ln>
        </p:spPr>
        <p:style>
          <a:lnRef idx="2">
            <a:schemeClr val="accent2"/>
          </a:lnRef>
          <a:fillRef idx="0">
            <a:schemeClr val="accent2"/>
          </a:fillRef>
          <a:effectRef idx="1">
            <a:schemeClr val="accent2"/>
          </a:effectRef>
          <a:fontRef idx="minor">
            <a:schemeClr val="tx1"/>
          </a:fontRef>
        </p:style>
      </p:cxnSp>
      <p:sp>
        <p:nvSpPr>
          <p:cNvPr id="20" name="Rectangle 19"/>
          <p:cNvSpPr/>
          <p:nvPr/>
        </p:nvSpPr>
        <p:spPr>
          <a:xfrm>
            <a:off x="1446784" y="4630374"/>
            <a:ext cx="2667000" cy="685800"/>
          </a:xfrm>
          <a:prstGeom prst="rect">
            <a:avLst/>
          </a:prstGeom>
          <a:solidFill>
            <a:srgbClr val="FF0000">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5942584" y="4858974"/>
            <a:ext cx="1066800" cy="1219200"/>
          </a:xfrm>
          <a:prstGeom prst="ellipse">
            <a:avLst/>
          </a:prstGeom>
          <a:solidFill>
            <a:srgbClr val="008000">
              <a:alpha val="17000"/>
            </a:srgbClr>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flipV="1">
            <a:off x="4023360" y="5163774"/>
            <a:ext cx="1995424" cy="1232"/>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pic>
        <p:nvPicPr>
          <p:cNvPr id="25" name="Picture 24" descr="Z:\GAFOE\13-0170-05D CMTF.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91988" y="1289297"/>
            <a:ext cx="3248568" cy="2160298"/>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TextBox 25"/>
          <p:cNvSpPr txBox="1"/>
          <p:nvPr/>
        </p:nvSpPr>
        <p:spPr>
          <a:xfrm>
            <a:off x="6734836" y="1402533"/>
            <a:ext cx="1023277" cy="246221"/>
          </a:xfrm>
          <a:prstGeom prst="rect">
            <a:avLst/>
          </a:prstGeom>
          <a:solidFill>
            <a:schemeClr val="bg1"/>
          </a:solidFill>
        </p:spPr>
        <p:txBody>
          <a:bodyPr wrap="square" rtlCol="0">
            <a:spAutoFit/>
          </a:bodyPr>
          <a:lstStyle/>
          <a:p>
            <a:r>
              <a:rPr lang="en-US" sz="1000" dirty="0">
                <a:solidFill>
                  <a:srgbClr val="000000"/>
                </a:solidFill>
              </a:rPr>
              <a:t>CMTF Building</a:t>
            </a:r>
          </a:p>
        </p:txBody>
      </p:sp>
      <p:cxnSp>
        <p:nvCxnSpPr>
          <p:cNvPr id="32" name="Straight Connector 31"/>
          <p:cNvCxnSpPr/>
          <p:nvPr/>
        </p:nvCxnSpPr>
        <p:spPr>
          <a:xfrm flipV="1">
            <a:off x="3831336" y="5852362"/>
            <a:ext cx="2186432" cy="14162"/>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2894584" y="5713958"/>
            <a:ext cx="936752" cy="16550"/>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785616" y="5730508"/>
            <a:ext cx="45720" cy="124100"/>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228600" y="1043047"/>
            <a:ext cx="5102831" cy="1276031"/>
          </a:xfrm>
          <a:solidFill>
            <a:schemeClr val="bg1"/>
          </a:solidFill>
        </p:spPr>
        <p:txBody>
          <a:bodyPr>
            <a:normAutofit/>
          </a:bodyPr>
          <a:lstStyle/>
          <a:p>
            <a:r>
              <a:rPr lang="en-US" dirty="0"/>
              <a:t>The CMTF Building contains two test stands (CMTS1 and PIP2IT)</a:t>
            </a:r>
          </a:p>
          <a:p>
            <a:endParaRPr lang="en-US" dirty="0"/>
          </a:p>
        </p:txBody>
      </p:sp>
      <p:sp>
        <p:nvSpPr>
          <p:cNvPr id="21" name="Rectangle 20"/>
          <p:cNvSpPr/>
          <p:nvPr/>
        </p:nvSpPr>
        <p:spPr>
          <a:xfrm>
            <a:off x="4192362" y="5405074"/>
            <a:ext cx="263534" cy="12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1399210" y="5306420"/>
            <a:ext cx="4394278" cy="644550"/>
          </a:xfrm>
          <a:prstGeom prst="rect">
            <a:avLst/>
          </a:prstGeom>
          <a:solidFill>
            <a:srgbClr val="3366FF">
              <a:alpha val="20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Tree>
    <p:extLst>
      <p:ext uri="{BB962C8B-B14F-4D97-AF65-F5344CB8AC3E}">
        <p14:creationId xmlns:p14="http://schemas.microsoft.com/office/powerpoint/2010/main" val="3162575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CMTS1</a:t>
            </a:r>
          </a:p>
        </p:txBody>
      </p:sp>
      <p:sp>
        <p:nvSpPr>
          <p:cNvPr id="3" name="Content Placeholder 2"/>
          <p:cNvSpPr>
            <a:spLocks noGrp="1"/>
          </p:cNvSpPr>
          <p:nvPr>
            <p:ph idx="1"/>
          </p:nvPr>
        </p:nvSpPr>
        <p:spPr>
          <a:xfrm>
            <a:off x="228600" y="1043046"/>
            <a:ext cx="8686800" cy="5167749"/>
          </a:xfrm>
        </p:spPr>
        <p:txBody>
          <a:bodyPr>
            <a:normAutofit/>
          </a:bodyPr>
          <a:lstStyle/>
          <a:p>
            <a:r>
              <a:rPr lang="en-US" dirty="0"/>
              <a:t>CMTS1 (Cryomodule Test Stand #1)</a:t>
            </a:r>
          </a:p>
          <a:p>
            <a:pPr lvl="1"/>
            <a:r>
              <a:rPr lang="en-US" sz="2000" dirty="0"/>
              <a:t>Fully operational test stand for cold RF testing of cryomodules (no beam)</a:t>
            </a:r>
          </a:p>
          <a:p>
            <a:pPr lvl="1"/>
            <a:r>
              <a:rPr lang="en-US" sz="2000" dirty="0"/>
              <a:t>Currently testing LCLS-II cryomodules (1.3 &amp; 3.9 GHz, CW)</a:t>
            </a:r>
          </a:p>
          <a:p>
            <a:pPr lvl="2"/>
            <a:r>
              <a:rPr lang="en-US" sz="1600" dirty="0"/>
              <a:t>Continuous operation – a new cryomodule tested every 28 days</a:t>
            </a:r>
          </a:p>
          <a:p>
            <a:pPr lvl="1"/>
            <a:r>
              <a:rPr lang="en-US" dirty="0"/>
              <a:t>Not part of PIP-II scope, but good example of similar test stand that will be used for PIP-II cryomodule testing</a:t>
            </a:r>
          </a:p>
        </p:txBody>
      </p:sp>
      <p:sp>
        <p:nvSpPr>
          <p:cNvPr id="4" name="Date Placeholder 3"/>
          <p:cNvSpPr>
            <a:spLocks noGrp="1"/>
          </p:cNvSpPr>
          <p:nvPr>
            <p:ph type="dt" sz="half" idx="2"/>
          </p:nvPr>
        </p:nvSpPr>
        <p:spPr>
          <a:xfrm>
            <a:off x="636588" y="6495482"/>
            <a:ext cx="1189380" cy="195590"/>
          </a:xfrm>
        </p:spPr>
        <p:txBody>
          <a:bodyPr/>
          <a:lstStyle/>
          <a:p>
            <a:pPr>
              <a:defRPr/>
            </a:pPr>
            <a:r>
              <a:rPr lang="en-US" dirty="0"/>
              <a:t>March 4-5, 2019</a:t>
            </a:r>
          </a:p>
        </p:txBody>
      </p:sp>
      <p:sp>
        <p:nvSpPr>
          <p:cNvPr id="5" name="Footer Placeholder 4"/>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10" name="Picture 9" descr="3D U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58342" y="3935120"/>
            <a:ext cx="2038428" cy="1338670"/>
          </a:xfrm>
          <a:prstGeom prst="rect">
            <a:avLst/>
          </a:prstGeom>
        </p:spPr>
      </p:pic>
      <p:pic>
        <p:nvPicPr>
          <p:cNvPr id="11" name="Picture 10" descr="CMTS1.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967" y="4209562"/>
            <a:ext cx="5321808" cy="1962359"/>
          </a:xfrm>
          <a:prstGeom prst="rect">
            <a:avLst/>
          </a:prstGeom>
        </p:spPr>
      </p:pic>
      <p:sp>
        <p:nvSpPr>
          <p:cNvPr id="12" name="Rectangle 11"/>
          <p:cNvSpPr/>
          <p:nvPr/>
        </p:nvSpPr>
        <p:spPr>
          <a:xfrm>
            <a:off x="587525" y="4654454"/>
            <a:ext cx="2072640" cy="619336"/>
          </a:xfrm>
          <a:prstGeom prst="rect">
            <a:avLst/>
          </a:prstGeom>
          <a:solidFill>
            <a:srgbClr val="FF0000">
              <a:alpha val="2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699167" y="3605449"/>
            <a:ext cx="1667515" cy="30777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1400" b="1" dirty="0">
                <a:ln/>
                <a:solidFill>
                  <a:schemeClr val="accent4"/>
                </a:solidFill>
              </a:rPr>
              <a:t>CMTS1 Test Cave</a:t>
            </a:r>
          </a:p>
        </p:txBody>
      </p:sp>
      <p:cxnSp>
        <p:nvCxnSpPr>
          <p:cNvPr id="18" name="Straight Arrow Connector 17"/>
          <p:cNvCxnSpPr/>
          <p:nvPr/>
        </p:nvCxnSpPr>
        <p:spPr>
          <a:xfrm>
            <a:off x="1530602" y="3935120"/>
            <a:ext cx="295366" cy="719334"/>
          </a:xfrm>
          <a:prstGeom prst="straightConnector1">
            <a:avLst/>
          </a:prstGeom>
          <a:ln>
            <a:solidFill>
              <a:schemeClr val="accent4">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284963" y="5271233"/>
            <a:ext cx="1947447" cy="276999"/>
          </a:xfrm>
          <a:prstGeom prst="rect">
            <a:avLst/>
          </a:prstGeom>
          <a:noFill/>
        </p:spPr>
        <p:txBody>
          <a:bodyPr wrap="square" rtlCol="0">
            <a:spAutoFit/>
          </a:bodyPr>
          <a:lstStyle/>
          <a:p>
            <a:r>
              <a:rPr lang="en-US" sz="1200" dirty="0"/>
              <a:t>3-D model of current CMTS1</a:t>
            </a:r>
          </a:p>
        </p:txBody>
      </p:sp>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59031" y="3780361"/>
            <a:ext cx="1805084" cy="2406779"/>
          </a:xfrm>
          <a:prstGeom prst="rect">
            <a:avLst/>
          </a:prstGeom>
        </p:spPr>
      </p:pic>
      <p:sp>
        <p:nvSpPr>
          <p:cNvPr id="19" name="TextBox 18"/>
          <p:cNvSpPr txBox="1"/>
          <p:nvPr/>
        </p:nvSpPr>
        <p:spPr>
          <a:xfrm>
            <a:off x="7612893" y="3509944"/>
            <a:ext cx="1390431" cy="276999"/>
          </a:xfrm>
          <a:prstGeom prst="rect">
            <a:avLst/>
          </a:prstGeom>
          <a:noFill/>
        </p:spPr>
        <p:txBody>
          <a:bodyPr wrap="square" rtlCol="0">
            <a:spAutoFit/>
          </a:bodyPr>
          <a:lstStyle/>
          <a:p>
            <a:r>
              <a:rPr lang="en-US" sz="1200" dirty="0"/>
              <a:t>CMTS1 Test Stand</a:t>
            </a:r>
          </a:p>
        </p:txBody>
      </p:sp>
      <p:sp>
        <p:nvSpPr>
          <p:cNvPr id="23" name="Rectangle 22"/>
          <p:cNvSpPr/>
          <p:nvPr/>
        </p:nvSpPr>
        <p:spPr>
          <a:xfrm>
            <a:off x="2760749" y="5372100"/>
            <a:ext cx="268201" cy="95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928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PIP2IT - Overview</a:t>
            </a:r>
          </a:p>
        </p:txBody>
      </p:sp>
      <p:sp>
        <p:nvSpPr>
          <p:cNvPr id="3" name="Content Placeholder 2"/>
          <p:cNvSpPr>
            <a:spLocks noGrp="1"/>
          </p:cNvSpPr>
          <p:nvPr>
            <p:ph idx="1"/>
          </p:nvPr>
        </p:nvSpPr>
        <p:spPr>
          <a:xfrm>
            <a:off x="228600" y="1000539"/>
            <a:ext cx="8686800" cy="5210256"/>
          </a:xfrm>
        </p:spPr>
        <p:txBody>
          <a:bodyPr>
            <a:normAutofit/>
          </a:bodyPr>
          <a:lstStyle/>
          <a:p>
            <a:r>
              <a:rPr lang="en-US" dirty="0"/>
              <a:t>PIP2IT (PIP-II Injector Test)</a:t>
            </a:r>
          </a:p>
          <a:p>
            <a:pPr lvl="1"/>
            <a:r>
              <a:rPr lang="en-US" sz="1800" dirty="0"/>
              <a:t>Near full scale test of PIP-II front-end with beam</a:t>
            </a:r>
          </a:p>
          <a:p>
            <a:pPr lvl="1"/>
            <a:r>
              <a:rPr lang="en-US" sz="1800" dirty="0"/>
              <a:t>Half Wave Resonator (HWR) and 1</a:t>
            </a:r>
            <a:r>
              <a:rPr lang="en-US" sz="1800" baseline="30000" dirty="0"/>
              <a:t>st</a:t>
            </a:r>
            <a:r>
              <a:rPr lang="en-US" sz="1800" dirty="0"/>
              <a:t> 325 MHz cryomodule (SSR1-1) will be tested in PIP2IT as part of front-end test</a:t>
            </a:r>
          </a:p>
          <a:p>
            <a:pPr lvl="1"/>
            <a:r>
              <a:rPr lang="en-US" sz="1800" dirty="0"/>
              <a:t>PIP2IT will be converted to a cryomodule test stand to cold RF test the remaining PIP-II cryomodules (no beam)</a:t>
            </a:r>
          </a:p>
          <a:p>
            <a:pPr lvl="2"/>
            <a:r>
              <a:rPr lang="en-US" sz="1600" dirty="0"/>
              <a:t>SSR1-1 test stand will require minimal modifications to accommodate remaining SSR cryomodule testing </a:t>
            </a:r>
          </a:p>
          <a:p>
            <a:pPr lvl="2"/>
            <a:r>
              <a:rPr lang="en-US" sz="1600" dirty="0"/>
              <a:t>HWR test stand will be converted to RF test 650 MHz cryomodules (no beam)</a:t>
            </a:r>
          </a:p>
          <a:p>
            <a:pPr marL="457200" lvl="1" indent="0">
              <a:buNone/>
            </a:pPr>
            <a:endParaRPr lang="en-US" sz="1800" dirty="0"/>
          </a:p>
        </p:txBody>
      </p:sp>
      <p:sp>
        <p:nvSpPr>
          <p:cNvPr id="4" name="Date Placeholder 3"/>
          <p:cNvSpPr>
            <a:spLocks noGrp="1"/>
          </p:cNvSpPr>
          <p:nvPr>
            <p:ph type="dt" sz="half" idx="2"/>
          </p:nvPr>
        </p:nvSpPr>
        <p:spPr>
          <a:xfrm>
            <a:off x="636588" y="6495482"/>
            <a:ext cx="1112699" cy="237285"/>
          </a:xfrm>
        </p:spPr>
        <p:txBody>
          <a:bodyPr/>
          <a:lstStyle/>
          <a:p>
            <a:pPr>
              <a:defRPr/>
            </a:pPr>
            <a:r>
              <a:rPr lang="en-US" dirty="0"/>
              <a:t>March 4-5, 2019</a:t>
            </a:r>
          </a:p>
        </p:txBody>
      </p:sp>
      <p:sp>
        <p:nvSpPr>
          <p:cNvPr id="5" name="Footer Placeholder 4"/>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17" name="TextBox 16"/>
          <p:cNvSpPr txBox="1"/>
          <p:nvPr/>
        </p:nvSpPr>
        <p:spPr>
          <a:xfrm>
            <a:off x="881811" y="3805462"/>
            <a:ext cx="2024411" cy="30777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1400" b="1" dirty="0">
                <a:ln/>
                <a:solidFill>
                  <a:schemeClr val="accent4"/>
                </a:solidFill>
              </a:rPr>
              <a:t>SSR1/325MHz Test Stand</a:t>
            </a:r>
          </a:p>
        </p:txBody>
      </p:sp>
      <p:pic>
        <p:nvPicPr>
          <p:cNvPr id="19" name="Content Placeholder 6" descr="PXIE layout pic.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03327" y="4212917"/>
            <a:ext cx="5529097" cy="2036645"/>
          </a:xfrm>
          <a:prstGeom prst="rect">
            <a:avLst/>
          </a:prstGeom>
        </p:spPr>
      </p:pic>
      <p:sp>
        <p:nvSpPr>
          <p:cNvPr id="20" name="Rectangle 19"/>
          <p:cNvSpPr/>
          <p:nvPr/>
        </p:nvSpPr>
        <p:spPr>
          <a:xfrm>
            <a:off x="2157231" y="5420387"/>
            <a:ext cx="748991" cy="288894"/>
          </a:xfrm>
          <a:prstGeom prst="rect">
            <a:avLst/>
          </a:prstGeom>
          <a:solidFill>
            <a:srgbClr val="FF0000">
              <a:alpha val="2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2" name="Straight Arrow Connector 21"/>
          <p:cNvCxnSpPr>
            <a:cxnSpLocks/>
          </p:cNvCxnSpPr>
          <p:nvPr/>
        </p:nvCxnSpPr>
        <p:spPr>
          <a:xfrm>
            <a:off x="1666660" y="4082118"/>
            <a:ext cx="865066" cy="1327879"/>
          </a:xfrm>
          <a:prstGeom prst="straightConnector1">
            <a:avLst/>
          </a:prstGeom>
          <a:ln>
            <a:solidFill>
              <a:schemeClr val="accent4">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597636" y="3774341"/>
            <a:ext cx="1398567" cy="307777"/>
          </a:xfrm>
          <a:prstGeom prst="rect">
            <a:avLst/>
          </a:prstGeom>
          <a:noFill/>
        </p:spPr>
        <p:txBody>
          <a:bodyPr wrap="square" rtlCol="0">
            <a:spAutoFit/>
          </a:bodyPr>
          <a:lstStyle/>
          <a:p>
            <a:r>
              <a:rPr lang="en-US" sz="1400" dirty="0"/>
              <a:t>PIP2IT Test Cave</a:t>
            </a:r>
          </a:p>
        </p:txBody>
      </p:sp>
      <p:cxnSp>
        <p:nvCxnSpPr>
          <p:cNvPr id="24" name="Straight Arrow Connector 23"/>
          <p:cNvCxnSpPr>
            <a:cxnSpLocks/>
            <a:stCxn id="23" idx="2"/>
          </p:cNvCxnSpPr>
          <p:nvPr/>
        </p:nvCxnSpPr>
        <p:spPr>
          <a:xfrm flipH="1">
            <a:off x="4937609" y="4082118"/>
            <a:ext cx="359311" cy="110609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941317" y="5135516"/>
            <a:ext cx="4863548" cy="821635"/>
          </a:xfrm>
          <a:prstGeom prst="roundRect">
            <a:avLst/>
          </a:prstGeom>
          <a:noFill/>
          <a:ln w="4762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57904" y="3933344"/>
            <a:ext cx="2565489" cy="1924117"/>
          </a:xfrm>
          <a:prstGeom prst="rect">
            <a:avLst/>
          </a:prstGeom>
        </p:spPr>
      </p:pic>
      <p:sp>
        <p:nvSpPr>
          <p:cNvPr id="18" name="TextBox 17"/>
          <p:cNvSpPr txBox="1"/>
          <p:nvPr/>
        </p:nvSpPr>
        <p:spPr>
          <a:xfrm>
            <a:off x="6345630" y="5883011"/>
            <a:ext cx="2241094" cy="307777"/>
          </a:xfrm>
          <a:prstGeom prst="rect">
            <a:avLst/>
          </a:prstGeom>
          <a:noFill/>
        </p:spPr>
        <p:txBody>
          <a:bodyPr wrap="square" rtlCol="0">
            <a:spAutoFit/>
          </a:bodyPr>
          <a:lstStyle/>
          <a:p>
            <a:r>
              <a:rPr lang="en-US" sz="1400" dirty="0"/>
              <a:t>PIP-II Injector Test (PIP2IT)</a:t>
            </a:r>
          </a:p>
        </p:txBody>
      </p:sp>
      <p:sp>
        <p:nvSpPr>
          <p:cNvPr id="10" name="Rectangle 9"/>
          <p:cNvSpPr/>
          <p:nvPr/>
        </p:nvSpPr>
        <p:spPr>
          <a:xfrm>
            <a:off x="3986997" y="5310307"/>
            <a:ext cx="292903" cy="1125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F39CBA-630A-0944-ACAD-889B99DBFABD}"/>
              </a:ext>
            </a:extLst>
          </p:cNvPr>
          <p:cNvSpPr txBox="1"/>
          <p:nvPr/>
        </p:nvSpPr>
        <p:spPr>
          <a:xfrm>
            <a:off x="2829063" y="3983029"/>
            <a:ext cx="2263683" cy="307777"/>
          </a:xfrm>
          <a:prstGeom prst="rect">
            <a:avLst/>
          </a:prstGeom>
          <a:solidFill>
            <a:schemeClr val="bg1"/>
          </a:solidFill>
        </p:spPr>
        <p:txBody>
          <a:bodyPr wrap="square" rtlCol="0">
            <a:spAutoFit/>
            <a:scene3d>
              <a:camera prst="orthographicFront"/>
              <a:lightRig rig="soft" dir="t">
                <a:rot lat="0" lon="0" rev="15600000"/>
              </a:lightRig>
            </a:scene3d>
            <a:sp3d extrusionH="57150" prstMaterial="softEdge">
              <a:bevelT w="25400" h="38100"/>
            </a:sp3d>
          </a:bodyPr>
          <a:lstStyle/>
          <a:p>
            <a:r>
              <a:rPr lang="en-US" sz="1400" b="1" dirty="0">
                <a:ln/>
                <a:solidFill>
                  <a:schemeClr val="accent3">
                    <a:lumMod val="75000"/>
                  </a:schemeClr>
                </a:solidFill>
              </a:rPr>
              <a:t>HWR/650 MHz Test Stand</a:t>
            </a:r>
          </a:p>
        </p:txBody>
      </p:sp>
      <p:sp>
        <p:nvSpPr>
          <p:cNvPr id="25" name="Rectangle 24">
            <a:extLst>
              <a:ext uri="{FF2B5EF4-FFF2-40B4-BE49-F238E27FC236}">
                <a16:creationId xmlns:a16="http://schemas.microsoft.com/office/drawing/2014/main" id="{2B5F6EA8-E3B4-7B41-BFA0-853BC0DA1023}"/>
              </a:ext>
            </a:extLst>
          </p:cNvPr>
          <p:cNvSpPr/>
          <p:nvPr/>
        </p:nvSpPr>
        <p:spPr>
          <a:xfrm>
            <a:off x="2924444" y="5414574"/>
            <a:ext cx="748991" cy="288894"/>
          </a:xfrm>
          <a:prstGeom prst="rect">
            <a:avLst/>
          </a:prstGeom>
          <a:solidFill>
            <a:schemeClr val="accent3">
              <a:lumMod val="60000"/>
              <a:lumOff val="40000"/>
              <a:alpha val="4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6" name="Straight Arrow Connector 25">
            <a:extLst>
              <a:ext uri="{FF2B5EF4-FFF2-40B4-BE49-F238E27FC236}">
                <a16:creationId xmlns:a16="http://schemas.microsoft.com/office/drawing/2014/main" id="{78AD11B1-1C0D-FC46-A863-AC94F7C90273}"/>
              </a:ext>
            </a:extLst>
          </p:cNvPr>
          <p:cNvCxnSpPr>
            <a:cxnSpLocks/>
          </p:cNvCxnSpPr>
          <p:nvPr/>
        </p:nvCxnSpPr>
        <p:spPr>
          <a:xfrm flipH="1">
            <a:off x="3298940" y="4212917"/>
            <a:ext cx="261825" cy="1191267"/>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0207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STC - Overview</a:t>
            </a:r>
          </a:p>
        </p:txBody>
      </p:sp>
      <p:sp>
        <p:nvSpPr>
          <p:cNvPr id="3" name="Content Placeholder 2"/>
          <p:cNvSpPr>
            <a:spLocks noGrp="1"/>
          </p:cNvSpPr>
          <p:nvPr>
            <p:ph idx="1"/>
          </p:nvPr>
        </p:nvSpPr>
        <p:spPr>
          <a:xfrm>
            <a:off x="228601" y="1043046"/>
            <a:ext cx="6187429" cy="5167749"/>
          </a:xfrm>
        </p:spPr>
        <p:txBody>
          <a:bodyPr>
            <a:normAutofit/>
          </a:bodyPr>
          <a:lstStyle/>
          <a:p>
            <a:r>
              <a:rPr lang="en-US" dirty="0">
                <a:solidFill>
                  <a:schemeClr val="accent6"/>
                </a:solidFill>
              </a:rPr>
              <a:t>The Spoke Test Cryostat (STC) is located at the MDB test facility and was designed for testing 325MHz SSR1 cavities at 4K and 2K</a:t>
            </a:r>
          </a:p>
          <a:p>
            <a:pPr lvl="2"/>
            <a:endParaRPr lang="en-US" dirty="0">
              <a:solidFill>
                <a:schemeClr val="accent6"/>
              </a:solidFill>
            </a:endParaRPr>
          </a:p>
          <a:p>
            <a:r>
              <a:rPr lang="en-US" dirty="0">
                <a:solidFill>
                  <a:schemeClr val="accent6"/>
                </a:solidFill>
              </a:rPr>
              <a:t>STC is used for comprehensive “system-level” tests of cavity+coupler+tuner</a:t>
            </a:r>
          </a:p>
          <a:p>
            <a:pPr marL="857250" lvl="3" indent="0">
              <a:buNone/>
            </a:pPr>
            <a:endParaRPr lang="en-US" dirty="0"/>
          </a:p>
          <a:p>
            <a:pPr marL="342900" lvl="1" indent="-342900">
              <a:buFont typeface="Arial" charset="0"/>
              <a:buChar char="•"/>
            </a:pPr>
            <a:r>
              <a:rPr lang="en-US" sz="2400" dirty="0"/>
              <a:t>STC will be modified to be used for design verification studies and initial qualification for SSR1, SSR2, and HB650 cryomodule cavities</a:t>
            </a:r>
          </a:p>
          <a:p>
            <a:pPr marL="342900" lvl="1" indent="-342900">
              <a:buFont typeface="Arial" charset="0"/>
              <a:buChar char="•"/>
            </a:pPr>
            <a:endParaRPr lang="en-US" sz="2400" dirty="0"/>
          </a:p>
          <a:p>
            <a:endParaRPr lang="en-US" dirty="0"/>
          </a:p>
        </p:txBody>
      </p:sp>
      <p:sp>
        <p:nvSpPr>
          <p:cNvPr id="4" name="Date Placeholder 3"/>
          <p:cNvSpPr>
            <a:spLocks noGrp="1"/>
          </p:cNvSpPr>
          <p:nvPr>
            <p:ph type="dt" sz="half" idx="2"/>
          </p:nvPr>
        </p:nvSpPr>
        <p:spPr>
          <a:xfrm>
            <a:off x="636588" y="6495482"/>
            <a:ext cx="1224485" cy="237285"/>
          </a:xfrm>
        </p:spPr>
        <p:txBody>
          <a:bodyPr/>
          <a:lstStyle/>
          <a:p>
            <a:pPr>
              <a:defRPr/>
            </a:pPr>
            <a:r>
              <a:rPr lang="en-US" dirty="0"/>
              <a:t>March 4-5, 2019</a:t>
            </a:r>
          </a:p>
        </p:txBody>
      </p:sp>
      <p:sp>
        <p:nvSpPr>
          <p:cNvPr id="5" name="Footer Placeholder 4"/>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8" name="Content Placeholder 8"/>
          <p:cNvPicPr>
            <a:picLocks/>
          </p:cNvPicPr>
          <p:nvPr/>
        </p:nvPicPr>
        <p:blipFill rotWithShape="1">
          <a:blip r:embed="rId2" cstate="print">
            <a:extLst>
              <a:ext uri="{28A0092B-C50C-407E-A947-70E740481C1C}">
                <a14:useLocalDpi xmlns:a14="http://schemas.microsoft.com/office/drawing/2010/main"/>
              </a:ext>
            </a:extLst>
          </a:blip>
          <a:srcRect/>
          <a:stretch/>
        </p:blipFill>
        <p:spPr bwMode="auto">
          <a:xfrm rot="5400000">
            <a:off x="6711644" y="1270946"/>
            <a:ext cx="2250846" cy="1968864"/>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cstate="print">
            <a:clrChange>
              <a:clrFrom>
                <a:srgbClr val="232528"/>
              </a:clrFrom>
              <a:clrTo>
                <a:srgbClr val="232528">
                  <a:alpha val="0"/>
                </a:srgbClr>
              </a:clrTo>
            </a:clrChange>
            <a:extLst>
              <a:ext uri="{28A0092B-C50C-407E-A947-70E740481C1C}">
                <a14:useLocalDpi xmlns:a14="http://schemas.microsoft.com/office/drawing/2010/main"/>
              </a:ext>
            </a:extLst>
          </a:blip>
          <a:srcRect/>
          <a:stretch/>
        </p:blipFill>
        <p:spPr bwMode="auto">
          <a:xfrm>
            <a:off x="7340661" y="4092560"/>
            <a:ext cx="1365047" cy="2017605"/>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6946536" y="3372214"/>
            <a:ext cx="1972352" cy="338554"/>
          </a:xfrm>
          <a:prstGeom prst="rect">
            <a:avLst/>
          </a:prstGeom>
          <a:noFill/>
        </p:spPr>
        <p:txBody>
          <a:bodyPr wrap="square" rtlCol="0">
            <a:spAutoFit/>
          </a:bodyPr>
          <a:lstStyle/>
          <a:p>
            <a:r>
              <a:rPr lang="en-US" sz="1600" dirty="0"/>
              <a:t>STC cryostat at MDB</a:t>
            </a:r>
          </a:p>
        </p:txBody>
      </p:sp>
      <p:sp>
        <p:nvSpPr>
          <p:cNvPr id="13" name="TextBox 12"/>
          <p:cNvSpPr txBox="1"/>
          <p:nvPr/>
        </p:nvSpPr>
        <p:spPr>
          <a:xfrm>
            <a:off x="6582553" y="4416617"/>
            <a:ext cx="1245855" cy="338554"/>
          </a:xfrm>
          <a:prstGeom prst="rect">
            <a:avLst/>
          </a:prstGeom>
          <a:noFill/>
        </p:spPr>
        <p:txBody>
          <a:bodyPr wrap="square" rtlCol="0">
            <a:spAutoFit/>
          </a:bodyPr>
          <a:lstStyle/>
          <a:p>
            <a:r>
              <a:rPr lang="en-US" sz="1600" dirty="0"/>
              <a:t>SSR1 cavity</a:t>
            </a:r>
          </a:p>
        </p:txBody>
      </p:sp>
      <p:cxnSp>
        <p:nvCxnSpPr>
          <p:cNvPr id="14" name="Straight Arrow Connector 13"/>
          <p:cNvCxnSpPr>
            <a:cxnSpLocks/>
            <a:stCxn id="13" idx="2"/>
          </p:cNvCxnSpPr>
          <p:nvPr/>
        </p:nvCxnSpPr>
        <p:spPr>
          <a:xfrm>
            <a:off x="7205481" y="4755171"/>
            <a:ext cx="789450" cy="705849"/>
          </a:xfrm>
          <a:prstGeom prst="straightConnector1">
            <a:avLst/>
          </a:prstGeom>
          <a:ln w="25400">
            <a:solidFill>
              <a:srgbClr val="FF0000"/>
            </a:solidFill>
            <a:headEnd type="none"/>
            <a:tailEnd type="stealt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947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EA77-E911-1848-A731-BE1FED343E2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6E5AD25-EAEE-654D-83D5-3364E6263D48}"/>
              </a:ext>
            </a:extLst>
          </p:cNvPr>
          <p:cNvSpPr>
            <a:spLocks noGrp="1"/>
          </p:cNvSpPr>
          <p:nvPr>
            <p:ph idx="1"/>
          </p:nvPr>
        </p:nvSpPr>
        <p:spPr/>
        <p:txBody>
          <a:bodyPr/>
          <a:lstStyle/>
          <a:p>
            <a:pPr algn="ctr"/>
            <a:endParaRPr lang="en-US" dirty="0"/>
          </a:p>
          <a:p>
            <a:pPr algn="ctr"/>
            <a:endParaRPr lang="en-US" dirty="0"/>
          </a:p>
          <a:p>
            <a:pPr algn="ctr"/>
            <a:endParaRPr lang="en-US" dirty="0"/>
          </a:p>
          <a:p>
            <a:pPr algn="ctr"/>
            <a:endParaRPr lang="en-US" dirty="0"/>
          </a:p>
          <a:p>
            <a:pPr marL="0" indent="0" algn="ctr">
              <a:buNone/>
            </a:pPr>
            <a:r>
              <a:rPr lang="en-US" sz="3200" dirty="0"/>
              <a:t>WBS Details</a:t>
            </a:r>
          </a:p>
        </p:txBody>
      </p:sp>
      <p:sp>
        <p:nvSpPr>
          <p:cNvPr id="4" name="Date Placeholder 3">
            <a:extLst>
              <a:ext uri="{FF2B5EF4-FFF2-40B4-BE49-F238E27FC236}">
                <a16:creationId xmlns:a16="http://schemas.microsoft.com/office/drawing/2014/main" id="{F4D3F2D2-57D6-3044-AB47-DE70880A5F89}"/>
              </a:ext>
            </a:extLst>
          </p:cNvPr>
          <p:cNvSpPr>
            <a:spLocks noGrp="1"/>
          </p:cNvSpPr>
          <p:nvPr>
            <p:ph type="dt" sz="half" idx="2"/>
          </p:nvPr>
        </p:nvSpPr>
        <p:spPr/>
        <p:txBody>
          <a:bodyPr/>
          <a:lstStyle/>
          <a:p>
            <a:pPr>
              <a:defRPr/>
            </a:pPr>
            <a:r>
              <a:rPr lang="en-US" dirty="0"/>
              <a:t>March 4-5, 2019</a:t>
            </a:r>
          </a:p>
        </p:txBody>
      </p:sp>
      <p:sp>
        <p:nvSpPr>
          <p:cNvPr id="5" name="Footer Placeholder 4">
            <a:extLst>
              <a:ext uri="{FF2B5EF4-FFF2-40B4-BE49-F238E27FC236}">
                <a16:creationId xmlns:a16="http://schemas.microsoft.com/office/drawing/2014/main" id="{4EE827A0-19DD-1340-A752-38D637C166C2}"/>
              </a:ext>
            </a:extLst>
          </p:cNvPr>
          <p:cNvSpPr>
            <a:spLocks noGrp="1"/>
          </p:cNvSpPr>
          <p:nvPr>
            <p:ph type="ftr" sz="quarter" idx="3"/>
          </p:nvPr>
        </p:nvSpPr>
        <p:spPr/>
        <p:txBody>
          <a:bodyPr/>
          <a:lstStyle/>
          <a:p>
            <a:pPr>
              <a:defRPr/>
            </a:pPr>
            <a:r>
              <a:rPr lang="en-US" dirty="0"/>
              <a:t>J. Leibfritz | 121.04.03-Test Infrastructure</a:t>
            </a:r>
            <a:endParaRPr lang="en-US" b="1" dirty="0"/>
          </a:p>
        </p:txBody>
      </p:sp>
      <p:sp>
        <p:nvSpPr>
          <p:cNvPr id="6" name="Slide Number Placeholder 5">
            <a:extLst>
              <a:ext uri="{FF2B5EF4-FFF2-40B4-BE49-F238E27FC236}">
                <a16:creationId xmlns:a16="http://schemas.microsoft.com/office/drawing/2014/main" id="{649C5B60-D587-8A48-B83C-BA7827B1919A}"/>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721295432"/>
      </p:ext>
    </p:extLst>
  </p:cSld>
  <p:clrMapOvr>
    <a:masterClrMapping/>
  </p:clrMapOvr>
</p:sld>
</file>

<file path=ppt/theme/theme1.xml><?xml version="1.0" encoding="utf-8"?>
<a:theme xmlns:a="http://schemas.openxmlformats.org/drawingml/2006/main" name="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3D17A152F8CA44A95588D9440E0A03" ma:contentTypeVersion="3" ma:contentTypeDescription="Create a new document." ma:contentTypeScope="" ma:versionID="a2ac3a4fb08969989250a758a5950be2">
  <xsd:schema xmlns:xsd="http://www.w3.org/2001/XMLSchema" xmlns:xs="http://www.w3.org/2001/XMLSchema" xmlns:p="http://schemas.microsoft.com/office/2006/metadata/properties" xmlns:ns1="http://schemas.microsoft.com/sharepoint/v3" targetNamespace="http://schemas.microsoft.com/office/2006/metadata/properties" ma:root="true" ma:fieldsID="bc46782115e7dfa4fabf0fe74a7b68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B03382-2E78-4944-BB95-D9CE5573A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92619A-EA3F-48C6-8353-0E1D78874E9E}">
  <ds:schemaRefs>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9CB6ABB5-8F35-4442-A096-1590B93043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FNAL_Partnership_PowerPoint_4x3_100716</Template>
  <TotalTime>18057</TotalTime>
  <Words>1678</Words>
  <Application>Microsoft Macintosh PowerPoint</Application>
  <PresentationFormat>On-screen Show (4:3)</PresentationFormat>
  <Paragraphs>267</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Helvetica</vt:lpstr>
      <vt:lpstr>FermilabPartnerships_PPT_090915</vt:lpstr>
      <vt:lpstr>PowerPoint Presentation</vt:lpstr>
      <vt:lpstr>Outline</vt:lpstr>
      <vt:lpstr>About Me:</vt:lpstr>
      <vt:lpstr>Scope</vt:lpstr>
      <vt:lpstr>CMTF – Cryomodule Test Facility</vt:lpstr>
      <vt:lpstr>CMTS1</vt:lpstr>
      <vt:lpstr>PIP2IT - Overview</vt:lpstr>
      <vt:lpstr>STC - Overview</vt:lpstr>
      <vt:lpstr>PowerPoint Presentation</vt:lpstr>
      <vt:lpstr>STC – 121.04.03.02</vt:lpstr>
      <vt:lpstr>STC - Modifications</vt:lpstr>
      <vt:lpstr>HTS-2 – 121.04.03.06</vt:lpstr>
      <vt:lpstr>PIP2IT – HWR/SSR1 – 121.04.03.03</vt:lpstr>
      <vt:lpstr>PIP2IT – HWR/SSR1 – Infrastructure</vt:lpstr>
      <vt:lpstr>PIP2IT – SSR1-2 &amp; SSR2 Test Stand – 121.04.03.05</vt:lpstr>
      <vt:lpstr>PIP2IT – 650 MHz Test Stand – 121.04.03.04</vt:lpstr>
      <vt:lpstr>PIP2IT – SSR2 &amp; 650 MHz Test Stands</vt:lpstr>
      <vt:lpstr>Requirements/Interfaces</vt:lpstr>
      <vt:lpstr>BOE Summary</vt:lpstr>
      <vt:lpstr>Test Infrastructure – Schedule</vt:lpstr>
      <vt:lpstr>Test Infrastructure – Total Cost</vt:lpstr>
      <vt:lpstr>PowerPoint Presentation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L Kaducak</dc:creator>
  <cp:lastModifiedBy>Jerry R Leibfritz</cp:lastModifiedBy>
  <cp:revision>330</cp:revision>
  <cp:lastPrinted>2017-10-04T16:43:12Z</cp:lastPrinted>
  <dcterms:created xsi:type="dcterms:W3CDTF">2017-04-21T15:07:14Z</dcterms:created>
  <dcterms:modified xsi:type="dcterms:W3CDTF">2019-03-04T02:07:41Z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0x010100243D17A152F8CA44A95588D9440E0A03</vt:lpwstr>
  </property>
</Properties>
</file>