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handoutMasterIdLst>
    <p:handoutMasterId r:id="rId14"/>
  </p:handoutMasterIdLst>
  <p:sldIdLst>
    <p:sldId id="1010" r:id="rId2"/>
    <p:sldId id="1093" r:id="rId3"/>
    <p:sldId id="1094" r:id="rId4"/>
    <p:sldId id="1095" r:id="rId5"/>
    <p:sldId id="1096" r:id="rId6"/>
    <p:sldId id="1099" r:id="rId7"/>
    <p:sldId id="1100" r:id="rId8"/>
    <p:sldId id="1101" r:id="rId9"/>
    <p:sldId id="1098" r:id="rId10"/>
    <p:sldId id="1097" r:id="rId11"/>
    <p:sldId id="1102" r:id="rId12"/>
  </p:sldIdLst>
  <p:sldSz cx="9144000" cy="6858000" type="screen4x3"/>
  <p:notesSz cx="9117013" cy="6858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8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BFBFB"/>
    <a:srgbClr val="EDE937"/>
    <a:srgbClr val="FF0000"/>
    <a:srgbClr val="33CC33"/>
    <a:srgbClr val="112156"/>
    <a:srgbClr val="000000"/>
    <a:srgbClr val="1B3485"/>
    <a:srgbClr val="2141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45" d="100"/>
          <a:sy n="145" d="100"/>
        </p:scale>
        <p:origin x="208" y="-9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6" d="100"/>
        <a:sy n="166" d="100"/>
      </p:scale>
      <p:origin x="0" y="0"/>
    </p:cViewPr>
  </p:sorterViewPr>
  <p:notesViewPr>
    <p:cSldViewPr snapToGrid="0">
      <p:cViewPr varScale="1">
        <p:scale>
          <a:sx n="42" d="100"/>
          <a:sy n="42" d="100"/>
        </p:scale>
        <p:origin x="-245" y="-58"/>
      </p:cViewPr>
      <p:guideLst>
        <p:guide orient="horz" pos="2161"/>
        <p:guide pos="287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1">
                <a:effectLst>
                  <a:outerShdw blurRad="38100" dist="38100" dir="2700000" algn="tl">
                    <a:srgbClr val="DDDDDD"/>
                  </a:outerShdw>
                </a:effectLst>
                <a:cs typeface="+mn-cs"/>
              </a:defRPr>
            </a:lvl1pPr>
          </a:lstStyle>
          <a:p>
            <a:pPr>
              <a:defRPr/>
            </a:pPr>
            <a:endParaRPr lang="en-US"/>
          </a:p>
        </p:txBody>
      </p:sp>
      <p:sp>
        <p:nvSpPr>
          <p:cNvPr id="344067" name="Rectangle 3"/>
          <p:cNvSpPr>
            <a:spLocks noGrp="1" noChangeArrowheads="1"/>
          </p:cNvSpPr>
          <p:nvPr>
            <p:ph type="dt" sz="quarter" idx="1"/>
          </p:nvPr>
        </p:nvSpPr>
        <p:spPr bwMode="auto">
          <a:xfrm>
            <a:off x="5165725" y="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DDDDDD"/>
                  </a:outerShdw>
                </a:effectLst>
                <a:cs typeface="+mn-cs"/>
              </a:defRPr>
            </a:lvl1pPr>
          </a:lstStyle>
          <a:p>
            <a:pPr>
              <a:defRPr/>
            </a:pPr>
            <a:endParaRPr lang="en-US"/>
          </a:p>
        </p:txBody>
      </p:sp>
      <p:sp>
        <p:nvSpPr>
          <p:cNvPr id="344068" name="Rectangle 4"/>
          <p:cNvSpPr>
            <a:spLocks noGrp="1" noChangeArrowheads="1"/>
          </p:cNvSpPr>
          <p:nvPr>
            <p:ph type="ftr" sz="quarter" idx="2"/>
          </p:nvPr>
        </p:nvSpPr>
        <p:spPr bwMode="auto">
          <a:xfrm>
            <a:off x="0" y="651510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1">
                <a:effectLst>
                  <a:outerShdw blurRad="38100" dist="38100" dir="2700000" algn="tl">
                    <a:srgbClr val="DDDDDD"/>
                  </a:outerShdw>
                </a:effectLst>
                <a:cs typeface="+mn-cs"/>
              </a:defRPr>
            </a:lvl1pPr>
          </a:lstStyle>
          <a:p>
            <a:pPr>
              <a:defRPr/>
            </a:pPr>
            <a:endParaRPr lang="en-US"/>
          </a:p>
        </p:txBody>
      </p:sp>
      <p:sp>
        <p:nvSpPr>
          <p:cNvPr id="344069" name="Rectangle 5"/>
          <p:cNvSpPr>
            <a:spLocks noGrp="1" noChangeArrowheads="1"/>
          </p:cNvSpPr>
          <p:nvPr>
            <p:ph type="sldNum" sz="quarter" idx="3"/>
          </p:nvPr>
        </p:nvSpPr>
        <p:spPr bwMode="auto">
          <a:xfrm>
            <a:off x="5165725" y="651510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DDDDDD"/>
                  </a:outerShdw>
                </a:effectLst>
                <a:cs typeface="+mn-cs"/>
              </a:defRPr>
            </a:lvl1pPr>
          </a:lstStyle>
          <a:p>
            <a:pPr>
              <a:defRPr/>
            </a:pPr>
            <a:fld id="{E0095250-0C97-2A4E-9E05-80F92608A520}" type="slidenum">
              <a:rPr lang="en-US"/>
              <a:pPr>
                <a:defRPr/>
              </a:pPr>
              <a:t>‹#›</a:t>
            </a:fld>
            <a:endParaRPr lang="en-US"/>
          </a:p>
        </p:txBody>
      </p:sp>
    </p:spTree>
    <p:extLst>
      <p:ext uri="{BB962C8B-B14F-4D97-AF65-F5344CB8AC3E}">
        <p14:creationId xmlns:p14="http://schemas.microsoft.com/office/powerpoint/2010/main" val="3834363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effectLst/>
                <a:latin typeface="Times New Roman" charset="0"/>
                <a:cs typeface="+mn-cs"/>
              </a:defRPr>
            </a:lvl1pPr>
          </a:lstStyle>
          <a:p>
            <a:pPr>
              <a:defRPr/>
            </a:pPr>
            <a:endParaRPr lang="en-US"/>
          </a:p>
        </p:txBody>
      </p:sp>
      <p:sp>
        <p:nvSpPr>
          <p:cNvPr id="29699" name="Rectangle 3"/>
          <p:cNvSpPr>
            <a:spLocks noGrp="1" noChangeArrowheads="1"/>
          </p:cNvSpPr>
          <p:nvPr>
            <p:ph type="dt" idx="1"/>
          </p:nvPr>
        </p:nvSpPr>
        <p:spPr bwMode="auto">
          <a:xfrm>
            <a:off x="5165725" y="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effectLst/>
                <a:latin typeface="Times New Roman" charset="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448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9701" name="Rectangle 5"/>
          <p:cNvSpPr>
            <a:spLocks noGrp="1" noChangeArrowheads="1"/>
          </p:cNvSpPr>
          <p:nvPr>
            <p:ph type="body" sz="quarter" idx="3"/>
          </p:nvPr>
        </p:nvSpPr>
        <p:spPr bwMode="auto">
          <a:xfrm>
            <a:off x="1216025" y="3257550"/>
            <a:ext cx="6684963"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651510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effectLst/>
                <a:latin typeface="Times New Roman" charset="0"/>
                <a:cs typeface="+mn-cs"/>
              </a:defRPr>
            </a:lvl1pPr>
          </a:lstStyle>
          <a:p>
            <a:pPr>
              <a:defRPr/>
            </a:pPr>
            <a:endParaRPr lang="en-US"/>
          </a:p>
        </p:txBody>
      </p:sp>
      <p:sp>
        <p:nvSpPr>
          <p:cNvPr id="29703" name="Rectangle 7"/>
          <p:cNvSpPr>
            <a:spLocks noGrp="1" noChangeArrowheads="1"/>
          </p:cNvSpPr>
          <p:nvPr>
            <p:ph type="sldNum" sz="quarter" idx="5"/>
          </p:nvPr>
        </p:nvSpPr>
        <p:spPr bwMode="auto">
          <a:xfrm>
            <a:off x="5165725" y="6515100"/>
            <a:ext cx="3951288"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effectLst/>
                <a:latin typeface="Times New Roman" charset="0"/>
                <a:cs typeface="+mn-cs"/>
              </a:defRPr>
            </a:lvl1pPr>
          </a:lstStyle>
          <a:p>
            <a:pPr>
              <a:defRPr/>
            </a:pPr>
            <a:fld id="{24DAE96F-C3D9-D840-8CF6-8FF098B3BE28}" type="slidenum">
              <a:rPr lang="en-US"/>
              <a:pPr>
                <a:defRPr/>
              </a:pPr>
              <a:t>‹#›</a:t>
            </a:fld>
            <a:endParaRPr lang="en-US"/>
          </a:p>
        </p:txBody>
      </p:sp>
    </p:spTree>
    <p:extLst>
      <p:ext uri="{BB962C8B-B14F-4D97-AF65-F5344CB8AC3E}">
        <p14:creationId xmlns:p14="http://schemas.microsoft.com/office/powerpoint/2010/main" val="218527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06D3C0E-BF1A-7647-BBC1-75DA272BBCFC}" type="slidenum">
              <a:rPr lang="en-US"/>
              <a:pPr>
                <a:defRPr/>
              </a:pPr>
              <a:t>1</a:t>
            </a:fld>
            <a:endParaRPr lang="en-US"/>
          </a:p>
        </p:txBody>
      </p:sp>
      <p:sp>
        <p:nvSpPr>
          <p:cNvPr id="134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4349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10</a:t>
            </a:fld>
            <a:endParaRPr lang="en-US"/>
          </a:p>
        </p:txBody>
      </p:sp>
    </p:spTree>
    <p:extLst>
      <p:ext uri="{BB962C8B-B14F-4D97-AF65-F5344CB8AC3E}">
        <p14:creationId xmlns:p14="http://schemas.microsoft.com/office/powerpoint/2010/main" val="344084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11</a:t>
            </a:fld>
            <a:endParaRPr lang="en-US"/>
          </a:p>
        </p:txBody>
      </p:sp>
    </p:spTree>
    <p:extLst>
      <p:ext uri="{BB962C8B-B14F-4D97-AF65-F5344CB8AC3E}">
        <p14:creationId xmlns:p14="http://schemas.microsoft.com/office/powerpoint/2010/main" val="417080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2</a:t>
            </a:fld>
            <a:endParaRPr lang="en-US"/>
          </a:p>
        </p:txBody>
      </p:sp>
    </p:spTree>
    <p:extLst>
      <p:ext uri="{BB962C8B-B14F-4D97-AF65-F5344CB8AC3E}">
        <p14:creationId xmlns:p14="http://schemas.microsoft.com/office/powerpoint/2010/main" val="191610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3</a:t>
            </a:fld>
            <a:endParaRPr lang="en-US"/>
          </a:p>
        </p:txBody>
      </p:sp>
    </p:spTree>
    <p:extLst>
      <p:ext uri="{BB962C8B-B14F-4D97-AF65-F5344CB8AC3E}">
        <p14:creationId xmlns:p14="http://schemas.microsoft.com/office/powerpoint/2010/main" val="401252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4</a:t>
            </a:fld>
            <a:endParaRPr lang="en-US"/>
          </a:p>
        </p:txBody>
      </p:sp>
    </p:spTree>
    <p:extLst>
      <p:ext uri="{BB962C8B-B14F-4D97-AF65-F5344CB8AC3E}">
        <p14:creationId xmlns:p14="http://schemas.microsoft.com/office/powerpoint/2010/main" val="73162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5</a:t>
            </a:fld>
            <a:endParaRPr lang="en-US"/>
          </a:p>
        </p:txBody>
      </p:sp>
    </p:spTree>
    <p:extLst>
      <p:ext uri="{BB962C8B-B14F-4D97-AF65-F5344CB8AC3E}">
        <p14:creationId xmlns:p14="http://schemas.microsoft.com/office/powerpoint/2010/main" val="300675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6</a:t>
            </a:fld>
            <a:endParaRPr lang="en-US"/>
          </a:p>
        </p:txBody>
      </p:sp>
    </p:spTree>
    <p:extLst>
      <p:ext uri="{BB962C8B-B14F-4D97-AF65-F5344CB8AC3E}">
        <p14:creationId xmlns:p14="http://schemas.microsoft.com/office/powerpoint/2010/main" val="87308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7</a:t>
            </a:fld>
            <a:endParaRPr lang="en-US"/>
          </a:p>
        </p:txBody>
      </p:sp>
    </p:spTree>
    <p:extLst>
      <p:ext uri="{BB962C8B-B14F-4D97-AF65-F5344CB8AC3E}">
        <p14:creationId xmlns:p14="http://schemas.microsoft.com/office/powerpoint/2010/main" val="37683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8</a:t>
            </a:fld>
            <a:endParaRPr lang="en-US"/>
          </a:p>
        </p:txBody>
      </p:sp>
    </p:spTree>
    <p:extLst>
      <p:ext uri="{BB962C8B-B14F-4D97-AF65-F5344CB8AC3E}">
        <p14:creationId xmlns:p14="http://schemas.microsoft.com/office/powerpoint/2010/main" val="388606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DAE96F-C3D9-D840-8CF6-8FF098B3BE28}" type="slidenum">
              <a:rPr lang="en-US" smtClean="0"/>
              <a:pPr>
                <a:defRPr/>
              </a:pPr>
              <a:t>9</a:t>
            </a:fld>
            <a:endParaRPr lang="en-US"/>
          </a:p>
        </p:txBody>
      </p:sp>
    </p:spTree>
    <p:extLst>
      <p:ext uri="{BB962C8B-B14F-4D97-AF65-F5344CB8AC3E}">
        <p14:creationId xmlns:p14="http://schemas.microsoft.com/office/powerpoint/2010/main" val="223942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67EE9840-3A9A-F64E-9A81-3EB03FAA096A}" type="slidenum">
              <a:rPr lang="en-US"/>
              <a:pPr>
                <a:defRPr/>
              </a:pPr>
              <a:t>‹#›</a:t>
            </a:fld>
            <a:endParaRPr lang="en-US"/>
          </a:p>
        </p:txBody>
      </p:sp>
    </p:spTree>
    <p:extLst>
      <p:ext uri="{BB962C8B-B14F-4D97-AF65-F5344CB8AC3E}">
        <p14:creationId xmlns:p14="http://schemas.microsoft.com/office/powerpoint/2010/main" val="224289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353E371-75FA-8F40-BE4C-0CFA3B0F5EB7}" type="slidenum">
              <a:rPr lang="en-US"/>
              <a:pPr>
                <a:defRPr/>
              </a:pPr>
              <a:t>‹#›</a:t>
            </a:fld>
            <a:endParaRPr lang="en-US"/>
          </a:p>
        </p:txBody>
      </p:sp>
    </p:spTree>
    <p:extLst>
      <p:ext uri="{BB962C8B-B14F-4D97-AF65-F5344CB8AC3E}">
        <p14:creationId xmlns:p14="http://schemas.microsoft.com/office/powerpoint/2010/main" val="20869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0"/>
            <a:ext cx="2301875"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 y="0"/>
            <a:ext cx="67532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3164C80-EC4D-F741-AF63-F68E014379B2}" type="slidenum">
              <a:rPr lang="en-US"/>
              <a:pPr>
                <a:defRPr/>
              </a:pPr>
              <a:t>‹#›</a:t>
            </a:fld>
            <a:endParaRPr lang="en-US"/>
          </a:p>
        </p:txBody>
      </p:sp>
    </p:spTree>
    <p:extLst>
      <p:ext uri="{BB962C8B-B14F-4D97-AF65-F5344CB8AC3E}">
        <p14:creationId xmlns:p14="http://schemas.microsoft.com/office/powerpoint/2010/main" val="413534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182C479-A327-0C4E-A8B1-F5B7C84F74BD}" type="slidenum">
              <a:rPr lang="en-US"/>
              <a:pPr>
                <a:defRPr/>
              </a:pPr>
              <a:t>‹#›</a:t>
            </a:fld>
            <a:endParaRPr lang="en-US"/>
          </a:p>
        </p:txBody>
      </p:sp>
    </p:spTree>
    <p:extLst>
      <p:ext uri="{BB962C8B-B14F-4D97-AF65-F5344CB8AC3E}">
        <p14:creationId xmlns:p14="http://schemas.microsoft.com/office/powerpoint/2010/main" val="423715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94766AC-ED59-8B4E-BA29-30B23DFFADFB}" type="slidenum">
              <a:rPr lang="en-US"/>
              <a:pPr>
                <a:defRPr/>
              </a:pPr>
              <a:t>‹#›</a:t>
            </a:fld>
            <a:endParaRPr lang="en-US"/>
          </a:p>
        </p:txBody>
      </p:sp>
    </p:spTree>
    <p:extLst>
      <p:ext uri="{BB962C8B-B14F-4D97-AF65-F5344CB8AC3E}">
        <p14:creationId xmlns:p14="http://schemas.microsoft.com/office/powerpoint/2010/main" val="348492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0D33192-22CA-A74A-B985-E52A723D71FF}" type="slidenum">
              <a:rPr lang="en-US"/>
              <a:pPr>
                <a:defRPr/>
              </a:pPr>
              <a:t>‹#›</a:t>
            </a:fld>
            <a:endParaRPr lang="en-US"/>
          </a:p>
        </p:txBody>
      </p:sp>
    </p:spTree>
    <p:extLst>
      <p:ext uri="{BB962C8B-B14F-4D97-AF65-F5344CB8AC3E}">
        <p14:creationId xmlns:p14="http://schemas.microsoft.com/office/powerpoint/2010/main" val="25887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2BB1C48-26E4-7846-B2E2-59D888B2DA6A}" type="slidenum">
              <a:rPr lang="en-US"/>
              <a:pPr>
                <a:defRPr/>
              </a:pPr>
              <a:t>‹#›</a:t>
            </a:fld>
            <a:endParaRPr lang="en-US"/>
          </a:p>
        </p:txBody>
      </p:sp>
    </p:spTree>
    <p:extLst>
      <p:ext uri="{BB962C8B-B14F-4D97-AF65-F5344CB8AC3E}">
        <p14:creationId xmlns:p14="http://schemas.microsoft.com/office/powerpoint/2010/main" val="14554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B4B5A0D2-5BD5-3845-B56D-9111FCF934DA}" type="slidenum">
              <a:rPr lang="en-US"/>
              <a:pPr>
                <a:defRPr/>
              </a:pPr>
              <a:t>‹#›</a:t>
            </a:fld>
            <a:endParaRPr lang="en-US"/>
          </a:p>
        </p:txBody>
      </p:sp>
    </p:spTree>
    <p:extLst>
      <p:ext uri="{BB962C8B-B14F-4D97-AF65-F5344CB8AC3E}">
        <p14:creationId xmlns:p14="http://schemas.microsoft.com/office/powerpoint/2010/main" val="300787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60CF42C-F20A-194F-9E10-26ED6A8BB53C}" type="slidenum">
              <a:rPr lang="en-US"/>
              <a:pPr>
                <a:defRPr/>
              </a:pPr>
              <a:t>‹#›</a:t>
            </a:fld>
            <a:endParaRPr lang="en-US"/>
          </a:p>
        </p:txBody>
      </p:sp>
    </p:spTree>
    <p:extLst>
      <p:ext uri="{BB962C8B-B14F-4D97-AF65-F5344CB8AC3E}">
        <p14:creationId xmlns:p14="http://schemas.microsoft.com/office/powerpoint/2010/main" val="293205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001052-4461-5A4B-91AC-032FC477B8FA}" type="slidenum">
              <a:rPr lang="en-US"/>
              <a:pPr>
                <a:defRPr/>
              </a:pPr>
              <a:t>‹#›</a:t>
            </a:fld>
            <a:endParaRPr lang="en-US"/>
          </a:p>
        </p:txBody>
      </p:sp>
    </p:spTree>
    <p:extLst>
      <p:ext uri="{BB962C8B-B14F-4D97-AF65-F5344CB8AC3E}">
        <p14:creationId xmlns:p14="http://schemas.microsoft.com/office/powerpoint/2010/main" val="372821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C740846-3C52-0E4D-901B-621E81ED7F08}" type="slidenum">
              <a:rPr lang="en-US"/>
              <a:pPr>
                <a:defRPr/>
              </a:pPr>
              <a:t>‹#›</a:t>
            </a:fld>
            <a:endParaRPr lang="en-US"/>
          </a:p>
        </p:txBody>
      </p:sp>
    </p:spTree>
    <p:extLst>
      <p:ext uri="{BB962C8B-B14F-4D97-AF65-F5344CB8AC3E}">
        <p14:creationId xmlns:p14="http://schemas.microsoft.com/office/powerpoint/2010/main" val="28878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12155"/>
            </a:gs>
            <a:gs pos="50000">
              <a:srgbClr val="2242A8"/>
            </a:gs>
            <a:gs pos="100000">
              <a:srgbClr val="11215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0" y="0"/>
            <a:ext cx="9207500" cy="11430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rgbClr val="122358">
                    <a:alpha val="50000"/>
                  </a:srgbClr>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0" y="6400800"/>
            <a:ext cx="6175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a:effectLst/>
                <a:latin typeface="Times New Roman" charset="0"/>
                <a:cs typeface="+mn-cs"/>
              </a:defRPr>
            </a:lvl1pPr>
          </a:lstStyle>
          <a:p>
            <a:pPr>
              <a:defRPr/>
            </a:pPr>
            <a:fld id="{F937F472-B1A3-3D48-B26A-71A5C8D4ECA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mj-lt"/>
          <a:ea typeface="+mj-ea"/>
          <a:cs typeface="ヒラギノ角ゴ Pro W3" charset="0"/>
        </a:defRPr>
      </a:lvl1pPr>
      <a:lvl2pPr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cs typeface="ヒラギノ角ゴ Pro W3" charset="0"/>
        </a:defRPr>
      </a:lvl5pPr>
      <a:lvl6pPr marL="457200"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defRPr>
      </a:lvl6pPr>
      <a:lvl7pPr marL="914400"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defRPr>
      </a:lvl7pPr>
      <a:lvl8pPr marL="1371600"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defRPr>
      </a:lvl8pPr>
      <a:lvl9pPr marL="1828800" algn="ctr" rtl="0" eaLnBrk="0" fontAlgn="base" hangingPunct="0">
        <a:spcBef>
          <a:spcPct val="0"/>
        </a:spcBef>
        <a:spcAft>
          <a:spcPct val="0"/>
        </a:spcAft>
        <a:defRPr sz="4400">
          <a:solidFill>
            <a:srgbClr val="F3F07B"/>
          </a:solidFill>
          <a:effectLst>
            <a:outerShdw blurRad="38100" dist="38100" dir="2700000" algn="tl">
              <a:srgbClr val="000000"/>
            </a:outerShdw>
          </a:effectLst>
          <a:latin typeface="Arial" charset="0"/>
          <a:ea typeface="ヒラギノ角ゴ Pro W3" charset="0"/>
        </a:defRPr>
      </a:lvl9pPr>
    </p:titleStyle>
    <p:bodyStyle>
      <a:lvl1pPr marL="342900" indent="-342900" algn="l" rtl="0" eaLnBrk="0" fontAlgn="base" hangingPunct="0">
        <a:spcBef>
          <a:spcPct val="20000"/>
        </a:spcBef>
        <a:spcAft>
          <a:spcPct val="0"/>
        </a:spcAft>
        <a:defRPr sz="3600" i="1">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Font typeface="Wingdings" charset="0"/>
        <a:buChar char="Ø"/>
        <a:defRPr sz="44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sz="40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sz="36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3600">
          <a:solidFill>
            <a:schemeClr val="tx1"/>
          </a:solidFill>
          <a:latin typeface="+mn-lt"/>
          <a:ea typeface="+mn-ea"/>
          <a:cs typeface="ヒラギノ角ゴ Pro W3" charset="0"/>
        </a:defRPr>
      </a:lvl5pPr>
      <a:lvl6pPr marL="2514600" indent="-228600" algn="l" rtl="0" eaLnBrk="0" fontAlgn="base" hangingPunct="0">
        <a:spcBef>
          <a:spcPct val="20000"/>
        </a:spcBef>
        <a:spcAft>
          <a:spcPct val="0"/>
        </a:spcAft>
        <a:buChar char="»"/>
        <a:defRPr sz="3600">
          <a:solidFill>
            <a:schemeClr val="tx1"/>
          </a:solidFill>
          <a:latin typeface="+mn-lt"/>
          <a:ea typeface="+mn-ea"/>
        </a:defRPr>
      </a:lvl6pPr>
      <a:lvl7pPr marL="2971800" indent="-228600" algn="l" rtl="0" eaLnBrk="0" fontAlgn="base" hangingPunct="0">
        <a:spcBef>
          <a:spcPct val="20000"/>
        </a:spcBef>
        <a:spcAft>
          <a:spcPct val="0"/>
        </a:spcAft>
        <a:buChar char="»"/>
        <a:defRPr sz="3600">
          <a:solidFill>
            <a:schemeClr val="tx1"/>
          </a:solidFill>
          <a:latin typeface="+mn-lt"/>
          <a:ea typeface="+mn-ea"/>
        </a:defRPr>
      </a:lvl7pPr>
      <a:lvl8pPr marL="3429000" indent="-228600" algn="l" rtl="0" eaLnBrk="0" fontAlgn="base" hangingPunct="0">
        <a:spcBef>
          <a:spcPct val="20000"/>
        </a:spcBef>
        <a:spcAft>
          <a:spcPct val="0"/>
        </a:spcAft>
        <a:buChar char="»"/>
        <a:defRPr sz="3600">
          <a:solidFill>
            <a:schemeClr val="tx1"/>
          </a:solidFill>
          <a:latin typeface="+mn-lt"/>
          <a:ea typeface="+mn-ea"/>
        </a:defRPr>
      </a:lvl8pPr>
      <a:lvl9pPr marL="3886200" indent="-228600" algn="l" rtl="0" eaLnBrk="0" fontAlgn="base" hangingPunct="0">
        <a:spcBef>
          <a:spcPct val="20000"/>
        </a:spcBef>
        <a:spcAft>
          <a:spcPct val="0"/>
        </a:spcAft>
        <a:buChar char="»"/>
        <a:defRPr sz="3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ctrTitle"/>
          </p:nvPr>
        </p:nvSpPr>
        <p:spPr>
          <a:xfrm>
            <a:off x="698500" y="827088"/>
            <a:ext cx="8064500" cy="2082800"/>
          </a:xfrm>
        </p:spPr>
        <p:txBody>
          <a:bodyPr/>
          <a:lstStyle/>
          <a:p>
            <a:pPr>
              <a:defRPr/>
            </a:pPr>
            <a:r>
              <a:rPr lang="en-US" sz="4000" dirty="0">
                <a:cs typeface="+mj-cs"/>
              </a:rPr>
              <a:t>LSST Next-gen</a:t>
            </a:r>
            <a:br>
              <a:rPr lang="en-US" sz="4000" dirty="0">
                <a:cs typeface="+mj-cs"/>
              </a:rPr>
            </a:br>
            <a:r>
              <a:rPr lang="en-US" sz="4000" dirty="0">
                <a:cs typeface="+mj-cs"/>
              </a:rPr>
              <a:t> Day 2  </a:t>
            </a:r>
          </a:p>
        </p:txBody>
      </p:sp>
      <p:sp>
        <p:nvSpPr>
          <p:cNvPr id="1298435" name="Rectangle 3"/>
          <p:cNvSpPr>
            <a:spLocks noGrp="1" noChangeArrowheads="1"/>
          </p:cNvSpPr>
          <p:nvPr>
            <p:ph type="subTitle" idx="1"/>
          </p:nvPr>
        </p:nvSpPr>
        <p:spPr>
          <a:xfrm>
            <a:off x="1449388" y="3162300"/>
            <a:ext cx="6400800" cy="2711450"/>
          </a:xfrm>
        </p:spPr>
        <p:txBody>
          <a:bodyPr/>
          <a:lstStyle/>
          <a:p>
            <a:pPr>
              <a:defRPr/>
            </a:pPr>
            <a:r>
              <a:rPr lang="en-US" sz="2800" dirty="0">
                <a:cs typeface="+mn-cs"/>
              </a:rPr>
              <a:t>Christopher Stubbs, Harvard University</a:t>
            </a:r>
            <a:endParaRPr lang="en-US" sz="2800" dirty="0"/>
          </a:p>
          <a:p>
            <a:pPr>
              <a:defRPr/>
            </a:pPr>
            <a:endParaRPr lang="en-US" sz="2800" dirty="0">
              <a:cs typeface="+mn-cs"/>
            </a:endParaRPr>
          </a:p>
          <a:p>
            <a:pPr>
              <a:defRPr/>
            </a:pPr>
            <a:r>
              <a:rPr lang="en-US" sz="2800" dirty="0">
                <a:cs typeface="+mn-cs"/>
              </a:rPr>
              <a:t>April 2019</a:t>
            </a:r>
          </a:p>
          <a:p>
            <a:pPr>
              <a:defRPr/>
            </a:pPr>
            <a:endParaRPr lang="en-US" sz="2800"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45" y="148248"/>
            <a:ext cx="8697910" cy="6555641"/>
          </a:xfrm>
          <a:prstGeom prst="rect">
            <a:avLst/>
          </a:prstGeom>
          <a:noFill/>
        </p:spPr>
        <p:txBody>
          <a:bodyPr wrap="square" rtlCol="0">
            <a:spAutoFit/>
          </a:bodyPr>
          <a:lstStyle/>
          <a:p>
            <a:r>
              <a:rPr lang="en-US" sz="2000" u="sng" dirty="0"/>
              <a:t>Specific risk-reduction tasks to allow cost assessment</a:t>
            </a:r>
          </a:p>
          <a:p>
            <a:endParaRPr lang="en-US" sz="2000" u="sng" dirty="0"/>
          </a:p>
          <a:p>
            <a:r>
              <a:rPr lang="en-US" sz="2000" dirty="0"/>
              <a:t>Investigate beam transport fiber properties for LSST-fed system.</a:t>
            </a:r>
          </a:p>
          <a:p>
            <a:endParaRPr lang="en-US" sz="2000" dirty="0"/>
          </a:p>
          <a:p>
            <a:r>
              <a:rPr lang="en-US" sz="2000" dirty="0"/>
              <a:t>Prototype LSST-</a:t>
            </a:r>
            <a:r>
              <a:rPr lang="en-US" sz="2000" dirty="0" err="1"/>
              <a:t>lenslet</a:t>
            </a:r>
            <a:r>
              <a:rPr lang="en-US" sz="2000" dirty="0"/>
              <a:t>-fiber-</a:t>
            </a:r>
            <a:r>
              <a:rPr lang="en-US" sz="2000" dirty="0" err="1"/>
              <a:t>instrument_feed</a:t>
            </a:r>
            <a:r>
              <a:rPr lang="en-US" sz="2000" dirty="0"/>
              <a:t> optical designs</a:t>
            </a:r>
          </a:p>
          <a:p>
            <a:endParaRPr lang="en-US" sz="2000" dirty="0"/>
          </a:p>
          <a:p>
            <a:r>
              <a:rPr lang="en-US" sz="2000" dirty="0"/>
              <a:t>Prototype small-IFU multifiber pupil reimaging unit</a:t>
            </a:r>
          </a:p>
          <a:p>
            <a:r>
              <a:rPr lang="en-US" sz="2000" dirty="0"/>
              <a:t>	underfill ratio on fiber?</a:t>
            </a:r>
          </a:p>
          <a:p>
            <a:r>
              <a:rPr lang="en-US" sz="2000" dirty="0"/>
              <a:t>	cheap replication!</a:t>
            </a:r>
          </a:p>
          <a:p>
            <a:endParaRPr lang="en-US" sz="2000" dirty="0"/>
          </a:p>
          <a:p>
            <a:r>
              <a:rPr lang="en-US" sz="2000" dirty="0"/>
              <a:t>Pursue skipper-output Si CCDs </a:t>
            </a:r>
          </a:p>
          <a:p>
            <a:endParaRPr lang="en-US" sz="2000" dirty="0"/>
          </a:p>
          <a:p>
            <a:r>
              <a:rPr lang="en-US" sz="2000" dirty="0"/>
              <a:t>Pursue skipper-output Ge CCDs (good for dark matter too!)</a:t>
            </a:r>
          </a:p>
          <a:p>
            <a:endParaRPr lang="en-US" sz="2000" dirty="0"/>
          </a:p>
          <a:p>
            <a:r>
              <a:rPr lang="en-US" sz="2000" dirty="0"/>
              <a:t>Pursue dirt-cheap readout electronics</a:t>
            </a:r>
          </a:p>
          <a:p>
            <a:endParaRPr lang="en-US" sz="2000" dirty="0"/>
          </a:p>
          <a:p>
            <a:r>
              <a:rPr lang="en-US" sz="2000" dirty="0"/>
              <a:t>Sketch out spectrograph conceptual design alternatives, with real </a:t>
            </a:r>
            <a:r>
              <a:rPr lang="en-US" sz="2000" dirty="0" err="1"/>
              <a:t>Zemax</a:t>
            </a:r>
            <a:r>
              <a:rPr lang="en-US" sz="2000" dirty="0"/>
              <a:t> analysis. Single-arm or dual? Has to be cheap!</a:t>
            </a:r>
          </a:p>
          <a:p>
            <a:endParaRPr lang="en-US" sz="2000" dirty="0"/>
          </a:p>
          <a:p>
            <a:r>
              <a:rPr lang="en-US" sz="2000" dirty="0"/>
              <a:t>Look into small-motion fiber-</a:t>
            </a:r>
            <a:r>
              <a:rPr lang="en-US" sz="2000" dirty="0" err="1"/>
              <a:t>nudgers</a:t>
            </a:r>
            <a:r>
              <a:rPr lang="en-US" sz="2000" dirty="0"/>
              <a:t> – 1 mm motion, 3x3mm footprint.</a:t>
            </a:r>
          </a:p>
          <a:p>
            <a:endParaRPr lang="en-US" sz="2000" dirty="0"/>
          </a:p>
        </p:txBody>
      </p:sp>
    </p:spTree>
    <p:extLst>
      <p:ext uri="{BB962C8B-B14F-4D97-AF65-F5344CB8AC3E}">
        <p14:creationId xmlns:p14="http://schemas.microsoft.com/office/powerpoint/2010/main" val="354658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45" y="148248"/>
            <a:ext cx="8697910" cy="7478970"/>
          </a:xfrm>
          <a:prstGeom prst="rect">
            <a:avLst/>
          </a:prstGeom>
          <a:noFill/>
        </p:spPr>
        <p:txBody>
          <a:bodyPr wrap="square" rtlCol="0">
            <a:spAutoFit/>
          </a:bodyPr>
          <a:lstStyle/>
          <a:p>
            <a:r>
              <a:rPr lang="en-US" sz="2000" u="sng" dirty="0"/>
              <a:t>Specific risk-reduction tasks to allow cost assessment</a:t>
            </a:r>
          </a:p>
          <a:p>
            <a:endParaRPr lang="en-US" sz="2000" u="sng" dirty="0"/>
          </a:p>
          <a:p>
            <a:r>
              <a:rPr lang="en-US" sz="2000" dirty="0"/>
              <a:t>Solve the fiber spectrograph sky subtraction problem</a:t>
            </a:r>
          </a:p>
          <a:p>
            <a:endParaRPr lang="en-US" sz="2000" dirty="0"/>
          </a:p>
          <a:p>
            <a:r>
              <a:rPr lang="en-US" sz="2000" dirty="0"/>
              <a:t>Calibration issues, both wavelength and spectrophotometric</a:t>
            </a:r>
          </a:p>
          <a:p>
            <a:endParaRPr lang="en-US" sz="2000" dirty="0"/>
          </a:p>
          <a:p>
            <a:r>
              <a:rPr lang="en-US" sz="2000" dirty="0"/>
              <a:t>Identify and squash all sources of systematic error!</a:t>
            </a:r>
          </a:p>
          <a:p>
            <a:endParaRPr lang="en-US" sz="2000" dirty="0"/>
          </a:p>
          <a:p>
            <a:r>
              <a:rPr lang="en-US" sz="2000" dirty="0"/>
              <a:t>Much of this can be bench-tested.</a:t>
            </a:r>
          </a:p>
          <a:p>
            <a:endParaRPr lang="en-US" sz="2000" dirty="0"/>
          </a:p>
          <a:p>
            <a:r>
              <a:rPr lang="en-US" sz="2000" dirty="0"/>
              <a:t>Think about what filter-changer system would enable 30-band survey. </a:t>
            </a:r>
          </a:p>
          <a:p>
            <a:endParaRPr lang="en-US" sz="2000" dirty="0"/>
          </a:p>
          <a:p>
            <a:r>
              <a:rPr lang="en-US" sz="2000" dirty="0"/>
              <a:t>Investigate fiber technologies- hexagonal? OH suppression? </a:t>
            </a:r>
          </a:p>
          <a:p>
            <a:endParaRPr lang="en-US" sz="2000" dirty="0"/>
          </a:p>
          <a:p>
            <a:r>
              <a:rPr lang="en-US" sz="2000" dirty="0"/>
              <a:t>Cylindrical lens for refraction correction? </a:t>
            </a:r>
          </a:p>
          <a:p>
            <a:br>
              <a:rPr lang="en-US" sz="2000" dirty="0"/>
            </a:br>
            <a:r>
              <a:rPr lang="en-US" sz="2000" dirty="0"/>
              <a:t>Fiber-switching technologies? </a:t>
            </a:r>
          </a:p>
          <a:p>
            <a:endParaRPr lang="en-US" sz="2000" dirty="0"/>
          </a:p>
          <a:p>
            <a:r>
              <a:rPr lang="en-US" sz="2000" dirty="0"/>
              <a:t>Promote high-fill-factor large format </a:t>
            </a:r>
            <a:r>
              <a:rPr lang="en-US" sz="2000" dirty="0" err="1"/>
              <a:t>InGaAs</a:t>
            </a:r>
            <a:r>
              <a:rPr lang="en-US" sz="2000" dirty="0"/>
              <a:t> arrays for NIR. </a:t>
            </a:r>
          </a:p>
          <a:p>
            <a:endParaRPr lang="en-US" sz="2000" dirty="0"/>
          </a:p>
          <a:p>
            <a:r>
              <a:rPr lang="en-US" sz="2000" dirty="0"/>
              <a:t>Improve the acronym. </a:t>
            </a:r>
          </a:p>
          <a:p>
            <a:endParaRPr lang="en-US" sz="2000" dirty="0"/>
          </a:p>
          <a:p>
            <a:endParaRPr lang="en-US" sz="2000" dirty="0"/>
          </a:p>
          <a:p>
            <a:endParaRPr lang="en-US" sz="2000" dirty="0"/>
          </a:p>
        </p:txBody>
      </p:sp>
    </p:spTree>
    <p:extLst>
      <p:ext uri="{BB962C8B-B14F-4D97-AF65-F5344CB8AC3E}">
        <p14:creationId xmlns:p14="http://schemas.microsoft.com/office/powerpoint/2010/main" val="39690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45" y="428178"/>
            <a:ext cx="8697910" cy="6001643"/>
          </a:xfrm>
          <a:prstGeom prst="rect">
            <a:avLst/>
          </a:prstGeom>
          <a:noFill/>
        </p:spPr>
        <p:txBody>
          <a:bodyPr wrap="square" rtlCol="0">
            <a:spAutoFit/>
          </a:bodyPr>
          <a:lstStyle/>
          <a:p>
            <a:r>
              <a:rPr lang="en-US" u="sng" dirty="0"/>
              <a:t>Three areas:</a:t>
            </a:r>
          </a:p>
          <a:p>
            <a:endParaRPr lang="en-US" sz="2000" dirty="0"/>
          </a:p>
          <a:p>
            <a:pPr marL="457200" indent="-457200">
              <a:buAutoNum type="arabicParenR"/>
            </a:pPr>
            <a:r>
              <a:rPr lang="en-US" sz="2000" dirty="0"/>
              <a:t>Regarding imaging with alternative filters:</a:t>
            </a:r>
          </a:p>
          <a:p>
            <a:pPr marL="914400" lvl="1" indent="-457200">
              <a:buFont typeface="Arial" panose="020B0604020202020204" pitchFamily="34" charset="0"/>
              <a:buChar char="•"/>
            </a:pPr>
            <a:r>
              <a:rPr lang="en-US" sz="2000" dirty="0"/>
              <a:t>Explore marginal gain after LSST survey for shifted bands</a:t>
            </a:r>
          </a:p>
          <a:p>
            <a:pPr marL="914400" lvl="1" indent="-457200">
              <a:buFont typeface="Arial" panose="020B0604020202020204" pitchFamily="34" charset="0"/>
              <a:buChar char="•"/>
            </a:pPr>
            <a:r>
              <a:rPr lang="en-US" sz="2000" dirty="0"/>
              <a:t>Explore notion of spatially-structured passbands</a:t>
            </a:r>
          </a:p>
          <a:p>
            <a:pPr marL="914400" lvl="1" indent="-457200">
              <a:buFont typeface="Arial" panose="020B0604020202020204" pitchFamily="34" charset="0"/>
              <a:buChar char="•"/>
            </a:pPr>
            <a:endParaRPr lang="en-US" sz="2000" dirty="0"/>
          </a:p>
          <a:p>
            <a:pPr marL="457200" indent="-457200">
              <a:buFont typeface="+mj-lt"/>
              <a:buAutoNum type="arabicParenR"/>
            </a:pPr>
            <a:r>
              <a:rPr lang="en-US" sz="2000" dirty="0"/>
              <a:t>Regarding alternative sensors paving focal plane</a:t>
            </a:r>
          </a:p>
          <a:p>
            <a:pPr marL="914400" lvl="1" indent="-457200">
              <a:buFont typeface="Arial" panose="020B0604020202020204" pitchFamily="34" charset="0"/>
              <a:buChar char="•"/>
            </a:pPr>
            <a:r>
              <a:rPr lang="en-US" sz="2000" dirty="0"/>
              <a:t>Cooling capacity is ~1.5 kW at -100C, and this is a limitation</a:t>
            </a:r>
          </a:p>
          <a:p>
            <a:pPr marL="914400" lvl="1" indent="-457200">
              <a:buFont typeface="Arial" panose="020B0604020202020204" pitchFamily="34" charset="0"/>
              <a:buChar char="•"/>
            </a:pPr>
            <a:r>
              <a:rPr lang="en-US" sz="2000" dirty="0" err="1"/>
              <a:t>InGaAs</a:t>
            </a:r>
            <a:r>
              <a:rPr lang="en-US" sz="2000" dirty="0"/>
              <a:t> with multiplexer readout seems very interesting, extending reach to 1.8 microns. WINTER is pathbreaker for this.</a:t>
            </a:r>
          </a:p>
          <a:p>
            <a:pPr marL="914400" lvl="1" indent="-457200">
              <a:buFont typeface="Arial" panose="020B0604020202020204" pitchFamily="34" charset="0"/>
              <a:buChar char="•"/>
            </a:pPr>
            <a:r>
              <a:rPr lang="en-US" sz="2000" dirty="0"/>
              <a:t>Ge CCDs would do this as well, but can we get them cold enough? </a:t>
            </a:r>
          </a:p>
          <a:p>
            <a:endParaRPr lang="en-US" sz="2000" dirty="0"/>
          </a:p>
          <a:p>
            <a:pPr marL="457200" indent="-457200">
              <a:buAutoNum type="arabicParenR" startAt="3"/>
            </a:pPr>
            <a:r>
              <a:rPr lang="en-US" sz="2000" dirty="0"/>
              <a:t>Regarding fiber-fed spectroscopy</a:t>
            </a:r>
          </a:p>
          <a:p>
            <a:pPr marL="914400" lvl="1" indent="-457200">
              <a:buFont typeface="Arial" panose="020B0604020202020204" pitchFamily="34" charset="0"/>
              <a:buChar char="•"/>
            </a:pPr>
            <a:r>
              <a:rPr lang="en-US" sz="2000" dirty="0"/>
              <a:t>This would sacrifice A-Omega imaging capability, where LSST will remain unique for foreseeable future. Is the marginal gain worth it? Only if spectroscopic figure of merit ~ (</a:t>
            </a:r>
            <a:r>
              <a:rPr lang="en-US" sz="2000" dirty="0" err="1"/>
              <a:t>N</a:t>
            </a:r>
            <a:r>
              <a:rPr lang="en-US" sz="2000" baseline="-25000" dirty="0" err="1"/>
              <a:t>fiber</a:t>
            </a:r>
            <a:r>
              <a:rPr lang="en-US" sz="2000" dirty="0"/>
              <a:t>*A*Resolution) is high enough. </a:t>
            </a:r>
          </a:p>
          <a:p>
            <a:endParaRPr lang="en-US" sz="2000" dirty="0"/>
          </a:p>
          <a:p>
            <a:endParaRPr lang="en-US" sz="2000" dirty="0"/>
          </a:p>
        </p:txBody>
      </p:sp>
    </p:spTree>
    <p:extLst>
      <p:ext uri="{BB962C8B-B14F-4D97-AF65-F5344CB8AC3E}">
        <p14:creationId xmlns:p14="http://schemas.microsoft.com/office/powerpoint/2010/main" val="242732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453" y="428178"/>
            <a:ext cx="8920955" cy="3231654"/>
          </a:xfrm>
          <a:prstGeom prst="rect">
            <a:avLst/>
          </a:prstGeom>
          <a:noFill/>
        </p:spPr>
        <p:txBody>
          <a:bodyPr wrap="square" rtlCol="0">
            <a:spAutoFit/>
          </a:bodyPr>
          <a:lstStyle/>
          <a:p>
            <a:r>
              <a:rPr lang="en-US" u="sng" dirty="0"/>
              <a:t>What’s the sweet spot for LSST fiber-fed system?</a:t>
            </a:r>
          </a:p>
          <a:p>
            <a:endParaRPr lang="en-US" sz="2000" dirty="0"/>
          </a:p>
          <a:p>
            <a:pPr marL="342900" indent="-342900">
              <a:buFont typeface="Arial" panose="020B0604020202020204" pitchFamily="34" charset="0"/>
              <a:buChar char="•"/>
            </a:pPr>
            <a:r>
              <a:rPr lang="en-US" sz="2000" dirty="0"/>
              <a:t>LSST field of view is 9.6 square degrees</a:t>
            </a:r>
          </a:p>
          <a:p>
            <a:pPr marL="342900" indent="-342900">
              <a:buFont typeface="Arial" panose="020B0604020202020204" pitchFamily="34" charset="0"/>
              <a:buChar char="•"/>
            </a:pPr>
            <a:r>
              <a:rPr lang="en-US" sz="2000" dirty="0" err="1"/>
              <a:t>CatSim</a:t>
            </a:r>
            <a:r>
              <a:rPr lang="en-US" sz="2000" dirty="0"/>
              <a:t> tool uses the number count model shown in the figure below:</a:t>
            </a:r>
          </a:p>
          <a:p>
            <a:pPr marL="342900" indent="-342900">
              <a:buFont typeface="Arial" panose="020B0604020202020204" pitchFamily="34" charset="0"/>
              <a:buChar char="•"/>
            </a:pPr>
            <a:r>
              <a:rPr lang="en-US" sz="2000" dirty="0"/>
              <a:t>N=(1.8+1.2+0.7+0.5+0.3+0.2)E4~5E4 per square degree, total 20&lt;</a:t>
            </a:r>
            <a:r>
              <a:rPr lang="en-US" sz="2000" dirty="0" err="1"/>
              <a:t>i</a:t>
            </a:r>
            <a:r>
              <a:rPr lang="en-US" sz="2000" dirty="0"/>
              <a:t>&lt;23.5, or 14 per square arc min</a:t>
            </a:r>
          </a:p>
          <a:p>
            <a:pPr marL="342900" indent="-342900">
              <a:buFont typeface="Arial" panose="020B0604020202020204" pitchFamily="34" charset="0"/>
              <a:buChar char="•"/>
            </a:pPr>
            <a:r>
              <a:rPr lang="en-US" sz="2000" dirty="0"/>
              <a:t>That’s 450,000 targets per field, and 29,000 per field with 21.25&lt;m&lt;21.75</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2000" dirty="0"/>
          </a:p>
        </p:txBody>
      </p:sp>
      <p:pic>
        <p:nvPicPr>
          <p:cNvPr id="4" name="Picture 3">
            <a:extLst>
              <a:ext uri="{FF2B5EF4-FFF2-40B4-BE49-F238E27FC236}">
                <a16:creationId xmlns:a16="http://schemas.microsoft.com/office/drawing/2014/main" id="{D7A2D8B2-04A9-A64A-8FEE-D230484659AE}"/>
              </a:ext>
            </a:extLst>
          </p:cNvPr>
          <p:cNvPicPr>
            <a:picLocks noChangeAspect="1"/>
          </p:cNvPicPr>
          <p:nvPr/>
        </p:nvPicPr>
        <p:blipFill rotWithShape="1">
          <a:blip r:embed="rId3"/>
          <a:srcRect t="6687"/>
          <a:stretch/>
        </p:blipFill>
        <p:spPr>
          <a:xfrm>
            <a:off x="914400" y="2775472"/>
            <a:ext cx="6957848" cy="3977427"/>
          </a:xfrm>
          <a:prstGeom prst="rect">
            <a:avLst/>
          </a:prstGeom>
        </p:spPr>
      </p:pic>
    </p:spTree>
    <p:extLst>
      <p:ext uri="{BB962C8B-B14F-4D97-AF65-F5344CB8AC3E}">
        <p14:creationId xmlns:p14="http://schemas.microsoft.com/office/powerpoint/2010/main" val="273816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45" y="60317"/>
            <a:ext cx="8697910" cy="6555641"/>
          </a:xfrm>
          <a:prstGeom prst="rect">
            <a:avLst/>
          </a:prstGeom>
          <a:noFill/>
        </p:spPr>
        <p:txBody>
          <a:bodyPr wrap="square" rtlCol="0">
            <a:spAutoFit/>
          </a:bodyPr>
          <a:lstStyle/>
          <a:p>
            <a:r>
              <a:rPr lang="en-US" sz="2000" dirty="0"/>
              <a:t>How much time is available? </a:t>
            </a:r>
          </a:p>
          <a:p>
            <a:endParaRPr lang="en-US" sz="2000" dirty="0"/>
          </a:p>
          <a:p>
            <a:r>
              <a:rPr lang="en-US" sz="2000" dirty="0"/>
              <a:t>18,000 square degrees = 1875 </a:t>
            </a:r>
            <a:r>
              <a:rPr lang="en-US" sz="2000" dirty="0" err="1"/>
              <a:t>pointings</a:t>
            </a:r>
            <a:endParaRPr lang="en-US" sz="2000" dirty="0"/>
          </a:p>
          <a:p>
            <a:endParaRPr lang="en-US" sz="2000" dirty="0"/>
          </a:p>
          <a:p>
            <a:r>
              <a:rPr lang="en-US" sz="2000" dirty="0"/>
              <a:t>Four years (trades operating costs against capital costs, guess 50M$/</a:t>
            </a:r>
            <a:r>
              <a:rPr lang="en-US" sz="2000" dirty="0" err="1"/>
              <a:t>yr</a:t>
            </a:r>
            <a:r>
              <a:rPr lang="en-US" sz="2000" dirty="0"/>
              <a:t> operating and 200M$ for instrument) </a:t>
            </a:r>
          </a:p>
          <a:p>
            <a:endParaRPr lang="en-US" sz="2000" dirty="0"/>
          </a:p>
          <a:p>
            <a:r>
              <a:rPr lang="en-US" sz="2000" dirty="0"/>
              <a:t>Total avail integration time per field is then (4*0.5*0.5*365*24/1875)= 4.6 </a:t>
            </a:r>
            <a:r>
              <a:rPr lang="en-US" sz="2000" dirty="0" err="1"/>
              <a:t>hr</a:t>
            </a:r>
            <a:endParaRPr lang="en-US" sz="2000" dirty="0"/>
          </a:p>
          <a:p>
            <a:endParaRPr lang="en-US" sz="2000" dirty="0"/>
          </a:p>
          <a:p>
            <a:r>
              <a:rPr lang="en-US" sz="2000" dirty="0"/>
              <a:t>We’d do this in a layered way, short exposure for m=21.5 brighter and longer for brighter ones. If we could make a 30,000 object system then apart from fiber collisions we’d get </a:t>
            </a:r>
            <a:r>
              <a:rPr lang="en-US" sz="2000" dirty="0" err="1"/>
              <a:t>i</a:t>
            </a:r>
            <a:r>
              <a:rPr lang="en-US" sz="2000" dirty="0"/>
              <a:t>&lt;21.5 in one pass. </a:t>
            </a:r>
          </a:p>
          <a:p>
            <a:endParaRPr lang="en-US" sz="2000" dirty="0"/>
          </a:p>
          <a:p>
            <a:r>
              <a:rPr lang="en-US" sz="2000" dirty="0"/>
              <a:t>N-point correlation studies will require multiple fiber positioning per field, to avoid </a:t>
            </a:r>
            <a:r>
              <a:rPr lang="en-US" sz="2000" dirty="0" err="1"/>
              <a:t>deadzone</a:t>
            </a:r>
            <a:r>
              <a:rPr lang="en-US" sz="2000" dirty="0"/>
              <a:t> of adjacency on the sky. So it’s probably better to imagine 10 hours per field, one hour of integration per configuration, and ten distinct fiber configurations. This cuts the area down to 10,000 square degrees, or extends survey duration to eight years to get full LSST area. </a:t>
            </a:r>
          </a:p>
          <a:p>
            <a:endParaRPr lang="en-US" sz="2000" dirty="0"/>
          </a:p>
          <a:p>
            <a:r>
              <a:rPr lang="en-US" sz="2000" dirty="0"/>
              <a:t>Ten fiber configurations at 30,000 objects per pointing is ~complete to </a:t>
            </a:r>
          </a:p>
          <a:p>
            <a:r>
              <a:rPr lang="en-US" sz="2000" dirty="0"/>
              <a:t>m&lt; 21.5. LSST will give very high SNR for target selection on these objects.    </a:t>
            </a:r>
          </a:p>
        </p:txBody>
      </p:sp>
    </p:spTree>
    <p:extLst>
      <p:ext uri="{BB962C8B-B14F-4D97-AF65-F5344CB8AC3E}">
        <p14:creationId xmlns:p14="http://schemas.microsoft.com/office/powerpoint/2010/main" val="189791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45" y="428178"/>
            <a:ext cx="8697910" cy="3477875"/>
          </a:xfrm>
          <a:prstGeom prst="rect">
            <a:avLst/>
          </a:prstGeom>
          <a:noFill/>
        </p:spPr>
        <p:txBody>
          <a:bodyPr wrap="square" rtlCol="0">
            <a:spAutoFit/>
          </a:bodyPr>
          <a:lstStyle/>
          <a:p>
            <a:r>
              <a:rPr lang="en-US" sz="2000" u="sng" dirty="0"/>
              <a:t>Differential Refraction Concerns</a:t>
            </a:r>
          </a:p>
          <a:p>
            <a:endParaRPr lang="en-US" sz="2000" u="sng" dirty="0"/>
          </a:p>
          <a:p>
            <a:r>
              <a:rPr lang="en-US" sz="2000" dirty="0"/>
              <a:t>Atmosphere acts like a prism. Light of different wavelengths has angular separation at telescope pupil, makes a small rainbow on focal plane. </a:t>
            </a:r>
          </a:p>
          <a:p>
            <a:endParaRPr lang="en-US" sz="2000" dirty="0"/>
          </a:p>
          <a:p>
            <a:r>
              <a:rPr lang="en-US" sz="2000" dirty="0"/>
              <a:t>Two airmasses is a zenith angle of 60 degrees and gets to declination of +30. An alt-</a:t>
            </a:r>
            <a:r>
              <a:rPr lang="en-US" sz="2000" dirty="0" err="1"/>
              <a:t>sched</a:t>
            </a:r>
            <a:r>
              <a:rPr lang="en-US" sz="2000" dirty="0"/>
              <a:t>-like strategy gets equal exposure coverage across entire LSST footprint.  So let’s take two airmasses as tentative limit. </a:t>
            </a:r>
          </a:p>
          <a:p>
            <a:endParaRPr lang="en-US" sz="2000" dirty="0"/>
          </a:p>
          <a:p>
            <a:endParaRPr lang="en-US" sz="2000" dirty="0"/>
          </a:p>
          <a:p>
            <a:endParaRPr lang="en-US" sz="2000" dirty="0"/>
          </a:p>
        </p:txBody>
      </p:sp>
      <p:pic>
        <p:nvPicPr>
          <p:cNvPr id="2" name="Picture 1">
            <a:extLst>
              <a:ext uri="{FF2B5EF4-FFF2-40B4-BE49-F238E27FC236}">
                <a16:creationId xmlns:a16="http://schemas.microsoft.com/office/drawing/2014/main" id="{48425819-1184-864C-8647-C754A9EA045B}"/>
              </a:ext>
            </a:extLst>
          </p:cNvPr>
          <p:cNvPicPr>
            <a:picLocks noChangeAspect="1"/>
          </p:cNvPicPr>
          <p:nvPr/>
        </p:nvPicPr>
        <p:blipFill>
          <a:blip r:embed="rId3"/>
          <a:stretch>
            <a:fillRect/>
          </a:stretch>
        </p:blipFill>
        <p:spPr>
          <a:xfrm>
            <a:off x="361950" y="285750"/>
            <a:ext cx="8420100" cy="6286500"/>
          </a:xfrm>
          <a:prstGeom prst="rect">
            <a:avLst/>
          </a:prstGeom>
        </p:spPr>
      </p:pic>
    </p:spTree>
    <p:extLst>
      <p:ext uri="{BB962C8B-B14F-4D97-AF65-F5344CB8AC3E}">
        <p14:creationId xmlns:p14="http://schemas.microsoft.com/office/powerpoint/2010/main" val="236680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45" y="428178"/>
            <a:ext cx="8697910" cy="7017306"/>
          </a:xfrm>
          <a:prstGeom prst="rect">
            <a:avLst/>
          </a:prstGeom>
          <a:noFill/>
        </p:spPr>
        <p:txBody>
          <a:bodyPr wrap="square" rtlCol="0">
            <a:spAutoFit/>
          </a:bodyPr>
          <a:lstStyle/>
          <a:p>
            <a:r>
              <a:rPr lang="en-US" sz="1800" u="sng" dirty="0"/>
              <a:t>Differential Refraction Concerns</a:t>
            </a:r>
          </a:p>
          <a:p>
            <a:endParaRPr lang="en-US" sz="1800" u="sng" dirty="0"/>
          </a:p>
          <a:p>
            <a:r>
              <a:rPr lang="en-US" sz="1800" dirty="0"/>
              <a:t>Atmosphere acts like a prism. Light of different wavelengths has angular separation at telescope pupil, makes a small rainbow on focal plane. </a:t>
            </a:r>
          </a:p>
          <a:p>
            <a:endParaRPr lang="en-US" sz="1800" dirty="0"/>
          </a:p>
          <a:p>
            <a:r>
              <a:rPr lang="en-US" sz="1800" dirty="0"/>
              <a:t>Two airmasses is a zenith angle of 60 degrees and gets to declination of +30. An alt-</a:t>
            </a:r>
            <a:r>
              <a:rPr lang="en-US" sz="1800" dirty="0" err="1"/>
              <a:t>sched</a:t>
            </a:r>
            <a:r>
              <a:rPr lang="en-US" sz="1800" dirty="0"/>
              <a:t>-like strategy gets equal exposure coverage across entire LSST footprint.  So let’s take two airmasses as tentative limit. </a:t>
            </a:r>
          </a:p>
          <a:p>
            <a:endParaRPr lang="en-US" sz="1800" dirty="0"/>
          </a:p>
          <a:p>
            <a:r>
              <a:rPr lang="en-US" sz="1800" u="sng" dirty="0"/>
              <a:t>Centers</a:t>
            </a:r>
            <a:r>
              <a:rPr lang="en-US" sz="1800" dirty="0"/>
              <a:t> of PSF’s at 350 nm and 900 nm are separated by about 2 arcsec. </a:t>
            </a:r>
          </a:p>
          <a:p>
            <a:endParaRPr lang="en-US" sz="1800" dirty="0"/>
          </a:p>
          <a:p>
            <a:r>
              <a:rPr lang="en-US" sz="1800" dirty="0"/>
              <a:t>That means we need to capture light from an area ~FWHM+2 arcsec</a:t>
            </a:r>
          </a:p>
          <a:p>
            <a:endParaRPr lang="en-US" sz="1800" dirty="0"/>
          </a:p>
          <a:p>
            <a:r>
              <a:rPr lang="en-US" sz="1800" dirty="0"/>
              <a:t>But a single fiber with a diameter of 3-4 arcsec captures more sky than we’d like. Also we’d still suffer from some airmass-dependent </a:t>
            </a:r>
            <a:r>
              <a:rPr lang="en-US" sz="1800" dirty="0" err="1"/>
              <a:t>systemtic</a:t>
            </a:r>
            <a:r>
              <a:rPr lang="en-US" sz="1800" dirty="0"/>
              <a:t> spectrophotometric distortion that depends on surface brightness distribution. So what are the alternatives? </a:t>
            </a:r>
          </a:p>
          <a:p>
            <a:endParaRPr lang="en-US" sz="1800" dirty="0"/>
          </a:p>
          <a:p>
            <a:pPr marL="457200" indent="-457200">
              <a:buAutoNum type="arabicPeriod"/>
            </a:pPr>
            <a:r>
              <a:rPr lang="en-US" sz="1800" dirty="0"/>
              <a:t>Make an atmospheric dispersion corrector, somehow, for each object</a:t>
            </a:r>
          </a:p>
          <a:p>
            <a:pPr marL="457200" indent="-457200">
              <a:buAutoNum type="arabicPeriod"/>
            </a:pPr>
            <a:r>
              <a:rPr lang="en-US" sz="1800" dirty="0"/>
              <a:t>Do low-Fourier-order-correction of spectrophotometry using </a:t>
            </a:r>
            <a:r>
              <a:rPr lang="en-US" sz="1800" i="1" dirty="0" err="1"/>
              <a:t>ugrizy</a:t>
            </a:r>
            <a:r>
              <a:rPr lang="en-US" sz="1800" i="1" dirty="0"/>
              <a:t> </a:t>
            </a:r>
            <a:r>
              <a:rPr lang="en-US" sz="1800" dirty="0"/>
              <a:t>information</a:t>
            </a:r>
          </a:p>
          <a:p>
            <a:pPr marL="457200" indent="-457200">
              <a:buAutoNum type="arabicPeriod"/>
            </a:pPr>
            <a:r>
              <a:rPr lang="en-US" sz="1800" dirty="0"/>
              <a:t>Allocate more than one fiber to each object. What geometry? </a:t>
            </a:r>
          </a:p>
          <a:p>
            <a:pPr marL="914400" lvl="1" indent="-457200">
              <a:buFont typeface="Arial" panose="020B0604020202020204" pitchFamily="34" charset="0"/>
              <a:buChar char="•"/>
            </a:pPr>
            <a:r>
              <a:rPr lang="en-US" sz="1800" dirty="0"/>
              <a:t>One-d line of fibers, use rotator to align to parallactic angle</a:t>
            </a:r>
          </a:p>
          <a:p>
            <a:pPr marL="914400" lvl="1" indent="-457200">
              <a:buFont typeface="Arial" panose="020B0604020202020204" pitchFamily="34" charset="0"/>
              <a:buChar char="•"/>
            </a:pPr>
            <a:r>
              <a:rPr lang="en-US" sz="1800" dirty="0"/>
              <a:t>Two-d IFU-like arrangement</a:t>
            </a:r>
          </a:p>
          <a:p>
            <a:pPr marL="457200" indent="-457200">
              <a:buAutoNum type="arabicPeriod"/>
            </a:pPr>
            <a:endParaRPr lang="en-US" sz="1800" i="1" dirty="0"/>
          </a:p>
          <a:p>
            <a:pPr marL="457200" indent="-457200">
              <a:buAutoNum type="arabicPeriod"/>
            </a:pPr>
            <a:endParaRPr lang="en-US" sz="1800" dirty="0"/>
          </a:p>
        </p:txBody>
      </p:sp>
    </p:spTree>
    <p:extLst>
      <p:ext uri="{BB962C8B-B14F-4D97-AF65-F5344CB8AC3E}">
        <p14:creationId xmlns:p14="http://schemas.microsoft.com/office/powerpoint/2010/main" val="4235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10571D55-D78C-5D40-B707-DD2A133E04F1}"/>
              </a:ext>
            </a:extLst>
          </p:cNvPr>
          <p:cNvSpPr/>
          <p:nvPr/>
        </p:nvSpPr>
        <p:spPr bwMode="auto">
          <a:xfrm>
            <a:off x="5616336" y="3007105"/>
            <a:ext cx="2425505" cy="2425505"/>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31" name="Oval 30">
            <a:extLst>
              <a:ext uri="{FF2B5EF4-FFF2-40B4-BE49-F238E27FC236}">
                <a16:creationId xmlns:a16="http://schemas.microsoft.com/office/drawing/2014/main" id="{1D1860C5-9F50-2E42-8E2D-3C47331B92F4}"/>
              </a:ext>
            </a:extLst>
          </p:cNvPr>
          <p:cNvSpPr/>
          <p:nvPr/>
        </p:nvSpPr>
        <p:spPr bwMode="auto">
          <a:xfrm>
            <a:off x="5894244" y="3258124"/>
            <a:ext cx="1847222" cy="1847222"/>
          </a:xfrm>
          <a:prstGeom prst="ellipse">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7" name="TextBox 6"/>
          <p:cNvSpPr txBox="1"/>
          <p:nvPr/>
        </p:nvSpPr>
        <p:spPr>
          <a:xfrm>
            <a:off x="223045" y="264978"/>
            <a:ext cx="8697910" cy="5909310"/>
          </a:xfrm>
          <a:prstGeom prst="rect">
            <a:avLst/>
          </a:prstGeom>
          <a:noFill/>
        </p:spPr>
        <p:txBody>
          <a:bodyPr wrap="square" rtlCol="0">
            <a:spAutoFit/>
          </a:bodyPr>
          <a:lstStyle/>
          <a:p>
            <a:r>
              <a:rPr lang="en-US" sz="1800" u="sng" dirty="0"/>
              <a:t>One conceptual design, to spark discussion</a:t>
            </a:r>
          </a:p>
          <a:p>
            <a:endParaRPr lang="en-US" sz="1800" u="sng" dirty="0"/>
          </a:p>
          <a:p>
            <a:endParaRPr lang="en-US" sz="1800" dirty="0"/>
          </a:p>
          <a:p>
            <a:r>
              <a:rPr lang="en-US" sz="1800" dirty="0"/>
              <a:t>Construct pupil-reimaging one dimensional array of 5 fibers per object, at 1 arcsec per fiber. Allocate two of them to local sky, and three to the object.</a:t>
            </a:r>
          </a:p>
          <a:p>
            <a:endParaRPr lang="en-US" sz="1800" dirty="0"/>
          </a:p>
          <a:p>
            <a:r>
              <a:rPr lang="en-US" sz="1800" dirty="0"/>
              <a:t>Align to parallactic angle with rotator</a:t>
            </a:r>
          </a:p>
          <a:p>
            <a:endParaRPr lang="en-US" sz="1800" dirty="0"/>
          </a:p>
          <a:p>
            <a:r>
              <a:rPr lang="en-US" sz="1800" dirty="0"/>
              <a:t>2 arcsec </a:t>
            </a:r>
            <a:r>
              <a:rPr lang="en-US" sz="1800" dirty="0" err="1"/>
              <a:t>lenslets</a:t>
            </a:r>
            <a:r>
              <a:rPr lang="en-US" sz="1800" dirty="0"/>
              <a:t>?</a:t>
            </a:r>
          </a:p>
          <a:p>
            <a:r>
              <a:rPr lang="en-US" sz="1800" dirty="0"/>
              <a:t>100 micron pitch</a:t>
            </a:r>
          </a:p>
          <a:p>
            <a:endParaRPr lang="en-US" sz="1800" dirty="0"/>
          </a:p>
          <a:p>
            <a:r>
              <a:rPr lang="en-US" sz="1800" dirty="0"/>
              <a:t>All identical.</a:t>
            </a:r>
          </a:p>
          <a:p>
            <a:endParaRPr lang="en-US" sz="1800" dirty="0"/>
          </a:p>
          <a:p>
            <a:r>
              <a:rPr lang="en-US" sz="1800" dirty="0"/>
              <a:t>Need to reimage pupil</a:t>
            </a:r>
          </a:p>
          <a:p>
            <a:r>
              <a:rPr lang="en-US" sz="1800" dirty="0"/>
              <a:t>to get good efficiency</a:t>
            </a:r>
          </a:p>
          <a:p>
            <a:endParaRPr lang="en-US" sz="1800" dirty="0"/>
          </a:p>
          <a:p>
            <a:r>
              <a:rPr lang="en-US" sz="1800" dirty="0"/>
              <a:t>Total linear extent is 20”</a:t>
            </a:r>
          </a:p>
          <a:p>
            <a:r>
              <a:rPr lang="en-US" sz="1800" dirty="0"/>
              <a:t>or 1mm if sky fibers are </a:t>
            </a:r>
          </a:p>
          <a:p>
            <a:r>
              <a:rPr lang="en-US" sz="1800" dirty="0"/>
              <a:t>5 arcsec from object</a:t>
            </a:r>
          </a:p>
          <a:p>
            <a:endParaRPr lang="en-US" sz="1800" dirty="0"/>
          </a:p>
          <a:p>
            <a:r>
              <a:rPr lang="en-US" sz="1800" dirty="0"/>
              <a:t>Mimics 2 x 6 arcsec </a:t>
            </a:r>
            <a:r>
              <a:rPr lang="en-US" sz="1800" dirty="0" err="1"/>
              <a:t>slitlets</a:t>
            </a:r>
            <a:endParaRPr lang="en-US" sz="1800" dirty="0"/>
          </a:p>
        </p:txBody>
      </p:sp>
      <p:grpSp>
        <p:nvGrpSpPr>
          <p:cNvPr id="19" name="Group 18">
            <a:extLst>
              <a:ext uri="{FF2B5EF4-FFF2-40B4-BE49-F238E27FC236}">
                <a16:creationId xmlns:a16="http://schemas.microsoft.com/office/drawing/2014/main" id="{2A201A4A-AF82-C64E-82E3-8E949CE25AEF}"/>
              </a:ext>
            </a:extLst>
          </p:cNvPr>
          <p:cNvGrpSpPr/>
          <p:nvPr/>
        </p:nvGrpSpPr>
        <p:grpSpPr>
          <a:xfrm>
            <a:off x="2964264" y="2199757"/>
            <a:ext cx="2930764" cy="2372244"/>
            <a:chOff x="2964264" y="2199756"/>
            <a:chExt cx="2930764" cy="2432529"/>
          </a:xfrm>
        </p:grpSpPr>
        <p:sp>
          <p:nvSpPr>
            <p:cNvPr id="6" name="Can 5">
              <a:extLst>
                <a:ext uri="{FF2B5EF4-FFF2-40B4-BE49-F238E27FC236}">
                  <a16:creationId xmlns:a16="http://schemas.microsoft.com/office/drawing/2014/main" id="{2EAF58D2-A433-834F-96C7-1B6CF4512134}"/>
                </a:ext>
              </a:extLst>
            </p:cNvPr>
            <p:cNvSpPr/>
            <p:nvPr/>
          </p:nvSpPr>
          <p:spPr bwMode="auto">
            <a:xfrm>
              <a:off x="4486586" y="2931602"/>
              <a:ext cx="231112" cy="831501"/>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5" name="Can 4">
              <a:extLst>
                <a:ext uri="{FF2B5EF4-FFF2-40B4-BE49-F238E27FC236}">
                  <a16:creationId xmlns:a16="http://schemas.microsoft.com/office/drawing/2014/main" id="{59B265C7-C606-B94C-81EA-A664C92DDE8D}"/>
                </a:ext>
              </a:extLst>
            </p:cNvPr>
            <p:cNvSpPr/>
            <p:nvPr/>
          </p:nvSpPr>
          <p:spPr bwMode="auto">
            <a:xfrm>
              <a:off x="4314090" y="3000270"/>
              <a:ext cx="231112" cy="831501"/>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2" name="Can 1">
              <a:extLst>
                <a:ext uri="{FF2B5EF4-FFF2-40B4-BE49-F238E27FC236}">
                  <a16:creationId xmlns:a16="http://schemas.microsoft.com/office/drawing/2014/main" id="{972C8343-03CA-9B43-8D7A-CF136F684CE5}"/>
                </a:ext>
              </a:extLst>
            </p:cNvPr>
            <p:cNvSpPr/>
            <p:nvPr/>
          </p:nvSpPr>
          <p:spPr bwMode="auto">
            <a:xfrm>
              <a:off x="2964264" y="3800784"/>
              <a:ext cx="231112" cy="831501"/>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4" name="Can 3">
              <a:extLst>
                <a:ext uri="{FF2B5EF4-FFF2-40B4-BE49-F238E27FC236}">
                  <a16:creationId xmlns:a16="http://schemas.microsoft.com/office/drawing/2014/main" id="{F299F49C-C293-4649-AA6C-6FE25BCE2151}"/>
                </a:ext>
              </a:extLst>
            </p:cNvPr>
            <p:cNvSpPr/>
            <p:nvPr/>
          </p:nvSpPr>
          <p:spPr bwMode="auto">
            <a:xfrm>
              <a:off x="4151637" y="3099087"/>
              <a:ext cx="231112" cy="831501"/>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8" name="Can 7">
              <a:extLst>
                <a:ext uri="{FF2B5EF4-FFF2-40B4-BE49-F238E27FC236}">
                  <a16:creationId xmlns:a16="http://schemas.microsoft.com/office/drawing/2014/main" id="{93085BE0-654D-C741-B61C-1527BDE81F71}"/>
                </a:ext>
              </a:extLst>
            </p:cNvPr>
            <p:cNvSpPr/>
            <p:nvPr/>
          </p:nvSpPr>
          <p:spPr bwMode="auto">
            <a:xfrm>
              <a:off x="5663916" y="2199756"/>
              <a:ext cx="231112" cy="831501"/>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grpSp>
      <p:sp>
        <p:nvSpPr>
          <p:cNvPr id="27" name="Can 26">
            <a:extLst>
              <a:ext uri="{FF2B5EF4-FFF2-40B4-BE49-F238E27FC236}">
                <a16:creationId xmlns:a16="http://schemas.microsoft.com/office/drawing/2014/main" id="{2544158E-1A23-914B-A2F7-ACE506D5C849}"/>
              </a:ext>
            </a:extLst>
          </p:cNvPr>
          <p:cNvSpPr/>
          <p:nvPr/>
        </p:nvSpPr>
        <p:spPr bwMode="auto">
          <a:xfrm>
            <a:off x="2964263" y="3256369"/>
            <a:ext cx="231113" cy="174427"/>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28" name="Can 27">
            <a:extLst>
              <a:ext uri="{FF2B5EF4-FFF2-40B4-BE49-F238E27FC236}">
                <a16:creationId xmlns:a16="http://schemas.microsoft.com/office/drawing/2014/main" id="{7605B03C-32F4-3D4E-A2E3-8283242EEEE8}"/>
              </a:ext>
            </a:extLst>
          </p:cNvPr>
          <p:cNvSpPr/>
          <p:nvPr/>
        </p:nvSpPr>
        <p:spPr bwMode="auto">
          <a:xfrm>
            <a:off x="5663915" y="1878204"/>
            <a:ext cx="231113" cy="174427"/>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29" name="Oval 28">
            <a:extLst>
              <a:ext uri="{FF2B5EF4-FFF2-40B4-BE49-F238E27FC236}">
                <a16:creationId xmlns:a16="http://schemas.microsoft.com/office/drawing/2014/main" id="{ABC6225B-B9D0-1549-94EB-0DE78C6F3B30}"/>
              </a:ext>
            </a:extLst>
          </p:cNvPr>
          <p:cNvSpPr/>
          <p:nvPr/>
        </p:nvSpPr>
        <p:spPr bwMode="auto">
          <a:xfrm>
            <a:off x="6109398" y="3482247"/>
            <a:ext cx="1401252" cy="1401252"/>
          </a:xfrm>
          <a:prstGeom prst="ellipse">
            <a:avLst/>
          </a:prstGeom>
          <a:solidFill>
            <a:srgbClr val="FBFBF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30" name="Oval 29">
            <a:extLst>
              <a:ext uri="{FF2B5EF4-FFF2-40B4-BE49-F238E27FC236}">
                <a16:creationId xmlns:a16="http://schemas.microsoft.com/office/drawing/2014/main" id="{350E0E05-25CE-FD4C-B9F4-A3B7940F2DDC}"/>
              </a:ext>
            </a:extLst>
          </p:cNvPr>
          <p:cNvSpPr/>
          <p:nvPr/>
        </p:nvSpPr>
        <p:spPr bwMode="auto">
          <a:xfrm>
            <a:off x="6402473" y="3765271"/>
            <a:ext cx="796676" cy="796676"/>
          </a:xfrm>
          <a:prstGeom prst="ellipse">
            <a:avLst/>
          </a:prstGeom>
          <a:solidFill>
            <a:schemeClr val="accent4"/>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33" name="TextBox 32">
            <a:extLst>
              <a:ext uri="{FF2B5EF4-FFF2-40B4-BE49-F238E27FC236}">
                <a16:creationId xmlns:a16="http://schemas.microsoft.com/office/drawing/2014/main" id="{508A6ACD-252D-0D48-A6EB-07DF2A4AF66D}"/>
              </a:ext>
            </a:extLst>
          </p:cNvPr>
          <p:cNvSpPr txBox="1"/>
          <p:nvPr/>
        </p:nvSpPr>
        <p:spPr>
          <a:xfrm>
            <a:off x="3302857" y="4832445"/>
            <a:ext cx="1587294" cy="830997"/>
          </a:xfrm>
          <a:prstGeom prst="rect">
            <a:avLst/>
          </a:prstGeom>
          <a:noFill/>
        </p:spPr>
        <p:txBody>
          <a:bodyPr wrap="none" rtlCol="0">
            <a:spAutoFit/>
          </a:bodyPr>
          <a:lstStyle/>
          <a:p>
            <a:pPr algn="r"/>
            <a:r>
              <a:rPr lang="en-US" sz="1600" dirty="0"/>
              <a:t>Multimode fiber</a:t>
            </a:r>
          </a:p>
          <a:p>
            <a:pPr algn="r"/>
            <a:r>
              <a:rPr lang="en-US" sz="1600" dirty="0"/>
              <a:t>Pupil image</a:t>
            </a:r>
          </a:p>
          <a:p>
            <a:pPr algn="r"/>
            <a:r>
              <a:rPr lang="en-US" sz="1600" dirty="0"/>
              <a:t>cladding</a:t>
            </a:r>
          </a:p>
        </p:txBody>
      </p:sp>
      <p:cxnSp>
        <p:nvCxnSpPr>
          <p:cNvPr id="35" name="Straight Connector 34">
            <a:extLst>
              <a:ext uri="{FF2B5EF4-FFF2-40B4-BE49-F238E27FC236}">
                <a16:creationId xmlns:a16="http://schemas.microsoft.com/office/drawing/2014/main" id="{4DBDB4E5-4F1F-DF49-9804-C0206399762A}"/>
              </a:ext>
            </a:extLst>
          </p:cNvPr>
          <p:cNvCxnSpPr/>
          <p:nvPr/>
        </p:nvCxnSpPr>
        <p:spPr bwMode="auto">
          <a:xfrm flipV="1">
            <a:off x="4890151" y="5247943"/>
            <a:ext cx="1512322" cy="247422"/>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43CBA103-84C0-674A-950E-F146E1D3C6D1}"/>
              </a:ext>
            </a:extLst>
          </p:cNvPr>
          <p:cNvCxnSpPr>
            <a:cxnSpLocks/>
          </p:cNvCxnSpPr>
          <p:nvPr/>
        </p:nvCxnSpPr>
        <p:spPr bwMode="auto">
          <a:xfrm flipV="1">
            <a:off x="4907754" y="4720558"/>
            <a:ext cx="1591658" cy="504309"/>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 name="Straight Connector 37">
            <a:extLst>
              <a:ext uri="{FF2B5EF4-FFF2-40B4-BE49-F238E27FC236}">
                <a16:creationId xmlns:a16="http://schemas.microsoft.com/office/drawing/2014/main" id="{8244CC24-0979-B34A-B325-D6AE1B08321E}"/>
              </a:ext>
            </a:extLst>
          </p:cNvPr>
          <p:cNvCxnSpPr>
            <a:cxnSpLocks/>
          </p:cNvCxnSpPr>
          <p:nvPr/>
        </p:nvCxnSpPr>
        <p:spPr bwMode="auto">
          <a:xfrm flipV="1">
            <a:off x="4890151" y="4599012"/>
            <a:ext cx="1233587" cy="321653"/>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Connector 40">
            <a:extLst>
              <a:ext uri="{FF2B5EF4-FFF2-40B4-BE49-F238E27FC236}">
                <a16:creationId xmlns:a16="http://schemas.microsoft.com/office/drawing/2014/main" id="{6980C01E-E6B1-1B4F-8EE0-6E4061340CE1}"/>
              </a:ext>
            </a:extLst>
          </p:cNvPr>
          <p:cNvCxnSpPr>
            <a:endCxn id="27" idx="4"/>
          </p:cNvCxnSpPr>
          <p:nvPr/>
        </p:nvCxnSpPr>
        <p:spPr bwMode="auto">
          <a:xfrm>
            <a:off x="2788024" y="2605204"/>
            <a:ext cx="407352" cy="7383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2" name="Straight Connector 41">
            <a:extLst>
              <a:ext uri="{FF2B5EF4-FFF2-40B4-BE49-F238E27FC236}">
                <a16:creationId xmlns:a16="http://schemas.microsoft.com/office/drawing/2014/main" id="{8089B858-E06E-4F4D-AAE1-D831F0E3C26C}"/>
              </a:ext>
            </a:extLst>
          </p:cNvPr>
          <p:cNvCxnSpPr>
            <a:cxnSpLocks/>
          </p:cNvCxnSpPr>
          <p:nvPr/>
        </p:nvCxnSpPr>
        <p:spPr bwMode="auto">
          <a:xfrm flipH="1">
            <a:off x="2976284" y="2533479"/>
            <a:ext cx="407352" cy="7383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3" name="Straight Connector 42">
            <a:extLst>
              <a:ext uri="{FF2B5EF4-FFF2-40B4-BE49-F238E27FC236}">
                <a16:creationId xmlns:a16="http://schemas.microsoft.com/office/drawing/2014/main" id="{942D81A5-6081-AA46-92FE-E7A274ECB793}"/>
              </a:ext>
            </a:extLst>
          </p:cNvPr>
          <p:cNvCxnSpPr>
            <a:cxnSpLocks/>
          </p:cNvCxnSpPr>
          <p:nvPr/>
        </p:nvCxnSpPr>
        <p:spPr bwMode="auto">
          <a:xfrm>
            <a:off x="2964258" y="3446387"/>
            <a:ext cx="115562" cy="2788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 name="Straight Connector 45">
            <a:extLst>
              <a:ext uri="{FF2B5EF4-FFF2-40B4-BE49-F238E27FC236}">
                <a16:creationId xmlns:a16="http://schemas.microsoft.com/office/drawing/2014/main" id="{78EEB7D9-1236-684E-83A7-36F8A742CE93}"/>
              </a:ext>
            </a:extLst>
          </p:cNvPr>
          <p:cNvCxnSpPr>
            <a:cxnSpLocks/>
          </p:cNvCxnSpPr>
          <p:nvPr/>
        </p:nvCxnSpPr>
        <p:spPr bwMode="auto">
          <a:xfrm flipH="1">
            <a:off x="3068772" y="3444878"/>
            <a:ext cx="115562" cy="2788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8" name="Parallelogram 47">
            <a:extLst>
              <a:ext uri="{FF2B5EF4-FFF2-40B4-BE49-F238E27FC236}">
                <a16:creationId xmlns:a16="http://schemas.microsoft.com/office/drawing/2014/main" id="{5EBCE389-6BA3-8442-8822-18D51201AA79}"/>
              </a:ext>
            </a:extLst>
          </p:cNvPr>
          <p:cNvSpPr/>
          <p:nvPr/>
        </p:nvSpPr>
        <p:spPr bwMode="auto">
          <a:xfrm rot="942899">
            <a:off x="3952228" y="2511454"/>
            <a:ext cx="717177" cy="455405"/>
          </a:xfrm>
          <a:prstGeom prst="parallelogram">
            <a:avLst>
              <a:gd name="adj" fmla="val 10177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cxnSp>
        <p:nvCxnSpPr>
          <p:cNvPr id="50" name="Straight Connector 49">
            <a:extLst>
              <a:ext uri="{FF2B5EF4-FFF2-40B4-BE49-F238E27FC236}">
                <a16:creationId xmlns:a16="http://schemas.microsoft.com/office/drawing/2014/main" id="{836658E5-2B36-6346-9746-A7389CF33621}"/>
              </a:ext>
            </a:extLst>
          </p:cNvPr>
          <p:cNvCxnSpPr>
            <a:cxnSpLocks/>
          </p:cNvCxnSpPr>
          <p:nvPr/>
        </p:nvCxnSpPr>
        <p:spPr bwMode="auto">
          <a:xfrm>
            <a:off x="4099056" y="2704799"/>
            <a:ext cx="240257" cy="920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 name="Straight Connector 50">
            <a:extLst>
              <a:ext uri="{FF2B5EF4-FFF2-40B4-BE49-F238E27FC236}">
                <a16:creationId xmlns:a16="http://schemas.microsoft.com/office/drawing/2014/main" id="{30675B7A-DBC2-0744-B202-30ACBF6AA8EE}"/>
              </a:ext>
            </a:extLst>
          </p:cNvPr>
          <p:cNvCxnSpPr>
            <a:cxnSpLocks/>
          </p:cNvCxnSpPr>
          <p:nvPr/>
        </p:nvCxnSpPr>
        <p:spPr bwMode="auto">
          <a:xfrm>
            <a:off x="4296281" y="2633074"/>
            <a:ext cx="240257" cy="920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7085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10571D55-D78C-5D40-B707-DD2A133E04F1}"/>
              </a:ext>
            </a:extLst>
          </p:cNvPr>
          <p:cNvSpPr/>
          <p:nvPr/>
        </p:nvSpPr>
        <p:spPr bwMode="auto">
          <a:xfrm>
            <a:off x="4587639" y="747482"/>
            <a:ext cx="2425505" cy="2425505"/>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31" name="Oval 30">
            <a:extLst>
              <a:ext uri="{FF2B5EF4-FFF2-40B4-BE49-F238E27FC236}">
                <a16:creationId xmlns:a16="http://schemas.microsoft.com/office/drawing/2014/main" id="{1D1860C5-9F50-2E42-8E2D-3C47331B92F4}"/>
              </a:ext>
            </a:extLst>
          </p:cNvPr>
          <p:cNvSpPr/>
          <p:nvPr/>
        </p:nvSpPr>
        <p:spPr bwMode="auto">
          <a:xfrm>
            <a:off x="4865547" y="998501"/>
            <a:ext cx="1847222" cy="1847222"/>
          </a:xfrm>
          <a:prstGeom prst="ellipse">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29" name="Oval 28">
            <a:extLst>
              <a:ext uri="{FF2B5EF4-FFF2-40B4-BE49-F238E27FC236}">
                <a16:creationId xmlns:a16="http://schemas.microsoft.com/office/drawing/2014/main" id="{ABC6225B-B9D0-1549-94EB-0DE78C6F3B30}"/>
              </a:ext>
            </a:extLst>
          </p:cNvPr>
          <p:cNvSpPr/>
          <p:nvPr/>
        </p:nvSpPr>
        <p:spPr bwMode="auto">
          <a:xfrm>
            <a:off x="5080701" y="1222624"/>
            <a:ext cx="1401252" cy="1401252"/>
          </a:xfrm>
          <a:prstGeom prst="ellipse">
            <a:avLst/>
          </a:prstGeom>
          <a:solidFill>
            <a:srgbClr val="FBFBF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30" name="Oval 29">
            <a:extLst>
              <a:ext uri="{FF2B5EF4-FFF2-40B4-BE49-F238E27FC236}">
                <a16:creationId xmlns:a16="http://schemas.microsoft.com/office/drawing/2014/main" id="{350E0E05-25CE-FD4C-B9F4-A3B7940F2DDC}"/>
              </a:ext>
            </a:extLst>
          </p:cNvPr>
          <p:cNvSpPr/>
          <p:nvPr/>
        </p:nvSpPr>
        <p:spPr bwMode="auto">
          <a:xfrm>
            <a:off x="5373776" y="1505648"/>
            <a:ext cx="796676" cy="796676"/>
          </a:xfrm>
          <a:prstGeom prst="ellipse">
            <a:avLst/>
          </a:prstGeom>
          <a:solidFill>
            <a:schemeClr val="accent4"/>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33" name="TextBox 32">
            <a:extLst>
              <a:ext uri="{FF2B5EF4-FFF2-40B4-BE49-F238E27FC236}">
                <a16:creationId xmlns:a16="http://schemas.microsoft.com/office/drawing/2014/main" id="{508A6ACD-252D-0D48-A6EB-07DF2A4AF66D}"/>
              </a:ext>
            </a:extLst>
          </p:cNvPr>
          <p:cNvSpPr txBox="1"/>
          <p:nvPr/>
        </p:nvSpPr>
        <p:spPr>
          <a:xfrm>
            <a:off x="2274160" y="2572822"/>
            <a:ext cx="1587294" cy="830997"/>
          </a:xfrm>
          <a:prstGeom prst="rect">
            <a:avLst/>
          </a:prstGeom>
          <a:noFill/>
        </p:spPr>
        <p:txBody>
          <a:bodyPr wrap="none" rtlCol="0">
            <a:spAutoFit/>
          </a:bodyPr>
          <a:lstStyle/>
          <a:p>
            <a:pPr algn="r"/>
            <a:r>
              <a:rPr lang="en-US" sz="1600" dirty="0"/>
              <a:t>Multimode fiber</a:t>
            </a:r>
          </a:p>
          <a:p>
            <a:pPr algn="r"/>
            <a:r>
              <a:rPr lang="en-US" sz="1600" dirty="0"/>
              <a:t>Pupil image</a:t>
            </a:r>
          </a:p>
          <a:p>
            <a:pPr algn="r"/>
            <a:r>
              <a:rPr lang="en-US" sz="1600" dirty="0"/>
              <a:t>cladding</a:t>
            </a:r>
          </a:p>
        </p:txBody>
      </p:sp>
      <p:cxnSp>
        <p:nvCxnSpPr>
          <p:cNvPr id="35" name="Straight Connector 34">
            <a:extLst>
              <a:ext uri="{FF2B5EF4-FFF2-40B4-BE49-F238E27FC236}">
                <a16:creationId xmlns:a16="http://schemas.microsoft.com/office/drawing/2014/main" id="{4DBDB4E5-4F1F-DF49-9804-C0206399762A}"/>
              </a:ext>
            </a:extLst>
          </p:cNvPr>
          <p:cNvCxnSpPr/>
          <p:nvPr/>
        </p:nvCxnSpPr>
        <p:spPr bwMode="auto">
          <a:xfrm flipV="1">
            <a:off x="3861454" y="2988320"/>
            <a:ext cx="1512322" cy="247422"/>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43CBA103-84C0-674A-950E-F146E1D3C6D1}"/>
              </a:ext>
            </a:extLst>
          </p:cNvPr>
          <p:cNvCxnSpPr>
            <a:cxnSpLocks/>
          </p:cNvCxnSpPr>
          <p:nvPr/>
        </p:nvCxnSpPr>
        <p:spPr bwMode="auto">
          <a:xfrm flipV="1">
            <a:off x="3879057" y="2460935"/>
            <a:ext cx="1591658" cy="504309"/>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 name="Straight Connector 37">
            <a:extLst>
              <a:ext uri="{FF2B5EF4-FFF2-40B4-BE49-F238E27FC236}">
                <a16:creationId xmlns:a16="http://schemas.microsoft.com/office/drawing/2014/main" id="{8244CC24-0979-B34A-B325-D6AE1B08321E}"/>
              </a:ext>
            </a:extLst>
          </p:cNvPr>
          <p:cNvCxnSpPr>
            <a:cxnSpLocks/>
          </p:cNvCxnSpPr>
          <p:nvPr/>
        </p:nvCxnSpPr>
        <p:spPr bwMode="auto">
          <a:xfrm flipV="1">
            <a:off x="3861454" y="2339389"/>
            <a:ext cx="1233587" cy="321653"/>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 name="TextBox 2">
            <a:extLst>
              <a:ext uri="{FF2B5EF4-FFF2-40B4-BE49-F238E27FC236}">
                <a16:creationId xmlns:a16="http://schemas.microsoft.com/office/drawing/2014/main" id="{841D8049-2A05-0C47-89DA-81F8287C8700}"/>
              </a:ext>
            </a:extLst>
          </p:cNvPr>
          <p:cNvSpPr txBox="1"/>
          <p:nvPr/>
        </p:nvSpPr>
        <p:spPr>
          <a:xfrm>
            <a:off x="193431" y="3719148"/>
            <a:ext cx="8080131" cy="2585323"/>
          </a:xfrm>
          <a:prstGeom prst="rect">
            <a:avLst/>
          </a:prstGeom>
          <a:noFill/>
        </p:spPr>
        <p:txBody>
          <a:bodyPr wrap="square" rtlCol="0">
            <a:spAutoFit/>
          </a:bodyPr>
          <a:lstStyle/>
          <a:p>
            <a:r>
              <a:rPr lang="en-US" sz="1800" dirty="0"/>
              <a:t>Separation between outer edge of donut and inner wall of fiber determines assembly tolerance to </a:t>
            </a:r>
            <a:r>
              <a:rPr lang="en-US" sz="1800" dirty="0" err="1"/>
              <a:t>microlens</a:t>
            </a:r>
            <a:r>
              <a:rPr lang="en-US" sz="1800" dirty="0"/>
              <a:t> array</a:t>
            </a:r>
          </a:p>
          <a:p>
            <a:endParaRPr lang="en-US" sz="1800" dirty="0"/>
          </a:p>
          <a:p>
            <a:r>
              <a:rPr lang="en-US" sz="1800" dirty="0"/>
              <a:t>Angular size of </a:t>
            </a:r>
            <a:r>
              <a:rPr lang="en-US" sz="1800" dirty="0" err="1"/>
              <a:t>microlens</a:t>
            </a:r>
            <a:r>
              <a:rPr lang="en-US" sz="1800" dirty="0"/>
              <a:t> array determines telescope pointing and fiber-module positioning requirements</a:t>
            </a:r>
          </a:p>
          <a:p>
            <a:endParaRPr lang="en-US" sz="1800" dirty="0"/>
          </a:p>
          <a:p>
            <a:r>
              <a:rPr lang="en-US" sz="1800" dirty="0"/>
              <a:t>Diameter of cladding determines angular resolution on the sky. </a:t>
            </a:r>
          </a:p>
          <a:p>
            <a:endParaRPr lang="en-US" sz="1800" dirty="0"/>
          </a:p>
          <a:p>
            <a:endParaRPr lang="en-US" sz="1800" dirty="0"/>
          </a:p>
        </p:txBody>
      </p:sp>
    </p:spTree>
    <p:extLst>
      <p:ext uri="{BB962C8B-B14F-4D97-AF65-F5344CB8AC3E}">
        <p14:creationId xmlns:p14="http://schemas.microsoft.com/office/powerpoint/2010/main" val="265965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45" y="428178"/>
            <a:ext cx="8697910" cy="6863417"/>
          </a:xfrm>
          <a:prstGeom prst="rect">
            <a:avLst/>
          </a:prstGeom>
          <a:noFill/>
        </p:spPr>
        <p:txBody>
          <a:bodyPr wrap="square" rtlCol="0">
            <a:spAutoFit/>
          </a:bodyPr>
          <a:lstStyle/>
          <a:p>
            <a:r>
              <a:rPr lang="en-US" sz="2000" u="sng" dirty="0"/>
              <a:t>Implications</a:t>
            </a:r>
          </a:p>
          <a:p>
            <a:endParaRPr lang="en-US" sz="2000" dirty="0"/>
          </a:p>
          <a:p>
            <a:r>
              <a:rPr lang="en-US" sz="2000" dirty="0"/>
              <a:t>A 30,000 object capability seems roughly right. That means each one is responsible for 9.6 </a:t>
            </a:r>
            <a:r>
              <a:rPr lang="en-US" sz="2000" dirty="0" err="1"/>
              <a:t>sq</a:t>
            </a:r>
            <a:r>
              <a:rPr lang="en-US" sz="2000" dirty="0"/>
              <a:t> </a:t>
            </a:r>
            <a:r>
              <a:rPr lang="en-US" sz="2000" dirty="0" err="1"/>
              <a:t>deg</a:t>
            </a:r>
            <a:r>
              <a:rPr lang="en-US" sz="2000" dirty="0"/>
              <a:t>/30,000 =  1.15 </a:t>
            </a:r>
            <a:r>
              <a:rPr lang="en-US" sz="2000" dirty="0" err="1"/>
              <a:t>sq</a:t>
            </a:r>
            <a:r>
              <a:rPr lang="en-US" sz="2000" dirty="0"/>
              <a:t> arc min. At target density of 14 per square arcmin we need around 14 configurations to get all of them. </a:t>
            </a:r>
          </a:p>
          <a:p>
            <a:endParaRPr lang="en-US" sz="2000" dirty="0"/>
          </a:p>
          <a:p>
            <a:r>
              <a:rPr lang="en-US" sz="2000" dirty="0"/>
              <a:t>Patrol area per object bundle is ~60 arcsec*10 microns/0.2 arcsec = 3mm</a:t>
            </a:r>
          </a:p>
          <a:p>
            <a:endParaRPr lang="en-US" sz="2000" dirty="0"/>
          </a:p>
          <a:p>
            <a:r>
              <a:rPr lang="en-US" sz="2000" dirty="0"/>
              <a:t>Range of motion can be 1mm=1000 microns, assuming 9 </a:t>
            </a:r>
            <a:r>
              <a:rPr lang="en-US" sz="2000" dirty="0" err="1"/>
              <a:t>pointings</a:t>
            </a:r>
            <a:endParaRPr lang="en-US" sz="2000" dirty="0"/>
          </a:p>
          <a:p>
            <a:r>
              <a:rPr lang="en-US" sz="2000" dirty="0"/>
              <a:t>Precision requirements are modest, 0.5 arcsec is 25 microns</a:t>
            </a:r>
          </a:p>
          <a:p>
            <a:endParaRPr lang="en-US" sz="2000" dirty="0"/>
          </a:p>
          <a:p>
            <a:endParaRPr lang="en-US" sz="2000" dirty="0"/>
          </a:p>
          <a:p>
            <a:endParaRPr lang="en-US" sz="2000" dirty="0"/>
          </a:p>
          <a:p>
            <a:r>
              <a:rPr lang="en-US" sz="2000" dirty="0"/>
              <a:t>Footprint of positioner can’t exceed </a:t>
            </a:r>
          </a:p>
          <a:p>
            <a:r>
              <a:rPr lang="en-US" sz="2000" dirty="0"/>
              <a:t>3mm x 3mm, behind focal plane. </a:t>
            </a:r>
          </a:p>
          <a:p>
            <a:endParaRPr lang="en-US" sz="2000" dirty="0"/>
          </a:p>
          <a:p>
            <a:endParaRPr lang="en-US" sz="2000" dirty="0"/>
          </a:p>
          <a:p>
            <a:endParaRPr lang="en-US" sz="2000" dirty="0"/>
          </a:p>
          <a:p>
            <a:r>
              <a:rPr lang="en-US" sz="2000" dirty="0"/>
              <a:t>If number of pixels per object is 7 cross-spectral x extent x </a:t>
            </a:r>
            <a:r>
              <a:rPr lang="en-US" sz="2000" dirty="0" err="1"/>
              <a:t>Nfiber</a:t>
            </a:r>
            <a:r>
              <a:rPr lang="en-US" sz="2000" dirty="0"/>
              <a:t>/</a:t>
            </a:r>
            <a:r>
              <a:rPr lang="en-US" sz="2000" dirty="0" err="1"/>
              <a:t>obj</a:t>
            </a:r>
            <a:r>
              <a:rPr lang="en-US" sz="2000" dirty="0"/>
              <a:t> ~ 7*12K*5 = 50Kpix/object, we need 13Gpix. Gives R~6000 at 2 pix/FWHM.</a:t>
            </a:r>
          </a:p>
          <a:p>
            <a:endParaRPr lang="en-US" sz="2000" dirty="0"/>
          </a:p>
          <a:p>
            <a:endParaRPr lang="en-US" sz="2000" dirty="0"/>
          </a:p>
        </p:txBody>
      </p:sp>
      <p:grpSp>
        <p:nvGrpSpPr>
          <p:cNvPr id="3" name="Group 2">
            <a:extLst>
              <a:ext uri="{FF2B5EF4-FFF2-40B4-BE49-F238E27FC236}">
                <a16:creationId xmlns:a16="http://schemas.microsoft.com/office/drawing/2014/main" id="{93369945-1066-174A-9E60-6ADB0ED878F7}"/>
              </a:ext>
            </a:extLst>
          </p:cNvPr>
          <p:cNvGrpSpPr/>
          <p:nvPr/>
        </p:nvGrpSpPr>
        <p:grpSpPr>
          <a:xfrm>
            <a:off x="4682582" y="4281748"/>
            <a:ext cx="1413443" cy="1375472"/>
            <a:chOff x="4682582" y="4281748"/>
            <a:chExt cx="1413443" cy="1375472"/>
          </a:xfrm>
        </p:grpSpPr>
        <p:sp>
          <p:nvSpPr>
            <p:cNvPr id="2" name="Rectangle 1">
              <a:extLst>
                <a:ext uri="{FF2B5EF4-FFF2-40B4-BE49-F238E27FC236}">
                  <a16:creationId xmlns:a16="http://schemas.microsoft.com/office/drawing/2014/main" id="{CE510879-1AFA-794B-8C50-3270F509D449}"/>
                </a:ext>
              </a:extLst>
            </p:cNvPr>
            <p:cNvSpPr/>
            <p:nvPr/>
          </p:nvSpPr>
          <p:spPr bwMode="auto">
            <a:xfrm>
              <a:off x="4702629" y="4281748"/>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4" name="Rectangle 3">
              <a:extLst>
                <a:ext uri="{FF2B5EF4-FFF2-40B4-BE49-F238E27FC236}">
                  <a16:creationId xmlns:a16="http://schemas.microsoft.com/office/drawing/2014/main" id="{F4E2E8F1-9CA1-A84C-B111-0E770F33E815}"/>
                </a:ext>
              </a:extLst>
            </p:cNvPr>
            <p:cNvSpPr/>
            <p:nvPr/>
          </p:nvSpPr>
          <p:spPr bwMode="auto">
            <a:xfrm>
              <a:off x="5166533" y="4293476"/>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5" name="Rectangle 4">
              <a:extLst>
                <a:ext uri="{FF2B5EF4-FFF2-40B4-BE49-F238E27FC236}">
                  <a16:creationId xmlns:a16="http://schemas.microsoft.com/office/drawing/2014/main" id="{EB2F6942-1233-3447-A1E8-17828756F4A8}"/>
                </a:ext>
              </a:extLst>
            </p:cNvPr>
            <p:cNvSpPr/>
            <p:nvPr/>
          </p:nvSpPr>
          <p:spPr bwMode="auto">
            <a:xfrm>
              <a:off x="5630437" y="4285108"/>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6" name="Rectangle 5">
              <a:extLst>
                <a:ext uri="{FF2B5EF4-FFF2-40B4-BE49-F238E27FC236}">
                  <a16:creationId xmlns:a16="http://schemas.microsoft.com/office/drawing/2014/main" id="{980A4DA3-11F5-D846-80F0-5FB070154FE8}"/>
                </a:ext>
              </a:extLst>
            </p:cNvPr>
            <p:cNvSpPr/>
            <p:nvPr/>
          </p:nvSpPr>
          <p:spPr bwMode="auto">
            <a:xfrm>
              <a:off x="5622074" y="4738959"/>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8" name="Rectangle 7">
              <a:extLst>
                <a:ext uri="{FF2B5EF4-FFF2-40B4-BE49-F238E27FC236}">
                  <a16:creationId xmlns:a16="http://schemas.microsoft.com/office/drawing/2014/main" id="{5CBDFC89-BA90-CC4A-86FB-B0E952B52B41}"/>
                </a:ext>
              </a:extLst>
            </p:cNvPr>
            <p:cNvSpPr/>
            <p:nvPr/>
          </p:nvSpPr>
          <p:spPr bwMode="auto">
            <a:xfrm>
              <a:off x="5161538" y="4750685"/>
              <a:ext cx="452175" cy="451026"/>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9" name="Rectangle 8">
              <a:extLst>
                <a:ext uri="{FF2B5EF4-FFF2-40B4-BE49-F238E27FC236}">
                  <a16:creationId xmlns:a16="http://schemas.microsoft.com/office/drawing/2014/main" id="{A9EB3E79-B745-B84E-BE99-9E8B57F59907}"/>
                </a:ext>
              </a:extLst>
            </p:cNvPr>
            <p:cNvSpPr/>
            <p:nvPr/>
          </p:nvSpPr>
          <p:spPr bwMode="auto">
            <a:xfrm>
              <a:off x="4701002" y="4732267"/>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0" name="Rectangle 9">
              <a:extLst>
                <a:ext uri="{FF2B5EF4-FFF2-40B4-BE49-F238E27FC236}">
                  <a16:creationId xmlns:a16="http://schemas.microsoft.com/office/drawing/2014/main" id="{C4BA5B17-7CFA-8F48-B930-FE084D8BD4A4}"/>
                </a:ext>
              </a:extLst>
            </p:cNvPr>
            <p:cNvSpPr/>
            <p:nvPr/>
          </p:nvSpPr>
          <p:spPr bwMode="auto">
            <a:xfrm>
              <a:off x="5643850" y="5202854"/>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1" name="Rectangle 10">
              <a:extLst>
                <a:ext uri="{FF2B5EF4-FFF2-40B4-BE49-F238E27FC236}">
                  <a16:creationId xmlns:a16="http://schemas.microsoft.com/office/drawing/2014/main" id="{C615EB7D-A3BE-654A-A0AC-ED39088832D5}"/>
                </a:ext>
              </a:extLst>
            </p:cNvPr>
            <p:cNvSpPr/>
            <p:nvPr/>
          </p:nvSpPr>
          <p:spPr bwMode="auto">
            <a:xfrm>
              <a:off x="5163216" y="5204524"/>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2" name="Rectangle 11">
              <a:extLst>
                <a:ext uri="{FF2B5EF4-FFF2-40B4-BE49-F238E27FC236}">
                  <a16:creationId xmlns:a16="http://schemas.microsoft.com/office/drawing/2014/main" id="{1BB50045-5AF2-9A4F-87C8-AEF6802B52BD}"/>
                </a:ext>
              </a:extLst>
            </p:cNvPr>
            <p:cNvSpPr/>
            <p:nvPr/>
          </p:nvSpPr>
          <p:spPr bwMode="auto">
            <a:xfrm>
              <a:off x="4682582" y="5206194"/>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grpSp>
      <p:grpSp>
        <p:nvGrpSpPr>
          <p:cNvPr id="13" name="Group 12">
            <a:extLst>
              <a:ext uri="{FF2B5EF4-FFF2-40B4-BE49-F238E27FC236}">
                <a16:creationId xmlns:a16="http://schemas.microsoft.com/office/drawing/2014/main" id="{77C75E43-C233-C14D-8366-69603AFE827E}"/>
              </a:ext>
            </a:extLst>
          </p:cNvPr>
          <p:cNvGrpSpPr/>
          <p:nvPr/>
        </p:nvGrpSpPr>
        <p:grpSpPr>
          <a:xfrm>
            <a:off x="6080973" y="4283426"/>
            <a:ext cx="1413443" cy="1375472"/>
            <a:chOff x="4682582" y="4281748"/>
            <a:chExt cx="1413443" cy="1375472"/>
          </a:xfrm>
        </p:grpSpPr>
        <p:sp>
          <p:nvSpPr>
            <p:cNvPr id="14" name="Rectangle 13">
              <a:extLst>
                <a:ext uri="{FF2B5EF4-FFF2-40B4-BE49-F238E27FC236}">
                  <a16:creationId xmlns:a16="http://schemas.microsoft.com/office/drawing/2014/main" id="{642CA584-CE9A-6E47-8209-EA45AB64E4A3}"/>
                </a:ext>
              </a:extLst>
            </p:cNvPr>
            <p:cNvSpPr/>
            <p:nvPr/>
          </p:nvSpPr>
          <p:spPr bwMode="auto">
            <a:xfrm>
              <a:off x="4702629" y="4281748"/>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5" name="Rectangle 14">
              <a:extLst>
                <a:ext uri="{FF2B5EF4-FFF2-40B4-BE49-F238E27FC236}">
                  <a16:creationId xmlns:a16="http://schemas.microsoft.com/office/drawing/2014/main" id="{D9794257-0EE7-0548-84FD-DAA83EC3AF7B}"/>
                </a:ext>
              </a:extLst>
            </p:cNvPr>
            <p:cNvSpPr/>
            <p:nvPr/>
          </p:nvSpPr>
          <p:spPr bwMode="auto">
            <a:xfrm>
              <a:off x="5166533" y="4293476"/>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6" name="Rectangle 15">
              <a:extLst>
                <a:ext uri="{FF2B5EF4-FFF2-40B4-BE49-F238E27FC236}">
                  <a16:creationId xmlns:a16="http://schemas.microsoft.com/office/drawing/2014/main" id="{968B5180-F7BF-2F43-A41D-06D93A4A5B1D}"/>
                </a:ext>
              </a:extLst>
            </p:cNvPr>
            <p:cNvSpPr/>
            <p:nvPr/>
          </p:nvSpPr>
          <p:spPr bwMode="auto">
            <a:xfrm>
              <a:off x="5630437" y="4285108"/>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7" name="Rectangle 16">
              <a:extLst>
                <a:ext uri="{FF2B5EF4-FFF2-40B4-BE49-F238E27FC236}">
                  <a16:creationId xmlns:a16="http://schemas.microsoft.com/office/drawing/2014/main" id="{99CD7CA8-EE80-C246-89E8-5C24C6607121}"/>
                </a:ext>
              </a:extLst>
            </p:cNvPr>
            <p:cNvSpPr/>
            <p:nvPr/>
          </p:nvSpPr>
          <p:spPr bwMode="auto">
            <a:xfrm>
              <a:off x="5622074" y="4738959"/>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8" name="Rectangle 17">
              <a:extLst>
                <a:ext uri="{FF2B5EF4-FFF2-40B4-BE49-F238E27FC236}">
                  <a16:creationId xmlns:a16="http://schemas.microsoft.com/office/drawing/2014/main" id="{8C26DD8A-9DA1-CB4E-9FD2-952A8AD08C21}"/>
                </a:ext>
              </a:extLst>
            </p:cNvPr>
            <p:cNvSpPr/>
            <p:nvPr/>
          </p:nvSpPr>
          <p:spPr bwMode="auto">
            <a:xfrm>
              <a:off x="5161538" y="4750685"/>
              <a:ext cx="452175" cy="451026"/>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19" name="Rectangle 18">
              <a:extLst>
                <a:ext uri="{FF2B5EF4-FFF2-40B4-BE49-F238E27FC236}">
                  <a16:creationId xmlns:a16="http://schemas.microsoft.com/office/drawing/2014/main" id="{1B77D3E4-B46B-0245-AE34-18EECBEC2EF1}"/>
                </a:ext>
              </a:extLst>
            </p:cNvPr>
            <p:cNvSpPr/>
            <p:nvPr/>
          </p:nvSpPr>
          <p:spPr bwMode="auto">
            <a:xfrm>
              <a:off x="4701002" y="4732267"/>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20" name="Rectangle 19">
              <a:extLst>
                <a:ext uri="{FF2B5EF4-FFF2-40B4-BE49-F238E27FC236}">
                  <a16:creationId xmlns:a16="http://schemas.microsoft.com/office/drawing/2014/main" id="{1536A186-974E-E248-A771-58BAB1ECC2B7}"/>
                </a:ext>
              </a:extLst>
            </p:cNvPr>
            <p:cNvSpPr/>
            <p:nvPr/>
          </p:nvSpPr>
          <p:spPr bwMode="auto">
            <a:xfrm>
              <a:off x="5643850" y="5202854"/>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21" name="Rectangle 20">
              <a:extLst>
                <a:ext uri="{FF2B5EF4-FFF2-40B4-BE49-F238E27FC236}">
                  <a16:creationId xmlns:a16="http://schemas.microsoft.com/office/drawing/2014/main" id="{FF5D2654-A000-B34C-9F76-7D0A45C461B4}"/>
                </a:ext>
              </a:extLst>
            </p:cNvPr>
            <p:cNvSpPr/>
            <p:nvPr/>
          </p:nvSpPr>
          <p:spPr bwMode="auto">
            <a:xfrm>
              <a:off x="5163216" y="5204524"/>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sp>
          <p:nvSpPr>
            <p:cNvPr id="22" name="Rectangle 21">
              <a:extLst>
                <a:ext uri="{FF2B5EF4-FFF2-40B4-BE49-F238E27FC236}">
                  <a16:creationId xmlns:a16="http://schemas.microsoft.com/office/drawing/2014/main" id="{26A61BB4-640D-B34B-A2E5-DF76D6E3BAF1}"/>
                </a:ext>
              </a:extLst>
            </p:cNvPr>
            <p:cNvSpPr/>
            <p:nvPr/>
          </p:nvSpPr>
          <p:spPr bwMode="auto">
            <a:xfrm>
              <a:off x="4682582" y="5206194"/>
              <a:ext cx="452175" cy="451026"/>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a:ln>
                  <a:noFill/>
                </a:ln>
                <a:solidFill>
                  <a:srgbClr val="EAEAEA"/>
                </a:solidFill>
                <a:effectLst/>
                <a:latin typeface="Arial" charset="0"/>
                <a:ea typeface="ヒラギノ角ゴ Pro W3" charset="0"/>
              </a:endParaRPr>
            </a:p>
          </p:txBody>
        </p:sp>
      </p:grpSp>
    </p:spTree>
    <p:extLst>
      <p:ext uri="{BB962C8B-B14F-4D97-AF65-F5344CB8AC3E}">
        <p14:creationId xmlns:p14="http://schemas.microsoft.com/office/powerpoint/2010/main" val="2436663932"/>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EAEAEA"/>
      </a:lt1>
      <a:dk2>
        <a:srgbClr val="1B3586"/>
      </a:dk2>
      <a:lt2>
        <a:srgbClr val="EAEAEA"/>
      </a:lt2>
      <a:accent1>
        <a:srgbClr val="FF9900"/>
      </a:accent1>
      <a:accent2>
        <a:srgbClr val="00FFFF"/>
      </a:accent2>
      <a:accent3>
        <a:srgbClr val="ABAEC3"/>
      </a:accent3>
      <a:accent4>
        <a:srgbClr val="C8C8C8"/>
      </a:accent4>
      <a:accent5>
        <a:srgbClr val="FFCAAA"/>
      </a:accent5>
      <a:accent6>
        <a:srgbClr val="00E7E7"/>
      </a:accent6>
      <a:hlink>
        <a:srgbClr val="FF0033"/>
      </a:hlink>
      <a:folHlink>
        <a:srgbClr val="969696"/>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0" u="none" strike="noStrike" cap="none" normalizeH="0" baseline="0">
            <a:ln>
              <a:noFill/>
            </a:ln>
            <a:solidFill>
              <a:srgbClr val="EAEAEA"/>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0" u="none" strike="noStrike" cap="none" normalizeH="0" baseline="0">
            <a:ln>
              <a:noFill/>
            </a:ln>
            <a:solidFill>
              <a:srgbClr val="EAEAEA"/>
            </a:solidFill>
            <a:effectLst/>
            <a:latin typeface="Arial"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27970</TotalTime>
  <Words>1004</Words>
  <Application>Microsoft Macintosh PowerPoint</Application>
  <PresentationFormat>On-screen Show (4:3)</PresentationFormat>
  <Paragraphs>160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Wingdings</vt:lpstr>
      <vt:lpstr>Blank Presentation</vt:lpstr>
      <vt:lpstr>LSST Next-gen  Day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 </dc:title>
  <dc:creator>Christopher Stubbs</dc:creator>
  <cp:lastModifiedBy>Stubbs, Christopher William</cp:lastModifiedBy>
  <cp:revision>1170</cp:revision>
  <cp:lastPrinted>2015-10-01T01:41:22Z</cp:lastPrinted>
  <dcterms:created xsi:type="dcterms:W3CDTF">1998-09-19T03:52:56Z</dcterms:created>
  <dcterms:modified xsi:type="dcterms:W3CDTF">2019-04-12T15:40:48Z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C:\WINDOWS\DESKTOP</vt:lpwstr>
  </property>
</Properties>
</file>