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66" r:id="rId1"/>
  </p:sldMasterIdLst>
  <p:notesMasterIdLst>
    <p:notesMasterId r:id="rId30"/>
  </p:notesMasterIdLst>
  <p:handoutMasterIdLst>
    <p:handoutMasterId r:id="rId31"/>
  </p:handoutMasterIdLst>
  <p:sldIdLst>
    <p:sldId id="537" r:id="rId2"/>
    <p:sldId id="843" r:id="rId3"/>
    <p:sldId id="826" r:id="rId4"/>
    <p:sldId id="818" r:id="rId5"/>
    <p:sldId id="852" r:id="rId6"/>
    <p:sldId id="854" r:id="rId7"/>
    <p:sldId id="856" r:id="rId8"/>
    <p:sldId id="857" r:id="rId9"/>
    <p:sldId id="858" r:id="rId10"/>
    <p:sldId id="859" r:id="rId11"/>
    <p:sldId id="862" r:id="rId12"/>
    <p:sldId id="835" r:id="rId13"/>
    <p:sldId id="874" r:id="rId14"/>
    <p:sldId id="863" r:id="rId15"/>
    <p:sldId id="864" r:id="rId16"/>
    <p:sldId id="875" r:id="rId17"/>
    <p:sldId id="866" r:id="rId18"/>
    <p:sldId id="868" r:id="rId19"/>
    <p:sldId id="869" r:id="rId20"/>
    <p:sldId id="870" r:id="rId21"/>
    <p:sldId id="871" r:id="rId22"/>
    <p:sldId id="872" r:id="rId23"/>
    <p:sldId id="873" r:id="rId24"/>
    <p:sldId id="876" r:id="rId25"/>
    <p:sldId id="865" r:id="rId26"/>
    <p:sldId id="867" r:id="rId27"/>
    <p:sldId id="860" r:id="rId28"/>
    <p:sldId id="861" r:id="rId29"/>
  </p:sldIdLst>
  <p:sldSz cx="10058400" cy="7772400"/>
  <p:notesSz cx="7315200" cy="96012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5091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101834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52752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20366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545871" algn="l" defTabSz="509174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3055043" algn="l" defTabSz="509174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564219" algn="l" defTabSz="509174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4073390" algn="l" defTabSz="509174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4545"/>
    <a:srgbClr val="FD7B47"/>
    <a:srgbClr val="F68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4"/>
    <p:restoredTop sz="94674"/>
  </p:normalViewPr>
  <p:slideViewPr>
    <p:cSldViewPr>
      <p:cViewPr>
        <p:scale>
          <a:sx n="126" d="100"/>
          <a:sy n="126" d="100"/>
        </p:scale>
        <p:origin x="1488" y="248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tags" Target="tags/tag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2A6C938-6FA7-1E47-BE07-E4521844C812}" type="datetime1">
              <a:rPr lang="en-US"/>
              <a:pPr>
                <a:defRPr/>
              </a:pPr>
              <a:t>8/12/19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F408DC5-6094-9E43-8E5E-4C82D6B2D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082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7150" y="719138"/>
            <a:ext cx="4660900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AC165642-0AB8-F348-A71E-0818A0645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60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1pPr>
    <a:lvl2pPr marL="50917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+mn-cs"/>
      </a:defRPr>
    </a:lvl2pPr>
    <a:lvl3pPr marL="101834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+mn-cs"/>
      </a:defRPr>
    </a:lvl3pPr>
    <a:lvl4pPr marL="152752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+mn-cs"/>
      </a:defRPr>
    </a:lvl4pPr>
    <a:lvl5pPr marL="2036696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+mn-cs"/>
      </a:defRPr>
    </a:lvl5pPr>
    <a:lvl6pPr marL="2545871" algn="l" defTabSz="5091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5043" algn="l" defTabSz="5091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4219" algn="l" defTabSz="5091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3390" algn="l" defTabSz="5091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10A7D-04B6-0940-BCC7-1906BB26847D}" type="slidenum">
              <a:rPr lang="en-US"/>
              <a:pPr/>
              <a:t>0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7150" y="719138"/>
            <a:ext cx="4660900" cy="3602037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08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83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6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28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77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71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2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23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37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37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93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2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0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44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3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40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31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4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3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98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14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6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0CE7A-2261-2146-82C7-3CE4E0448F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0" y="7254240"/>
            <a:ext cx="10058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lIns="101835" tIns="50917" rIns="101835" bIns="50917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BFBB1F-682B-F14C-A70C-2C3AB6E65E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A1FB8C-35C6-FF4A-8034-F62F5F4828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4EAE37-AD3C-294D-BBAC-F431CC35DB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7BC23-47BB-F244-8842-2FF3B4F1BA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5038A-D191-DF41-9898-2D6E1B2048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21EB6-380D-DB47-A4A0-7F2DBCBC36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B062-D41C-E14C-BA1F-CBFA51DF72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16ACA2-EB7D-C943-A326-07A10C9FA8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8945-50DA-C24B-A030-3A3DA95B7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6697CD-7E9C-5946-A4CB-9C40BF60AB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0" y="7426960"/>
            <a:ext cx="10058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lIns="101835" tIns="50917" rIns="101835" bIns="50917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8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hf hd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341286"/>
            <a:ext cx="10058400" cy="10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/>
              <a:t>Progress in </a:t>
            </a:r>
            <a:r>
              <a:rPr lang="en-US" sz="3200" b="1" dirty="0" smtClean="0"/>
              <a:t>2➞2 </a:t>
            </a:r>
            <a:r>
              <a:rPr lang="en-US" sz="3200" b="1" dirty="0"/>
              <a:t>and </a:t>
            </a:r>
            <a:r>
              <a:rPr lang="en-US" sz="3200" b="1" dirty="0" smtClean="0"/>
              <a:t>2➞3 </a:t>
            </a:r>
          </a:p>
          <a:p>
            <a:pPr algn="ctr"/>
            <a:r>
              <a:rPr lang="en-US" sz="3200" b="1" dirty="0" smtClean="0"/>
              <a:t>NNLO </a:t>
            </a:r>
            <a:r>
              <a:rPr lang="en-US" sz="3200" b="1" dirty="0"/>
              <a:t>LHC calculations</a:t>
            </a:r>
            <a:endParaRPr lang="en-US" sz="3200" b="1" dirty="0" smtClean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4419600"/>
            <a:ext cx="10058400" cy="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Alexander </a:t>
            </a:r>
            <a:r>
              <a:rPr lang="en-US" dirty="0" smtClean="0"/>
              <a:t>Mitov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Cavendish Laboratory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013" y="5373152"/>
            <a:ext cx="1374987" cy="341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067" y="5943600"/>
            <a:ext cx="1216878" cy="1184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err="1"/>
              <a:t>ttbar</a:t>
            </a:r>
            <a:r>
              <a:rPr lang="en-US" sz="2500" b="1" dirty="0"/>
              <a:t> spin correlations</a:t>
            </a:r>
            <a:endParaRPr lang="en-US" sz="2500" b="1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" y="609600"/>
            <a:ext cx="1005839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QCD works! We can do the same expansion for our NNLO calculation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At NLO the expanded definition has big impact making NLO agree with data.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However at NNLO the difference is tiny and thus we conclude there is still no agreement.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 perfect example how NLO can lead to the wrong conclusion and that NNLO is needed!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4935147"/>
            <a:ext cx="247401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ATLAS: </a:t>
            </a:r>
            <a:r>
              <a:rPr lang="en-US" sz="1600" dirty="0">
                <a:solidFill>
                  <a:srgbClr val="FF0000"/>
                </a:solidFill>
              </a:rPr>
              <a:t>arXiv:1903.07570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57" y="1239492"/>
            <a:ext cx="3927092" cy="3796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841" y="1219614"/>
            <a:ext cx="4593359" cy="465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3561556"/>
            <a:ext cx="10058400" cy="111824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2➞2 processes</a:t>
            </a:r>
          </a:p>
          <a:p>
            <a:pPr algn="ctr"/>
            <a:endParaRPr lang="en-US" sz="2500" b="1" baseline="-25000" dirty="0"/>
          </a:p>
          <a:p>
            <a:pPr algn="ctr"/>
            <a:r>
              <a:rPr lang="en-US" sz="2500" b="1" dirty="0" smtClean="0"/>
              <a:t>Dijet production at NNLO QCD</a:t>
            </a:r>
            <a:endParaRPr lang="en-US" sz="2500" b="1" baseline="-25000" dirty="0" smtClean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38600" y="5181600"/>
            <a:ext cx="5151090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Czakon, van </a:t>
            </a:r>
            <a:r>
              <a:rPr lang="en-US" sz="1500" dirty="0" err="1">
                <a:solidFill>
                  <a:srgbClr val="FF0000"/>
                </a:solidFill>
              </a:rPr>
              <a:t>Hammeren</a:t>
            </a:r>
            <a:r>
              <a:rPr lang="en-US" sz="1500" dirty="0">
                <a:solidFill>
                  <a:srgbClr val="FF0000"/>
                </a:solidFill>
              </a:rPr>
              <a:t>, Mitov, </a:t>
            </a:r>
            <a:r>
              <a:rPr lang="en-US" sz="1500" dirty="0" err="1">
                <a:solidFill>
                  <a:srgbClr val="FF0000"/>
                </a:solidFill>
              </a:rPr>
              <a:t>Poncelet</a:t>
            </a:r>
            <a:r>
              <a:rPr lang="en-US" sz="1500" dirty="0">
                <a:solidFill>
                  <a:srgbClr val="FF0000"/>
                </a:solidFill>
              </a:rPr>
              <a:t> </a:t>
            </a:r>
            <a:r>
              <a:rPr lang="is-IS" sz="1500" dirty="0">
                <a:solidFill>
                  <a:srgbClr val="FF0000"/>
                </a:solidFill>
              </a:rPr>
              <a:t>arXiv:</a:t>
            </a:r>
            <a:r>
              <a:rPr lang="hr-HR" sz="1500" dirty="0">
                <a:solidFill>
                  <a:srgbClr val="FF0000"/>
                </a:solidFill>
              </a:rPr>
              <a:t>1907.12911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056833"/>
            <a:ext cx="6185155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First complete NNLO calculation of inclusive jet production 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 full color included</a:t>
            </a:r>
          </a:p>
          <a:p>
            <a:r>
              <a:rPr lang="en-US" dirty="0"/>
              <a:t>	</a:t>
            </a:r>
            <a:r>
              <a:rPr lang="en-US" dirty="0" smtClean="0"/>
              <a:t>- all </a:t>
            </a:r>
            <a:r>
              <a:rPr lang="en-US" dirty="0" err="1" smtClean="0"/>
              <a:t>partonic</a:t>
            </a:r>
            <a:r>
              <a:rPr lang="en-US" dirty="0" smtClean="0"/>
              <a:t> channels included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3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Jet production: </a:t>
            </a:r>
            <a:r>
              <a:rPr lang="en-US" sz="2500" b="1" dirty="0" smtClean="0"/>
              <a:t>prior work</a:t>
            </a:r>
            <a:endParaRPr lang="en-US" sz="2500" b="1" baseline="-250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" y="609600"/>
            <a:ext cx="10058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 number of publications and results by the </a:t>
            </a:r>
            <a:r>
              <a:rPr lang="en-US" dirty="0" err="1" smtClean="0"/>
              <a:t>NNLOjet</a:t>
            </a:r>
            <a:r>
              <a:rPr lang="en-US" dirty="0" smtClean="0"/>
              <a:t> collaboration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Computed both </a:t>
            </a:r>
            <a:r>
              <a:rPr lang="en-US" dirty="0" err="1" smtClean="0"/>
              <a:t>dijets</a:t>
            </a:r>
            <a:r>
              <a:rPr lang="en-US" dirty="0" smtClean="0"/>
              <a:t> and inclusive jet production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Studied scale settings in this process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2240" y="990600"/>
            <a:ext cx="5857566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Currie, </a:t>
            </a:r>
            <a:r>
              <a:rPr lang="en-US" sz="1500" dirty="0" err="1" smtClean="0">
                <a:solidFill>
                  <a:srgbClr val="FF0000"/>
                </a:solidFill>
              </a:rPr>
              <a:t>Gehrmann</a:t>
            </a:r>
            <a:r>
              <a:rPr lang="en-US" sz="1500" dirty="0" smtClean="0">
                <a:solidFill>
                  <a:srgbClr val="FF0000"/>
                </a:solidFill>
              </a:rPr>
              <a:t>-De Ridder, </a:t>
            </a:r>
            <a:r>
              <a:rPr lang="en-US" sz="1500" dirty="0" err="1" smtClean="0">
                <a:solidFill>
                  <a:srgbClr val="FF0000"/>
                </a:solidFill>
              </a:rPr>
              <a:t>Gehrmann</a:t>
            </a:r>
            <a:r>
              <a:rPr lang="en-US" sz="1500" dirty="0" smtClean="0">
                <a:solidFill>
                  <a:srgbClr val="FF0000"/>
                </a:solidFill>
              </a:rPr>
              <a:t>, Glover, Huss, </a:t>
            </a:r>
            <a:r>
              <a:rPr lang="en-US" sz="1500" dirty="0" err="1" smtClean="0">
                <a:solidFill>
                  <a:srgbClr val="FF0000"/>
                </a:solidFill>
              </a:rPr>
              <a:t>Pires</a:t>
            </a:r>
            <a:r>
              <a:rPr lang="en-US" sz="1500" dirty="0" smtClean="0">
                <a:solidFill>
                  <a:srgbClr val="FF0000"/>
                </a:solidFill>
              </a:rPr>
              <a:t> </a:t>
            </a:r>
            <a:r>
              <a:rPr lang="mr-IN" sz="1500" dirty="0" smtClean="0">
                <a:solidFill>
                  <a:srgbClr val="FF0000"/>
                </a:solidFill>
              </a:rPr>
              <a:t>’</a:t>
            </a:r>
            <a:r>
              <a:rPr lang="en-US" sz="1500" dirty="0" smtClean="0">
                <a:solidFill>
                  <a:srgbClr val="FF0000"/>
                </a:solidFill>
              </a:rPr>
              <a:t>16-19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79794"/>
            <a:ext cx="5791200" cy="35114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867400"/>
            <a:ext cx="10058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Calculations done within the antenna subtraction formalism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NNLO in leading color approximation (should be sufficiently accurate)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NNLO better than NLO in terms of scale uncertainty and agreement with data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However, strong dependence on the choice of scales. 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The prospects for quality theory/data comparison in multi-</a:t>
            </a:r>
            <a:r>
              <a:rPr lang="en-US" dirty="0" err="1" smtClean="0"/>
              <a:t>TeV</a:t>
            </a:r>
            <a:r>
              <a:rPr lang="en-US" dirty="0" smtClean="0"/>
              <a:t> region is quite promising</a:t>
            </a:r>
          </a:p>
        </p:txBody>
      </p:sp>
    </p:spTree>
    <p:extLst>
      <p:ext uri="{BB962C8B-B14F-4D97-AF65-F5344CB8AC3E}">
        <p14:creationId xmlns:p14="http://schemas.microsoft.com/office/powerpoint/2010/main" val="39179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Jet production</a:t>
            </a:r>
            <a:endParaRPr lang="en-US" sz="2500" b="1" baseline="-250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" y="609600"/>
            <a:ext cx="1005839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An independent calculation is highly desirable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 check on the leading color approximation is needed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With this in mind, a brand new calculation of inclusive jet production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Calculation within the STRIPPER framework 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Some improvements presented which have already been used in the last two years in top production at NNLO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Calculation includes: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 smtClean="0"/>
              <a:t>All </a:t>
            </a:r>
            <a:r>
              <a:rPr lang="en-US" dirty="0" err="1" smtClean="0"/>
              <a:t>partonic</a:t>
            </a:r>
            <a:r>
              <a:rPr lang="en-US" dirty="0" smtClean="0"/>
              <a:t> channels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 smtClean="0"/>
              <a:t>Exact in color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This is the first complete NNLO jet-production calculation at hadron colliders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Scales: as used by </a:t>
            </a:r>
            <a:r>
              <a:rPr lang="en-US" dirty="0" smtClean="0"/>
              <a:t>the </a:t>
            </a:r>
            <a:r>
              <a:rPr lang="en-US" dirty="0" err="1" smtClean="0"/>
              <a:t>NNLOjet</a:t>
            </a:r>
            <a:r>
              <a:rPr lang="en-US" dirty="0" smtClean="0"/>
              <a:t> collaboration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00B050"/>
                </a:solidFill>
              </a:rPr>
              <a:t>NEW</a:t>
            </a:r>
            <a:r>
              <a:rPr lang="en-US" dirty="0" smtClean="0"/>
              <a:t>: </a:t>
            </a:r>
            <a:r>
              <a:rPr lang="en-US" dirty="0" smtClean="0"/>
              <a:t>K-factors for </a:t>
            </a:r>
            <a:r>
              <a:rPr lang="en-US" dirty="0" smtClean="0"/>
              <a:t>each bin </a:t>
            </a:r>
            <a:r>
              <a:rPr lang="en-US" dirty="0" smtClean="0"/>
              <a:t>published (to the best of my knowledge, </a:t>
            </a:r>
            <a:r>
              <a:rPr lang="en-US" dirty="0" smtClean="0"/>
              <a:t>numeric </a:t>
            </a:r>
            <a:r>
              <a:rPr lang="en-US" dirty="0" smtClean="0"/>
              <a:t>predictions have not </a:t>
            </a:r>
            <a:r>
              <a:rPr lang="en-US" dirty="0" smtClean="0"/>
              <a:t>been </a:t>
            </a:r>
            <a:r>
              <a:rPr lang="en-US" dirty="0"/>
              <a:t>publicly available so far)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174962" y="1926312"/>
            <a:ext cx="5137047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Czakon, van </a:t>
            </a:r>
            <a:r>
              <a:rPr lang="en-US" sz="1500" dirty="0" err="1">
                <a:solidFill>
                  <a:srgbClr val="FF0000"/>
                </a:solidFill>
              </a:rPr>
              <a:t>Hammeren</a:t>
            </a:r>
            <a:r>
              <a:rPr lang="en-US" sz="1500" dirty="0">
                <a:solidFill>
                  <a:srgbClr val="FF0000"/>
                </a:solidFill>
              </a:rPr>
              <a:t>, Mitov, </a:t>
            </a:r>
            <a:r>
              <a:rPr lang="en-US" sz="1500" dirty="0" err="1">
                <a:solidFill>
                  <a:srgbClr val="FF0000"/>
                </a:solidFill>
              </a:rPr>
              <a:t>Poncelet</a:t>
            </a:r>
            <a:r>
              <a:rPr lang="en-US" sz="1500" dirty="0">
                <a:solidFill>
                  <a:srgbClr val="FF0000"/>
                </a:solidFill>
              </a:rPr>
              <a:t> </a:t>
            </a:r>
            <a:r>
              <a:rPr lang="is-IS" sz="1500" dirty="0">
                <a:solidFill>
                  <a:srgbClr val="FF0000"/>
                </a:solidFill>
              </a:rPr>
              <a:t>arXiv:</a:t>
            </a:r>
            <a:r>
              <a:rPr lang="hr-HR" sz="1500" dirty="0">
                <a:solidFill>
                  <a:srgbClr val="FF0000"/>
                </a:solidFill>
              </a:rPr>
              <a:t>1907.12911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5122" y="2985968"/>
            <a:ext cx="1162562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Czakon</a:t>
            </a:r>
            <a:r>
              <a:rPr lang="en-US" sz="1500">
                <a:solidFill>
                  <a:srgbClr val="FF0000"/>
                </a:solidFill>
              </a:rPr>
              <a:t>, </a:t>
            </a:r>
            <a:r>
              <a:rPr lang="en-US" sz="1500" smtClean="0">
                <a:solidFill>
                  <a:srgbClr val="FF0000"/>
                </a:solidFill>
              </a:rPr>
              <a:t>‘10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7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Jet production: full NNLO vs CMS 13 </a:t>
            </a:r>
            <a:r>
              <a:rPr lang="en-US" sz="2500" b="1" dirty="0" err="1" smtClean="0"/>
              <a:t>TeV</a:t>
            </a:r>
            <a:r>
              <a:rPr lang="en-US" sz="2500" b="1" dirty="0" smtClean="0"/>
              <a:t> data</a:t>
            </a:r>
            <a:endParaRPr lang="en-US" sz="2500" b="1" baseline="-250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609600"/>
            <a:ext cx="6153150" cy="67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Jet production: full NNLO vs leading color NNLO</a:t>
            </a:r>
            <a:endParaRPr lang="en-US" sz="2500" b="1" baseline="-250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029" y="533400"/>
            <a:ext cx="4425371" cy="68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Jet production</a:t>
            </a:r>
            <a:endParaRPr lang="en-US" sz="2500" b="1" baseline="-250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" y="609600"/>
            <a:ext cx="100583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Some notable features: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We have separately checked versus </a:t>
            </a:r>
            <a:r>
              <a:rPr lang="en-US" dirty="0" err="1" smtClean="0"/>
              <a:t>NNLOjet’s</a:t>
            </a:r>
            <a:r>
              <a:rPr lang="en-US" dirty="0" smtClean="0"/>
              <a:t> pure-gluon contribution (with full color) and found agreement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We see fairly good agreement between the two calculations. It is consistent with: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1304098" lvl="2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The two calculations agreeing</a:t>
            </a:r>
          </a:p>
          <a:p>
            <a:pPr marL="1304098" lvl="2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The </a:t>
            </a:r>
            <a:r>
              <a:rPr lang="en-US" dirty="0" err="1" smtClean="0"/>
              <a:t>subleading</a:t>
            </a:r>
            <a:r>
              <a:rPr lang="en-US" dirty="0" smtClean="0"/>
              <a:t> color corrections being, indeed, small</a:t>
            </a:r>
            <a:endParaRPr lang="en-US" dirty="0"/>
          </a:p>
          <a:p>
            <a:pPr marL="1304098" lvl="2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The convergence is slow. It scales with the number </a:t>
            </a:r>
            <a:r>
              <a:rPr lang="en-US" dirty="0"/>
              <a:t>of events as </a:t>
            </a:r>
            <a:r>
              <a:rPr lang="en-US" dirty="0" smtClean="0"/>
              <a:t>expected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1304098" lvl="2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For this calculation we needed about 350k CPU hours. Increasing it will improve the MC error (which </a:t>
            </a:r>
            <a:r>
              <a:rPr lang="en-US" dirty="0" smtClean="0"/>
              <a:t>grows at </a:t>
            </a:r>
            <a:r>
              <a:rPr lang="en-US" dirty="0" smtClean="0"/>
              <a:t>large rapidity)</a:t>
            </a:r>
          </a:p>
          <a:p>
            <a:pPr marL="1304098" lvl="2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1304098" lvl="2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We believe that for few million CPU hours we can compute all measured distributions (LHC energies, Jet sizes, kinematic distributions) with much improved MC quality</a:t>
            </a:r>
          </a:p>
          <a:p>
            <a:pPr marL="1304098" lvl="2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1304098" lvl="2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No </a:t>
            </a:r>
            <a:r>
              <a:rPr lang="en-US" dirty="0" err="1" smtClean="0"/>
              <a:t>fastNLO</a:t>
            </a:r>
            <a:r>
              <a:rPr lang="en-US" dirty="0" smtClean="0"/>
              <a:t> tables produced in this calculation. But we have the setup in place and could use it if needed (will slightly increase the CPU </a:t>
            </a:r>
            <a:r>
              <a:rPr lang="en-US" dirty="0" err="1" smtClean="0"/>
              <a:t>useage</a:t>
            </a:r>
            <a:r>
              <a:rPr lang="en-US" dirty="0" smtClean="0"/>
              <a:t>) [</a:t>
            </a:r>
            <a:r>
              <a:rPr lang="en-US" dirty="0" smtClean="0">
                <a:solidFill>
                  <a:srgbClr val="00B050"/>
                </a:solidFill>
              </a:rPr>
              <a:t>is it needed or is it just good to have?</a:t>
            </a:r>
            <a:r>
              <a:rPr lang="en-US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5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3561556"/>
            <a:ext cx="10058400" cy="201592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2➞3 processes</a:t>
            </a:r>
          </a:p>
          <a:p>
            <a:pPr algn="ctr"/>
            <a:endParaRPr lang="en-US" sz="2500" b="1" dirty="0"/>
          </a:p>
          <a:p>
            <a:pPr algn="ctr"/>
            <a:r>
              <a:rPr lang="en-US" sz="2500" b="1" dirty="0" smtClean="0"/>
              <a:t>Towards a first </a:t>
            </a:r>
            <a:r>
              <a:rPr lang="en-US" sz="2500" b="1" dirty="0" err="1" smtClean="0"/>
              <a:t>pheno</a:t>
            </a:r>
            <a:r>
              <a:rPr lang="en-US" sz="2500" b="1" dirty="0" smtClean="0"/>
              <a:t> application:</a:t>
            </a:r>
          </a:p>
          <a:p>
            <a:pPr algn="ctr"/>
            <a:endParaRPr lang="en-US" sz="2500" b="1" dirty="0"/>
          </a:p>
          <a:p>
            <a:pPr algn="ctr"/>
            <a:r>
              <a:rPr lang="en-US" sz="2500" b="1" dirty="0" smtClean="0"/>
              <a:t>3-photon production in NNLO QCD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5777302"/>
            <a:ext cx="4181081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err="1" smtClean="0">
                <a:solidFill>
                  <a:srgbClr val="FF0000"/>
                </a:solidFill>
              </a:rPr>
              <a:t>Chawdhry</a:t>
            </a:r>
            <a:r>
              <a:rPr lang="en-US" sz="1500" dirty="0" smtClean="0">
                <a:solidFill>
                  <a:srgbClr val="FF0000"/>
                </a:solidFill>
              </a:rPr>
              <a:t>, Czakon, Mitov, </a:t>
            </a:r>
            <a:r>
              <a:rPr lang="en-US" sz="1500" dirty="0" err="1" smtClean="0">
                <a:solidFill>
                  <a:srgbClr val="FF0000"/>
                </a:solidFill>
              </a:rPr>
              <a:t>Poncelet</a:t>
            </a:r>
            <a:r>
              <a:rPr lang="en-US" sz="1500" dirty="0" smtClean="0">
                <a:solidFill>
                  <a:srgbClr val="FF0000"/>
                </a:solidFill>
              </a:rPr>
              <a:t>, in progress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2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28600"/>
            <a:ext cx="10058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As a first application, we are working on the NNLO corrections to 3-photons at the LHC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Available detailed differential measurement from ATLAS (8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It shows clear </a:t>
            </a:r>
            <a:r>
              <a:rPr lang="en-US" dirty="0" smtClean="0"/>
              <a:t>discrepancy between NLO QCD and data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Calculation setup: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All channels included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All contributions, except for the 2-loop finite reminder, are included</a:t>
            </a:r>
            <a:r>
              <a:rPr lang="en-US" dirty="0" smtClean="0"/>
              <a:t>. The plan is to include it in the leading color approximation (</a:t>
            </a:r>
            <a:r>
              <a:rPr lang="en-US" dirty="0" err="1" smtClean="0"/>
              <a:t>subleading</a:t>
            </a:r>
            <a:r>
              <a:rPr lang="en-US" dirty="0" smtClean="0"/>
              <a:t> terms suppressed by 1/N</a:t>
            </a:r>
            <a:r>
              <a:rPr lang="en-US" baseline="-25000" dirty="0" smtClean="0"/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4200" y="819835"/>
            <a:ext cx="1683474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s-IS" sz="1500">
                <a:solidFill>
                  <a:srgbClr val="FF0000"/>
                </a:solidFill>
              </a:rPr>
              <a:t>arXiv:1712.07291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769300"/>
            <a:ext cx="6477000" cy="354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4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06824"/>
            <a:ext cx="6358582" cy="678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2800" y="2895600"/>
            <a:ext cx="1828800" cy="1219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Plot includes everything </a:t>
            </a:r>
            <a:r>
              <a:rPr lang="en-US" dirty="0" smtClean="0"/>
              <a:t>but the 2-loop finite reminder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32308" y="1752600"/>
            <a:ext cx="161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6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Outline</a:t>
            </a:r>
            <a:endParaRPr lang="en-US" sz="2500" b="1" baseline="-250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844689"/>
            <a:ext cx="100583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2➞2 processes</a:t>
            </a:r>
          </a:p>
          <a:p>
            <a:pPr marL="285750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2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 smtClean="0"/>
              <a:t>Update on NNLO top-pair production with NNLO decay</a:t>
            </a:r>
          </a:p>
          <a:p>
            <a:pPr marL="794924" lvl="2" indent="-285750">
              <a:buClr>
                <a:srgbClr val="00B050"/>
              </a:buClr>
              <a:buFont typeface="Wingdings" charset="2"/>
              <a:buChar char="Ø"/>
            </a:pPr>
            <a:endParaRPr lang="en-US" dirty="0"/>
          </a:p>
          <a:p>
            <a:pPr marL="794924" lvl="2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 smtClean="0"/>
              <a:t>Dijet production at NNLO</a:t>
            </a:r>
            <a:endParaRPr lang="en-US" dirty="0"/>
          </a:p>
          <a:p>
            <a:pPr marL="285750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2➞3 processes</a:t>
            </a:r>
          </a:p>
          <a:p>
            <a:pPr marL="285750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2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/>
              <a:t>3-photon production at NNLO in QCD</a:t>
            </a:r>
            <a:endParaRPr lang="en-US" dirty="0" smtClean="0"/>
          </a:p>
          <a:p>
            <a:pPr marL="794924" lvl="2" indent="-285750">
              <a:buClr>
                <a:srgbClr val="00B050"/>
              </a:buClr>
              <a:buFont typeface="Wingdings" charset="2"/>
              <a:buChar char="Ø"/>
            </a:pPr>
            <a:endParaRPr lang="en-US" dirty="0"/>
          </a:p>
          <a:p>
            <a:pPr marL="794924" lvl="2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 smtClean="0"/>
              <a:t>Status </a:t>
            </a:r>
            <a:r>
              <a:rPr lang="en-US" dirty="0" smtClean="0"/>
              <a:t>of the massless 5-point non-planar </a:t>
            </a:r>
            <a:r>
              <a:rPr lang="en-US" dirty="0" smtClean="0"/>
              <a:t>IBP reductions</a:t>
            </a:r>
            <a:endParaRPr lang="en-US" dirty="0" smtClean="0"/>
          </a:p>
          <a:p>
            <a:pPr marL="794924" lvl="2" indent="-285750">
              <a:buClr>
                <a:srgbClr val="00B050"/>
              </a:buClr>
              <a:buFont typeface="Wingdings" charset="2"/>
              <a:buChar char="Ø"/>
            </a:pPr>
            <a:endParaRPr lang="en-US" dirty="0"/>
          </a:p>
          <a:p>
            <a:pPr marL="285750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3009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11049"/>
            <a:ext cx="6400800" cy="68157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15360" y="1752600"/>
            <a:ext cx="161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00" y="2895600"/>
            <a:ext cx="1828800" cy="1219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Plot includes everything </a:t>
            </a:r>
            <a:r>
              <a:rPr lang="en-US" dirty="0" smtClean="0"/>
              <a:t>but the 2-loop finite reminder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4800"/>
            <a:ext cx="6629400" cy="70018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1295400"/>
            <a:ext cx="161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00" y="2895600"/>
            <a:ext cx="1828800" cy="1219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Plot includes everything </a:t>
            </a:r>
            <a:r>
              <a:rPr lang="en-US" dirty="0" smtClean="0"/>
              <a:t>but the 2-loop finite reminder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7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4800"/>
            <a:ext cx="6505146" cy="7010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2286000"/>
            <a:ext cx="161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00" y="2895600"/>
            <a:ext cx="1828800" cy="1219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Plot includes everything </a:t>
            </a:r>
            <a:r>
              <a:rPr lang="en-US" dirty="0" smtClean="0"/>
              <a:t>but the 2-loop finite reminder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6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13" y="356860"/>
            <a:ext cx="6536987" cy="68821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62400" y="1600200"/>
            <a:ext cx="161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00" y="2895600"/>
            <a:ext cx="1828800" cy="1219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Plot includes everything </a:t>
            </a:r>
            <a:r>
              <a:rPr lang="en-US" dirty="0" smtClean="0"/>
              <a:t>but the 2-loop finite reminder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8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503"/>
            <a:ext cx="1005839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What about the two-loop amplitude?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For the moment only leading color is possible. Assuming the VV is small the </a:t>
            </a:r>
            <a:r>
              <a:rPr lang="en-US" dirty="0" err="1" smtClean="0"/>
              <a:t>subleading</a:t>
            </a:r>
            <a:r>
              <a:rPr lang="en-US" dirty="0" smtClean="0"/>
              <a:t> color should be negligible.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Amplitude is not available (results for jets published)</a:t>
            </a: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We are computing it following a traditional approach: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 smtClean="0"/>
              <a:t>Generate diagrams 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 smtClean="0"/>
              <a:t>Substitute </a:t>
            </a:r>
            <a:r>
              <a:rPr lang="en-US" dirty="0" smtClean="0"/>
              <a:t>IBPs</a:t>
            </a:r>
            <a:endParaRPr lang="en-US" dirty="0" smtClean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 smtClean="0"/>
              <a:t>Express masters in terms of known functions (pentagon functions)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We have produced a globally valid expression, i.e. all needed crossings of momenta are performed </a:t>
            </a:r>
            <a:r>
              <a:rPr lang="en-US" dirty="0" smtClean="0"/>
              <a:t>explicitly</a:t>
            </a: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This leads to an explosion of number of masters (there are O(70) crossings).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As a result, the basis of functions is also very large O(3k)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Utilizing the IBP solutions is easy in Mathematica. 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What is hard is the manipulation of a very large number of terms due to crossings. We have found that finite fields reconstruction helps for adding many simplified expressions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The most complex part is the dealing with functions [</a:t>
            </a:r>
            <a:r>
              <a:rPr lang="en-US" dirty="0" smtClean="0">
                <a:solidFill>
                  <a:srgbClr val="00B050"/>
                </a:solidFill>
              </a:rPr>
              <a:t>current task</a:t>
            </a:r>
            <a:r>
              <a:rPr lang="en-US" dirty="0" smtClean="0"/>
              <a:t>]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Poles cancellation </a:t>
            </a:r>
            <a:r>
              <a:rPr lang="en-US" dirty="0" smtClean="0"/>
              <a:t>checked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/>
              <a:t>Numeric evaluation is slow but not a </a:t>
            </a:r>
            <a:r>
              <a:rPr lang="en-US" dirty="0" smtClean="0"/>
              <a:t>show-stopper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Trying a more economic approach without many of the permutations [</a:t>
            </a:r>
            <a:r>
              <a:rPr lang="en-US" dirty="0" smtClean="0">
                <a:solidFill>
                  <a:srgbClr val="00B050"/>
                </a:solidFill>
              </a:rPr>
              <a:t>current task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8218" y="1600200"/>
            <a:ext cx="4999574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Abreu, </a:t>
            </a:r>
            <a:r>
              <a:rPr lang="en-US" sz="1500" dirty="0" err="1" smtClean="0">
                <a:solidFill>
                  <a:srgbClr val="FF0000"/>
                </a:solidFill>
              </a:rPr>
              <a:t>Dormans</a:t>
            </a:r>
            <a:r>
              <a:rPr lang="en-US" sz="1500" dirty="0" smtClean="0">
                <a:solidFill>
                  <a:srgbClr val="FF0000"/>
                </a:solidFill>
              </a:rPr>
              <a:t>, </a:t>
            </a:r>
            <a:r>
              <a:rPr lang="en-US" sz="1500" dirty="0" err="1" smtClean="0">
                <a:solidFill>
                  <a:srgbClr val="FF0000"/>
                </a:solidFill>
              </a:rPr>
              <a:t>Febres</a:t>
            </a:r>
            <a:r>
              <a:rPr lang="en-US" sz="1500" dirty="0" smtClean="0">
                <a:solidFill>
                  <a:srgbClr val="FF0000"/>
                </a:solidFill>
              </a:rPr>
              <a:t> </a:t>
            </a:r>
            <a:r>
              <a:rPr lang="en-US" sz="1500" dirty="0">
                <a:solidFill>
                  <a:srgbClr val="FF0000"/>
                </a:solidFill>
              </a:rPr>
              <a:t>Cordero</a:t>
            </a:r>
            <a:r>
              <a:rPr lang="en-US" sz="1500" dirty="0" smtClean="0">
                <a:solidFill>
                  <a:srgbClr val="FF0000"/>
                </a:solidFill>
              </a:rPr>
              <a:t>, </a:t>
            </a:r>
            <a:r>
              <a:rPr lang="en-US" sz="1500" dirty="0" err="1" smtClean="0">
                <a:solidFill>
                  <a:srgbClr val="FF0000"/>
                </a:solidFill>
              </a:rPr>
              <a:t>Ita</a:t>
            </a:r>
            <a:r>
              <a:rPr lang="en-US" sz="1500" dirty="0" smtClean="0">
                <a:solidFill>
                  <a:srgbClr val="FF0000"/>
                </a:solidFill>
              </a:rPr>
              <a:t>, Page, </a:t>
            </a:r>
            <a:r>
              <a:rPr lang="en-US" sz="1500" dirty="0" err="1" smtClean="0">
                <a:solidFill>
                  <a:srgbClr val="FF0000"/>
                </a:solidFill>
              </a:rPr>
              <a:t>Sotnikov</a:t>
            </a:r>
            <a:r>
              <a:rPr lang="en-US" sz="1500" dirty="0" smtClean="0">
                <a:solidFill>
                  <a:srgbClr val="FF0000"/>
                </a:solidFill>
              </a:rPr>
              <a:t> ‘19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1886635"/>
            <a:ext cx="2950488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7030A0"/>
                </a:solidFill>
              </a:rPr>
              <a:t>See also talks by Abreu and </a:t>
            </a:r>
            <a:r>
              <a:rPr lang="en-US" sz="1500" dirty="0" err="1" smtClean="0">
                <a:solidFill>
                  <a:srgbClr val="7030A0"/>
                </a:solidFill>
              </a:rPr>
              <a:t>Zoia</a:t>
            </a:r>
            <a:endParaRPr lang="en-US" sz="15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3138" y="2801035"/>
            <a:ext cx="3125599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“</a:t>
            </a:r>
            <a:r>
              <a:rPr lang="en-US" sz="1500" dirty="0" err="1" smtClean="0">
                <a:solidFill>
                  <a:srgbClr val="FF0000"/>
                </a:solidFill>
              </a:rPr>
              <a:t>DiaGen</a:t>
            </a:r>
            <a:r>
              <a:rPr lang="en-US" sz="1500" dirty="0" smtClean="0">
                <a:solidFill>
                  <a:srgbClr val="FF0000"/>
                </a:solidFill>
              </a:rPr>
              <a:t>” by Czakon (private code)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8408" y="3048000"/>
            <a:ext cx="3548792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err="1" smtClean="0">
                <a:solidFill>
                  <a:srgbClr val="FF0000"/>
                </a:solidFill>
              </a:rPr>
              <a:t>Chawdhry</a:t>
            </a:r>
            <a:r>
              <a:rPr lang="en-US" sz="1500" dirty="0" smtClean="0">
                <a:solidFill>
                  <a:srgbClr val="FF0000"/>
                </a:solidFill>
              </a:rPr>
              <a:t>, Mitov, Lim </a:t>
            </a:r>
            <a:r>
              <a:rPr lang="is-IS" sz="1500" dirty="0">
                <a:solidFill>
                  <a:srgbClr val="FF0000"/>
                </a:solidFill>
              </a:rPr>
              <a:t>arXiv:1805.09182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720" y="3486835"/>
            <a:ext cx="4026680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err="1">
                <a:solidFill>
                  <a:srgbClr val="FF0000"/>
                </a:solidFill>
              </a:rPr>
              <a:t>Gehrmann</a:t>
            </a:r>
            <a:r>
              <a:rPr lang="en-US" sz="1500" dirty="0" smtClean="0">
                <a:solidFill>
                  <a:srgbClr val="FF0000"/>
                </a:solidFill>
              </a:rPr>
              <a:t>, Henn, </a:t>
            </a:r>
            <a:r>
              <a:rPr lang="en-US" sz="1500" dirty="0">
                <a:solidFill>
                  <a:srgbClr val="FF0000"/>
                </a:solidFill>
              </a:rPr>
              <a:t>Lo </a:t>
            </a:r>
            <a:r>
              <a:rPr lang="en-US" sz="1500" dirty="0" err="1" smtClean="0">
                <a:solidFill>
                  <a:srgbClr val="FF0000"/>
                </a:solidFill>
              </a:rPr>
              <a:t>Presti</a:t>
            </a:r>
            <a:r>
              <a:rPr lang="en-US" sz="1500" dirty="0" smtClean="0">
                <a:solidFill>
                  <a:srgbClr val="FF0000"/>
                </a:solidFill>
              </a:rPr>
              <a:t> </a:t>
            </a:r>
            <a:r>
              <a:rPr lang="is-IS" sz="1500" dirty="0">
                <a:solidFill>
                  <a:srgbClr val="FF0000"/>
                </a:solidFill>
              </a:rPr>
              <a:t>arXiv:</a:t>
            </a:r>
            <a:r>
              <a:rPr lang="en-US" sz="1500" dirty="0" smtClean="0">
                <a:solidFill>
                  <a:srgbClr val="FF0000"/>
                </a:solidFill>
              </a:rPr>
              <a:t>1807.09812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3561556"/>
            <a:ext cx="10058400" cy="163120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2➞3 processes</a:t>
            </a:r>
          </a:p>
          <a:p>
            <a:pPr algn="ctr"/>
            <a:endParaRPr lang="en-US" sz="2500" b="1" dirty="0"/>
          </a:p>
          <a:p>
            <a:pPr algn="ctr"/>
            <a:r>
              <a:rPr lang="en-US" sz="2500" b="1" dirty="0" smtClean="0"/>
              <a:t>Status of IBP reductions for massless 2-loop 5-point amplitudes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22551" y="5605262"/>
            <a:ext cx="2625527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err="1" smtClean="0">
                <a:solidFill>
                  <a:srgbClr val="FF0000"/>
                </a:solidFill>
              </a:rPr>
              <a:t>Chawdhry</a:t>
            </a:r>
            <a:r>
              <a:rPr lang="en-US" sz="1500" dirty="0" smtClean="0">
                <a:solidFill>
                  <a:srgbClr val="FF0000"/>
                </a:solidFill>
              </a:rPr>
              <a:t>, Mitov, in progress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28600"/>
            <a:ext cx="1005839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With the planar IBPs solved... 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mr-IN" dirty="0" smtClean="0"/>
              <a:t>…</a:t>
            </a:r>
            <a:r>
              <a:rPr lang="en-US" dirty="0" smtClean="0"/>
              <a:t>we have turned our attention towards the non-planar ones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Significant complication: CPU needed per master is about O(10</a:t>
            </a:r>
            <a:r>
              <a:rPr lang="en-US" baseline="30000" dirty="0" smtClean="0"/>
              <a:t>3</a:t>
            </a:r>
            <a:r>
              <a:rPr lang="en-US" dirty="0" smtClean="0"/>
              <a:t>) bigger than in the planar case. And many more masters.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To cope with this we have rewritten the code so it now can: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Parallelize across 10k+ CPU’s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Start, stop, restart a </a:t>
            </a:r>
            <a:r>
              <a:rPr lang="en-US" dirty="0" smtClean="0"/>
              <a:t>calculation</a:t>
            </a:r>
            <a:endParaRPr lang="en-US" dirty="0" smtClean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Some non-planar results so far: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Computed </a:t>
            </a:r>
            <a:r>
              <a:rPr lang="en-US" dirty="0" smtClean="0"/>
              <a:t>the most </a:t>
            </a:r>
            <a:r>
              <a:rPr lang="en-US" dirty="0" smtClean="0"/>
              <a:t>difficult master up to -4. </a:t>
            </a:r>
            <a:r>
              <a:rPr lang="en-US" dirty="0"/>
              <a:t>Took 1 month using 75 CPUs. </a:t>
            </a:r>
            <a:r>
              <a:rPr lang="en-US" dirty="0" smtClean="0"/>
              <a:t>All its coefficients are </a:t>
            </a:r>
            <a:r>
              <a:rPr lang="en-US" dirty="0"/>
              <a:t>11GB (</a:t>
            </a:r>
            <a:r>
              <a:rPr lang="en-US" dirty="0" smtClean="0"/>
              <a:t>uncompressed and </a:t>
            </a:r>
            <a:r>
              <a:rPr lang="en-US" dirty="0" err="1" smtClean="0"/>
              <a:t>unfactorized</a:t>
            </a:r>
            <a:r>
              <a:rPr lang="en-US" dirty="0" smtClean="0"/>
              <a:t>)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Computed the easiest 3-propagator master up </a:t>
            </a:r>
            <a:r>
              <a:rPr lang="en-US" dirty="0"/>
              <a:t>to </a:t>
            </a:r>
            <a:r>
              <a:rPr lang="en-US" dirty="0" smtClean="0"/>
              <a:t>-5 [</a:t>
            </a:r>
            <a:r>
              <a:rPr lang="en-US" dirty="0" smtClean="0">
                <a:solidFill>
                  <a:srgbClr val="00B050"/>
                </a:solidFill>
              </a:rPr>
              <a:t>note: the IBPs for the 3-propagator masters are the hardest to compute</a:t>
            </a:r>
            <a:r>
              <a:rPr lang="en-US" dirty="0" smtClean="0"/>
              <a:t>]. </a:t>
            </a:r>
            <a:r>
              <a:rPr lang="en-US" dirty="0"/>
              <a:t>Took 2 </a:t>
            </a:r>
            <a:r>
              <a:rPr lang="en-US" dirty="0" smtClean="0"/>
              <a:t>months using 75 CPUs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Work is ongoing on all masters. But progress is slower than hoped with the limited CPU available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28408" y="438835"/>
            <a:ext cx="3548792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err="1" smtClean="0">
                <a:solidFill>
                  <a:srgbClr val="FF0000"/>
                </a:solidFill>
              </a:rPr>
              <a:t>Chawdhry</a:t>
            </a:r>
            <a:r>
              <a:rPr lang="en-US" sz="1500" dirty="0" smtClean="0">
                <a:solidFill>
                  <a:srgbClr val="FF0000"/>
                </a:solidFill>
              </a:rPr>
              <a:t>, Mitov, Lim </a:t>
            </a:r>
            <a:r>
              <a:rPr lang="is-IS" sz="1500" dirty="0">
                <a:solidFill>
                  <a:srgbClr val="FF0000"/>
                </a:solidFill>
              </a:rPr>
              <a:t>arXiv:1805.09182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7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35615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Conclusions</a:t>
            </a:r>
            <a:endParaRPr lang="en-US" sz="2500" b="1" baseline="-25000" dirty="0" smtClean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51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39889"/>
            <a:ext cx="100583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Steady progress on NNLO calculations within the STRIPPER framework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 smtClean="0"/>
              <a:t>Top-pair production and decay in the NWA. Precision starts to challenge current NLO-accurate event generators. The need for NNLO-accurate ones becomes clearer.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Ø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 smtClean="0"/>
              <a:t>A new application: </a:t>
            </a:r>
            <a:r>
              <a:rPr lang="en-US" dirty="0" err="1" smtClean="0"/>
              <a:t>dijet</a:t>
            </a:r>
            <a:r>
              <a:rPr lang="en-US" dirty="0" smtClean="0"/>
              <a:t> production. First complete NNLO </a:t>
            </a:r>
            <a:r>
              <a:rPr lang="en-US" dirty="0" err="1" smtClean="0"/>
              <a:t>dijet</a:t>
            </a:r>
            <a:r>
              <a:rPr lang="en-US" dirty="0" smtClean="0"/>
              <a:t> calculation. Currently precision is restricted by MC statistics. All distributions can be computed with more CPU</a:t>
            </a: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First application to 2➞3 processes: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3-photon production in NNLO QCD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Currently all is included but the 2-loop finite reminder. Work in progress.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Significant NNLO corrections.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Work ongoing for solving the non-planar 2-loop 5-point IBPs. New software developments and improvements. Ultimately, we are constrained by available CPU.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Implementing ideas for the usability and user-friendliness of the computed 2-loop amplitudes</a:t>
            </a:r>
          </a:p>
        </p:txBody>
      </p:sp>
    </p:spTree>
    <p:extLst>
      <p:ext uri="{BB962C8B-B14F-4D97-AF65-F5344CB8AC3E}">
        <p14:creationId xmlns:p14="http://schemas.microsoft.com/office/powerpoint/2010/main" val="13227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3561556"/>
            <a:ext cx="10058400" cy="111824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2➞2 processes</a:t>
            </a:r>
          </a:p>
          <a:p>
            <a:pPr algn="ctr"/>
            <a:endParaRPr lang="en-US" sz="2500" b="1" baseline="-25000" dirty="0"/>
          </a:p>
          <a:p>
            <a:pPr algn="ctr"/>
            <a:r>
              <a:rPr lang="en-US" sz="2500" b="1" dirty="0" smtClean="0"/>
              <a:t>Top-pair production and decay in NWA</a:t>
            </a:r>
            <a:endParaRPr lang="en-US" sz="2500" b="1" baseline="-25000" dirty="0" smtClean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38600" y="5181600"/>
            <a:ext cx="5834931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Behring, </a:t>
            </a:r>
            <a:r>
              <a:rPr lang="en-US" sz="1500" dirty="0" smtClean="0">
                <a:solidFill>
                  <a:srgbClr val="FF0000"/>
                </a:solidFill>
              </a:rPr>
              <a:t>Czakon</a:t>
            </a:r>
            <a:r>
              <a:rPr lang="en-US" sz="1500" dirty="0">
                <a:solidFill>
                  <a:srgbClr val="FF0000"/>
                </a:solidFill>
              </a:rPr>
              <a:t>, </a:t>
            </a:r>
            <a:r>
              <a:rPr lang="en-US" sz="1500" dirty="0" smtClean="0">
                <a:solidFill>
                  <a:srgbClr val="FF0000"/>
                </a:solidFill>
              </a:rPr>
              <a:t>Mitov</a:t>
            </a:r>
            <a:r>
              <a:rPr lang="en-US" sz="1500" dirty="0">
                <a:solidFill>
                  <a:srgbClr val="FF0000"/>
                </a:solidFill>
              </a:rPr>
              <a:t>, </a:t>
            </a:r>
            <a:r>
              <a:rPr lang="en-US" sz="1500" dirty="0" smtClean="0">
                <a:solidFill>
                  <a:srgbClr val="FF0000"/>
                </a:solidFill>
              </a:rPr>
              <a:t>Papanastasiou, </a:t>
            </a:r>
            <a:r>
              <a:rPr lang="en-US" sz="1500" dirty="0" err="1" smtClean="0">
                <a:solidFill>
                  <a:srgbClr val="FF0000"/>
                </a:solidFill>
              </a:rPr>
              <a:t>Poncelet</a:t>
            </a:r>
            <a:r>
              <a:rPr lang="en-US" sz="1500" dirty="0" smtClean="0">
                <a:solidFill>
                  <a:srgbClr val="FF0000"/>
                </a:solidFill>
              </a:rPr>
              <a:t> </a:t>
            </a:r>
            <a:r>
              <a:rPr lang="is-IS" sz="1500" dirty="0">
                <a:solidFill>
                  <a:srgbClr val="FF0000"/>
                </a:solidFill>
              </a:rPr>
              <a:t>arXiv:1901.05407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0720" y="6299200"/>
            <a:ext cx="8467190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First complete calculation of top-pair production and decay, both at NNLO in QCD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7000" y="2098636"/>
            <a:ext cx="2177456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7030A0"/>
                </a:solidFill>
              </a:rPr>
              <a:t>See also talk by </a:t>
            </a:r>
            <a:r>
              <a:rPr lang="en-US" sz="1500" dirty="0" err="1" smtClean="0">
                <a:solidFill>
                  <a:srgbClr val="7030A0"/>
                </a:solidFill>
              </a:rPr>
              <a:t>Devoto</a:t>
            </a:r>
            <a:endParaRPr lang="en-US" sz="15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0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smtClean="0"/>
              <a:t>The new kid on the block: </a:t>
            </a:r>
            <a:r>
              <a:rPr lang="en-US" sz="2500" b="1" dirty="0" err="1" smtClean="0"/>
              <a:t>ttbar</a:t>
            </a:r>
            <a:r>
              <a:rPr lang="en-US" sz="2500" b="1" dirty="0" smtClean="0"/>
              <a:t> spin correlations</a:t>
            </a:r>
            <a:endParaRPr lang="en-US" sz="2500" b="1" baseline="-250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31669"/>
            <a:ext cx="7415220" cy="67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err="1"/>
              <a:t>ttbar</a:t>
            </a:r>
            <a:r>
              <a:rPr lang="en-US" sz="2500" b="1" dirty="0"/>
              <a:t> spin correlations</a:t>
            </a:r>
            <a:endParaRPr lang="en-US" sz="2500" b="1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" y="609600"/>
            <a:ext cx="100583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Some background: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Individual top quarks are produced </a:t>
            </a:r>
            <a:r>
              <a:rPr lang="en-US" dirty="0" err="1" smtClean="0"/>
              <a:t>unpolarized</a:t>
            </a:r>
            <a:endParaRPr lang="en-US" dirty="0" smtClean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However the spins of the two top quarks in the pair are strongly correlated 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Since the top decays very fast (the only quark we could observe as a bare quark) its spin information is passed to its decay products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Measuring distributions of decay products one can see the imprint of these spin correlations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/>
              <a:t>Why is this observable </a:t>
            </a:r>
            <a:r>
              <a:rPr lang="en-US" dirty="0" smtClean="0"/>
              <a:t>interesting? It can help differentiate non-SM contributions to top pair production: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729" y="4445000"/>
            <a:ext cx="5791200" cy="287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3201" y="6096000"/>
            <a:ext cx="2240550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From </a:t>
            </a:r>
            <a:r>
              <a:rPr lang="is-IS" sz="1500" dirty="0" smtClean="0">
                <a:solidFill>
                  <a:srgbClr val="FF0000"/>
                </a:solidFill>
              </a:rPr>
              <a:t>arXiv:1905.08634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533400"/>
            <a:ext cx="4023002" cy="111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err="1"/>
              <a:t>ttbar</a:t>
            </a:r>
            <a:r>
              <a:rPr lang="en-US" sz="2500" b="1" dirty="0"/>
              <a:t> spin correlations</a:t>
            </a:r>
            <a:endParaRPr lang="en-US" sz="2500" b="1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" y="609600"/>
            <a:ext cx="10058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In principle the full spin density matrix can be measured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However, precision is low (since special frames are needed)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To improve precision, use lab-frame distributions (they mix spin-correlation with kinematics)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Best candidate: </a:t>
            </a:r>
            <a:r>
              <a:rPr lang="en-US" dirty="0" err="1" smtClean="0"/>
              <a:t>Δ</a:t>
            </a:r>
            <a:r>
              <a:rPr lang="en-US" dirty="0" smtClean="0"/>
              <a:t>𝛗 - the angle between the two leptons in the transverse plane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308860"/>
            <a:ext cx="3429000" cy="3205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808" y="5667305"/>
            <a:ext cx="5708992" cy="1639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462" y="2337623"/>
            <a:ext cx="3475738" cy="317495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6096000" y="6855809"/>
            <a:ext cx="1007745" cy="477078"/>
          </a:xfrm>
          <a:custGeom>
            <a:avLst/>
            <a:gdLst>
              <a:gd name="connsiteX0" fmla="*/ 62309 w 1195370"/>
              <a:gd name="connsiteY0" fmla="*/ 69574 h 477078"/>
              <a:gd name="connsiteX1" fmla="*/ 2674 w 1195370"/>
              <a:gd name="connsiteY1" fmla="*/ 139148 h 477078"/>
              <a:gd name="connsiteX2" fmla="*/ 32492 w 1195370"/>
              <a:gd name="connsiteY2" fmla="*/ 288235 h 477078"/>
              <a:gd name="connsiteX3" fmla="*/ 42431 w 1195370"/>
              <a:gd name="connsiteY3" fmla="*/ 318052 h 477078"/>
              <a:gd name="connsiteX4" fmla="*/ 92126 w 1195370"/>
              <a:gd name="connsiteY4" fmla="*/ 367748 h 477078"/>
              <a:gd name="connsiteX5" fmla="*/ 112005 w 1195370"/>
              <a:gd name="connsiteY5" fmla="*/ 387626 h 477078"/>
              <a:gd name="connsiteX6" fmla="*/ 141822 w 1195370"/>
              <a:gd name="connsiteY6" fmla="*/ 407504 h 477078"/>
              <a:gd name="connsiteX7" fmla="*/ 161700 w 1195370"/>
              <a:gd name="connsiteY7" fmla="*/ 427383 h 477078"/>
              <a:gd name="connsiteX8" fmla="*/ 231274 w 1195370"/>
              <a:gd name="connsiteY8" fmla="*/ 447261 h 477078"/>
              <a:gd name="connsiteX9" fmla="*/ 261092 w 1195370"/>
              <a:gd name="connsiteY9" fmla="*/ 467139 h 477078"/>
              <a:gd name="connsiteX10" fmla="*/ 300848 w 1195370"/>
              <a:gd name="connsiteY10" fmla="*/ 477078 h 477078"/>
              <a:gd name="connsiteX11" fmla="*/ 748109 w 1195370"/>
              <a:gd name="connsiteY11" fmla="*/ 467139 h 477078"/>
              <a:gd name="connsiteX12" fmla="*/ 897196 w 1195370"/>
              <a:gd name="connsiteY12" fmla="*/ 437322 h 477078"/>
              <a:gd name="connsiteX13" fmla="*/ 946892 w 1195370"/>
              <a:gd name="connsiteY13" fmla="*/ 427383 h 477078"/>
              <a:gd name="connsiteX14" fmla="*/ 986648 w 1195370"/>
              <a:gd name="connsiteY14" fmla="*/ 417444 h 477078"/>
              <a:gd name="connsiteX15" fmla="*/ 1076100 w 1195370"/>
              <a:gd name="connsiteY15" fmla="*/ 397565 h 477078"/>
              <a:gd name="connsiteX16" fmla="*/ 1135735 w 1195370"/>
              <a:gd name="connsiteY16" fmla="*/ 357809 h 477078"/>
              <a:gd name="connsiteX17" fmla="*/ 1185431 w 1195370"/>
              <a:gd name="connsiteY17" fmla="*/ 318052 h 477078"/>
              <a:gd name="connsiteX18" fmla="*/ 1195370 w 1195370"/>
              <a:gd name="connsiteY18" fmla="*/ 288235 h 477078"/>
              <a:gd name="connsiteX19" fmla="*/ 1185431 w 1195370"/>
              <a:gd name="connsiteY19" fmla="*/ 248478 h 477078"/>
              <a:gd name="connsiteX20" fmla="*/ 1145674 w 1195370"/>
              <a:gd name="connsiteY20" fmla="*/ 178904 h 477078"/>
              <a:gd name="connsiteX21" fmla="*/ 1095979 w 1195370"/>
              <a:gd name="connsiteY21" fmla="*/ 89452 h 477078"/>
              <a:gd name="connsiteX22" fmla="*/ 1076100 w 1195370"/>
              <a:gd name="connsiteY22" fmla="*/ 69574 h 477078"/>
              <a:gd name="connsiteX23" fmla="*/ 1036344 w 1195370"/>
              <a:gd name="connsiteY23" fmla="*/ 9939 h 477078"/>
              <a:gd name="connsiteX24" fmla="*/ 1006526 w 1195370"/>
              <a:gd name="connsiteY24" fmla="*/ 0 h 477078"/>
              <a:gd name="connsiteX25" fmla="*/ 628839 w 1195370"/>
              <a:gd name="connsiteY25" fmla="*/ 9939 h 477078"/>
              <a:gd name="connsiteX26" fmla="*/ 579144 w 1195370"/>
              <a:gd name="connsiteY26" fmla="*/ 19878 h 477078"/>
              <a:gd name="connsiteX27" fmla="*/ 469813 w 1195370"/>
              <a:gd name="connsiteY27" fmla="*/ 39757 h 477078"/>
              <a:gd name="connsiteX28" fmla="*/ 439996 w 1195370"/>
              <a:gd name="connsiteY28" fmla="*/ 49696 h 477078"/>
              <a:gd name="connsiteX29" fmla="*/ 350544 w 1195370"/>
              <a:gd name="connsiteY29" fmla="*/ 59635 h 477078"/>
              <a:gd name="connsiteX30" fmla="*/ 62309 w 1195370"/>
              <a:gd name="connsiteY30" fmla="*/ 69574 h 4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95370" h="477078">
                <a:moveTo>
                  <a:pt x="62309" y="69574"/>
                </a:moveTo>
                <a:cubicBezTo>
                  <a:pt x="4331" y="82826"/>
                  <a:pt x="3838" y="122849"/>
                  <a:pt x="2674" y="139148"/>
                </a:cubicBezTo>
                <a:cubicBezTo>
                  <a:pt x="-5139" y="248522"/>
                  <a:pt x="3978" y="221705"/>
                  <a:pt x="32492" y="288235"/>
                </a:cubicBezTo>
                <a:cubicBezTo>
                  <a:pt x="36619" y="297865"/>
                  <a:pt x="36145" y="309671"/>
                  <a:pt x="42431" y="318052"/>
                </a:cubicBezTo>
                <a:cubicBezTo>
                  <a:pt x="56487" y="336793"/>
                  <a:pt x="75561" y="351183"/>
                  <a:pt x="92126" y="367748"/>
                </a:cubicBezTo>
                <a:cubicBezTo>
                  <a:pt x="98752" y="374374"/>
                  <a:pt x="104208" y="382428"/>
                  <a:pt x="112005" y="387626"/>
                </a:cubicBezTo>
                <a:cubicBezTo>
                  <a:pt x="121944" y="394252"/>
                  <a:pt x="132494" y="400042"/>
                  <a:pt x="141822" y="407504"/>
                </a:cubicBezTo>
                <a:cubicBezTo>
                  <a:pt x="149139" y="413358"/>
                  <a:pt x="153665" y="422562"/>
                  <a:pt x="161700" y="427383"/>
                </a:cubicBezTo>
                <a:cubicBezTo>
                  <a:pt x="171883" y="433493"/>
                  <a:pt x="223849" y="445405"/>
                  <a:pt x="231274" y="447261"/>
                </a:cubicBezTo>
                <a:cubicBezTo>
                  <a:pt x="241213" y="453887"/>
                  <a:pt x="250112" y="462434"/>
                  <a:pt x="261092" y="467139"/>
                </a:cubicBezTo>
                <a:cubicBezTo>
                  <a:pt x="273647" y="472520"/>
                  <a:pt x="287188" y="477078"/>
                  <a:pt x="300848" y="477078"/>
                </a:cubicBezTo>
                <a:cubicBezTo>
                  <a:pt x="449972" y="477078"/>
                  <a:pt x="599022" y="470452"/>
                  <a:pt x="748109" y="467139"/>
                </a:cubicBezTo>
                <a:cubicBezTo>
                  <a:pt x="921444" y="442377"/>
                  <a:pt x="705491" y="475662"/>
                  <a:pt x="897196" y="437322"/>
                </a:cubicBezTo>
                <a:cubicBezTo>
                  <a:pt x="913761" y="434009"/>
                  <a:pt x="930401" y="431048"/>
                  <a:pt x="946892" y="427383"/>
                </a:cubicBezTo>
                <a:cubicBezTo>
                  <a:pt x="960227" y="424420"/>
                  <a:pt x="973253" y="420123"/>
                  <a:pt x="986648" y="417444"/>
                </a:cubicBezTo>
                <a:cubicBezTo>
                  <a:pt x="1004343" y="413905"/>
                  <a:pt x="1054340" y="409654"/>
                  <a:pt x="1076100" y="397565"/>
                </a:cubicBezTo>
                <a:cubicBezTo>
                  <a:pt x="1096984" y="385963"/>
                  <a:pt x="1115857" y="371061"/>
                  <a:pt x="1135735" y="357809"/>
                </a:cubicBezTo>
                <a:cubicBezTo>
                  <a:pt x="1173351" y="332732"/>
                  <a:pt x="1157106" y="346379"/>
                  <a:pt x="1185431" y="318052"/>
                </a:cubicBezTo>
                <a:cubicBezTo>
                  <a:pt x="1188744" y="308113"/>
                  <a:pt x="1195370" y="298712"/>
                  <a:pt x="1195370" y="288235"/>
                </a:cubicBezTo>
                <a:cubicBezTo>
                  <a:pt x="1195370" y="274575"/>
                  <a:pt x="1190227" y="261268"/>
                  <a:pt x="1185431" y="248478"/>
                </a:cubicBezTo>
                <a:cubicBezTo>
                  <a:pt x="1169049" y="204791"/>
                  <a:pt x="1166646" y="215605"/>
                  <a:pt x="1145674" y="178904"/>
                </a:cubicBezTo>
                <a:cubicBezTo>
                  <a:pt x="1118667" y="131642"/>
                  <a:pt x="1131450" y="139111"/>
                  <a:pt x="1095979" y="89452"/>
                </a:cubicBezTo>
                <a:cubicBezTo>
                  <a:pt x="1090532" y="81827"/>
                  <a:pt x="1082726" y="76200"/>
                  <a:pt x="1076100" y="69574"/>
                </a:cubicBezTo>
                <a:cubicBezTo>
                  <a:pt x="1065745" y="48864"/>
                  <a:pt x="1058025" y="22948"/>
                  <a:pt x="1036344" y="9939"/>
                </a:cubicBezTo>
                <a:cubicBezTo>
                  <a:pt x="1027360" y="4549"/>
                  <a:pt x="1016465" y="3313"/>
                  <a:pt x="1006526" y="0"/>
                </a:cubicBezTo>
                <a:cubicBezTo>
                  <a:pt x="880630" y="3313"/>
                  <a:pt x="754642" y="4088"/>
                  <a:pt x="628839" y="9939"/>
                </a:cubicBezTo>
                <a:cubicBezTo>
                  <a:pt x="611964" y="10724"/>
                  <a:pt x="595807" y="17101"/>
                  <a:pt x="579144" y="19878"/>
                </a:cubicBezTo>
                <a:cubicBezTo>
                  <a:pt x="511583" y="31139"/>
                  <a:pt x="523239" y="24493"/>
                  <a:pt x="469813" y="39757"/>
                </a:cubicBezTo>
                <a:cubicBezTo>
                  <a:pt x="459739" y="42635"/>
                  <a:pt x="450330" y="47974"/>
                  <a:pt x="439996" y="49696"/>
                </a:cubicBezTo>
                <a:cubicBezTo>
                  <a:pt x="410403" y="54628"/>
                  <a:pt x="380496" y="57923"/>
                  <a:pt x="350544" y="59635"/>
                </a:cubicBezTo>
                <a:cubicBezTo>
                  <a:pt x="172152" y="69829"/>
                  <a:pt x="120287" y="56322"/>
                  <a:pt x="62309" y="69574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81679" y="6741581"/>
            <a:ext cx="230729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Significant deviation!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0" y="5280028"/>
            <a:ext cx="2149563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mr-IN" sz="1500" dirty="0">
                <a:solidFill>
                  <a:srgbClr val="FF0000"/>
                </a:solidFill>
              </a:rPr>
              <a:t>ATLAS-CONF-2018-027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0"/>
            <a:ext cx="2443591" cy="14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err="1"/>
              <a:t>ttbar</a:t>
            </a:r>
            <a:r>
              <a:rPr lang="en-US" sz="2500" b="1" dirty="0"/>
              <a:t> spin correlations</a:t>
            </a:r>
            <a:endParaRPr lang="en-US" sz="2500" b="1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" y="609600"/>
            <a:ext cx="1005839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So, what’s the explanation?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Months after ATLAS published, the NNLO calculation with top decay also at NNLO appeared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An extensive analysis was made. All but one sources were dismissed: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Scale choice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err="1" smtClean="0"/>
              <a:t>m</a:t>
            </a:r>
            <a:r>
              <a:rPr lang="en-US" baseline="-25000" dirty="0" err="1" smtClean="0"/>
              <a:t>top</a:t>
            </a:r>
            <a:endParaRPr lang="en-US" baseline="-25000" dirty="0" smtClean="0"/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PDF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Finite width and EW corrections</a:t>
            </a:r>
          </a:p>
          <a:p>
            <a:pPr marL="794924" lvl="1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What we found was very surprising: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NNLO describes the data in fiducial volume but not in the inclusive one! How can that be?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6200" y="1628594"/>
            <a:ext cx="5834931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Behring, </a:t>
            </a:r>
            <a:r>
              <a:rPr lang="en-US" sz="1500" dirty="0" smtClean="0">
                <a:solidFill>
                  <a:srgbClr val="FF0000"/>
                </a:solidFill>
              </a:rPr>
              <a:t>Czakon</a:t>
            </a:r>
            <a:r>
              <a:rPr lang="en-US" sz="1500" dirty="0">
                <a:solidFill>
                  <a:srgbClr val="FF0000"/>
                </a:solidFill>
              </a:rPr>
              <a:t>, </a:t>
            </a:r>
            <a:r>
              <a:rPr lang="en-US" sz="1500" dirty="0" smtClean="0">
                <a:solidFill>
                  <a:srgbClr val="FF0000"/>
                </a:solidFill>
              </a:rPr>
              <a:t>Mitov</a:t>
            </a:r>
            <a:r>
              <a:rPr lang="en-US" sz="1500" dirty="0">
                <a:solidFill>
                  <a:srgbClr val="FF0000"/>
                </a:solidFill>
              </a:rPr>
              <a:t>, </a:t>
            </a:r>
            <a:r>
              <a:rPr lang="en-US" sz="1500" dirty="0" smtClean="0">
                <a:solidFill>
                  <a:srgbClr val="FF0000"/>
                </a:solidFill>
              </a:rPr>
              <a:t>Papanastasiou, </a:t>
            </a:r>
            <a:r>
              <a:rPr lang="en-US" sz="1500" dirty="0" err="1" smtClean="0">
                <a:solidFill>
                  <a:srgbClr val="FF0000"/>
                </a:solidFill>
              </a:rPr>
              <a:t>Poncelet</a:t>
            </a:r>
            <a:r>
              <a:rPr lang="en-US" sz="1500" dirty="0" smtClean="0">
                <a:solidFill>
                  <a:srgbClr val="FF0000"/>
                </a:solidFill>
              </a:rPr>
              <a:t> </a:t>
            </a:r>
            <a:r>
              <a:rPr lang="is-IS" sz="1500" dirty="0">
                <a:solidFill>
                  <a:srgbClr val="FF0000"/>
                </a:solidFill>
              </a:rPr>
              <a:t>arXiv:1901.05407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7707"/>
            <a:ext cx="4876800" cy="2489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856" y="4419600"/>
            <a:ext cx="4925544" cy="25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1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err="1"/>
              <a:t>ttbar</a:t>
            </a:r>
            <a:r>
              <a:rPr lang="en-US" sz="2500" b="1" dirty="0"/>
              <a:t> spin correlations</a:t>
            </a:r>
            <a:endParaRPr lang="en-US" sz="2500" b="1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smtClean="0"/>
              <a:t>Progress in 2➞2 and 2➞3 NNLO                                                                   Alexander Mitov                                                                        Loopfest, 12 Aug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" y="609600"/>
            <a:ext cx="100583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We concluded that the only explanation is that the MC modeling used in </a:t>
            </a:r>
            <a:r>
              <a:rPr lang="en-US" dirty="0" err="1" smtClean="0"/>
              <a:t>ttbar</a:t>
            </a:r>
            <a:r>
              <a:rPr lang="en-US" dirty="0" smtClean="0"/>
              <a:t> modeling is not precise enough and we see deviations there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An important effect due to MC modeling is observed. Likely to bring to scrutiny the precision of existing MC generators and further motivate NNLO showers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After our paper appeared, ATLAS published an update: use Inclusive selection only + the following plot: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8309" y="4414563"/>
            <a:ext cx="247401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ATLAS: </a:t>
            </a:r>
            <a:r>
              <a:rPr lang="en-US" sz="1600" dirty="0">
                <a:solidFill>
                  <a:srgbClr val="FF0000"/>
                </a:solidFill>
              </a:rPr>
              <a:t>arXiv:1903.07570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046" y="3048000"/>
            <a:ext cx="4517154" cy="43673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3200" y="1981200"/>
            <a:ext cx="1972015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7030A0"/>
                </a:solidFill>
              </a:rPr>
              <a:t>See also talk </a:t>
            </a:r>
            <a:r>
              <a:rPr lang="en-US" sz="1500" dirty="0">
                <a:solidFill>
                  <a:srgbClr val="7030A0"/>
                </a:solidFill>
              </a:rPr>
              <a:t>by </a:t>
            </a:r>
            <a:r>
              <a:rPr lang="en-US" sz="1500" dirty="0" err="1">
                <a:solidFill>
                  <a:srgbClr val="7030A0"/>
                </a:solidFill>
              </a:rPr>
              <a:t>Alioli</a:t>
            </a:r>
            <a:endParaRPr lang="en-US" sz="15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6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6356"/>
            <a:ext cx="10058400" cy="477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500" b="1" dirty="0" err="1"/>
              <a:t>ttbar</a:t>
            </a:r>
            <a:r>
              <a:rPr lang="en-US" sz="2500" b="1" dirty="0"/>
              <a:t> spin correlations</a:t>
            </a:r>
            <a:endParaRPr lang="en-US" sz="2500" b="1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461111"/>
            <a:ext cx="10058399" cy="311289"/>
          </a:xfrm>
        </p:spPr>
        <p:txBody>
          <a:bodyPr/>
          <a:lstStyle/>
          <a:p>
            <a:pPr>
              <a:defRPr/>
            </a:pPr>
            <a:r>
              <a:rPr lang="mr-IN" dirty="0" err="1" smtClean="0"/>
              <a:t>Progress</a:t>
            </a:r>
            <a:r>
              <a:rPr lang="mr-IN" dirty="0" smtClean="0"/>
              <a:t> </a:t>
            </a:r>
            <a:r>
              <a:rPr lang="mr-IN" dirty="0" err="1" smtClean="0"/>
              <a:t>in</a:t>
            </a:r>
            <a:r>
              <a:rPr lang="mr-IN" dirty="0" smtClean="0"/>
              <a:t> 2➞2 </a:t>
            </a:r>
            <a:r>
              <a:rPr lang="mr-IN" dirty="0" err="1" smtClean="0"/>
              <a:t>and</a:t>
            </a:r>
            <a:r>
              <a:rPr lang="mr-IN" dirty="0" smtClean="0"/>
              <a:t> 2➞3 NNLO                                                                   </a:t>
            </a:r>
            <a:r>
              <a:rPr lang="mr-IN" dirty="0" err="1" smtClean="0"/>
              <a:t>Alexander</a:t>
            </a:r>
            <a:r>
              <a:rPr lang="mr-IN" dirty="0" smtClean="0"/>
              <a:t> Mitov                                                                        </a:t>
            </a:r>
            <a:r>
              <a:rPr lang="mr-IN" dirty="0" err="1" smtClean="0"/>
              <a:t>Loopfest</a:t>
            </a:r>
            <a:r>
              <a:rPr lang="mr-IN" dirty="0" smtClean="0"/>
              <a:t>, 12 </a:t>
            </a:r>
            <a:r>
              <a:rPr lang="mr-IN" dirty="0" err="1" smtClean="0"/>
              <a:t>Aug</a:t>
            </a:r>
            <a:r>
              <a:rPr lang="mr-IN" dirty="0" smtClean="0"/>
              <a:t>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" y="609600"/>
            <a:ext cx="100583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The mystery deepens!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The green band is a private calculation by </a:t>
            </a:r>
            <a:r>
              <a:rPr lang="en-US" dirty="0" err="1" smtClean="0"/>
              <a:t>Bernreuter</a:t>
            </a:r>
            <a:r>
              <a:rPr lang="en-US" dirty="0" smtClean="0"/>
              <a:t> et al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It is NLO + EW. But we checked this cannot account for it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So why the green curve seem to agree with data?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Turned out the green curve is computed by perturbative expansion of the ratio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A normalized distribution at NNLO reads: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charset="2"/>
              <a:buChar char="ü"/>
            </a:pPr>
            <a:r>
              <a:rPr lang="en-US" dirty="0" smtClean="0"/>
              <a:t>But the ratio R can be expanded in the coupling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1257" y="2546118"/>
            <a:ext cx="247401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ATLAS: </a:t>
            </a:r>
            <a:r>
              <a:rPr lang="en-US" sz="1600" dirty="0">
                <a:solidFill>
                  <a:srgbClr val="FF0000"/>
                </a:solidFill>
              </a:rPr>
              <a:t>arXiv:1903.07570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188" y="160811"/>
            <a:ext cx="2467989" cy="238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498" y="4393233"/>
            <a:ext cx="5105400" cy="668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643442"/>
            <a:ext cx="4549388" cy="17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1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LEXANDER@YFMYQPEFUVWXY5M7" val="26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23794</TotalTime>
  <Words>2156</Words>
  <Application>Microsoft Macintosh PowerPoint</Application>
  <PresentationFormat>Custom</PresentationFormat>
  <Paragraphs>372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Calibri Light</vt:lpstr>
      <vt:lpstr>Mangal</vt:lpstr>
      <vt:lpstr>ＭＳ Ｐゴシック</vt:lpstr>
      <vt:lpstr>Tahoma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 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subject/>
  <dc:creator>Milena Mitova</dc:creator>
  <cp:keywords/>
  <dc:description/>
  <cp:lastModifiedBy>Microsoft Office User</cp:lastModifiedBy>
  <cp:revision>4599</cp:revision>
  <cp:lastPrinted>2017-11-01T00:15:49Z</cp:lastPrinted>
  <dcterms:created xsi:type="dcterms:W3CDTF">2014-02-06T12:07:37Z</dcterms:created>
  <dcterms:modified xsi:type="dcterms:W3CDTF">2019-08-12T14:04:44Z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TC100690451033</vt:lpwstr>
  </property>
</Properties>
</file>