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75" r:id="rId4"/>
    <p:sldId id="306" r:id="rId5"/>
    <p:sldId id="303" r:id="rId6"/>
    <p:sldId id="258" r:id="rId7"/>
    <p:sldId id="259" r:id="rId8"/>
    <p:sldId id="293" r:id="rId9"/>
    <p:sldId id="261" r:id="rId10"/>
    <p:sldId id="262" r:id="rId11"/>
    <p:sldId id="263" r:id="rId12"/>
    <p:sldId id="264" r:id="rId13"/>
    <p:sldId id="265" r:id="rId14"/>
    <p:sldId id="266" r:id="rId15"/>
    <p:sldId id="267" r:id="rId16"/>
    <p:sldId id="294" r:id="rId17"/>
    <p:sldId id="295" r:id="rId18"/>
    <p:sldId id="296" r:id="rId19"/>
    <p:sldId id="299" r:id="rId20"/>
    <p:sldId id="297" r:id="rId21"/>
    <p:sldId id="298" r:id="rId22"/>
    <p:sldId id="268" r:id="rId23"/>
    <p:sldId id="269" r:id="rId24"/>
    <p:sldId id="270" r:id="rId25"/>
    <p:sldId id="271" r:id="rId26"/>
    <p:sldId id="272" r:id="rId27"/>
    <p:sldId id="273" r:id="rId28"/>
    <p:sldId id="291" r:id="rId29"/>
    <p:sldId id="274" r:id="rId30"/>
    <p:sldId id="281" r:id="rId31"/>
    <p:sldId id="276" r:id="rId32"/>
    <p:sldId id="277" r:id="rId33"/>
    <p:sldId id="278" r:id="rId34"/>
    <p:sldId id="279" r:id="rId35"/>
    <p:sldId id="280" r:id="rId36"/>
    <p:sldId id="282" r:id="rId37"/>
    <p:sldId id="283" r:id="rId38"/>
    <p:sldId id="292" r:id="rId39"/>
    <p:sldId id="307" r:id="rId40"/>
    <p:sldId id="305" r:id="rId41"/>
    <p:sldId id="284" r:id="rId42"/>
    <p:sldId id="285" r:id="rId43"/>
    <p:sldId id="286" r:id="rId44"/>
    <p:sldId id="288" r:id="rId45"/>
    <p:sldId id="289" r:id="rId46"/>
    <p:sldId id="3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63" d="100"/>
          <a:sy n="63" d="100"/>
        </p:scale>
        <p:origin x="7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FermiLab%20Presentations\df_dp%20simula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FermiLab%20Presentations\df_dp%20simula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FermiLab%20Presentations\df_dp%20simulati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Desktop\temp\df_dp%20simulati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FermiLab%20Presentations\LFD%20reduction%20trials\Mechanical%20Design_Thickness%20and%20stiffener%20itiratio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FermiLab%20Presentations\LFD%20reduction%20trials\Mechanical%20Design_Thickness%20and%20stiffener%20itiration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FermiLab%20Presentations\LFD%20reduction%20trials\Mechanical%20Design_Thickness%20and%20stiffener%20itiration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Sheet2!$D$18:$D$22</c:f>
              <c:numCache>
                <c:formatCode>General</c:formatCode>
                <c:ptCount val="5"/>
                <c:pt idx="0">
                  <c:v>295.74</c:v>
                </c:pt>
                <c:pt idx="1">
                  <c:v>197</c:v>
                </c:pt>
                <c:pt idx="2">
                  <c:v>162.92488109999999</c:v>
                </c:pt>
                <c:pt idx="3">
                  <c:v>152.49792910000002</c:v>
                </c:pt>
                <c:pt idx="4">
                  <c:v>145.66497179999999</c:v>
                </c:pt>
              </c:numCache>
            </c:numRef>
          </c:xVal>
          <c:yVal>
            <c:numRef>
              <c:f>Sheet2!$E$18:$E$22</c:f>
              <c:numCache>
                <c:formatCode>General</c:formatCode>
                <c:ptCount val="5"/>
                <c:pt idx="0">
                  <c:v>344.14400000000001</c:v>
                </c:pt>
                <c:pt idx="1">
                  <c:v>6.6749999999999998</c:v>
                </c:pt>
                <c:pt idx="2">
                  <c:v>-90</c:v>
                </c:pt>
                <c:pt idx="3">
                  <c:v>-112.97199999999999</c:v>
                </c:pt>
                <c:pt idx="4">
                  <c:v>-133</c:v>
                </c:pt>
              </c:numCache>
            </c:numRef>
          </c:yVal>
          <c:smooth val="1"/>
          <c:extLst>
            <c:ext xmlns:c16="http://schemas.microsoft.com/office/drawing/2014/chart" uri="{C3380CC4-5D6E-409C-BE32-E72D297353CC}">
              <c16:uniqueId val="{00000000-641B-4487-8486-151682CD1FB3}"/>
            </c:ext>
          </c:extLst>
        </c:ser>
        <c:dLbls>
          <c:showLegendKey val="0"/>
          <c:showVal val="0"/>
          <c:showCatName val="0"/>
          <c:showSerName val="0"/>
          <c:showPercent val="0"/>
          <c:showBubbleSize val="0"/>
        </c:dLbls>
        <c:axId val="506503960"/>
        <c:axId val="506501336"/>
      </c:scatterChart>
      <c:valAx>
        <c:axId val="5065039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Radius</a:t>
                </a:r>
                <a:r>
                  <a:rPr lang="en-IN" baseline="0"/>
                  <a:t> of disc (mm)</a:t>
                </a:r>
                <a:endParaRPr lang="en-IN"/>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501336"/>
        <c:crosses val="autoZero"/>
        <c:crossBetween val="midCat"/>
      </c:valAx>
      <c:valAx>
        <c:axId val="506501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df/dp</a:t>
                </a:r>
                <a:r>
                  <a:rPr lang="en-IN" baseline="0"/>
                  <a:t> (HZ/mbar)</a:t>
                </a:r>
                <a:endParaRPr lang="en-I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5039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Sheet1!$J$35</c:f>
              <c:strCache>
                <c:ptCount val="1"/>
                <c:pt idx="0">
                  <c:v>df/dp (Hz/mm)</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7"/>
              <c:layout>
                <c:manualLayout>
                  <c:x val="8.3333333333332829E-3"/>
                  <c:y val="-3.2407407407407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C4-49C2-8D49-CB99E9B75DA6}"/>
                </c:ext>
              </c:extLst>
            </c:dLbl>
            <c:dLbl>
              <c:idx val="8"/>
              <c:layout>
                <c:manualLayout>
                  <c:x val="2.7777777777777267E-3"/>
                  <c:y val="4.166666666666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C4-49C2-8D49-CB99E9B75DA6}"/>
                </c:ext>
              </c:extLst>
            </c:dLbl>
            <c:dLbl>
              <c:idx val="9"/>
              <c:layout>
                <c:manualLayout>
                  <c:x val="1.9444444444444445E-2"/>
                  <c:y val="-2.7777777777777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C4-49C2-8D49-CB99E9B75DA6}"/>
                </c:ext>
              </c:extLst>
            </c:dLbl>
            <c:dLbl>
              <c:idx val="10"/>
              <c:layout>
                <c:manualLayout>
                  <c:x val="-8.3333333333333332E-3"/>
                  <c:y val="-4.166666666666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C4-49C2-8D49-CB99E9B75DA6}"/>
                </c:ext>
              </c:extLst>
            </c:dLbl>
            <c:dLbl>
              <c:idx val="11"/>
              <c:layout>
                <c:manualLayout>
                  <c:x val="-1.1111111111111112E-2"/>
                  <c:y val="-4.1666666666666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C4-49C2-8D49-CB99E9B75D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Sheet1!$H$36:$H$47</c:f>
              <c:numCache>
                <c:formatCode>General</c:formatCode>
                <c:ptCount val="12"/>
                <c:pt idx="0">
                  <c:v>0</c:v>
                </c:pt>
                <c:pt idx="1">
                  <c:v>0.5</c:v>
                </c:pt>
                <c:pt idx="2">
                  <c:v>1</c:v>
                </c:pt>
                <c:pt idx="3">
                  <c:v>2.5</c:v>
                </c:pt>
                <c:pt idx="4">
                  <c:v>8</c:v>
                </c:pt>
                <c:pt idx="5">
                  <c:v>10</c:v>
                </c:pt>
                <c:pt idx="6">
                  <c:v>40</c:v>
                </c:pt>
                <c:pt idx="7">
                  <c:v>72</c:v>
                </c:pt>
                <c:pt idx="8">
                  <c:v>80</c:v>
                </c:pt>
                <c:pt idx="9">
                  <c:v>120</c:v>
                </c:pt>
                <c:pt idx="10">
                  <c:v>160</c:v>
                </c:pt>
                <c:pt idx="11">
                  <c:v>200</c:v>
                </c:pt>
              </c:numCache>
            </c:numRef>
          </c:xVal>
          <c:yVal>
            <c:numRef>
              <c:f>Sheet1!$J$36:$J$47</c:f>
              <c:numCache>
                <c:formatCode>General</c:formatCode>
                <c:ptCount val="12"/>
                <c:pt idx="0">
                  <c:v>6.6829999999999998</c:v>
                </c:pt>
                <c:pt idx="1">
                  <c:v>5.0170000000000003</c:v>
                </c:pt>
                <c:pt idx="2">
                  <c:v>3.5339999999999998</c:v>
                </c:pt>
                <c:pt idx="3">
                  <c:v>-6.9000000000000006E-2</c:v>
                </c:pt>
                <c:pt idx="4">
                  <c:v>-7.5140000000000002</c:v>
                </c:pt>
                <c:pt idx="5">
                  <c:v>-9.0950000000000006</c:v>
                </c:pt>
                <c:pt idx="6">
                  <c:v>-16.975999999999999</c:v>
                </c:pt>
                <c:pt idx="7">
                  <c:v>-18.823</c:v>
                </c:pt>
                <c:pt idx="8">
                  <c:v>-19.068000000000001</c:v>
                </c:pt>
                <c:pt idx="9">
                  <c:v>-19.808</c:v>
                </c:pt>
                <c:pt idx="10">
                  <c:v>-20.163</c:v>
                </c:pt>
                <c:pt idx="11">
                  <c:v>-20.356000000000002</c:v>
                </c:pt>
              </c:numCache>
            </c:numRef>
          </c:yVal>
          <c:smooth val="1"/>
          <c:extLst>
            <c:ext xmlns:c16="http://schemas.microsoft.com/office/drawing/2014/chart" uri="{C3380CC4-5D6E-409C-BE32-E72D297353CC}">
              <c16:uniqueId val="{00000005-14C4-49C2-8D49-CB99E9B75DA6}"/>
            </c:ext>
          </c:extLst>
        </c:ser>
        <c:dLbls>
          <c:dLblPos val="r"/>
          <c:showLegendKey val="0"/>
          <c:showVal val="1"/>
          <c:showCatName val="0"/>
          <c:showSerName val="0"/>
          <c:showPercent val="0"/>
          <c:showBubbleSize val="0"/>
        </c:dLbls>
        <c:axId val="490845296"/>
        <c:axId val="490843656"/>
      </c:scatterChart>
      <c:valAx>
        <c:axId val="4908452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Tuner/Bellow</a:t>
                </a:r>
                <a:r>
                  <a:rPr lang="en-IN" baseline="0" dirty="0"/>
                  <a:t> stiffness (</a:t>
                </a:r>
                <a:r>
                  <a:rPr lang="en-IN" baseline="0" dirty="0" err="1"/>
                  <a:t>kN</a:t>
                </a:r>
                <a:r>
                  <a:rPr lang="en-IN" baseline="0" dirty="0"/>
                  <a:t>/mm)</a:t>
                </a:r>
                <a:endParaRPr lang="en-IN" dirty="0"/>
              </a:p>
            </c:rich>
          </c:tx>
          <c:layout>
            <c:manualLayout>
              <c:xMode val="edge"/>
              <c:yMode val="edge"/>
              <c:x val="0.298134701334617"/>
              <c:y val="0.92879224937037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43656"/>
        <c:crosses val="autoZero"/>
        <c:crossBetween val="midCat"/>
      </c:valAx>
      <c:valAx>
        <c:axId val="490843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err="1"/>
                  <a:t>df</a:t>
                </a:r>
                <a:r>
                  <a:rPr lang="en-IN" dirty="0"/>
                  <a:t>/</a:t>
                </a:r>
                <a:r>
                  <a:rPr lang="en-IN" dirty="0" err="1"/>
                  <a:t>dp</a:t>
                </a:r>
                <a:r>
                  <a:rPr lang="en-IN" dirty="0"/>
                  <a:t> (Hz/mbar)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45296"/>
        <c:crosses val="autoZero"/>
        <c:crossBetween val="midCat"/>
      </c:valAx>
      <c:spPr>
        <a:noFill/>
        <a:ln>
          <a:noFill/>
        </a:ln>
        <a:effectLst/>
      </c:spPr>
    </c:plotArea>
    <c:plotVisOnly val="1"/>
    <c:dispBlanksAs val="gap"/>
    <c:showDLblsOverMax val="0"/>
  </c:chart>
  <c:spPr>
    <a:noFill/>
    <a:ln w="9525">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Sheet1!$P$18</c:f>
              <c:strCache>
                <c:ptCount val="1"/>
                <c:pt idx="0">
                  <c:v>LFD (Hz/(MV/m)2)</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r>
                      <a:rPr lang="en-US"/>
                      <a:t>-12.504</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D5-4C10-8B07-B79FE9FCD6B2}"/>
                </c:ext>
              </c:extLst>
            </c:dLbl>
            <c:dLbl>
              <c:idx val="1"/>
              <c:tx>
                <c:rich>
                  <a:bodyPr/>
                  <a:lstStyle/>
                  <a:p>
                    <a:r>
                      <a:rPr lang="en-US" dirty="0"/>
                      <a:t>-11.86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D5-4C10-8B07-B79FE9FCD6B2}"/>
                </c:ext>
              </c:extLst>
            </c:dLbl>
            <c:dLbl>
              <c:idx val="2"/>
              <c:tx>
                <c:rich>
                  <a:bodyPr/>
                  <a:lstStyle/>
                  <a:p>
                    <a:r>
                      <a:rPr lang="en-US"/>
                      <a:t>-11.22</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D5-4C10-8B07-B79FE9FCD6B2}"/>
                </c:ext>
              </c:extLst>
            </c:dLbl>
            <c:dLbl>
              <c:idx val="3"/>
              <c:tx>
                <c:rich>
                  <a:bodyPr/>
                  <a:lstStyle/>
                  <a:p>
                    <a:r>
                      <a:rPr lang="en-US"/>
                      <a:t>-10.58</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D5-4C10-8B07-B79FE9FCD6B2}"/>
                </c:ext>
              </c:extLst>
            </c:dLbl>
            <c:dLbl>
              <c:idx val="4"/>
              <c:layout>
                <c:manualLayout>
                  <c:x val="-3.020310278615327E-3"/>
                  <c:y val="7.5115438233522161E-3"/>
                </c:manualLayout>
              </c:layout>
              <c:tx>
                <c:rich>
                  <a:bodyPr/>
                  <a:lstStyle/>
                  <a:p>
                    <a:r>
                      <a:rPr lang="en-US" dirty="0"/>
                      <a:t>-9.94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00-4F1C-A4CA-C535F8A67916}"/>
                </c:ext>
              </c:extLst>
            </c:dLbl>
            <c:dLbl>
              <c:idx val="5"/>
              <c:tx>
                <c:rich>
                  <a:bodyPr/>
                  <a:lstStyle/>
                  <a:p>
                    <a:r>
                      <a:rPr lang="en-US"/>
                      <a:t>-9.62</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D5-4C10-8B07-B79FE9FCD6B2}"/>
                </c:ext>
              </c:extLst>
            </c:dLbl>
            <c:dLbl>
              <c:idx val="6"/>
              <c:layout>
                <c:manualLayout>
                  <c:x val="-3.6360641180595496E-2"/>
                  <c:y val="1.8691588785046728E-2"/>
                </c:manualLayout>
              </c:layout>
              <c:tx>
                <c:rich>
                  <a:bodyPr/>
                  <a:lstStyle/>
                  <a:p>
                    <a:r>
                      <a:rPr lang="en-US" dirty="0"/>
                      <a:t>-8.32</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00-4F1C-A4CA-C535F8A67916}"/>
                </c:ext>
              </c:extLst>
            </c:dLbl>
            <c:dLbl>
              <c:idx val="7"/>
              <c:layout>
                <c:manualLayout>
                  <c:x val="-6.1837364409729256E-2"/>
                  <c:y val="4.9689605475255985E-2"/>
                </c:manualLayout>
              </c:layout>
              <c:tx>
                <c:rich>
                  <a:bodyPr/>
                  <a:lstStyle/>
                  <a:p>
                    <a:r>
                      <a:rPr lang="en-US" dirty="0"/>
                      <a:t>-8.07</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00-4F1C-A4CA-C535F8A67916}"/>
                </c:ext>
              </c:extLst>
            </c:dLbl>
            <c:dLbl>
              <c:idx val="8"/>
              <c:layout>
                <c:manualLayout>
                  <c:x val="1.4400478779308024E-4"/>
                  <c:y val="4.5479355944601917E-2"/>
                </c:manualLayout>
              </c:layout>
              <c:tx>
                <c:rich>
                  <a:bodyPr/>
                  <a:lstStyle/>
                  <a:p>
                    <a:r>
                      <a:rPr lang="en-US" dirty="0"/>
                      <a:t>-8.01</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00-4F1C-A4CA-C535F8A67916}"/>
                </c:ext>
              </c:extLst>
            </c:dLbl>
            <c:dLbl>
              <c:idx val="9"/>
              <c:layout>
                <c:manualLayout>
                  <c:x val="-2.7969723985073417E-2"/>
                  <c:y val="4.3613707165109095E-2"/>
                </c:manualLayout>
              </c:layout>
              <c:tx>
                <c:rich>
                  <a:bodyPr/>
                  <a:lstStyle/>
                  <a:p>
                    <a:r>
                      <a:rPr lang="en-US" dirty="0"/>
                      <a:t>-7.69</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00-4F1C-A4CA-C535F8A67916}"/>
                </c:ext>
              </c:extLst>
            </c:dLbl>
            <c:dLbl>
              <c:idx val="10"/>
              <c:layout>
                <c:manualLayout>
                  <c:x val="-1.3984861992536709E-2"/>
                  <c:y val="-2.8037383177570093E-2"/>
                </c:manualLayout>
              </c:layout>
              <c:tx>
                <c:rich>
                  <a:bodyPr/>
                  <a:lstStyle/>
                  <a:p>
                    <a:r>
                      <a:rPr lang="en-US" dirty="0"/>
                      <a:t>-7,69</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00-4F1C-A4CA-C535F8A67916}"/>
                </c:ext>
              </c:extLst>
            </c:dLbl>
            <c:dLbl>
              <c:idx val="11"/>
              <c:layout>
                <c:manualLayout>
                  <c:x val="-3.9157613579102787E-2"/>
                  <c:y val="1.8691588785046787E-2"/>
                </c:manualLayout>
              </c:layout>
              <c:tx>
                <c:rich>
                  <a:bodyPr/>
                  <a:lstStyle/>
                  <a:p>
                    <a:r>
                      <a:rPr lang="en-US" dirty="0"/>
                      <a:t>-7.69</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00-4F1C-A4CA-C535F8A679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Sheet1!$H$19:$H$30</c:f>
              <c:numCache>
                <c:formatCode>General</c:formatCode>
                <c:ptCount val="12"/>
                <c:pt idx="0">
                  <c:v>0</c:v>
                </c:pt>
                <c:pt idx="1">
                  <c:v>1</c:v>
                </c:pt>
                <c:pt idx="2">
                  <c:v>2.5</c:v>
                </c:pt>
                <c:pt idx="3">
                  <c:v>5</c:v>
                </c:pt>
                <c:pt idx="4">
                  <c:v>8</c:v>
                </c:pt>
                <c:pt idx="5">
                  <c:v>10</c:v>
                </c:pt>
                <c:pt idx="6">
                  <c:v>40</c:v>
                </c:pt>
                <c:pt idx="7">
                  <c:v>72</c:v>
                </c:pt>
                <c:pt idx="8">
                  <c:v>80</c:v>
                </c:pt>
                <c:pt idx="9">
                  <c:v>120</c:v>
                </c:pt>
                <c:pt idx="10">
                  <c:v>160</c:v>
                </c:pt>
                <c:pt idx="11">
                  <c:v>200</c:v>
                </c:pt>
              </c:numCache>
            </c:numRef>
          </c:xVal>
          <c:yVal>
            <c:numRef>
              <c:f>Sheet1!$P$19:$P$30</c:f>
              <c:numCache>
                <c:formatCode>General</c:formatCode>
                <c:ptCount val="12"/>
                <c:pt idx="0">
                  <c:v>-12.504985962351656</c:v>
                </c:pt>
                <c:pt idx="1">
                  <c:v>-11.863704630949007</c:v>
                </c:pt>
                <c:pt idx="2">
                  <c:v>-11.222423299546358</c:v>
                </c:pt>
                <c:pt idx="3">
                  <c:v>-10.58114196814371</c:v>
                </c:pt>
                <c:pt idx="4">
                  <c:v>-9.9398606367410594</c:v>
                </c:pt>
                <c:pt idx="5">
                  <c:v>-9.619219971039735</c:v>
                </c:pt>
                <c:pt idx="6">
                  <c:v>-8.3272240333934491</c:v>
                </c:pt>
                <c:pt idx="7">
                  <c:v>-8.0709999999999997</c:v>
                </c:pt>
                <c:pt idx="8">
                  <c:v>-8.0069461859552398</c:v>
                </c:pt>
                <c:pt idx="9">
                  <c:v>-7.6866683385170305</c:v>
                </c:pt>
                <c:pt idx="10">
                  <c:v>-7.6866683385170305</c:v>
                </c:pt>
                <c:pt idx="11">
                  <c:v>-7.6866683385170305</c:v>
                </c:pt>
              </c:numCache>
            </c:numRef>
          </c:yVal>
          <c:smooth val="1"/>
          <c:extLst>
            <c:ext xmlns:c16="http://schemas.microsoft.com/office/drawing/2014/chart" uri="{C3380CC4-5D6E-409C-BE32-E72D297353CC}">
              <c16:uniqueId val="{00000007-DC00-4F1C-A4CA-C535F8A67916}"/>
            </c:ext>
          </c:extLst>
        </c:ser>
        <c:dLbls>
          <c:dLblPos val="r"/>
          <c:showLegendKey val="0"/>
          <c:showVal val="1"/>
          <c:showCatName val="0"/>
          <c:showSerName val="0"/>
          <c:showPercent val="0"/>
          <c:showBubbleSize val="0"/>
        </c:dLbls>
        <c:axId val="303999288"/>
        <c:axId val="304004536"/>
      </c:scatterChart>
      <c:valAx>
        <c:axId val="303999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stiffness of</a:t>
                </a:r>
                <a:r>
                  <a:rPr lang="en-IN" baseline="0"/>
                  <a:t> </a:t>
                </a:r>
                <a:r>
                  <a:rPr lang="en-IN"/>
                  <a:t>bellows (kN/mm)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004536"/>
        <c:crossesAt val="-14"/>
        <c:crossBetween val="midCat"/>
      </c:valAx>
      <c:valAx>
        <c:axId val="304004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LFD Coefficient (Hz/(MV/m)</a:t>
                </a:r>
                <a:r>
                  <a:rPr lang="en-IN" baseline="30000"/>
                  <a:t>2</a:t>
                </a:r>
                <a:r>
                  <a:rPr lang="en-IN" baseline="0"/>
                  <a:t>)</a:t>
                </a:r>
                <a:endParaRPr lang="en-I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999288"/>
        <c:crossesAt val="-12"/>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0" i="0" baseline="0" dirty="0">
                <a:effectLst/>
              </a:rPr>
              <a:t>40 kN/mm Tuner Stiffness</a:t>
            </a:r>
            <a:endParaRPr lang="en-IN" sz="16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Sheet7!$F$4</c:f>
              <c:strCache>
                <c:ptCount val="1"/>
                <c:pt idx="0">
                  <c:v>df/dp (Hz/mbar)</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Sheet7!$E$5:$E$9</c:f>
              <c:numCache>
                <c:formatCode>General</c:formatCode>
                <c:ptCount val="5"/>
                <c:pt idx="0">
                  <c:v>197</c:v>
                </c:pt>
                <c:pt idx="1">
                  <c:v>201.76</c:v>
                </c:pt>
                <c:pt idx="2">
                  <c:v>206.5</c:v>
                </c:pt>
                <c:pt idx="3">
                  <c:v>221</c:v>
                </c:pt>
                <c:pt idx="4">
                  <c:v>226</c:v>
                </c:pt>
              </c:numCache>
            </c:numRef>
          </c:xVal>
          <c:yVal>
            <c:numRef>
              <c:f>Sheet7!$F$5:$F$9</c:f>
              <c:numCache>
                <c:formatCode>General</c:formatCode>
                <c:ptCount val="5"/>
                <c:pt idx="0">
                  <c:v>-16.975999999999999</c:v>
                </c:pt>
                <c:pt idx="1">
                  <c:v>-13.646000000000001</c:v>
                </c:pt>
                <c:pt idx="2">
                  <c:v>-9.3970000000000002</c:v>
                </c:pt>
                <c:pt idx="3">
                  <c:v>4.8849999999999998</c:v>
                </c:pt>
                <c:pt idx="4">
                  <c:v>10.411</c:v>
                </c:pt>
              </c:numCache>
            </c:numRef>
          </c:yVal>
          <c:smooth val="1"/>
          <c:extLst>
            <c:ext xmlns:c16="http://schemas.microsoft.com/office/drawing/2014/chart" uri="{C3380CC4-5D6E-409C-BE32-E72D297353CC}">
              <c16:uniqueId val="{00000000-3B7B-4655-ABBE-04443F74E14F}"/>
            </c:ext>
          </c:extLst>
        </c:ser>
        <c:dLbls>
          <c:dLblPos val="t"/>
          <c:showLegendKey val="0"/>
          <c:showVal val="1"/>
          <c:showCatName val="0"/>
          <c:showSerName val="0"/>
          <c:showPercent val="0"/>
          <c:showBubbleSize val="0"/>
        </c:dLbls>
        <c:axId val="500065192"/>
        <c:axId val="500065848"/>
      </c:scatterChart>
      <c:valAx>
        <c:axId val="5000651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Bellow</a:t>
                </a:r>
                <a:r>
                  <a:rPr lang="en-IN" baseline="0" dirty="0"/>
                  <a:t> disc radius (mm)</a:t>
                </a:r>
                <a:endParaRPr lang="en-IN"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065848"/>
        <c:crosses val="autoZero"/>
        <c:crossBetween val="midCat"/>
      </c:valAx>
      <c:valAx>
        <c:axId val="500065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err="1"/>
                  <a:t>df</a:t>
                </a:r>
                <a:r>
                  <a:rPr lang="en-IN" dirty="0"/>
                  <a:t>/</a:t>
                </a:r>
                <a:r>
                  <a:rPr lang="en-IN" dirty="0" err="1"/>
                  <a:t>dp</a:t>
                </a:r>
                <a:r>
                  <a:rPr lang="en-IN" dirty="0"/>
                  <a:t> (Hz/mbar)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0651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42257217847775E-2"/>
          <c:y val="0.11152777777777778"/>
          <c:w val="0.8825717410323709"/>
          <c:h val="0.77736111111111106"/>
        </c:manualLayout>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Sheet2!$B$10:$F$10</c:f>
              <c:numCache>
                <c:formatCode>General</c:formatCode>
                <c:ptCount val="5"/>
                <c:pt idx="0">
                  <c:v>2.83</c:v>
                </c:pt>
                <c:pt idx="1">
                  <c:v>3.5</c:v>
                </c:pt>
                <c:pt idx="2">
                  <c:v>4</c:v>
                </c:pt>
                <c:pt idx="3">
                  <c:v>4.5</c:v>
                </c:pt>
                <c:pt idx="4">
                  <c:v>4.9000000000000004</c:v>
                </c:pt>
              </c:numCache>
            </c:numRef>
          </c:xVal>
          <c:yVal>
            <c:numRef>
              <c:f>Sheet2!$B$11:$F$11</c:f>
              <c:numCache>
                <c:formatCode>General</c:formatCode>
                <c:ptCount val="5"/>
                <c:pt idx="0">
                  <c:v>-8.65</c:v>
                </c:pt>
                <c:pt idx="1">
                  <c:v>-7.23</c:v>
                </c:pt>
                <c:pt idx="2">
                  <c:v>-6.4381983448930207</c:v>
                </c:pt>
                <c:pt idx="3">
                  <c:v>-5.8</c:v>
                </c:pt>
                <c:pt idx="4">
                  <c:v>-5.43</c:v>
                </c:pt>
              </c:numCache>
            </c:numRef>
          </c:yVal>
          <c:smooth val="1"/>
          <c:extLst>
            <c:ext xmlns:c16="http://schemas.microsoft.com/office/drawing/2014/chart" uri="{C3380CC4-5D6E-409C-BE32-E72D297353CC}">
              <c16:uniqueId val="{00000000-8401-432F-83F1-ED6E60FCEF4B}"/>
            </c:ext>
          </c:extLst>
        </c:ser>
        <c:dLbls>
          <c:showLegendKey val="0"/>
          <c:showVal val="0"/>
          <c:showCatName val="0"/>
          <c:showSerName val="0"/>
          <c:showPercent val="0"/>
          <c:showBubbleSize val="0"/>
        </c:dLbls>
        <c:axId val="503077960"/>
        <c:axId val="503076976"/>
      </c:scatterChart>
      <c:valAx>
        <c:axId val="503077960"/>
        <c:scaling>
          <c:orientation val="minMax"/>
          <c:min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Cavity</a:t>
                </a:r>
                <a:r>
                  <a:rPr lang="en-IN" baseline="0"/>
                  <a:t> Thickness (mm)</a:t>
                </a:r>
                <a:endParaRPr lang="en-IN"/>
              </a:p>
            </c:rich>
          </c:tx>
          <c:layout>
            <c:manualLayout>
              <c:xMode val="edge"/>
              <c:yMode val="edge"/>
              <c:x val="0.39178354239462398"/>
              <c:y val="0.929606299212598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076976"/>
        <c:crossesAt val="-9"/>
        <c:crossBetween val="midCat"/>
      </c:valAx>
      <c:valAx>
        <c:axId val="503076976"/>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LFD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077960"/>
        <c:crossesAt val="2.5"/>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1757436570428699E-2"/>
                  <c:y val="5.3206109652960049E-2"/>
                </c:manualLayout>
              </c:layout>
              <c:tx>
                <c:rich>
                  <a:bodyPr/>
                  <a:lstStyle/>
                  <a:p>
                    <a:r>
                      <a:rPr lang="en-US" dirty="0"/>
                      <a:t>-5.59</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1B-40D9-94E3-D45DE8BFABEA}"/>
                </c:ext>
              </c:extLst>
            </c:dLbl>
            <c:dLbl>
              <c:idx val="1"/>
              <c:layout>
                <c:manualLayout>
                  <c:x val="-3.2812554680664914E-2"/>
                  <c:y val="5.3206109652960049E-2"/>
                </c:manualLayout>
              </c:layout>
              <c:tx>
                <c:rich>
                  <a:bodyPr/>
                  <a:lstStyle/>
                  <a:p>
                    <a:r>
                      <a:rPr lang="en-US" dirty="0"/>
                      <a:t>-5.71</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1B-40D9-94E3-D45DE8BFABEA}"/>
                </c:ext>
              </c:extLst>
            </c:dLbl>
            <c:dLbl>
              <c:idx val="2"/>
              <c:layout>
                <c:manualLayout>
                  <c:x val="-1.0590332458442745E-2"/>
                  <c:y val="4.394685039370079E-2"/>
                </c:manualLayout>
              </c:layout>
              <c:tx>
                <c:rich>
                  <a:bodyPr/>
                  <a:lstStyle/>
                  <a:p>
                    <a:r>
                      <a:rPr lang="en-US" dirty="0"/>
                      <a:t>-5.85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1B-40D9-94E3-D45DE8BFABEA}"/>
                </c:ext>
              </c:extLst>
            </c:dLbl>
            <c:dLbl>
              <c:idx val="3"/>
              <c:layout>
                <c:manualLayout>
                  <c:x val="-7.8125546806649682E-3"/>
                  <c:y val="4.394685039370079E-2"/>
                </c:manualLayout>
              </c:layout>
              <c:tx>
                <c:rich>
                  <a:bodyPr/>
                  <a:lstStyle/>
                  <a:p>
                    <a:r>
                      <a:rPr lang="en-US" dirty="0"/>
                      <a:t>-6.04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1B-40D9-94E3-D45DE8BFABEA}"/>
                </c:ext>
              </c:extLst>
            </c:dLbl>
            <c:dLbl>
              <c:idx val="4"/>
              <c:layout>
                <c:manualLayout>
                  <c:x val="-1.0590332458442668E-2"/>
                  <c:y val="3.4687591134441531E-2"/>
                </c:manualLayout>
              </c:layout>
              <c:tx>
                <c:rich>
                  <a:bodyPr/>
                  <a:lstStyle/>
                  <a:p>
                    <a:r>
                      <a:rPr lang="en-US" dirty="0"/>
                      <a:t>-6.20</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1B-40D9-94E3-D45DE8BFAB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Sheet1!$N$11:$R$11</c:f>
              <c:numCache>
                <c:formatCode>General</c:formatCode>
                <c:ptCount val="5"/>
                <c:pt idx="0">
                  <c:v>7</c:v>
                </c:pt>
                <c:pt idx="1">
                  <c:v>5</c:v>
                </c:pt>
                <c:pt idx="2">
                  <c:v>3</c:v>
                </c:pt>
                <c:pt idx="3">
                  <c:v>1</c:v>
                </c:pt>
                <c:pt idx="4">
                  <c:v>0</c:v>
                </c:pt>
              </c:numCache>
            </c:numRef>
          </c:xVal>
          <c:yVal>
            <c:numRef>
              <c:f>Sheet1!$N$15:$R$15</c:f>
              <c:numCache>
                <c:formatCode>General</c:formatCode>
                <c:ptCount val="5"/>
                <c:pt idx="0">
                  <c:v>-5.5889226618005097</c:v>
                </c:pt>
                <c:pt idx="1">
                  <c:v>-5.7016583390597901</c:v>
                </c:pt>
                <c:pt idx="2">
                  <c:v>-5.8464167535394287</c:v>
                </c:pt>
                <c:pt idx="3">
                  <c:v>-6.0412983122786619</c:v>
                </c:pt>
                <c:pt idx="4">
                  <c:v>-6.1994929111378259</c:v>
                </c:pt>
              </c:numCache>
            </c:numRef>
          </c:yVal>
          <c:smooth val="1"/>
          <c:extLst>
            <c:ext xmlns:c16="http://schemas.microsoft.com/office/drawing/2014/chart" uri="{C3380CC4-5D6E-409C-BE32-E72D297353CC}">
              <c16:uniqueId val="{00000005-151B-40D9-94E3-D45DE8BFABEA}"/>
            </c:ext>
          </c:extLst>
        </c:ser>
        <c:dLbls>
          <c:dLblPos val="b"/>
          <c:showLegendKey val="0"/>
          <c:showVal val="1"/>
          <c:showCatName val="0"/>
          <c:showSerName val="0"/>
          <c:showPercent val="0"/>
          <c:showBubbleSize val="0"/>
        </c:dLbls>
        <c:axId val="394999472"/>
        <c:axId val="394997176"/>
      </c:scatterChart>
      <c:valAx>
        <c:axId val="3949994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Additional Thickness on non bellow side Jacket over 7 mm</a:t>
                </a:r>
              </a:p>
            </c:rich>
          </c:tx>
          <c:layout>
            <c:manualLayout>
              <c:xMode val="edge"/>
              <c:yMode val="edge"/>
              <c:x val="0.17524788910366934"/>
              <c:y val="0.9029361260172762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997176"/>
        <c:crossesAt val="-6.3000000000000007"/>
        <c:crossBetween val="midCat"/>
      </c:valAx>
      <c:valAx>
        <c:axId val="394997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LFD (Hz/(MV/m)</a:t>
                </a:r>
                <a:r>
                  <a:rPr lang="en-IN" baseline="30000" dirty="0"/>
                  <a:t>2</a:t>
                </a:r>
                <a:endParaRPr lang="en-IN"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999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dirty="0"/>
              <a:t>LFD</a:t>
            </a:r>
            <a:r>
              <a:rPr lang="en-IN" baseline="0" dirty="0"/>
              <a:t> vs Tuner Stiffness</a:t>
            </a:r>
            <a:endParaRPr lang="en-I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3029825817227389E-3"/>
                  <c:y val="-9.5498838507256968E-3"/>
                </c:manualLayout>
              </c:layout>
              <c:tx>
                <c:rich>
                  <a:bodyPr/>
                  <a:lstStyle/>
                  <a:p>
                    <a:r>
                      <a:rPr lang="en-US" dirty="0"/>
                      <a:t>-7.41</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7C-4055-8A97-5635AE13D415}"/>
                </c:ext>
              </c:extLst>
            </c:dLbl>
            <c:dLbl>
              <c:idx val="1"/>
              <c:layout>
                <c:manualLayout>
                  <c:x val="2.4696921975662135E-2"/>
                  <c:y val="1.9443690228376626E-3"/>
                </c:manualLayout>
              </c:layout>
              <c:tx>
                <c:rich>
                  <a:bodyPr/>
                  <a:lstStyle/>
                  <a:p>
                    <a:r>
                      <a:rPr lang="en-US" dirty="0"/>
                      <a:t>-6.51</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7C-4055-8A97-5635AE13D415}"/>
                </c:ext>
              </c:extLst>
            </c:dLbl>
            <c:dLbl>
              <c:idx val="2"/>
              <c:layout>
                <c:manualLayout>
                  <c:x val="2.7121164399904512E-2"/>
                  <c:y val="-1.88704860168334E-3"/>
                </c:manualLayout>
              </c:layout>
              <c:tx>
                <c:rich>
                  <a:bodyPr/>
                  <a:lstStyle/>
                  <a:p>
                    <a:r>
                      <a:rPr lang="en-US" dirty="0"/>
                      <a:t>-5.99</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7C-4055-8A97-5635AE13D415}"/>
                </c:ext>
              </c:extLst>
            </c:dLbl>
            <c:dLbl>
              <c:idx val="3"/>
              <c:layout>
                <c:manualLayout>
                  <c:x val="5.3029825817226947E-3"/>
                  <c:y val="1.9443690228375923E-3"/>
                </c:manualLayout>
              </c:layout>
              <c:tx>
                <c:rich>
                  <a:bodyPr/>
                  <a:lstStyle/>
                  <a:p>
                    <a:r>
                      <a:rPr lang="en-US" dirty="0"/>
                      <a:t>-5.22</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7C-4055-8A97-5635AE13D415}"/>
                </c:ext>
              </c:extLst>
            </c:dLbl>
            <c:dLbl>
              <c:idx val="4"/>
              <c:tx>
                <c:rich>
                  <a:bodyPr/>
                  <a:lstStyle/>
                  <a:p>
                    <a:r>
                      <a:rPr lang="en-US" dirty="0"/>
                      <a:t>-4.74</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7C-4055-8A97-5635AE13D415}"/>
                </c:ext>
              </c:extLst>
            </c:dLbl>
            <c:dLbl>
              <c:idx val="5"/>
              <c:tx>
                <c:rich>
                  <a:bodyPr/>
                  <a:lstStyle/>
                  <a:p>
                    <a:r>
                      <a:rPr lang="en-US"/>
                      <a:t>-4.53</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7C-4055-8A97-5635AE13D415}"/>
                </c:ext>
              </c:extLst>
            </c:dLbl>
            <c:dLbl>
              <c:idx val="6"/>
              <c:tx>
                <c:rich>
                  <a:bodyPr/>
                  <a:lstStyle/>
                  <a:p>
                    <a:r>
                      <a:rPr lang="en-US"/>
                      <a:t>-4.41</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7C-4055-8A97-5635AE13D415}"/>
                </c:ext>
              </c:extLst>
            </c:dLbl>
            <c:dLbl>
              <c:idx val="7"/>
              <c:tx>
                <c:rich>
                  <a:bodyPr/>
                  <a:lstStyle/>
                  <a:p>
                    <a:r>
                      <a:rPr lang="en-US"/>
                      <a:t>-4.28</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27C-4055-8A97-5635AE13D4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Sheet1!$AE$19:$AE$26</c:f>
              <c:numCache>
                <c:formatCode>General</c:formatCode>
                <c:ptCount val="8"/>
                <c:pt idx="0">
                  <c:v>0</c:v>
                </c:pt>
                <c:pt idx="1">
                  <c:v>4</c:v>
                </c:pt>
                <c:pt idx="2">
                  <c:v>8</c:v>
                </c:pt>
                <c:pt idx="3">
                  <c:v>20</c:v>
                </c:pt>
                <c:pt idx="4">
                  <c:v>40</c:v>
                </c:pt>
                <c:pt idx="5">
                  <c:v>60</c:v>
                </c:pt>
                <c:pt idx="6">
                  <c:v>80</c:v>
                </c:pt>
                <c:pt idx="7">
                  <c:v>120</c:v>
                </c:pt>
              </c:numCache>
            </c:numRef>
          </c:xVal>
          <c:yVal>
            <c:numRef>
              <c:f>Sheet1!$AG$19:$AG$26</c:f>
              <c:numCache>
                <c:formatCode>General</c:formatCode>
                <c:ptCount val="8"/>
                <c:pt idx="0">
                  <c:v>-7.4117727512144862</c:v>
                </c:pt>
                <c:pt idx="1">
                  <c:v>-6.5134253062691672</c:v>
                </c:pt>
                <c:pt idx="2">
                  <c:v>-5.9901336465272665</c:v>
                </c:pt>
                <c:pt idx="3">
                  <c:v>-5.2254280209521795</c:v>
                </c:pt>
                <c:pt idx="4">
                  <c:v>-4.7456040055872899</c:v>
                </c:pt>
                <c:pt idx="5">
                  <c:v>-4.533095331104569</c:v>
                </c:pt>
                <c:pt idx="6">
                  <c:v>-4.4119911075646536</c:v>
                </c:pt>
                <c:pt idx="7">
                  <c:v>-4.2768001012961481</c:v>
                </c:pt>
              </c:numCache>
            </c:numRef>
          </c:yVal>
          <c:smooth val="1"/>
          <c:extLst>
            <c:ext xmlns:c16="http://schemas.microsoft.com/office/drawing/2014/chart" uri="{C3380CC4-5D6E-409C-BE32-E72D297353CC}">
              <c16:uniqueId val="{00000004-F27C-4055-8A97-5635AE13D415}"/>
            </c:ext>
          </c:extLst>
        </c:ser>
        <c:dLbls>
          <c:dLblPos val="t"/>
          <c:showLegendKey val="0"/>
          <c:showVal val="1"/>
          <c:showCatName val="0"/>
          <c:showSerName val="0"/>
          <c:showPercent val="0"/>
          <c:showBubbleSize val="0"/>
        </c:dLbls>
        <c:axId val="511891992"/>
        <c:axId val="511892320"/>
      </c:scatterChart>
      <c:valAx>
        <c:axId val="5118919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Tuner Stiffness (kN/mm)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892320"/>
        <c:crossesAt val="-8"/>
        <c:crossBetween val="midCat"/>
      </c:valAx>
      <c:valAx>
        <c:axId val="511892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LFD Coefficient (Hz/(MV/m)</a:t>
                </a:r>
                <a:r>
                  <a:rPr lang="en-IN" baseline="30000"/>
                  <a:t>2</a:t>
                </a:r>
                <a:r>
                  <a:rPr lang="en-IN" baseline="0"/>
                  <a:t>)</a:t>
                </a:r>
                <a:endParaRPr lang="en-I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891992"/>
        <c:crosses val="autoZero"/>
        <c:crossBetween val="midCat"/>
      </c:valAx>
      <c:spPr>
        <a:noFill/>
        <a:ln>
          <a:noFill/>
        </a:ln>
        <a:effectLst/>
      </c:spPr>
    </c:plotArea>
    <c:plotVisOnly val="1"/>
    <c:dispBlanksAs val="gap"/>
    <c:showDLblsOverMax val="0"/>
  </c:chart>
  <c:spPr>
    <a:noFill/>
    <a:ln>
      <a:solidFill>
        <a:schemeClr val="tx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43264" units="1/cm"/>
          <inkml:channelProperty channel="Y" name="resolution" value="36.48649" units="1/cm"/>
          <inkml:channelProperty channel="T" name="resolution" value="1" units="1/dev"/>
        </inkml:channelProperties>
      </inkml:inkSource>
      <inkml:timestamp xml:id="ts0" timeString="2019-02-21T10:38:58.485"/>
    </inkml:context>
    <inkml:brush xml:id="br0">
      <inkml:brushProperty name="width" value="0.05" units="cm"/>
      <inkml:brushProperty name="height" value="0.05" units="cm"/>
      <inkml:brushProperty name="color" value="#C55A11"/>
      <inkml:brushProperty name="fitToCurve" value="1"/>
    </inkml:brush>
  </inkml:definitions>
  <inkml:traceGroup>
    <inkml:annotationXML>
      <emma:emma xmlns:emma="http://www.w3.org/2003/04/emma" version="1.0">
        <emma:interpretation id="{F668ECEA-8882-4D09-8504-2DB4BF4DAA39}" emma:medium="tactile" emma:mode="ink">
          <msink:context xmlns:msink="http://schemas.microsoft.com/ink/2010/main" type="writingRegion" rotatedBoundingBox="22553,10664 26499,10754 26463,12332 22517,12242"/>
        </emma:interpretation>
      </emma:emma>
    </inkml:annotationXML>
    <inkml:traceGroup>
      <inkml:annotationXML>
        <emma:emma xmlns:emma="http://www.w3.org/2003/04/emma" version="1.0">
          <emma:interpretation id="{3E17EA72-04E5-491A-8059-6A78CC0C0CB9}" emma:medium="tactile" emma:mode="ink">
            <msink:context xmlns:msink="http://schemas.microsoft.com/ink/2010/main" type="paragraph" rotatedBoundingBox="22553,10664 26499,10754 26463,12332 22517,12242" alignmentLevel="1"/>
          </emma:interpretation>
        </emma:emma>
      </inkml:annotationXML>
      <inkml:traceGroup>
        <inkml:annotationXML>
          <emma:emma xmlns:emma="http://www.w3.org/2003/04/emma" version="1.0">
            <emma:interpretation id="{AC972089-4B06-47CB-BDAE-D904873C5034}" emma:medium="tactile" emma:mode="ink">
              <msink:context xmlns:msink="http://schemas.microsoft.com/ink/2010/main" type="line" rotatedBoundingBox="22553,10664 26499,10754 26463,12332 22517,12242"/>
            </emma:interpretation>
          </emma:emma>
        </inkml:annotationXML>
        <inkml:traceGroup>
          <inkml:annotationXML>
            <emma:emma xmlns:emma="http://www.w3.org/2003/04/emma" version="1.0">
              <emma:interpretation id="{0E657613-3D5A-4D8C-85C4-B9276759885B}" emma:medium="tactile" emma:mode="ink">
                <msink:context xmlns:msink="http://schemas.microsoft.com/ink/2010/main" type="inkWord" rotatedBoundingBox="22553,10664 26499,10754 26463,12332 22517,12242"/>
              </emma:interpretation>
              <emma:one-of disjunction-type="recognition" id="oneOf0">
                <emma:interpretation id="interp0" emma:lang="en-US" emma:confidence="0">
                  <emma:literal>c</emma:literal>
                </emma:interpretation>
                <emma:interpretation id="interp1" emma:lang="en-US" emma:confidence="0">
                  <emma:literal>a</emma:literal>
                </emma:interpretation>
                <emma:interpretation id="interp2" emma:lang="en-US" emma:confidence="0">
                  <emma:literal>C</emma:literal>
                </emma:interpretation>
                <emma:interpretation id="interp3" emma:lang="en-US" emma:confidence="0">
                  <emma:literal>o</emma:literal>
                </emma:interpretation>
                <emma:interpretation id="interp4" emma:lang="en-US" emma:confidence="0">
                  <emma:literal>S</emma:literal>
                </emma:interpretation>
              </emma:one-of>
            </emma:emma>
          </inkml:annotationXML>
          <inkml:trace contextRef="#ctx0" brushRef="#br0">3497 163 0,'-24'-23'16,"-1"23"15,0 0-31,1-24 32,-1 24 14,0-23-46,-24 23 32,0-24-32,24 24 15,1 0 1,-26 0-16,26-24 16,-1 24-16,0 0 15,-24 0-15,0 0 16,24 0-16,-24-23 15,-1 23-15,26 0 16,-1 0-16,-23-24 16,-2 24-16,26 0 15,-1 0 1,0 0-16,-24 0 0,24 0 16,-24 0-16,24 0 15,1 0-15,-1 0 16,-24 0-1,-1 0-15,26 0 0,-1 0 16,-24 0 0,-1 0-16,26 0 15,-1 0-15,-24 0 16,24 0-16,0 0 16,1 0-16,-25 0 15,0 0-15,25 0 16,-1 0-16,-49 0 15,25 0-15,24 0 16,-24 0-16,-25 0 16,49 0-16,-49 0 15,25 0-15,-1 0 16,1 0-16,24 0 16,-49 0-16,50 0 15,-1 0-15,0 0 16,2 0-16,-2 0 15,0 0-15,-24 0 16,0 0-16,-1 0 16,1 24-1,24-24 1,1 0-16,-1 23 16,0-23-1,1 0 16,-1 0-31,0 0 32,1 24-32,-1-24 15,1 0 1,24 24-16,-25-24 16,0 0-16,1 0 15,24 23-15,-50-23 16,26 24-1,-26-1 1,26-23 0,-26 23-16,2 1 15,23-24 1,25 24-16,-49-24 16,24 23-1,1 1 1,-1-24 15,25 24-31,-25-24 16,25 23-16,-24-23 15,-1 24-15,0 0 16,1-1 0,-1-23-1,25 24 1,0 0-1,-25-1 1,25 1 0,0 0 15,-24-1-31,24 1 16,0 0-1,0-1 1,0 0-1,0 1 17,0-1-1,0 1-31,0 0 31,0-1-15,24 1-1,-24 0 1,25-24 0,0 23-1,-25 1-15,24-1 16,1 1 0,0 0-1,-1-1 1,1 1-16,24 0 31,-24-1-15,-25 1-16,25-24 15,-1 24-15,1-24 16,-25 23 0,25-23-16,23 24 31,-23-1-16,24 0 1,-24 1 0,-1-24-1,26 0 1,-26 24-16,26-1 16,-1 1-16,-25-24 15,1 24-15,0-24 16,-1 0-16,1 0 0,0 0 15,-1 23 1,1-23 0,24 24-1,-24-24 1,0 0-16,24 24 16,25-1-1,-49-23-15,23 24 16,-23-24-16,24 0 15,-24 24-15,24-24 16,-24 0-16,24 23 16,-24-23-16,24 0 15,0 24-15,-24-24 16,24 0-16,-24 0 16,0 24-16,-1-24 15,26 0-15,-26 0 16,1 0-16,0 0 15,24 0 1,-24 0 0,-1 0-1,1 0 1,-1 0 0,0 0-16,1 0 15,-1 0 1,1 0-16,0 0 15,-1 0-15,1 0 16,0 0-16,-1 0 16,1 0-16,0 0 15,-1 0-15,1 0 16,0 0-16,-1 0 16,1 0-16,0 0 15,-1 0-15,1 0 16,0 0-1,24-24-15,-24 24 16,-1 0-16,1 0 16,49-24-1,-49 1-15,24 23 16,-1-24-16,26 24 16,-49-24-16,24 1 15,1 23-15,-1 0 16,-24-24-16,24 24 15,-24-24-15,24 24 16,-24 0-16,-1-23 16,1 23-16,-25-24 15,24 24-15,1 0 16,0 0-16,-1-24 16,1 24-16,0 0 15,-1-23-15,1 23 16,0-24-16,-1 24 15,1 0-15,0-24 16,-25 1-16,23 23 16,2 0-1,-25-23-15,49 23 16,-49-24 0,25 24-16,0-23 15,-1-1 1,1 24-1,-25-24-15,25 24 16,-1-23-16,-24-1 16,25 24-16,-25-24 15,25 1-15,-25-1 16,24 0-16,-24 1 16,25 23-1,-25-47-15,0 23 16,0 0-1,25-23-15,-1 23 16,-24-23 0,0 24-16,0-24 15,0 23 1,0 1 0,0-1-16,0 0 15,0 1 16,0-1 1,0-23-1,-24 47-15,-1-24 15,0 24-16,1-24 1,-1 24 31,0-23-31,1-1-1,-1 24 1,0 0 15,1-24-31,-1 24 31,0-23 16,1-1-31,-1 24 31,0 0-32,2-24 1,-2 24 15</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31C8D-E229-4F7B-863D-172C5A4A86C8}" type="datetimeFigureOut">
              <a:rPr lang="en-IN" smtClean="0"/>
              <a:t>23-02-2019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23223-7F7A-4FB5-AE4B-0E5D50D95CA1}" type="slidenum">
              <a:rPr lang="en-IN" smtClean="0"/>
              <a:t>‹#›</a:t>
            </a:fld>
            <a:endParaRPr lang="en-IN"/>
          </a:p>
        </p:txBody>
      </p:sp>
    </p:spTree>
    <p:extLst>
      <p:ext uri="{BB962C8B-B14F-4D97-AF65-F5344CB8AC3E}">
        <p14:creationId xmlns:p14="http://schemas.microsoft.com/office/powerpoint/2010/main" val="409044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2</a:t>
            </a:r>
            <a:r>
              <a:rPr lang="en-US" baseline="30000" dirty="0"/>
              <a:t>nd</a:t>
            </a:r>
            <a:r>
              <a:rPr lang="en-US" dirty="0"/>
              <a:t> point, include donut rib attached to the Helium Jacket results and its limitation</a:t>
            </a:r>
          </a:p>
          <a:p>
            <a:endParaRPr lang="en-US" dirty="0"/>
          </a:p>
          <a:p>
            <a:r>
              <a:rPr lang="en-US" dirty="0"/>
              <a:t>7)</a:t>
            </a:r>
            <a:r>
              <a:rPr lang="en-US" baseline="0" dirty="0"/>
              <a:t> 4mm &amp; 7mm LFD &amp; df/dp</a:t>
            </a:r>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2</a:t>
            </a:fld>
            <a:endParaRPr lang="en-IN"/>
          </a:p>
        </p:txBody>
      </p:sp>
    </p:spTree>
    <p:extLst>
      <p:ext uri="{BB962C8B-B14F-4D97-AF65-F5344CB8AC3E}">
        <p14:creationId xmlns:p14="http://schemas.microsoft.com/office/powerpoint/2010/main" val="158080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24</a:t>
            </a:fld>
            <a:endParaRPr lang="en-IN"/>
          </a:p>
        </p:txBody>
      </p:sp>
    </p:spTree>
    <p:extLst>
      <p:ext uri="{BB962C8B-B14F-4D97-AF65-F5344CB8AC3E}">
        <p14:creationId xmlns:p14="http://schemas.microsoft.com/office/powerpoint/2010/main" val="76142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25</a:t>
            </a:fld>
            <a:endParaRPr lang="en-IN"/>
          </a:p>
        </p:txBody>
      </p:sp>
    </p:spTree>
    <p:extLst>
      <p:ext uri="{BB962C8B-B14F-4D97-AF65-F5344CB8AC3E}">
        <p14:creationId xmlns:p14="http://schemas.microsoft.com/office/powerpoint/2010/main" val="155752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26</a:t>
            </a:fld>
            <a:endParaRPr lang="en-IN"/>
          </a:p>
        </p:txBody>
      </p:sp>
    </p:spTree>
    <p:extLst>
      <p:ext uri="{BB962C8B-B14F-4D97-AF65-F5344CB8AC3E}">
        <p14:creationId xmlns:p14="http://schemas.microsoft.com/office/powerpoint/2010/main" val="274454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27</a:t>
            </a:fld>
            <a:endParaRPr lang="en-IN"/>
          </a:p>
        </p:txBody>
      </p:sp>
    </p:spTree>
    <p:extLst>
      <p:ext uri="{BB962C8B-B14F-4D97-AF65-F5344CB8AC3E}">
        <p14:creationId xmlns:p14="http://schemas.microsoft.com/office/powerpoint/2010/main" val="101580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28</a:t>
            </a:fld>
            <a:endParaRPr lang="en-IN"/>
          </a:p>
        </p:txBody>
      </p:sp>
    </p:spTree>
    <p:extLst>
      <p:ext uri="{BB962C8B-B14F-4D97-AF65-F5344CB8AC3E}">
        <p14:creationId xmlns:p14="http://schemas.microsoft.com/office/powerpoint/2010/main" val="2007060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29</a:t>
            </a:fld>
            <a:endParaRPr lang="en-IN"/>
          </a:p>
        </p:txBody>
      </p:sp>
    </p:spTree>
    <p:extLst>
      <p:ext uri="{BB962C8B-B14F-4D97-AF65-F5344CB8AC3E}">
        <p14:creationId xmlns:p14="http://schemas.microsoft.com/office/powerpoint/2010/main" val="2137005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30</a:t>
            </a:fld>
            <a:endParaRPr lang="en-IN"/>
          </a:p>
        </p:txBody>
      </p:sp>
    </p:spTree>
    <p:extLst>
      <p:ext uri="{BB962C8B-B14F-4D97-AF65-F5344CB8AC3E}">
        <p14:creationId xmlns:p14="http://schemas.microsoft.com/office/powerpoint/2010/main" val="275693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31</a:t>
            </a:fld>
            <a:endParaRPr lang="en-IN"/>
          </a:p>
        </p:txBody>
      </p:sp>
    </p:spTree>
    <p:extLst>
      <p:ext uri="{BB962C8B-B14F-4D97-AF65-F5344CB8AC3E}">
        <p14:creationId xmlns:p14="http://schemas.microsoft.com/office/powerpoint/2010/main" val="4254192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32</a:t>
            </a:fld>
            <a:endParaRPr lang="en-IN"/>
          </a:p>
        </p:txBody>
      </p:sp>
    </p:spTree>
    <p:extLst>
      <p:ext uri="{BB962C8B-B14F-4D97-AF65-F5344CB8AC3E}">
        <p14:creationId xmlns:p14="http://schemas.microsoft.com/office/powerpoint/2010/main" val="3640193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33</a:t>
            </a:fld>
            <a:endParaRPr lang="en-IN"/>
          </a:p>
        </p:txBody>
      </p:sp>
    </p:spTree>
    <p:extLst>
      <p:ext uri="{BB962C8B-B14F-4D97-AF65-F5344CB8AC3E}">
        <p14:creationId xmlns:p14="http://schemas.microsoft.com/office/powerpoint/2010/main" val="342723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3</a:t>
            </a:fld>
            <a:endParaRPr lang="en-IN"/>
          </a:p>
        </p:txBody>
      </p:sp>
    </p:spTree>
    <p:extLst>
      <p:ext uri="{BB962C8B-B14F-4D97-AF65-F5344CB8AC3E}">
        <p14:creationId xmlns:p14="http://schemas.microsoft.com/office/powerpoint/2010/main" val="292427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34</a:t>
            </a:fld>
            <a:endParaRPr lang="en-IN"/>
          </a:p>
        </p:txBody>
      </p:sp>
    </p:spTree>
    <p:extLst>
      <p:ext uri="{BB962C8B-B14F-4D97-AF65-F5344CB8AC3E}">
        <p14:creationId xmlns:p14="http://schemas.microsoft.com/office/powerpoint/2010/main" val="2088855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35</a:t>
            </a:fld>
            <a:endParaRPr lang="en-IN"/>
          </a:p>
        </p:txBody>
      </p:sp>
    </p:spTree>
    <p:extLst>
      <p:ext uri="{BB962C8B-B14F-4D97-AF65-F5344CB8AC3E}">
        <p14:creationId xmlns:p14="http://schemas.microsoft.com/office/powerpoint/2010/main" val="2001949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36</a:t>
            </a:fld>
            <a:endParaRPr lang="en-IN"/>
          </a:p>
        </p:txBody>
      </p:sp>
    </p:spTree>
    <p:extLst>
      <p:ext uri="{BB962C8B-B14F-4D97-AF65-F5344CB8AC3E}">
        <p14:creationId xmlns:p14="http://schemas.microsoft.com/office/powerpoint/2010/main" val="2730614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37</a:t>
            </a:fld>
            <a:endParaRPr lang="en-IN"/>
          </a:p>
        </p:txBody>
      </p:sp>
    </p:spTree>
    <p:extLst>
      <p:ext uri="{BB962C8B-B14F-4D97-AF65-F5344CB8AC3E}">
        <p14:creationId xmlns:p14="http://schemas.microsoft.com/office/powerpoint/2010/main" val="3145980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38</a:t>
            </a:fld>
            <a:endParaRPr lang="en-IN"/>
          </a:p>
        </p:txBody>
      </p:sp>
    </p:spTree>
    <p:extLst>
      <p:ext uri="{BB962C8B-B14F-4D97-AF65-F5344CB8AC3E}">
        <p14:creationId xmlns:p14="http://schemas.microsoft.com/office/powerpoint/2010/main" val="4200140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39</a:t>
            </a:fld>
            <a:endParaRPr lang="en-IN"/>
          </a:p>
        </p:txBody>
      </p:sp>
    </p:spTree>
    <p:extLst>
      <p:ext uri="{BB962C8B-B14F-4D97-AF65-F5344CB8AC3E}">
        <p14:creationId xmlns:p14="http://schemas.microsoft.com/office/powerpoint/2010/main" val="1272656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40</a:t>
            </a:fld>
            <a:endParaRPr lang="en-IN"/>
          </a:p>
        </p:txBody>
      </p:sp>
    </p:spTree>
    <p:extLst>
      <p:ext uri="{BB962C8B-B14F-4D97-AF65-F5344CB8AC3E}">
        <p14:creationId xmlns:p14="http://schemas.microsoft.com/office/powerpoint/2010/main" val="4019631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43</a:t>
            </a:fld>
            <a:endParaRPr lang="en-IN"/>
          </a:p>
        </p:txBody>
      </p:sp>
    </p:spTree>
    <p:extLst>
      <p:ext uri="{BB962C8B-B14F-4D97-AF65-F5344CB8AC3E}">
        <p14:creationId xmlns:p14="http://schemas.microsoft.com/office/powerpoint/2010/main" val="2247933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46</a:t>
            </a:fld>
            <a:endParaRPr lang="en-IN"/>
          </a:p>
        </p:txBody>
      </p:sp>
    </p:spTree>
    <p:extLst>
      <p:ext uri="{BB962C8B-B14F-4D97-AF65-F5344CB8AC3E}">
        <p14:creationId xmlns:p14="http://schemas.microsoft.com/office/powerpoint/2010/main" val="53189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5</a:t>
            </a:fld>
            <a:endParaRPr lang="en-IN"/>
          </a:p>
        </p:txBody>
      </p:sp>
    </p:spTree>
    <p:extLst>
      <p:ext uri="{BB962C8B-B14F-4D97-AF65-F5344CB8AC3E}">
        <p14:creationId xmlns:p14="http://schemas.microsoft.com/office/powerpoint/2010/main" val="368020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6</a:t>
            </a:fld>
            <a:endParaRPr lang="en-IN"/>
          </a:p>
        </p:txBody>
      </p:sp>
    </p:spTree>
    <p:extLst>
      <p:ext uri="{BB962C8B-B14F-4D97-AF65-F5344CB8AC3E}">
        <p14:creationId xmlns:p14="http://schemas.microsoft.com/office/powerpoint/2010/main" val="328808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13</a:t>
            </a:fld>
            <a:endParaRPr lang="en-IN"/>
          </a:p>
        </p:txBody>
      </p:sp>
    </p:spTree>
    <p:extLst>
      <p:ext uri="{BB962C8B-B14F-4D97-AF65-F5344CB8AC3E}">
        <p14:creationId xmlns:p14="http://schemas.microsoft.com/office/powerpoint/2010/main" val="399237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14</a:t>
            </a:fld>
            <a:endParaRPr lang="en-IN"/>
          </a:p>
        </p:txBody>
      </p:sp>
    </p:spTree>
    <p:extLst>
      <p:ext uri="{BB962C8B-B14F-4D97-AF65-F5344CB8AC3E}">
        <p14:creationId xmlns:p14="http://schemas.microsoft.com/office/powerpoint/2010/main" val="47769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19</a:t>
            </a:fld>
            <a:endParaRPr lang="en-IN"/>
          </a:p>
        </p:txBody>
      </p:sp>
    </p:spTree>
    <p:extLst>
      <p:ext uri="{BB962C8B-B14F-4D97-AF65-F5344CB8AC3E}">
        <p14:creationId xmlns:p14="http://schemas.microsoft.com/office/powerpoint/2010/main" val="224817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22</a:t>
            </a:fld>
            <a:endParaRPr lang="en-IN"/>
          </a:p>
        </p:txBody>
      </p:sp>
    </p:spTree>
    <p:extLst>
      <p:ext uri="{BB962C8B-B14F-4D97-AF65-F5344CB8AC3E}">
        <p14:creationId xmlns:p14="http://schemas.microsoft.com/office/powerpoint/2010/main" val="2734867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D23223-7F7A-4FB5-AE4B-0E5D50D95CA1}" type="slidenum">
              <a:rPr lang="en-IN" smtClean="0"/>
              <a:t>23</a:t>
            </a:fld>
            <a:endParaRPr lang="en-IN"/>
          </a:p>
        </p:txBody>
      </p:sp>
    </p:spTree>
    <p:extLst>
      <p:ext uri="{BB962C8B-B14F-4D97-AF65-F5344CB8AC3E}">
        <p14:creationId xmlns:p14="http://schemas.microsoft.com/office/powerpoint/2010/main" val="79070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70A3C03-0462-4B14-A2B7-5F5ED09317B1}" type="datetime1">
              <a:rPr lang="en-IN" smtClean="0"/>
              <a:t>23-02-2019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B0E83B-25BD-4523-984A-9558D782703C}" type="slidenum">
              <a:rPr lang="en-IN" smtClean="0"/>
              <a:t>‹#›</a:t>
            </a:fld>
            <a:endParaRPr lang="en-IN"/>
          </a:p>
        </p:txBody>
      </p:sp>
    </p:spTree>
    <p:extLst>
      <p:ext uri="{BB962C8B-B14F-4D97-AF65-F5344CB8AC3E}">
        <p14:creationId xmlns:p14="http://schemas.microsoft.com/office/powerpoint/2010/main" val="213116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010182-ABB9-43EC-93F4-D1C913B231D2}" type="datetime1">
              <a:rPr lang="en-IN" smtClean="0"/>
              <a:t>23-02-2019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B0E83B-25BD-4523-984A-9558D782703C}" type="slidenum">
              <a:rPr lang="en-IN" smtClean="0"/>
              <a:t>‹#›</a:t>
            </a:fld>
            <a:endParaRPr lang="en-IN"/>
          </a:p>
        </p:txBody>
      </p:sp>
    </p:spTree>
    <p:extLst>
      <p:ext uri="{BB962C8B-B14F-4D97-AF65-F5344CB8AC3E}">
        <p14:creationId xmlns:p14="http://schemas.microsoft.com/office/powerpoint/2010/main" val="118673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325B070-2269-41AF-957D-BBD1CEC1DFDA}" type="datetime1">
              <a:rPr lang="en-IN" smtClean="0"/>
              <a:t>23-02-2019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B0E83B-25BD-4523-984A-9558D782703C}" type="slidenum">
              <a:rPr lang="en-IN" smtClean="0"/>
              <a:t>‹#›</a:t>
            </a:fld>
            <a:endParaRPr lang="en-IN"/>
          </a:p>
        </p:txBody>
      </p:sp>
    </p:spTree>
    <p:extLst>
      <p:ext uri="{BB962C8B-B14F-4D97-AF65-F5344CB8AC3E}">
        <p14:creationId xmlns:p14="http://schemas.microsoft.com/office/powerpoint/2010/main" val="399397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2330BE7-ADAC-4C58-89A2-6A921BCC1FC7}" type="datetime1">
              <a:rPr lang="en-IN" smtClean="0"/>
              <a:t>23-02-2019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B0E83B-25BD-4523-984A-9558D782703C}" type="slidenum">
              <a:rPr lang="en-IN" smtClean="0"/>
              <a:t>‹#›</a:t>
            </a:fld>
            <a:endParaRPr lang="en-IN"/>
          </a:p>
        </p:txBody>
      </p:sp>
    </p:spTree>
    <p:extLst>
      <p:ext uri="{BB962C8B-B14F-4D97-AF65-F5344CB8AC3E}">
        <p14:creationId xmlns:p14="http://schemas.microsoft.com/office/powerpoint/2010/main" val="312529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641279-66E4-4734-AD74-00410AA9F33A}" type="datetime1">
              <a:rPr lang="en-IN" smtClean="0"/>
              <a:t>23-02-2019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B0E83B-25BD-4523-984A-9558D782703C}" type="slidenum">
              <a:rPr lang="en-IN" smtClean="0"/>
              <a:t>‹#›</a:t>
            </a:fld>
            <a:endParaRPr lang="en-IN"/>
          </a:p>
        </p:txBody>
      </p:sp>
    </p:spTree>
    <p:extLst>
      <p:ext uri="{BB962C8B-B14F-4D97-AF65-F5344CB8AC3E}">
        <p14:creationId xmlns:p14="http://schemas.microsoft.com/office/powerpoint/2010/main" val="370526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D0D321B-1159-401D-B572-B8EE474BEA26}" type="datetime1">
              <a:rPr lang="en-IN" smtClean="0"/>
              <a:t>23-02-2019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B0E83B-25BD-4523-984A-9558D782703C}" type="slidenum">
              <a:rPr lang="en-IN" smtClean="0"/>
              <a:t>‹#›</a:t>
            </a:fld>
            <a:endParaRPr lang="en-IN"/>
          </a:p>
        </p:txBody>
      </p:sp>
    </p:spTree>
    <p:extLst>
      <p:ext uri="{BB962C8B-B14F-4D97-AF65-F5344CB8AC3E}">
        <p14:creationId xmlns:p14="http://schemas.microsoft.com/office/powerpoint/2010/main" val="152485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7093D9D4-6236-49A4-A56F-2E5712EE4E6D}" type="datetime1">
              <a:rPr lang="en-IN" smtClean="0"/>
              <a:t>23-02-2019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4B0E83B-25BD-4523-984A-9558D782703C}" type="slidenum">
              <a:rPr lang="en-IN" smtClean="0"/>
              <a:t>‹#›</a:t>
            </a:fld>
            <a:endParaRPr lang="en-IN"/>
          </a:p>
        </p:txBody>
      </p:sp>
    </p:spTree>
    <p:extLst>
      <p:ext uri="{BB962C8B-B14F-4D97-AF65-F5344CB8AC3E}">
        <p14:creationId xmlns:p14="http://schemas.microsoft.com/office/powerpoint/2010/main" val="321053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CDE5E63-1DC8-42E4-B58B-C6F723BE77CC}" type="datetime1">
              <a:rPr lang="en-IN" smtClean="0"/>
              <a:t>23-02-2019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4B0E83B-25BD-4523-984A-9558D782703C}" type="slidenum">
              <a:rPr lang="en-IN" smtClean="0"/>
              <a:t>‹#›</a:t>
            </a:fld>
            <a:endParaRPr lang="en-IN"/>
          </a:p>
        </p:txBody>
      </p:sp>
    </p:spTree>
    <p:extLst>
      <p:ext uri="{BB962C8B-B14F-4D97-AF65-F5344CB8AC3E}">
        <p14:creationId xmlns:p14="http://schemas.microsoft.com/office/powerpoint/2010/main" val="279137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01A70-DA71-4A64-93CC-99C568C22467}" type="datetime1">
              <a:rPr lang="en-IN" smtClean="0"/>
              <a:t>23-02-2019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4B0E83B-25BD-4523-984A-9558D782703C}" type="slidenum">
              <a:rPr lang="en-IN" smtClean="0"/>
              <a:t>‹#›</a:t>
            </a:fld>
            <a:endParaRPr lang="en-IN"/>
          </a:p>
        </p:txBody>
      </p:sp>
    </p:spTree>
    <p:extLst>
      <p:ext uri="{BB962C8B-B14F-4D97-AF65-F5344CB8AC3E}">
        <p14:creationId xmlns:p14="http://schemas.microsoft.com/office/powerpoint/2010/main" val="2875563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7460D5-CD74-4361-AD9C-76DD6AF63766}" type="datetime1">
              <a:rPr lang="en-IN" smtClean="0"/>
              <a:t>23-02-2019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B0E83B-25BD-4523-984A-9558D782703C}" type="slidenum">
              <a:rPr lang="en-IN" smtClean="0"/>
              <a:t>‹#›</a:t>
            </a:fld>
            <a:endParaRPr lang="en-IN"/>
          </a:p>
        </p:txBody>
      </p:sp>
    </p:spTree>
    <p:extLst>
      <p:ext uri="{BB962C8B-B14F-4D97-AF65-F5344CB8AC3E}">
        <p14:creationId xmlns:p14="http://schemas.microsoft.com/office/powerpoint/2010/main" val="16444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CB7552-9031-4A28-929B-21E51CC29E48}" type="datetime1">
              <a:rPr lang="en-IN" smtClean="0"/>
              <a:t>23-02-2019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B0E83B-25BD-4523-984A-9558D782703C}" type="slidenum">
              <a:rPr lang="en-IN" smtClean="0"/>
              <a:t>‹#›</a:t>
            </a:fld>
            <a:endParaRPr lang="en-IN"/>
          </a:p>
        </p:txBody>
      </p:sp>
    </p:spTree>
    <p:extLst>
      <p:ext uri="{BB962C8B-B14F-4D97-AF65-F5344CB8AC3E}">
        <p14:creationId xmlns:p14="http://schemas.microsoft.com/office/powerpoint/2010/main" val="146902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6E151-3B90-43A0-B366-3CF86E70969A}" type="datetime1">
              <a:rPr lang="en-IN" smtClean="0"/>
              <a:t>23-02-2019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0E83B-25BD-4523-984A-9558D782703C}" type="slidenum">
              <a:rPr lang="en-IN" smtClean="0"/>
              <a:t>‹#›</a:t>
            </a:fld>
            <a:endParaRPr lang="en-IN"/>
          </a:p>
        </p:txBody>
      </p:sp>
    </p:spTree>
    <p:extLst>
      <p:ext uri="{BB962C8B-B14F-4D97-AF65-F5344CB8AC3E}">
        <p14:creationId xmlns:p14="http://schemas.microsoft.com/office/powerpoint/2010/main" val="224953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customXml" Target="../ink/ink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9562"/>
            <a:ext cx="9144000" cy="2387600"/>
          </a:xfrm>
        </p:spPr>
        <p:txBody>
          <a:bodyPr/>
          <a:lstStyle/>
          <a:p>
            <a:r>
              <a:rPr lang="en-US" dirty="0"/>
              <a:t>LFD &amp; df/dp Simulations on SSR2 v. 2.6</a:t>
            </a:r>
            <a:endParaRPr lang="en-IN" dirty="0"/>
          </a:p>
        </p:txBody>
      </p:sp>
      <p:sp>
        <p:nvSpPr>
          <p:cNvPr id="3" name="Subtitle 2"/>
          <p:cNvSpPr>
            <a:spLocks noGrp="1"/>
          </p:cNvSpPr>
          <p:nvPr>
            <p:ph type="subTitle" idx="1"/>
          </p:nvPr>
        </p:nvSpPr>
        <p:spPr>
          <a:xfrm>
            <a:off x="1524000" y="3104198"/>
            <a:ext cx="9144000" cy="1655762"/>
          </a:xfrm>
        </p:spPr>
        <p:txBody>
          <a:bodyPr>
            <a:noAutofit/>
          </a:bodyPr>
          <a:lstStyle/>
          <a:p>
            <a:r>
              <a:rPr lang="en-IN" sz="3600" dirty="0"/>
              <a:t>P. </a:t>
            </a:r>
            <a:r>
              <a:rPr lang="en-IN" sz="3600" dirty="0" err="1"/>
              <a:t>Bhumeshwar</a:t>
            </a:r>
            <a:endParaRPr lang="en-IN" sz="3600" dirty="0"/>
          </a:p>
          <a:p>
            <a:endParaRPr lang="en-IN" sz="3600" dirty="0"/>
          </a:p>
          <a:p>
            <a:r>
              <a:rPr lang="en-IN" sz="3200" i="1" dirty="0"/>
              <a:t>Ion Accelerator Development Division</a:t>
            </a:r>
          </a:p>
          <a:p>
            <a:r>
              <a:rPr lang="en-IN" sz="3200" i="1" dirty="0"/>
              <a:t>Bhabha Atomic Research Centre</a:t>
            </a:r>
          </a:p>
          <a:p>
            <a:endParaRPr lang="en-IN" sz="3600" dirty="0"/>
          </a:p>
          <a:p>
            <a:r>
              <a:rPr lang="en-IN" sz="3200" dirty="0"/>
              <a:t>22 February 2019</a:t>
            </a:r>
            <a:endParaRPr lang="en-US" sz="3200" dirty="0"/>
          </a:p>
        </p:txBody>
      </p:sp>
      <p:sp>
        <p:nvSpPr>
          <p:cNvPr id="4" name="Slide Number Placeholder 3"/>
          <p:cNvSpPr>
            <a:spLocks noGrp="1"/>
          </p:cNvSpPr>
          <p:nvPr>
            <p:ph type="sldNum" sz="quarter" idx="12"/>
          </p:nvPr>
        </p:nvSpPr>
        <p:spPr/>
        <p:txBody>
          <a:bodyPr/>
          <a:lstStyle/>
          <a:p>
            <a:fld id="{84B0E83B-25BD-4523-984A-9558D782703C}" type="slidenum">
              <a:rPr lang="en-IN" smtClean="0"/>
              <a:t>1</a:t>
            </a:fld>
            <a:endParaRPr lang="en-IN"/>
          </a:p>
        </p:txBody>
      </p:sp>
    </p:spTree>
    <p:extLst>
      <p:ext uri="{BB962C8B-B14F-4D97-AF65-F5344CB8AC3E}">
        <p14:creationId xmlns:p14="http://schemas.microsoft.com/office/powerpoint/2010/main" val="51183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Boundary Conditions continued..</a:t>
            </a:r>
            <a:endParaRPr lang="en-IN" dirty="0"/>
          </a:p>
        </p:txBody>
      </p:sp>
      <p:sp>
        <p:nvSpPr>
          <p:cNvPr id="7" name="TextBox 6"/>
          <p:cNvSpPr txBox="1"/>
          <p:nvPr/>
        </p:nvSpPr>
        <p:spPr>
          <a:xfrm>
            <a:off x="3352801" y="5411755"/>
            <a:ext cx="5105400" cy="646331"/>
          </a:xfrm>
          <a:prstGeom prst="rect">
            <a:avLst/>
          </a:prstGeom>
          <a:noFill/>
        </p:spPr>
        <p:txBody>
          <a:bodyPr wrap="square" rtlCol="0">
            <a:spAutoFit/>
          </a:bodyPr>
          <a:lstStyle/>
          <a:p>
            <a:pPr algn="ctr"/>
            <a:r>
              <a:rPr lang="en-US" dirty="0"/>
              <a:t>Symmetry conditions used on one-fourth model of SSR2 cavity for simulating complete cavity</a:t>
            </a:r>
            <a:endParaRPr lang="en-IN" dirty="0"/>
          </a:p>
        </p:txBody>
      </p:sp>
      <p:pic>
        <p:nvPicPr>
          <p:cNvPr id="12" name="Picture 11"/>
          <p:cNvPicPr>
            <a:picLocks noChangeAspect="1"/>
          </p:cNvPicPr>
          <p:nvPr/>
        </p:nvPicPr>
        <p:blipFill>
          <a:blip r:embed="rId2"/>
          <a:stretch>
            <a:fillRect/>
          </a:stretch>
        </p:blipFill>
        <p:spPr>
          <a:xfrm>
            <a:off x="3009594" y="1690688"/>
            <a:ext cx="5601006" cy="3592135"/>
          </a:xfrm>
          <a:prstGeom prst="rect">
            <a:avLst/>
          </a:prstGeom>
        </p:spPr>
      </p:pic>
      <p:sp>
        <p:nvSpPr>
          <p:cNvPr id="3" name="Slide Number Placeholder 2"/>
          <p:cNvSpPr>
            <a:spLocks noGrp="1"/>
          </p:cNvSpPr>
          <p:nvPr>
            <p:ph type="sldNum" sz="quarter" idx="12"/>
          </p:nvPr>
        </p:nvSpPr>
        <p:spPr/>
        <p:txBody>
          <a:bodyPr/>
          <a:lstStyle/>
          <a:p>
            <a:fld id="{84B0E83B-25BD-4523-984A-9558D782703C}" type="slidenum">
              <a:rPr lang="en-IN" smtClean="0"/>
              <a:t>10</a:t>
            </a:fld>
            <a:endParaRPr lang="en-IN"/>
          </a:p>
        </p:txBody>
      </p:sp>
    </p:spTree>
    <p:extLst>
      <p:ext uri="{BB962C8B-B14F-4D97-AF65-F5344CB8AC3E}">
        <p14:creationId xmlns:p14="http://schemas.microsoft.com/office/powerpoint/2010/main" val="32692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Materials used for the cavity:</a:t>
            </a:r>
            <a:endParaRPr lang="en-IN" dirty="0"/>
          </a:p>
        </p:txBody>
      </p:sp>
      <p:sp>
        <p:nvSpPr>
          <p:cNvPr id="5" name="TextBox 4"/>
          <p:cNvSpPr txBox="1"/>
          <p:nvPr/>
        </p:nvSpPr>
        <p:spPr>
          <a:xfrm>
            <a:off x="740546" y="1433461"/>
            <a:ext cx="10853057" cy="3970318"/>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RF Volume: Vacuum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Cavity : Niobium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Helium Jacket : Stainless steel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endParaRPr lang="en-IN" dirty="0"/>
          </a:p>
        </p:txBody>
      </p:sp>
      <p:pic>
        <p:nvPicPr>
          <p:cNvPr id="6" name="Picture 5"/>
          <p:cNvPicPr>
            <a:picLocks noChangeAspect="1"/>
          </p:cNvPicPr>
          <p:nvPr/>
        </p:nvPicPr>
        <p:blipFill>
          <a:blip r:embed="rId2"/>
          <a:stretch>
            <a:fillRect/>
          </a:stretch>
        </p:blipFill>
        <p:spPr>
          <a:xfrm>
            <a:off x="838200" y="2068904"/>
            <a:ext cx="6803849" cy="1015139"/>
          </a:xfrm>
          <a:prstGeom prst="rect">
            <a:avLst/>
          </a:prstGeom>
        </p:spPr>
      </p:pic>
      <p:pic>
        <p:nvPicPr>
          <p:cNvPr id="8" name="Picture 7"/>
          <p:cNvPicPr>
            <a:picLocks noChangeAspect="1"/>
          </p:cNvPicPr>
          <p:nvPr/>
        </p:nvPicPr>
        <p:blipFill>
          <a:blip r:embed="rId3"/>
          <a:stretch>
            <a:fillRect/>
          </a:stretch>
        </p:blipFill>
        <p:spPr>
          <a:xfrm>
            <a:off x="824896" y="3504057"/>
            <a:ext cx="6885620" cy="687397"/>
          </a:xfrm>
          <a:prstGeom prst="rect">
            <a:avLst/>
          </a:prstGeom>
        </p:spPr>
      </p:pic>
      <p:pic>
        <p:nvPicPr>
          <p:cNvPr id="9" name="Picture 8"/>
          <p:cNvPicPr>
            <a:picLocks noChangeAspect="1"/>
          </p:cNvPicPr>
          <p:nvPr/>
        </p:nvPicPr>
        <p:blipFill>
          <a:blip r:embed="rId4"/>
          <a:stretch>
            <a:fillRect/>
          </a:stretch>
        </p:blipFill>
        <p:spPr>
          <a:xfrm>
            <a:off x="838200" y="4611468"/>
            <a:ext cx="5028930" cy="817025"/>
          </a:xfrm>
          <a:prstGeom prst="rect">
            <a:avLst/>
          </a:prstGeom>
        </p:spPr>
      </p:pic>
      <p:pic>
        <p:nvPicPr>
          <p:cNvPr id="10" name="Picture 9"/>
          <p:cNvPicPr>
            <a:picLocks noChangeAspect="1"/>
          </p:cNvPicPr>
          <p:nvPr/>
        </p:nvPicPr>
        <p:blipFill>
          <a:blip r:embed="rId5"/>
          <a:stretch>
            <a:fillRect/>
          </a:stretch>
        </p:blipFill>
        <p:spPr>
          <a:xfrm>
            <a:off x="7829161" y="2540049"/>
            <a:ext cx="3955979" cy="2529101"/>
          </a:xfrm>
          <a:prstGeom prst="rect">
            <a:avLst/>
          </a:prstGeom>
        </p:spPr>
      </p:pic>
      <p:sp>
        <p:nvSpPr>
          <p:cNvPr id="11" name="TextBox 10"/>
          <p:cNvSpPr txBox="1"/>
          <p:nvPr/>
        </p:nvSpPr>
        <p:spPr>
          <a:xfrm>
            <a:off x="7457813" y="5597782"/>
            <a:ext cx="4327328" cy="338554"/>
          </a:xfrm>
          <a:prstGeom prst="rect">
            <a:avLst/>
          </a:prstGeom>
          <a:noFill/>
        </p:spPr>
        <p:txBody>
          <a:bodyPr wrap="square" rtlCol="0">
            <a:spAutoFit/>
          </a:bodyPr>
          <a:lstStyle/>
          <a:p>
            <a:pPr algn="ctr"/>
            <a:r>
              <a:rPr lang="en-US" sz="1600" dirty="0"/>
              <a:t>Density of Niobium with Temperature</a:t>
            </a:r>
            <a:endParaRPr lang="en-IN" sz="1600" dirty="0"/>
          </a:p>
        </p:txBody>
      </p:sp>
      <p:sp>
        <p:nvSpPr>
          <p:cNvPr id="3" name="Slide Number Placeholder 2"/>
          <p:cNvSpPr>
            <a:spLocks noGrp="1"/>
          </p:cNvSpPr>
          <p:nvPr>
            <p:ph type="sldNum" sz="quarter" idx="12"/>
          </p:nvPr>
        </p:nvSpPr>
        <p:spPr/>
        <p:txBody>
          <a:bodyPr/>
          <a:lstStyle/>
          <a:p>
            <a:fld id="{84B0E83B-25BD-4523-984A-9558D782703C}" type="slidenum">
              <a:rPr lang="en-IN" smtClean="0"/>
              <a:t>11</a:t>
            </a:fld>
            <a:endParaRPr lang="en-IN"/>
          </a:p>
        </p:txBody>
      </p:sp>
    </p:spTree>
    <p:extLst>
      <p:ext uri="{BB962C8B-B14F-4D97-AF65-F5344CB8AC3E}">
        <p14:creationId xmlns:p14="http://schemas.microsoft.com/office/powerpoint/2010/main" val="349542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Boundary Conditions continued..</a:t>
            </a:r>
            <a:endParaRPr lang="en-IN" dirty="0"/>
          </a:p>
        </p:txBody>
      </p:sp>
      <p:pic>
        <p:nvPicPr>
          <p:cNvPr id="3" name="Picture 2"/>
          <p:cNvPicPr>
            <a:picLocks noChangeAspect="1"/>
          </p:cNvPicPr>
          <p:nvPr/>
        </p:nvPicPr>
        <p:blipFill>
          <a:blip r:embed="rId2"/>
          <a:stretch>
            <a:fillRect/>
          </a:stretch>
        </p:blipFill>
        <p:spPr>
          <a:xfrm>
            <a:off x="1053560" y="1561652"/>
            <a:ext cx="4261474" cy="4095308"/>
          </a:xfrm>
          <a:prstGeom prst="rect">
            <a:avLst/>
          </a:prstGeom>
        </p:spPr>
      </p:pic>
      <p:pic>
        <p:nvPicPr>
          <p:cNvPr id="4" name="Picture 3"/>
          <p:cNvPicPr>
            <a:picLocks noChangeAspect="1"/>
          </p:cNvPicPr>
          <p:nvPr/>
        </p:nvPicPr>
        <p:blipFill>
          <a:blip r:embed="rId3"/>
          <a:stretch>
            <a:fillRect/>
          </a:stretch>
        </p:blipFill>
        <p:spPr>
          <a:xfrm>
            <a:off x="5806965" y="1561652"/>
            <a:ext cx="4964805" cy="4095308"/>
          </a:xfrm>
          <a:prstGeom prst="rect">
            <a:avLst/>
          </a:prstGeom>
        </p:spPr>
      </p:pic>
      <p:sp>
        <p:nvSpPr>
          <p:cNvPr id="7" name="Rectangle: Rounded Corners 6"/>
          <p:cNvSpPr/>
          <p:nvPr/>
        </p:nvSpPr>
        <p:spPr>
          <a:xfrm>
            <a:off x="1136342" y="5726097"/>
            <a:ext cx="10156054" cy="7279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Model showing boundaries where both beam pipe ends are fixed</a:t>
            </a:r>
            <a:endParaRPr lang="en-IN" dirty="0"/>
          </a:p>
        </p:txBody>
      </p:sp>
      <p:sp>
        <p:nvSpPr>
          <p:cNvPr id="5" name="Slide Number Placeholder 4"/>
          <p:cNvSpPr>
            <a:spLocks noGrp="1"/>
          </p:cNvSpPr>
          <p:nvPr>
            <p:ph type="sldNum" sz="quarter" idx="12"/>
          </p:nvPr>
        </p:nvSpPr>
        <p:spPr/>
        <p:txBody>
          <a:bodyPr/>
          <a:lstStyle/>
          <a:p>
            <a:fld id="{84B0E83B-25BD-4523-984A-9558D782703C}" type="slidenum">
              <a:rPr lang="en-IN" smtClean="0"/>
              <a:t>12</a:t>
            </a:fld>
            <a:endParaRPr lang="en-IN"/>
          </a:p>
        </p:txBody>
      </p:sp>
      <p:cxnSp>
        <p:nvCxnSpPr>
          <p:cNvPr id="8" name="Straight Arrow Connector 7"/>
          <p:cNvCxnSpPr/>
          <p:nvPr/>
        </p:nvCxnSpPr>
        <p:spPr>
          <a:xfrm flipH="1" flipV="1">
            <a:off x="2175029" y="4536490"/>
            <a:ext cx="5619565" cy="14648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794594" y="4989250"/>
            <a:ext cx="1251752" cy="101205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81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58402"/>
          </a:xfrm>
        </p:spPr>
        <p:txBody>
          <a:bodyPr/>
          <a:lstStyle/>
          <a:p>
            <a:pPr algn="ctr"/>
            <a:r>
              <a:rPr lang="en-US" dirty="0"/>
              <a:t>Boundary Conditions continued..</a:t>
            </a:r>
            <a:endParaRPr lang="en-IN" dirty="0"/>
          </a:p>
        </p:txBody>
      </p:sp>
      <p:sp>
        <p:nvSpPr>
          <p:cNvPr id="7" name="Rectangle: Rounded Corners 6"/>
          <p:cNvSpPr/>
          <p:nvPr/>
        </p:nvSpPr>
        <p:spPr>
          <a:xfrm>
            <a:off x="1136342" y="5726097"/>
            <a:ext cx="10156054" cy="7279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Model showing coupler point which is fixed during simulations</a:t>
            </a:r>
            <a:endParaRPr lang="en-IN" dirty="0"/>
          </a:p>
        </p:txBody>
      </p:sp>
      <p:pic>
        <p:nvPicPr>
          <p:cNvPr id="5" name="Picture 4"/>
          <p:cNvPicPr>
            <a:picLocks noChangeAspect="1"/>
          </p:cNvPicPr>
          <p:nvPr/>
        </p:nvPicPr>
        <p:blipFill>
          <a:blip r:embed="rId3"/>
          <a:stretch>
            <a:fillRect/>
          </a:stretch>
        </p:blipFill>
        <p:spPr>
          <a:xfrm>
            <a:off x="3182899" y="1380149"/>
            <a:ext cx="5937493" cy="4345947"/>
          </a:xfrm>
          <a:prstGeom prst="rect">
            <a:avLst/>
          </a:prstGeom>
        </p:spPr>
      </p:pic>
      <p:sp>
        <p:nvSpPr>
          <p:cNvPr id="3" name="Slide Number Placeholder 2"/>
          <p:cNvSpPr>
            <a:spLocks noGrp="1"/>
          </p:cNvSpPr>
          <p:nvPr>
            <p:ph type="sldNum" sz="quarter" idx="12"/>
          </p:nvPr>
        </p:nvSpPr>
        <p:spPr/>
        <p:txBody>
          <a:bodyPr/>
          <a:lstStyle/>
          <a:p>
            <a:fld id="{84B0E83B-25BD-4523-984A-9558D782703C}" type="slidenum">
              <a:rPr lang="en-IN" smtClean="0"/>
              <a:t>13</a:t>
            </a:fld>
            <a:endParaRPr lang="en-IN"/>
          </a:p>
        </p:txBody>
      </p:sp>
      <p:cxnSp>
        <p:nvCxnSpPr>
          <p:cNvPr id="6" name="Straight Arrow Connector 5"/>
          <p:cNvCxnSpPr/>
          <p:nvPr/>
        </p:nvCxnSpPr>
        <p:spPr>
          <a:xfrm flipH="1" flipV="1">
            <a:off x="5033639" y="3639845"/>
            <a:ext cx="479394" cy="230819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14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58402"/>
          </a:xfrm>
        </p:spPr>
        <p:txBody>
          <a:bodyPr/>
          <a:lstStyle/>
          <a:p>
            <a:pPr algn="ctr"/>
            <a:r>
              <a:rPr lang="en-US" dirty="0"/>
              <a:t>Boundary Conditions continued..</a:t>
            </a:r>
            <a:endParaRPr lang="en-IN" dirty="0"/>
          </a:p>
        </p:txBody>
      </p:sp>
      <p:sp>
        <p:nvSpPr>
          <p:cNvPr id="7" name="Rectangle: Rounded Corners 6"/>
          <p:cNvSpPr/>
          <p:nvPr/>
        </p:nvSpPr>
        <p:spPr>
          <a:xfrm>
            <a:off x="1017973" y="5726097"/>
            <a:ext cx="10156054" cy="7279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Model showing edge where the bellow/Tuner stiffness is applied during the simulations</a:t>
            </a:r>
            <a:endParaRPr lang="en-IN" dirty="0"/>
          </a:p>
        </p:txBody>
      </p:sp>
      <p:pic>
        <p:nvPicPr>
          <p:cNvPr id="3" name="Picture 2"/>
          <p:cNvPicPr>
            <a:picLocks noChangeAspect="1"/>
          </p:cNvPicPr>
          <p:nvPr/>
        </p:nvPicPr>
        <p:blipFill>
          <a:blip r:embed="rId3"/>
          <a:stretch>
            <a:fillRect/>
          </a:stretch>
        </p:blipFill>
        <p:spPr>
          <a:xfrm>
            <a:off x="2970133" y="1325271"/>
            <a:ext cx="6263048" cy="4400826"/>
          </a:xfrm>
          <a:prstGeom prst="rect">
            <a:avLst/>
          </a:prstGeom>
        </p:spPr>
      </p:pic>
      <p:sp>
        <p:nvSpPr>
          <p:cNvPr id="4" name="Slide Number Placeholder 3"/>
          <p:cNvSpPr>
            <a:spLocks noGrp="1"/>
          </p:cNvSpPr>
          <p:nvPr>
            <p:ph type="sldNum" sz="quarter" idx="12"/>
          </p:nvPr>
        </p:nvSpPr>
        <p:spPr/>
        <p:txBody>
          <a:bodyPr/>
          <a:lstStyle/>
          <a:p>
            <a:fld id="{84B0E83B-25BD-4523-984A-9558D782703C}" type="slidenum">
              <a:rPr lang="en-IN" smtClean="0"/>
              <a:t>14</a:t>
            </a:fld>
            <a:endParaRPr lang="en-IN"/>
          </a:p>
        </p:txBody>
      </p:sp>
      <p:cxnSp>
        <p:nvCxnSpPr>
          <p:cNvPr id="6" name="Straight Arrow Connector 5"/>
          <p:cNvCxnSpPr/>
          <p:nvPr/>
        </p:nvCxnSpPr>
        <p:spPr>
          <a:xfrm flipV="1">
            <a:off x="3710866" y="3817399"/>
            <a:ext cx="204186" cy="2148395"/>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50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78" y="91794"/>
            <a:ext cx="10515600" cy="1325563"/>
          </a:xfrm>
        </p:spPr>
        <p:txBody>
          <a:bodyPr/>
          <a:lstStyle/>
          <a:p>
            <a:pPr algn="ctr"/>
            <a:r>
              <a:rPr lang="en-US" dirty="0"/>
              <a:t>2. Jacketed Cavity Analysis: </a:t>
            </a:r>
            <a:br>
              <a:rPr lang="en-US" dirty="0"/>
            </a:br>
            <a:r>
              <a:rPr lang="en-US" dirty="0"/>
              <a:t>Contribution of Various Cavity Regions to LFD</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3353915242"/>
              </p:ext>
            </p:extLst>
          </p:nvPr>
        </p:nvGraphicFramePr>
        <p:xfrm>
          <a:off x="2824721" y="1458711"/>
          <a:ext cx="6222964" cy="1501273"/>
        </p:xfrm>
        <a:graphic>
          <a:graphicData uri="http://schemas.openxmlformats.org/drawingml/2006/table">
            <a:tbl>
              <a:tblPr firstRow="1" bandRow="1">
                <a:tableStyleId>{5C22544A-7EE6-4342-B048-85BDC9FD1C3A}</a:tableStyleId>
              </a:tblPr>
              <a:tblGrid>
                <a:gridCol w="3111482">
                  <a:extLst>
                    <a:ext uri="{9D8B030D-6E8A-4147-A177-3AD203B41FA5}">
                      <a16:colId xmlns:a16="http://schemas.microsoft.com/office/drawing/2014/main" val="1379391655"/>
                    </a:ext>
                  </a:extLst>
                </a:gridCol>
                <a:gridCol w="3111482">
                  <a:extLst>
                    <a:ext uri="{9D8B030D-6E8A-4147-A177-3AD203B41FA5}">
                      <a16:colId xmlns:a16="http://schemas.microsoft.com/office/drawing/2014/main" val="2294101040"/>
                    </a:ext>
                  </a:extLst>
                </a:gridCol>
              </a:tblGrid>
              <a:tr h="300318">
                <a:tc>
                  <a:txBody>
                    <a:bodyPr/>
                    <a:lstStyle/>
                    <a:p>
                      <a:pPr algn="ctr"/>
                      <a:r>
                        <a:rPr lang="en-US" dirty="0"/>
                        <a:t>Parameter</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3980114269"/>
                  </a:ext>
                </a:extLst>
              </a:tr>
              <a:tr h="300318">
                <a:tc>
                  <a:txBody>
                    <a:bodyPr/>
                    <a:lstStyle/>
                    <a:p>
                      <a:pPr algn="ctr"/>
                      <a:r>
                        <a:rPr lang="en-US" dirty="0"/>
                        <a:t>Cavity Thickness (mm)</a:t>
                      </a:r>
                      <a:endParaRPr lang="en-IN" dirty="0"/>
                    </a:p>
                  </a:txBody>
                  <a:tcPr/>
                </a:tc>
                <a:tc>
                  <a:txBody>
                    <a:bodyPr/>
                    <a:lstStyle/>
                    <a:p>
                      <a:pPr algn="ctr"/>
                      <a:r>
                        <a:rPr lang="en-US" dirty="0"/>
                        <a:t>2.83</a:t>
                      </a:r>
                      <a:endParaRPr lang="en-IN" dirty="0"/>
                    </a:p>
                  </a:txBody>
                  <a:tcPr/>
                </a:tc>
                <a:extLst>
                  <a:ext uri="{0D108BD9-81ED-4DB2-BD59-A6C34878D82A}">
                    <a16:rowId xmlns:a16="http://schemas.microsoft.com/office/drawing/2014/main" val="3748198119"/>
                  </a:ext>
                </a:extLst>
              </a:tr>
              <a:tr h="300318">
                <a:tc>
                  <a:txBody>
                    <a:bodyPr/>
                    <a:lstStyle/>
                    <a:p>
                      <a:pPr algn="ctr"/>
                      <a:r>
                        <a:rPr lang="en-US" dirty="0"/>
                        <a:t>Helium Jacket Thickness (mm)</a:t>
                      </a:r>
                      <a:endParaRPr lang="en-IN" dirty="0"/>
                    </a:p>
                  </a:txBody>
                  <a:tcPr/>
                </a:tc>
                <a:tc>
                  <a:txBody>
                    <a:bodyPr/>
                    <a:lstStyle/>
                    <a:p>
                      <a:pPr algn="ctr"/>
                      <a:r>
                        <a:rPr lang="en-US" dirty="0"/>
                        <a:t>6.25</a:t>
                      </a:r>
                      <a:endParaRPr lang="en-IN" dirty="0"/>
                    </a:p>
                  </a:txBody>
                  <a:tcPr/>
                </a:tc>
                <a:extLst>
                  <a:ext uri="{0D108BD9-81ED-4DB2-BD59-A6C34878D82A}">
                    <a16:rowId xmlns:a16="http://schemas.microsoft.com/office/drawing/2014/main" val="2100703674"/>
                  </a:ext>
                </a:extLst>
              </a:tr>
              <a:tr h="403993">
                <a:tc>
                  <a:txBody>
                    <a:bodyPr/>
                    <a:lstStyle/>
                    <a:p>
                      <a:pPr algn="ctr"/>
                      <a:r>
                        <a:rPr lang="en-US" dirty="0"/>
                        <a:t>Bellow Disc Radius (mm)</a:t>
                      </a:r>
                      <a:endParaRPr lang="en-IN" dirty="0"/>
                    </a:p>
                  </a:txBody>
                  <a:tcPr>
                    <a:solidFill>
                      <a:schemeClr val="accent6">
                        <a:lumMod val="40000"/>
                        <a:lumOff val="60000"/>
                      </a:schemeClr>
                    </a:solidFill>
                  </a:tcPr>
                </a:tc>
                <a:tc>
                  <a:txBody>
                    <a:bodyPr/>
                    <a:lstStyle/>
                    <a:p>
                      <a:pPr algn="ctr"/>
                      <a:r>
                        <a:rPr lang="en-US" dirty="0"/>
                        <a:t>152.49</a:t>
                      </a:r>
                      <a:endParaRPr lang="en-IN" dirty="0"/>
                    </a:p>
                  </a:txBody>
                  <a:tcPr>
                    <a:solidFill>
                      <a:schemeClr val="accent6">
                        <a:lumMod val="40000"/>
                        <a:lumOff val="60000"/>
                      </a:schemeClr>
                    </a:solidFill>
                  </a:tcPr>
                </a:tc>
                <a:extLst>
                  <a:ext uri="{0D108BD9-81ED-4DB2-BD59-A6C34878D82A}">
                    <a16:rowId xmlns:a16="http://schemas.microsoft.com/office/drawing/2014/main" val="324176662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03008946"/>
              </p:ext>
            </p:extLst>
          </p:nvPr>
        </p:nvGraphicFramePr>
        <p:xfrm>
          <a:off x="1875436" y="3009058"/>
          <a:ext cx="8121534" cy="2337088"/>
        </p:xfrm>
        <a:graphic>
          <a:graphicData uri="http://schemas.openxmlformats.org/drawingml/2006/table">
            <a:tbl>
              <a:tblPr firstRow="1" bandRow="1">
                <a:tableStyleId>{5C22544A-7EE6-4342-B048-85BDC9FD1C3A}</a:tableStyleId>
              </a:tblPr>
              <a:tblGrid>
                <a:gridCol w="2707178">
                  <a:extLst>
                    <a:ext uri="{9D8B030D-6E8A-4147-A177-3AD203B41FA5}">
                      <a16:colId xmlns:a16="http://schemas.microsoft.com/office/drawing/2014/main" val="1939661216"/>
                    </a:ext>
                  </a:extLst>
                </a:gridCol>
                <a:gridCol w="2707178">
                  <a:extLst>
                    <a:ext uri="{9D8B030D-6E8A-4147-A177-3AD203B41FA5}">
                      <a16:colId xmlns:a16="http://schemas.microsoft.com/office/drawing/2014/main" val="1087515208"/>
                    </a:ext>
                  </a:extLst>
                </a:gridCol>
                <a:gridCol w="2707178">
                  <a:extLst>
                    <a:ext uri="{9D8B030D-6E8A-4147-A177-3AD203B41FA5}">
                      <a16:colId xmlns:a16="http://schemas.microsoft.com/office/drawing/2014/main" val="269170162"/>
                    </a:ext>
                  </a:extLst>
                </a:gridCol>
              </a:tblGrid>
              <a:tr h="370840">
                <a:tc>
                  <a:txBody>
                    <a:bodyPr/>
                    <a:lstStyle/>
                    <a:p>
                      <a:pPr algn="ctr"/>
                      <a:r>
                        <a:rPr lang="en-US" sz="1600" dirty="0">
                          <a:latin typeface="Times New Roman" panose="02020603050405020304" pitchFamily="18" charset="0"/>
                          <a:cs typeface="Times New Roman" panose="02020603050405020304" pitchFamily="18" charset="0"/>
                        </a:rPr>
                        <a:t>Boundary Condition</a:t>
                      </a:r>
                      <a:endParaRPr lang="en-IN"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dirty="0">
                          <a:latin typeface="Times New Roman" panose="02020603050405020304" pitchFamily="18" charset="0"/>
                          <a:cs typeface="Times New Roman" panose="02020603050405020304" pitchFamily="18" charset="0"/>
                        </a:rPr>
                        <a:t>LFD Coefficient (k) (Hz/(MV/m)</a:t>
                      </a:r>
                      <a:r>
                        <a:rPr lang="en-US" sz="1600" baseline="30000" dirty="0">
                          <a:latin typeface="Times New Roman" panose="02020603050405020304" pitchFamily="18" charset="0"/>
                          <a:cs typeface="Times New Roman" panose="02020603050405020304" pitchFamily="18" charset="0"/>
                        </a:rPr>
                        <a:t>2</a:t>
                      </a:r>
                      <a:r>
                        <a:rPr lang="en-US" sz="1600" baseline="0" dirty="0">
                          <a:latin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nchor="ctr"/>
                </a:tc>
                <a:tc>
                  <a:txBody>
                    <a:bodyPr/>
                    <a:lstStyle/>
                    <a:p>
                      <a:pPr algn="ctr"/>
                      <a:r>
                        <a:rPr lang="en-IN" sz="1600" dirty="0" err="1">
                          <a:latin typeface="Times New Roman" panose="02020603050405020304" pitchFamily="18" charset="0"/>
                          <a:cs typeface="Times New Roman" panose="02020603050405020304" pitchFamily="18" charset="0"/>
                        </a:rPr>
                        <a:t>df</a:t>
                      </a:r>
                      <a:r>
                        <a:rPr lang="en-IN" sz="1600" dirty="0">
                          <a:latin typeface="Times New Roman" panose="02020603050405020304" pitchFamily="18" charset="0"/>
                          <a:cs typeface="Times New Roman" panose="02020603050405020304" pitchFamily="18" charset="0"/>
                        </a:rPr>
                        <a:t>/</a:t>
                      </a:r>
                      <a:r>
                        <a:rPr lang="en-IN" sz="1600" dirty="0" err="1">
                          <a:latin typeface="Times New Roman" panose="02020603050405020304" pitchFamily="18" charset="0"/>
                          <a:cs typeface="Times New Roman" panose="02020603050405020304" pitchFamily="18" charset="0"/>
                        </a:rPr>
                        <a:t>dp</a:t>
                      </a:r>
                      <a:r>
                        <a:rPr lang="en-IN" sz="1600" baseline="0" dirty="0">
                          <a:latin typeface="Times New Roman" panose="02020603050405020304" pitchFamily="18" charset="0"/>
                          <a:cs typeface="Times New Roman" panose="02020603050405020304" pitchFamily="18" charset="0"/>
                        </a:rPr>
                        <a:t> </a:t>
                      </a:r>
                    </a:p>
                    <a:p>
                      <a:pPr algn="ctr"/>
                      <a:r>
                        <a:rPr lang="en-IN" sz="1600" baseline="0" dirty="0">
                          <a:latin typeface="Times New Roman" panose="02020603050405020304" pitchFamily="18" charset="0"/>
                          <a:cs typeface="Times New Roman" panose="02020603050405020304" pitchFamily="18" charset="0"/>
                        </a:rPr>
                        <a:t>(Hz/mbar)</a:t>
                      </a:r>
                      <a:endParaRPr lang="en-IN"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38211834"/>
                  </a:ext>
                </a:extLst>
              </a:tr>
              <a:tr h="370840">
                <a:tc>
                  <a:txBody>
                    <a:bodyPr/>
                    <a:lstStyle/>
                    <a:p>
                      <a:pPr algn="ctr"/>
                      <a:r>
                        <a:rPr lang="en-US" sz="1600" dirty="0">
                          <a:latin typeface="Times New Roman" panose="02020603050405020304" pitchFamily="18" charset="0"/>
                          <a:cs typeface="Times New Roman" panose="02020603050405020304" pitchFamily="18" charset="0"/>
                        </a:rPr>
                        <a:t>Both flanges fixed</a:t>
                      </a:r>
                      <a:r>
                        <a:rPr lang="en-US" sz="1600" baseline="0" dirty="0">
                          <a:latin typeface="Times New Roman" panose="02020603050405020304" pitchFamily="18" charset="0"/>
                          <a:cs typeface="Times New Roman" panose="02020603050405020304" pitchFamily="18" charset="0"/>
                        </a:rPr>
                        <a:t> </a:t>
                      </a:r>
                    </a:p>
                    <a:p>
                      <a:pPr algn="ctr"/>
                      <a:r>
                        <a:rPr lang="en-US" sz="1600" baseline="0" dirty="0">
                          <a:latin typeface="Times New Roman" panose="02020603050405020304" pitchFamily="18" charset="0"/>
                          <a:cs typeface="Times New Roman" panose="02020603050405020304" pitchFamily="18" charset="0"/>
                        </a:rPr>
                        <a:t>(in x, y, z direction)</a:t>
                      </a:r>
                      <a:endParaRPr lang="en-IN" sz="16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IN" sz="1600" b="0" i="0" u="none" strike="noStrike" baseline="0" dirty="0">
                          <a:solidFill>
                            <a:srgbClr val="000000"/>
                          </a:solidFill>
                          <a:effectLst/>
                          <a:latin typeface="Times New Roman" panose="02020603050405020304" pitchFamily="18" charset="0"/>
                          <a:cs typeface="Times New Roman" panose="02020603050405020304" pitchFamily="18" charset="0"/>
                        </a:rPr>
                        <a:t>-2.565</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IN" sz="1600" b="0" i="0" u="none" strike="noStrike" dirty="0">
                          <a:solidFill>
                            <a:srgbClr val="000000"/>
                          </a:solidFill>
                          <a:effectLst/>
                          <a:latin typeface="Times New Roman" panose="02020603050405020304" pitchFamily="18" charset="0"/>
                          <a:cs typeface="Times New Roman" panose="02020603050405020304" pitchFamily="18" charset="0"/>
                        </a:rPr>
                        <a:t>25.58</a:t>
                      </a:r>
                    </a:p>
                  </a:txBody>
                  <a:tcPr marL="9525" marR="9525" marT="9525" marB="0" anchor="ctr"/>
                </a:tc>
                <a:extLst>
                  <a:ext uri="{0D108BD9-81ED-4DB2-BD59-A6C34878D82A}">
                    <a16:rowId xmlns:a16="http://schemas.microsoft.com/office/drawing/2014/main" val="491341703"/>
                  </a:ext>
                </a:extLst>
              </a:tr>
              <a:tr h="370840">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One flange fixed </a:t>
                      </a:r>
                    </a:p>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(in x, y, z direction)</a:t>
                      </a:r>
                    </a:p>
                  </a:txBody>
                  <a:tcPr marL="9525" marR="9525" marT="9525" marB="0" anchor="ctr"/>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-12.17</a:t>
                      </a:r>
                    </a:p>
                  </a:txBody>
                  <a:tcPr marL="9525" marR="9525" marT="9525" marB="0" anchor="ctr"/>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-111.93</a:t>
                      </a:r>
                    </a:p>
                  </a:txBody>
                  <a:tcPr marL="9525" marR="9525" marT="9525" marB="0" anchor="ctr"/>
                </a:tc>
                <a:extLst>
                  <a:ext uri="{0D108BD9-81ED-4DB2-BD59-A6C34878D82A}">
                    <a16:rowId xmlns:a16="http://schemas.microsoft.com/office/drawing/2014/main" val="4144062447"/>
                  </a:ext>
                </a:extLst>
              </a:tr>
              <a:tr h="681643">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One point fixed (x, y, z direction) on coupler port</a:t>
                      </a:r>
                    </a:p>
                  </a:txBody>
                  <a:tcPr marL="9525" marR="9525" marT="9525" marB="0" anchor="ctr">
                    <a:solidFill>
                      <a:schemeClr val="accent6">
                        <a:lumMod val="60000"/>
                        <a:lumOff val="40000"/>
                      </a:schemeClr>
                    </a:solidFill>
                  </a:tcPr>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-12.17</a:t>
                      </a:r>
                    </a:p>
                  </a:txBody>
                  <a:tcPr marL="9525" marR="9525" marT="9525" marB="0" anchor="ctr">
                    <a:solidFill>
                      <a:schemeClr val="accent6">
                        <a:lumMod val="60000"/>
                        <a:lumOff val="40000"/>
                      </a:schemeClr>
                    </a:solidFill>
                  </a:tcPr>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-112.97</a:t>
                      </a:r>
                    </a:p>
                  </a:txBody>
                  <a:tcPr marL="9525" marR="9525" marT="9525" marB="0" anchor="ctr">
                    <a:solidFill>
                      <a:schemeClr val="accent6">
                        <a:lumMod val="60000"/>
                        <a:lumOff val="40000"/>
                      </a:schemeClr>
                    </a:solidFill>
                  </a:tcPr>
                </a:tc>
                <a:extLst>
                  <a:ext uri="{0D108BD9-81ED-4DB2-BD59-A6C34878D82A}">
                    <a16:rowId xmlns:a16="http://schemas.microsoft.com/office/drawing/2014/main" val="858966279"/>
                  </a:ext>
                </a:extLst>
              </a:tr>
            </a:tbl>
          </a:graphicData>
        </a:graphic>
      </p:graphicFrame>
      <p:sp>
        <p:nvSpPr>
          <p:cNvPr id="6" name="Rectangle: Rounded Corners 5"/>
          <p:cNvSpPr/>
          <p:nvPr/>
        </p:nvSpPr>
        <p:spPr>
          <a:xfrm>
            <a:off x="847078" y="5346146"/>
            <a:ext cx="10280342" cy="13408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It can observed that LFD number has decreased from -5.44 to -2.56 Hz/(MV/m)</a:t>
            </a:r>
            <a:r>
              <a:rPr lang="en-US" baseline="30000" dirty="0"/>
              <a:t>2</a:t>
            </a:r>
            <a:r>
              <a:rPr lang="en-US" dirty="0"/>
              <a:t> for the condition that both beam pipes were fixed.</a:t>
            </a:r>
          </a:p>
          <a:p>
            <a:pPr algn="ctr"/>
            <a:r>
              <a:rPr lang="en-US" dirty="0"/>
              <a:t>However, a more realistic situation can be simulated by fixing a </a:t>
            </a:r>
            <a:r>
              <a:rPr lang="en-US" dirty="0">
                <a:solidFill>
                  <a:srgbClr val="FF0000"/>
                </a:solidFill>
              </a:rPr>
              <a:t>point on coupler port </a:t>
            </a:r>
            <a:r>
              <a:rPr lang="en-US" dirty="0"/>
              <a:t>and letting the beam pipes free. For this case, LFD can be observed to be </a:t>
            </a:r>
            <a:r>
              <a:rPr lang="en-US" dirty="0">
                <a:solidFill>
                  <a:srgbClr val="FF0000"/>
                </a:solidFill>
              </a:rPr>
              <a:t>– 12.17 Hz/(MV/m)</a:t>
            </a:r>
            <a:r>
              <a:rPr lang="en-US" baseline="30000" dirty="0">
                <a:solidFill>
                  <a:srgbClr val="FF0000"/>
                </a:solidFill>
              </a:rPr>
              <a:t>2</a:t>
            </a:r>
            <a:r>
              <a:rPr lang="en-US" dirty="0"/>
              <a:t>.</a:t>
            </a:r>
          </a:p>
        </p:txBody>
      </p:sp>
      <p:sp>
        <p:nvSpPr>
          <p:cNvPr id="3" name="Slide Number Placeholder 2"/>
          <p:cNvSpPr>
            <a:spLocks noGrp="1"/>
          </p:cNvSpPr>
          <p:nvPr>
            <p:ph type="sldNum" sz="quarter" idx="12"/>
          </p:nvPr>
        </p:nvSpPr>
        <p:spPr>
          <a:xfrm>
            <a:off x="8930196" y="6400738"/>
            <a:ext cx="2743200" cy="365125"/>
          </a:xfrm>
        </p:spPr>
        <p:txBody>
          <a:bodyPr/>
          <a:lstStyle/>
          <a:p>
            <a:fld id="{84B0E83B-25BD-4523-984A-9558D782703C}" type="slidenum">
              <a:rPr lang="en-IN" smtClean="0"/>
              <a:t>15</a:t>
            </a:fld>
            <a:endParaRPr lang="en-IN" dirty="0"/>
          </a:p>
        </p:txBody>
      </p:sp>
      <p:sp>
        <p:nvSpPr>
          <p:cNvPr id="7" name="TextBox 6"/>
          <p:cNvSpPr txBox="1"/>
          <p:nvPr/>
        </p:nvSpPr>
        <p:spPr>
          <a:xfrm>
            <a:off x="9357064" y="1232691"/>
            <a:ext cx="2834936" cy="369332"/>
          </a:xfrm>
          <a:prstGeom prst="rect">
            <a:avLst/>
          </a:prstGeom>
          <a:noFill/>
        </p:spPr>
        <p:txBody>
          <a:bodyPr wrap="square" rtlCol="0">
            <a:spAutoFit/>
          </a:bodyPr>
          <a:lstStyle/>
          <a:p>
            <a:r>
              <a:rPr lang="en-US" dirty="0"/>
              <a:t>Presented on 24</a:t>
            </a:r>
            <a:r>
              <a:rPr lang="en-US" baseline="30000" dirty="0"/>
              <a:t>th</a:t>
            </a:r>
            <a:r>
              <a:rPr lang="en-US" dirty="0"/>
              <a:t> July 2018</a:t>
            </a:r>
            <a:endParaRPr lang="en-IN" dirty="0"/>
          </a:p>
        </p:txBody>
      </p:sp>
    </p:spTree>
    <p:extLst>
      <p:ext uri="{BB962C8B-B14F-4D97-AF65-F5344CB8AC3E}">
        <p14:creationId xmlns:p14="http://schemas.microsoft.com/office/powerpoint/2010/main" val="286222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Deformation of Cavity due to Lorentz Forces</a:t>
            </a:r>
            <a:endParaRPr lang="en-IN" dirty="0"/>
          </a:p>
        </p:txBody>
      </p:sp>
      <p:sp>
        <p:nvSpPr>
          <p:cNvPr id="5" name="TextBox 4"/>
          <p:cNvSpPr txBox="1"/>
          <p:nvPr/>
        </p:nvSpPr>
        <p:spPr>
          <a:xfrm>
            <a:off x="616369" y="5051957"/>
            <a:ext cx="6273449" cy="923330"/>
          </a:xfrm>
          <a:prstGeom prst="rect">
            <a:avLst/>
          </a:prstGeom>
          <a:noFill/>
        </p:spPr>
        <p:txBody>
          <a:bodyPr wrap="square" rtlCol="0">
            <a:spAutoFit/>
          </a:bodyPr>
          <a:lstStyle/>
          <a:p>
            <a:pPr algn="ctr"/>
            <a:r>
              <a:rPr lang="en-US" dirty="0"/>
              <a:t>Deformation of cavity due to Lorentz forces when a point on coupler port is fixed</a:t>
            </a:r>
          </a:p>
          <a:p>
            <a:pPr algn="ctr"/>
            <a:r>
              <a:rPr lang="en-US" dirty="0"/>
              <a:t>(for a stored energy of 1 J and corresponding E</a:t>
            </a:r>
            <a:r>
              <a:rPr lang="en-US" baseline="-25000" dirty="0"/>
              <a:t>acc </a:t>
            </a:r>
            <a:r>
              <a:rPr lang="en-US" dirty="0"/>
              <a:t>= 1.76 MV/m)</a:t>
            </a:r>
            <a:endParaRPr lang="en-IN" dirty="0"/>
          </a:p>
        </p:txBody>
      </p:sp>
      <p:sp>
        <p:nvSpPr>
          <p:cNvPr id="8" name="TextBox 7"/>
          <p:cNvSpPr txBox="1"/>
          <p:nvPr/>
        </p:nvSpPr>
        <p:spPr>
          <a:xfrm>
            <a:off x="7481952" y="2378739"/>
            <a:ext cx="4422710"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regions on the cavity where </a:t>
            </a:r>
            <a:r>
              <a:rPr lang="en-US" b="1" dirty="0">
                <a:solidFill>
                  <a:srgbClr val="FF0000"/>
                </a:solidFill>
              </a:rPr>
              <a:t>high deformations</a:t>
            </a:r>
            <a:r>
              <a:rPr lang="en-US" dirty="0"/>
              <a:t> due to Lorentz forces are observed and which contribute majorly to LFD are:</a:t>
            </a:r>
          </a:p>
          <a:p>
            <a:pPr marL="400050" indent="-400050">
              <a:buFont typeface="+mj-lt"/>
              <a:buAutoNum type="romanLcPeriod"/>
            </a:pPr>
            <a:r>
              <a:rPr lang="en-US" dirty="0"/>
              <a:t>End Walls</a:t>
            </a:r>
          </a:p>
          <a:p>
            <a:pPr marL="400050" indent="-400050">
              <a:buFont typeface="+mj-lt"/>
              <a:buAutoNum type="romanLcPeriod"/>
            </a:pPr>
            <a:r>
              <a:rPr lang="en-US" dirty="0"/>
              <a:t>Spoke</a:t>
            </a:r>
          </a:p>
          <a:p>
            <a:pPr marL="400050" indent="-400050">
              <a:buFont typeface="+mj-lt"/>
              <a:buAutoNum type="romanLcPeriod"/>
            </a:pPr>
            <a:r>
              <a:rPr lang="en-US" dirty="0"/>
              <a:t>Cylindrical Surface</a:t>
            </a:r>
          </a:p>
          <a:p>
            <a:pPr marL="400050" indent="-400050">
              <a:buFont typeface="+mj-lt"/>
              <a:buAutoNum type="romanLcPeriod"/>
            </a:pPr>
            <a:endParaRPr lang="en-US" dirty="0"/>
          </a:p>
          <a:p>
            <a:pPr marL="342900" indent="-342900">
              <a:buFont typeface="Arial" panose="020B0604020202020204" pitchFamily="34" charset="0"/>
              <a:buChar char="•"/>
            </a:pPr>
            <a:r>
              <a:rPr lang="en-US" dirty="0"/>
              <a:t>Deformation on these regions needs to be restricted to reduce LFD Coefficient</a:t>
            </a:r>
          </a:p>
        </p:txBody>
      </p:sp>
      <p:pic>
        <p:nvPicPr>
          <p:cNvPr id="9" name="Picture 8"/>
          <p:cNvPicPr>
            <a:picLocks noChangeAspect="1"/>
          </p:cNvPicPr>
          <p:nvPr/>
        </p:nvPicPr>
        <p:blipFill>
          <a:blip r:embed="rId2"/>
          <a:stretch>
            <a:fillRect/>
          </a:stretch>
        </p:blipFill>
        <p:spPr>
          <a:xfrm>
            <a:off x="93392" y="1775362"/>
            <a:ext cx="7319405" cy="3191921"/>
          </a:xfrm>
          <a:prstGeom prst="rect">
            <a:avLst/>
          </a:prstGeom>
        </p:spPr>
      </p:pic>
      <p:sp>
        <p:nvSpPr>
          <p:cNvPr id="3" name="Slide Number Placeholder 2"/>
          <p:cNvSpPr>
            <a:spLocks noGrp="1"/>
          </p:cNvSpPr>
          <p:nvPr>
            <p:ph type="sldNum" sz="quarter" idx="12"/>
          </p:nvPr>
        </p:nvSpPr>
        <p:spPr/>
        <p:txBody>
          <a:bodyPr/>
          <a:lstStyle/>
          <a:p>
            <a:fld id="{84B0E83B-25BD-4523-984A-9558D782703C}" type="slidenum">
              <a:rPr lang="en-IN" smtClean="0"/>
              <a:t>16</a:t>
            </a:fld>
            <a:endParaRPr lang="en-IN" dirty="0"/>
          </a:p>
        </p:txBody>
      </p:sp>
    </p:spTree>
    <p:extLst>
      <p:ext uri="{BB962C8B-B14F-4D97-AF65-F5344CB8AC3E}">
        <p14:creationId xmlns:p14="http://schemas.microsoft.com/office/powerpoint/2010/main" val="3573199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Deformation of Cavity due to Lorentz Forces</a:t>
            </a:r>
            <a:endParaRPr lang="en-IN" dirty="0"/>
          </a:p>
        </p:txBody>
      </p:sp>
      <p:pic>
        <p:nvPicPr>
          <p:cNvPr id="5" name="Picture 4"/>
          <p:cNvPicPr>
            <a:picLocks noChangeAspect="1"/>
          </p:cNvPicPr>
          <p:nvPr/>
        </p:nvPicPr>
        <p:blipFill>
          <a:blip r:embed="rId2"/>
          <a:stretch>
            <a:fillRect/>
          </a:stretch>
        </p:blipFill>
        <p:spPr>
          <a:xfrm>
            <a:off x="1608257" y="1447407"/>
            <a:ext cx="4248357" cy="3479920"/>
          </a:xfrm>
          <a:prstGeom prst="rect">
            <a:avLst/>
          </a:prstGeom>
        </p:spPr>
      </p:pic>
      <p:pic>
        <p:nvPicPr>
          <p:cNvPr id="6" name="Picture 5"/>
          <p:cNvPicPr>
            <a:picLocks noChangeAspect="1"/>
          </p:cNvPicPr>
          <p:nvPr/>
        </p:nvPicPr>
        <p:blipFill>
          <a:blip r:embed="rId3"/>
          <a:stretch>
            <a:fillRect/>
          </a:stretch>
        </p:blipFill>
        <p:spPr>
          <a:xfrm>
            <a:off x="6251402" y="1447407"/>
            <a:ext cx="4060361" cy="3325929"/>
          </a:xfrm>
          <a:prstGeom prst="rect">
            <a:avLst/>
          </a:prstGeom>
        </p:spPr>
      </p:pic>
      <p:sp>
        <p:nvSpPr>
          <p:cNvPr id="7" name="TextBox 6"/>
          <p:cNvSpPr txBox="1"/>
          <p:nvPr/>
        </p:nvSpPr>
        <p:spPr>
          <a:xfrm>
            <a:off x="1710766" y="4927327"/>
            <a:ext cx="4137337" cy="369332"/>
          </a:xfrm>
          <a:prstGeom prst="rect">
            <a:avLst/>
          </a:prstGeom>
          <a:noFill/>
        </p:spPr>
        <p:txBody>
          <a:bodyPr wrap="square" rtlCol="0">
            <a:spAutoFit/>
          </a:bodyPr>
          <a:lstStyle/>
          <a:p>
            <a:pPr algn="ctr"/>
            <a:r>
              <a:rPr lang="en-US" dirty="0"/>
              <a:t>Displacement profile on cylindrical surface</a:t>
            </a:r>
            <a:endParaRPr lang="en-IN" dirty="0"/>
          </a:p>
        </p:txBody>
      </p:sp>
      <p:sp>
        <p:nvSpPr>
          <p:cNvPr id="8" name="TextBox 7"/>
          <p:cNvSpPr txBox="1"/>
          <p:nvPr/>
        </p:nvSpPr>
        <p:spPr>
          <a:xfrm>
            <a:off x="6259913" y="4927327"/>
            <a:ext cx="4137337" cy="369332"/>
          </a:xfrm>
          <a:prstGeom prst="rect">
            <a:avLst/>
          </a:prstGeom>
          <a:noFill/>
        </p:spPr>
        <p:txBody>
          <a:bodyPr wrap="square" rtlCol="0">
            <a:spAutoFit/>
          </a:bodyPr>
          <a:lstStyle/>
          <a:p>
            <a:pPr algn="ctr"/>
            <a:r>
              <a:rPr lang="en-US" dirty="0"/>
              <a:t>Displacement profile on Tuner end wall</a:t>
            </a:r>
            <a:endParaRPr lang="en-IN" dirty="0"/>
          </a:p>
        </p:txBody>
      </p:sp>
      <p:sp>
        <p:nvSpPr>
          <p:cNvPr id="9" name="Rectangle: Rounded Corners 8"/>
          <p:cNvSpPr/>
          <p:nvPr/>
        </p:nvSpPr>
        <p:spPr>
          <a:xfrm>
            <a:off x="628073" y="5552409"/>
            <a:ext cx="10935853"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 maximum displacement of around 7 nm is observed on cylindrical surface and around 70 nm on tuner end wall </a:t>
            </a:r>
            <a:endParaRPr lang="en-IN" dirty="0"/>
          </a:p>
        </p:txBody>
      </p:sp>
      <p:sp>
        <p:nvSpPr>
          <p:cNvPr id="3" name="Slide Number Placeholder 2"/>
          <p:cNvSpPr>
            <a:spLocks noGrp="1"/>
          </p:cNvSpPr>
          <p:nvPr>
            <p:ph type="sldNum" sz="quarter" idx="12"/>
          </p:nvPr>
        </p:nvSpPr>
        <p:spPr/>
        <p:txBody>
          <a:bodyPr/>
          <a:lstStyle/>
          <a:p>
            <a:fld id="{84B0E83B-25BD-4523-984A-9558D782703C}" type="slidenum">
              <a:rPr lang="en-IN" smtClean="0"/>
              <a:t>17</a:t>
            </a:fld>
            <a:endParaRPr lang="en-IN"/>
          </a:p>
        </p:txBody>
      </p:sp>
    </p:spTree>
    <p:extLst>
      <p:ext uri="{BB962C8B-B14F-4D97-AF65-F5344CB8AC3E}">
        <p14:creationId xmlns:p14="http://schemas.microsoft.com/office/powerpoint/2010/main" val="3215153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 Contribution of End Walls towards LFD</a:t>
            </a:r>
            <a:endParaRPr lang="en-IN" dirty="0"/>
          </a:p>
        </p:txBody>
      </p:sp>
      <p:graphicFrame>
        <p:nvGraphicFramePr>
          <p:cNvPr id="4" name="Table 3"/>
          <p:cNvGraphicFramePr>
            <a:graphicFrameLocks noGrp="1"/>
          </p:cNvGraphicFramePr>
          <p:nvPr/>
        </p:nvGraphicFramePr>
        <p:xfrm>
          <a:off x="3388822" y="1909515"/>
          <a:ext cx="5414356" cy="1655445"/>
        </p:xfrm>
        <a:graphic>
          <a:graphicData uri="http://schemas.openxmlformats.org/drawingml/2006/table">
            <a:tbl>
              <a:tblPr firstRow="1" bandRow="1">
                <a:tableStyleId>{5C22544A-7EE6-4342-B048-85BDC9FD1C3A}</a:tableStyleId>
              </a:tblPr>
              <a:tblGrid>
                <a:gridCol w="2707178">
                  <a:extLst>
                    <a:ext uri="{9D8B030D-6E8A-4147-A177-3AD203B41FA5}">
                      <a16:colId xmlns:a16="http://schemas.microsoft.com/office/drawing/2014/main" val="850166063"/>
                    </a:ext>
                  </a:extLst>
                </a:gridCol>
                <a:gridCol w="2707178">
                  <a:extLst>
                    <a:ext uri="{9D8B030D-6E8A-4147-A177-3AD203B41FA5}">
                      <a16:colId xmlns:a16="http://schemas.microsoft.com/office/drawing/2014/main" val="1205410063"/>
                    </a:ext>
                  </a:extLst>
                </a:gridCol>
              </a:tblGrid>
              <a:tr h="370840">
                <a:tc>
                  <a:txBody>
                    <a:bodyPr/>
                    <a:lstStyle/>
                    <a:p>
                      <a:pPr algn="ctr"/>
                      <a:r>
                        <a:rPr lang="en-US" sz="1600" dirty="0">
                          <a:latin typeface="Times New Roman" panose="02020603050405020304" pitchFamily="18" charset="0"/>
                          <a:cs typeface="Times New Roman" panose="02020603050405020304" pitchFamily="18" charset="0"/>
                        </a:rPr>
                        <a:t>Boundary Condition</a:t>
                      </a:r>
                      <a:endParaRPr lang="en-IN"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dirty="0">
                          <a:latin typeface="Times New Roman" panose="02020603050405020304" pitchFamily="18" charset="0"/>
                          <a:cs typeface="Times New Roman" panose="02020603050405020304" pitchFamily="18" charset="0"/>
                        </a:rPr>
                        <a:t>LFD Coefficient (k) (Hz/(MV/m)</a:t>
                      </a:r>
                      <a:r>
                        <a:rPr lang="en-US" sz="1600" baseline="30000" dirty="0">
                          <a:latin typeface="Times New Roman" panose="02020603050405020304" pitchFamily="18" charset="0"/>
                          <a:cs typeface="Times New Roman" panose="02020603050405020304" pitchFamily="18" charset="0"/>
                        </a:rPr>
                        <a:t>2</a:t>
                      </a:r>
                      <a:r>
                        <a:rPr lang="en-US" sz="1600" baseline="0" dirty="0">
                          <a:latin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54874722"/>
                  </a:ext>
                </a:extLst>
              </a:tr>
              <a:tr h="370840">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One point fixed (x, y, z direction) on coupler port</a:t>
                      </a:r>
                    </a:p>
                  </a:txBody>
                  <a:tcPr marL="9525" marR="9525" marT="9525" marB="0" anchor="ctr"/>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-12.17</a:t>
                      </a:r>
                    </a:p>
                  </a:txBody>
                  <a:tcPr marL="9525" marR="9525" marT="9525" marB="0" anchor="ctr"/>
                </a:tc>
                <a:extLst>
                  <a:ext uri="{0D108BD9-81ED-4DB2-BD59-A6C34878D82A}">
                    <a16:rowId xmlns:a16="http://schemas.microsoft.com/office/drawing/2014/main" val="3467959891"/>
                  </a:ext>
                </a:extLst>
              </a:tr>
              <a:tr h="370840">
                <a:tc>
                  <a:txBody>
                    <a:bodyPr/>
                    <a:lstStyle/>
                    <a:p>
                      <a:pPr algn="ctr"/>
                      <a:r>
                        <a:rPr lang="en-US" sz="1600" dirty="0">
                          <a:latin typeface="Times New Roman" panose="02020603050405020304" pitchFamily="18" charset="0"/>
                          <a:cs typeface="Times New Roman" panose="02020603050405020304" pitchFamily="18" charset="0"/>
                        </a:rPr>
                        <a:t>Both flanges fixed</a:t>
                      </a:r>
                      <a:r>
                        <a:rPr lang="en-US" sz="1600" baseline="0" dirty="0">
                          <a:latin typeface="Times New Roman" panose="02020603050405020304" pitchFamily="18" charset="0"/>
                          <a:cs typeface="Times New Roman" panose="02020603050405020304" pitchFamily="18" charset="0"/>
                        </a:rPr>
                        <a:t> </a:t>
                      </a:r>
                    </a:p>
                    <a:p>
                      <a:pPr algn="ctr"/>
                      <a:r>
                        <a:rPr lang="en-US" sz="1600" baseline="0" dirty="0">
                          <a:latin typeface="Times New Roman" panose="02020603050405020304" pitchFamily="18" charset="0"/>
                          <a:cs typeface="Times New Roman" panose="02020603050405020304" pitchFamily="18" charset="0"/>
                        </a:rPr>
                        <a:t>(in x, y, z direction)</a:t>
                      </a:r>
                      <a:endParaRPr lang="en-IN" sz="16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IN" sz="1600" b="0" i="0" u="none" strike="noStrike" baseline="0" dirty="0">
                          <a:solidFill>
                            <a:srgbClr val="000000"/>
                          </a:solidFill>
                          <a:effectLst/>
                          <a:latin typeface="Times New Roman" panose="02020603050405020304" pitchFamily="18" charset="0"/>
                          <a:cs typeface="Times New Roman" panose="02020603050405020304" pitchFamily="18" charset="0"/>
                        </a:rPr>
                        <a:t>-2.565</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69861902"/>
                  </a:ext>
                </a:extLst>
              </a:tr>
            </a:tbl>
          </a:graphicData>
        </a:graphic>
      </p:graphicFrame>
      <p:sp>
        <p:nvSpPr>
          <p:cNvPr id="5" name="Rectangle: Rounded Corners 4"/>
          <p:cNvSpPr/>
          <p:nvPr/>
        </p:nvSpPr>
        <p:spPr>
          <a:xfrm>
            <a:off x="1015068" y="3959603"/>
            <a:ext cx="10402349" cy="25053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dirty="0"/>
              <a:t>It can be observed that when a point on coupler port was fixed (corresponding to simulating the free cavity) the LFD coefficient is </a:t>
            </a:r>
            <a:r>
              <a:rPr lang="en-US" dirty="0">
                <a:solidFill>
                  <a:srgbClr val="FF0000"/>
                </a:solidFill>
              </a:rPr>
              <a:t>-12.17 Hz/(MV/m)</a:t>
            </a:r>
            <a:r>
              <a:rPr lang="en-US" baseline="30000" dirty="0">
                <a:solidFill>
                  <a:srgbClr val="FF0000"/>
                </a:solidFill>
              </a:rPr>
              <a:t>2</a:t>
            </a:r>
            <a:r>
              <a:rPr lang="en-US" dirty="0">
                <a:solidFill>
                  <a:srgbClr val="FF0000"/>
                </a:solidFill>
              </a:rPr>
              <a:t> </a:t>
            </a:r>
            <a:r>
              <a:rPr lang="en-US" dirty="0"/>
              <a:t>and LFD coefficient reduced to </a:t>
            </a:r>
            <a:r>
              <a:rPr lang="en-US" dirty="0">
                <a:solidFill>
                  <a:srgbClr val="FF0000"/>
                </a:solidFill>
              </a:rPr>
              <a:t>-2.565 Hz/(MV/m)</a:t>
            </a:r>
            <a:r>
              <a:rPr lang="en-US" baseline="30000" dirty="0">
                <a:solidFill>
                  <a:srgbClr val="FF0000"/>
                </a:solidFill>
              </a:rPr>
              <a:t>2</a:t>
            </a:r>
            <a:r>
              <a:rPr lang="en-US" dirty="0"/>
              <a:t> when both the flanges (beam pipes) were fixed completely.</a:t>
            </a:r>
          </a:p>
          <a:p>
            <a:pPr marL="285750" indent="-285750">
              <a:buFont typeface="Arial" panose="020B0604020202020204" pitchFamily="34" charset="0"/>
              <a:buChar char="•"/>
            </a:pPr>
            <a:r>
              <a:rPr lang="en-US" dirty="0"/>
              <a:t>This signifies the </a:t>
            </a:r>
            <a:r>
              <a:rPr lang="en-US" dirty="0">
                <a:solidFill>
                  <a:srgbClr val="FF0000"/>
                </a:solidFill>
              </a:rPr>
              <a:t>huge contribution of end walls towards LFD</a:t>
            </a:r>
            <a:r>
              <a:rPr lang="en-US" dirty="0"/>
              <a:t>. Hence, it is important to control end wall deformation.</a:t>
            </a:r>
          </a:p>
          <a:p>
            <a:pPr marL="285750" indent="-285750">
              <a:buFont typeface="Arial" panose="020B0604020202020204" pitchFamily="34" charset="0"/>
              <a:buChar char="•"/>
            </a:pPr>
            <a:r>
              <a:rPr lang="en-US" dirty="0"/>
              <a:t>LFD at the non tuner side end wall can be improved by increasing the stiffness at that side. Having higher jacket thickness or shape optimization can be done to reduce the contribution.</a:t>
            </a:r>
          </a:p>
          <a:p>
            <a:pPr marL="285750" indent="-285750">
              <a:buFont typeface="Arial" panose="020B0604020202020204" pitchFamily="34" charset="0"/>
              <a:buChar char="•"/>
            </a:pPr>
            <a:r>
              <a:rPr lang="en-US" dirty="0"/>
              <a:t>LFD at the tuner side can be totally controlled by tuner stiffness. Higher tuner stiffness can reduce LFD.</a:t>
            </a:r>
            <a:endParaRPr lang="en-IN" dirty="0"/>
          </a:p>
        </p:txBody>
      </p:sp>
      <p:sp>
        <p:nvSpPr>
          <p:cNvPr id="3" name="Slide Number Placeholder 2"/>
          <p:cNvSpPr>
            <a:spLocks noGrp="1"/>
          </p:cNvSpPr>
          <p:nvPr>
            <p:ph type="sldNum" sz="quarter" idx="12"/>
          </p:nvPr>
        </p:nvSpPr>
        <p:spPr/>
        <p:txBody>
          <a:bodyPr/>
          <a:lstStyle/>
          <a:p>
            <a:fld id="{84B0E83B-25BD-4523-984A-9558D782703C}" type="slidenum">
              <a:rPr lang="en-IN" smtClean="0"/>
              <a:t>18</a:t>
            </a:fld>
            <a:endParaRPr lang="en-IN"/>
          </a:p>
        </p:txBody>
      </p:sp>
    </p:spTree>
    <p:extLst>
      <p:ext uri="{BB962C8B-B14F-4D97-AF65-F5344CB8AC3E}">
        <p14:creationId xmlns:p14="http://schemas.microsoft.com/office/powerpoint/2010/main" val="3958407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69" y="365125"/>
            <a:ext cx="11744587" cy="1325563"/>
          </a:xfrm>
        </p:spPr>
        <p:txBody>
          <a:bodyPr/>
          <a:lstStyle/>
          <a:p>
            <a:pPr algn="ctr"/>
            <a:r>
              <a:rPr lang="en-US" dirty="0"/>
              <a:t>ii. Contribution of Spoke region towards LFD</a:t>
            </a:r>
            <a:endParaRPr lang="en-IN" dirty="0"/>
          </a:p>
        </p:txBody>
      </p:sp>
      <p:sp>
        <p:nvSpPr>
          <p:cNvPr id="12" name="Rectangle: Rounded Corners 11"/>
          <p:cNvSpPr/>
          <p:nvPr/>
        </p:nvSpPr>
        <p:spPr>
          <a:xfrm>
            <a:off x="587717" y="5423755"/>
            <a:ext cx="10898453" cy="9347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dirty="0"/>
              <a:t>The contribution to LFD from spoke is less when compared to end walls. </a:t>
            </a:r>
          </a:p>
          <a:p>
            <a:pPr marL="285750" indent="-285750">
              <a:buFont typeface="Arial" panose="020B0604020202020204" pitchFamily="34" charset="0"/>
              <a:buChar char="•"/>
            </a:pPr>
            <a:r>
              <a:rPr lang="en-US" dirty="0"/>
              <a:t>Spoke disc can be inserted on the spoke to restrict the movement of spoke.</a:t>
            </a:r>
          </a:p>
        </p:txBody>
      </p:sp>
      <p:graphicFrame>
        <p:nvGraphicFramePr>
          <p:cNvPr id="10" name="Table 9"/>
          <p:cNvGraphicFramePr>
            <a:graphicFrameLocks noGrp="1"/>
          </p:cNvGraphicFramePr>
          <p:nvPr>
            <p:extLst>
              <p:ext uri="{D42A27DB-BD31-4B8C-83A1-F6EECF244321}">
                <p14:modId xmlns:p14="http://schemas.microsoft.com/office/powerpoint/2010/main" val="236761559"/>
              </p:ext>
            </p:extLst>
          </p:nvPr>
        </p:nvGraphicFramePr>
        <p:xfrm>
          <a:off x="6873283" y="3521671"/>
          <a:ext cx="3810220" cy="745152"/>
        </p:xfrm>
        <a:graphic>
          <a:graphicData uri="http://schemas.openxmlformats.org/drawingml/2006/table">
            <a:tbl>
              <a:tblPr firstRow="1" bandRow="1">
                <a:tableStyleId>{5C22544A-7EE6-4342-B048-85BDC9FD1C3A}</a:tableStyleId>
              </a:tblPr>
              <a:tblGrid>
                <a:gridCol w="1905110">
                  <a:extLst>
                    <a:ext uri="{9D8B030D-6E8A-4147-A177-3AD203B41FA5}">
                      <a16:colId xmlns:a16="http://schemas.microsoft.com/office/drawing/2014/main" val="2833791612"/>
                    </a:ext>
                  </a:extLst>
                </a:gridCol>
                <a:gridCol w="1905110">
                  <a:extLst>
                    <a:ext uri="{9D8B030D-6E8A-4147-A177-3AD203B41FA5}">
                      <a16:colId xmlns:a16="http://schemas.microsoft.com/office/drawing/2014/main" val="2790366023"/>
                    </a:ext>
                  </a:extLst>
                </a:gridCol>
              </a:tblGrid>
              <a:tr h="372576">
                <a:tc>
                  <a:txBody>
                    <a:bodyPr/>
                    <a:lstStyle/>
                    <a:p>
                      <a:pPr algn="ctr"/>
                      <a:r>
                        <a:rPr lang="en-US" dirty="0"/>
                        <a:t>Initial </a:t>
                      </a:r>
                      <a:r>
                        <a:rPr lang="en-US" baseline="0" dirty="0"/>
                        <a:t>LFD</a:t>
                      </a:r>
                      <a:endParaRPr lang="en-IN" dirty="0"/>
                    </a:p>
                  </a:txBody>
                  <a:tcPr/>
                </a:tc>
                <a:tc>
                  <a:txBody>
                    <a:bodyPr/>
                    <a:lstStyle/>
                    <a:p>
                      <a:pPr algn="ctr"/>
                      <a:r>
                        <a:rPr lang="en-US" dirty="0"/>
                        <a:t>-6.16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72576">
                <a:tc>
                  <a:txBody>
                    <a:bodyPr/>
                    <a:lstStyle/>
                    <a:p>
                      <a:pPr algn="ctr"/>
                      <a:r>
                        <a:rPr lang="en-US" dirty="0"/>
                        <a:t>Changed LFD</a:t>
                      </a:r>
                      <a:endParaRPr lang="en-IN" dirty="0"/>
                    </a:p>
                  </a:txBody>
                  <a:tcPr>
                    <a:solidFill>
                      <a:schemeClr val="accent6">
                        <a:lumMod val="60000"/>
                        <a:lumOff val="40000"/>
                      </a:schemeClr>
                    </a:solidFill>
                  </a:tcPr>
                </a:tc>
                <a:tc>
                  <a:txBody>
                    <a:bodyPr/>
                    <a:lstStyle/>
                    <a:p>
                      <a:pPr algn="ctr"/>
                      <a:r>
                        <a:rPr lang="en-US" dirty="0"/>
                        <a:t>-5.45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bl>
          </a:graphicData>
        </a:graphic>
      </p:graphicFrame>
      <p:sp>
        <p:nvSpPr>
          <p:cNvPr id="3" name="TextBox 2"/>
          <p:cNvSpPr txBox="1"/>
          <p:nvPr/>
        </p:nvSpPr>
        <p:spPr>
          <a:xfrm>
            <a:off x="998290" y="1690688"/>
            <a:ext cx="10318459"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boundaries on spoke where maximum deformation is seen is fixed completely to observe its effect on LFD</a:t>
            </a:r>
            <a:endParaRPr lang="en-IN" dirty="0"/>
          </a:p>
        </p:txBody>
      </p:sp>
      <p:pic>
        <p:nvPicPr>
          <p:cNvPr id="5" name="Picture 4"/>
          <p:cNvPicPr>
            <a:picLocks noChangeAspect="1"/>
          </p:cNvPicPr>
          <p:nvPr/>
        </p:nvPicPr>
        <p:blipFill>
          <a:blip r:embed="rId3"/>
          <a:stretch>
            <a:fillRect/>
          </a:stretch>
        </p:blipFill>
        <p:spPr>
          <a:xfrm>
            <a:off x="1931437" y="2072568"/>
            <a:ext cx="4008699" cy="3180027"/>
          </a:xfrm>
          <a:prstGeom prst="rect">
            <a:avLst/>
          </a:prstGeom>
        </p:spPr>
      </p:pic>
      <p:sp>
        <p:nvSpPr>
          <p:cNvPr id="4" name="Slide Number Placeholder 3"/>
          <p:cNvSpPr>
            <a:spLocks noGrp="1"/>
          </p:cNvSpPr>
          <p:nvPr>
            <p:ph type="sldNum" sz="quarter" idx="12"/>
          </p:nvPr>
        </p:nvSpPr>
        <p:spPr/>
        <p:txBody>
          <a:bodyPr/>
          <a:lstStyle/>
          <a:p>
            <a:fld id="{84B0E83B-25BD-4523-984A-9558D782703C}" type="slidenum">
              <a:rPr lang="en-IN" smtClean="0"/>
              <a:t>19</a:t>
            </a:fld>
            <a:endParaRPr lang="en-IN"/>
          </a:p>
        </p:txBody>
      </p:sp>
    </p:spTree>
    <p:extLst>
      <p:ext uri="{BB962C8B-B14F-4D97-AF65-F5344CB8AC3E}">
        <p14:creationId xmlns:p14="http://schemas.microsoft.com/office/powerpoint/2010/main" val="177605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Outline</a:t>
            </a:r>
            <a:endParaRPr lang="en-IN" dirty="0"/>
          </a:p>
        </p:txBody>
      </p:sp>
      <p:sp>
        <p:nvSpPr>
          <p:cNvPr id="3" name="Content Placeholder 2"/>
          <p:cNvSpPr>
            <a:spLocks noGrp="1"/>
          </p:cNvSpPr>
          <p:nvPr>
            <p:ph idx="1"/>
          </p:nvPr>
        </p:nvSpPr>
        <p:spPr>
          <a:xfrm>
            <a:off x="838199" y="1825625"/>
            <a:ext cx="10809303" cy="4351338"/>
          </a:xfrm>
        </p:spPr>
        <p:txBody>
          <a:bodyPr>
            <a:normAutofit/>
          </a:bodyPr>
          <a:lstStyle/>
          <a:p>
            <a:pPr marL="514350" indent="-514350">
              <a:buFont typeface="+mj-lt"/>
              <a:buAutoNum type="arabicPeriod"/>
            </a:pPr>
            <a:r>
              <a:rPr lang="en-US" dirty="0"/>
              <a:t>Bare Cavity Analysis</a:t>
            </a:r>
          </a:p>
          <a:p>
            <a:pPr marL="514350" indent="-514350">
              <a:buFont typeface="+mj-lt"/>
              <a:buAutoNum type="arabicPeriod"/>
            </a:pPr>
            <a:r>
              <a:rPr lang="en-US" dirty="0"/>
              <a:t>Jacketed Cavity Analysis: Contribution of various cavity regions</a:t>
            </a:r>
          </a:p>
          <a:p>
            <a:pPr marL="514350" indent="-514350">
              <a:buFont typeface="+mj-lt"/>
              <a:buAutoNum type="arabicPeriod"/>
            </a:pPr>
            <a:r>
              <a:rPr lang="en-US" dirty="0"/>
              <a:t>Optimization of df/dp </a:t>
            </a:r>
          </a:p>
          <a:p>
            <a:pPr marL="514350" indent="-514350">
              <a:buFont typeface="+mj-lt"/>
              <a:buAutoNum type="arabicPeriod"/>
            </a:pPr>
            <a:r>
              <a:rPr lang="en-US" dirty="0"/>
              <a:t>Optimization of LFD with Tuner Stiffness</a:t>
            </a:r>
          </a:p>
          <a:p>
            <a:pPr marL="514350" indent="-514350">
              <a:buFont typeface="+mj-lt"/>
              <a:buAutoNum type="arabicPeriod"/>
            </a:pPr>
            <a:r>
              <a:rPr lang="en-US" dirty="0"/>
              <a:t>Effect of Jacket Thickness on LFD</a:t>
            </a:r>
          </a:p>
          <a:p>
            <a:pPr marL="514350" indent="-514350">
              <a:buFont typeface="+mj-lt"/>
              <a:buAutoNum type="arabicPeriod"/>
            </a:pPr>
            <a:r>
              <a:rPr lang="en-US" dirty="0"/>
              <a:t>Effect of Cavity Thickness on LFD</a:t>
            </a:r>
          </a:p>
          <a:p>
            <a:pPr marL="514350" indent="-514350">
              <a:buFont typeface="+mj-lt"/>
              <a:buAutoNum type="arabicPeriod"/>
            </a:pPr>
            <a:r>
              <a:rPr lang="en-US" dirty="0"/>
              <a:t>LFD for Optimum Cavity Thickness &amp; Jacket Thickness (4mm &amp; 7 mm)</a:t>
            </a:r>
          </a:p>
          <a:p>
            <a:pPr marL="514350" indent="-514350">
              <a:buFont typeface="+mj-lt"/>
              <a:buAutoNum type="arabicPeriod"/>
            </a:pPr>
            <a:r>
              <a:rPr lang="en-US" dirty="0"/>
              <a:t>Study of Different Techniques for reducing LFD</a:t>
            </a:r>
          </a:p>
          <a:p>
            <a:pPr marL="514350" indent="-514350">
              <a:buFont typeface="+mj-lt"/>
              <a:buAutoNum type="arabicPeriod"/>
            </a:pPr>
            <a:endParaRPr lang="en-US" dirty="0"/>
          </a:p>
          <a:p>
            <a:pPr marL="514350" indent="-514350">
              <a:buFont typeface="+mj-lt"/>
              <a:buAutoNum type="arabicPeriod"/>
            </a:pP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2</a:t>
            </a:fld>
            <a:endParaRPr lang="en-IN"/>
          </a:p>
        </p:txBody>
      </p:sp>
    </p:spTree>
    <p:extLst>
      <p:ext uri="{BB962C8B-B14F-4D97-AF65-F5344CB8AC3E}">
        <p14:creationId xmlns:p14="http://schemas.microsoft.com/office/powerpoint/2010/main" val="105983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93" y="365125"/>
            <a:ext cx="11593585" cy="1325563"/>
          </a:xfrm>
        </p:spPr>
        <p:txBody>
          <a:bodyPr/>
          <a:lstStyle/>
          <a:p>
            <a:pPr algn="ctr"/>
            <a:r>
              <a:rPr lang="en-US" dirty="0"/>
              <a:t>iii. Contribution of Cylindrical region towards LFD</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583" y="1822553"/>
            <a:ext cx="4262327" cy="3060936"/>
          </a:xfrm>
          <a:prstGeom prst="rect">
            <a:avLst/>
          </a:prstGeom>
        </p:spPr>
      </p:pic>
      <p:pic>
        <p:nvPicPr>
          <p:cNvPr id="6" name="Picture 5"/>
          <p:cNvPicPr>
            <a:picLocks noChangeAspect="1"/>
          </p:cNvPicPr>
          <p:nvPr/>
        </p:nvPicPr>
        <p:blipFill>
          <a:blip r:embed="rId3"/>
          <a:stretch>
            <a:fillRect/>
          </a:stretch>
        </p:blipFill>
        <p:spPr>
          <a:xfrm>
            <a:off x="696307" y="1632953"/>
            <a:ext cx="4199792" cy="3440139"/>
          </a:xfrm>
          <a:prstGeom prst="rect">
            <a:avLst/>
          </a:prstGeom>
        </p:spPr>
      </p:pic>
      <p:sp>
        <p:nvSpPr>
          <p:cNvPr id="7" name="TextBox 6"/>
          <p:cNvSpPr txBox="1"/>
          <p:nvPr/>
        </p:nvSpPr>
        <p:spPr>
          <a:xfrm>
            <a:off x="483111" y="4911537"/>
            <a:ext cx="4682352" cy="369332"/>
          </a:xfrm>
          <a:prstGeom prst="rect">
            <a:avLst/>
          </a:prstGeom>
          <a:noFill/>
        </p:spPr>
        <p:txBody>
          <a:bodyPr wrap="square" rtlCol="0">
            <a:spAutoFit/>
          </a:bodyPr>
          <a:lstStyle/>
          <a:p>
            <a:pPr algn="ctr"/>
            <a:r>
              <a:rPr lang="en-US" dirty="0"/>
              <a:t>Displacement profile on cylindrical surface</a:t>
            </a:r>
            <a:endParaRPr lang="en-IN" dirty="0"/>
          </a:p>
        </p:txBody>
      </p:sp>
      <p:sp>
        <p:nvSpPr>
          <p:cNvPr id="8" name="Arrow: Right 7"/>
          <p:cNvSpPr/>
          <p:nvPr/>
        </p:nvSpPr>
        <p:spPr>
          <a:xfrm>
            <a:off x="5320933" y="3269132"/>
            <a:ext cx="945643" cy="167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6701570" y="4911537"/>
            <a:ext cx="4682352" cy="369332"/>
          </a:xfrm>
          <a:prstGeom prst="rect">
            <a:avLst/>
          </a:prstGeom>
          <a:noFill/>
        </p:spPr>
        <p:txBody>
          <a:bodyPr wrap="square" rtlCol="0">
            <a:spAutoFit/>
          </a:bodyPr>
          <a:lstStyle/>
          <a:p>
            <a:pPr algn="ctr"/>
            <a:r>
              <a:rPr lang="en-US" dirty="0"/>
              <a:t>Max deformation points fixed completely</a:t>
            </a:r>
            <a:endParaRPr lang="en-IN" dirty="0"/>
          </a:p>
        </p:txBody>
      </p:sp>
      <p:sp>
        <p:nvSpPr>
          <p:cNvPr id="12" name="Rectangle: Rounded Corners 11"/>
          <p:cNvSpPr/>
          <p:nvPr/>
        </p:nvSpPr>
        <p:spPr>
          <a:xfrm>
            <a:off x="620785" y="5704514"/>
            <a:ext cx="10670797" cy="6459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To study the contribution towards LFD, highest displacement points on the surface were completely fixed.</a:t>
            </a: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20</a:t>
            </a:fld>
            <a:endParaRPr lang="en-IN"/>
          </a:p>
        </p:txBody>
      </p:sp>
      <p:cxnSp>
        <p:nvCxnSpPr>
          <p:cNvPr id="10" name="Straight Arrow Connector 9"/>
          <p:cNvCxnSpPr/>
          <p:nvPr/>
        </p:nvCxnSpPr>
        <p:spPr>
          <a:xfrm flipH="1" flipV="1">
            <a:off x="8610600" y="3053918"/>
            <a:ext cx="258193" cy="1961437"/>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879964" y="3048034"/>
            <a:ext cx="548121" cy="196732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09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69" y="365125"/>
            <a:ext cx="11744587" cy="1325563"/>
          </a:xfrm>
        </p:spPr>
        <p:txBody>
          <a:bodyPr/>
          <a:lstStyle/>
          <a:p>
            <a:pPr algn="ctr"/>
            <a:r>
              <a:rPr lang="en-US" dirty="0"/>
              <a:t>iii. Contribution of Cylindrical region towards LFD</a:t>
            </a:r>
            <a:endParaRPr lang="en-IN" dirty="0"/>
          </a:p>
        </p:txBody>
      </p:sp>
      <p:sp>
        <p:nvSpPr>
          <p:cNvPr id="12" name="Rectangle: Rounded Corners 11"/>
          <p:cNvSpPr/>
          <p:nvPr/>
        </p:nvSpPr>
        <p:spPr>
          <a:xfrm>
            <a:off x="604007" y="4060270"/>
            <a:ext cx="10898453" cy="15326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dirty="0"/>
              <a:t>Increasing the Niobium thickness is the only way to reduce this contribution.</a:t>
            </a:r>
          </a:p>
          <a:p>
            <a:pPr marL="285750" indent="-285750">
              <a:buFont typeface="Arial" panose="020B0604020202020204" pitchFamily="34" charset="0"/>
              <a:buChar char="•"/>
            </a:pPr>
            <a:r>
              <a:rPr lang="en-US" dirty="0"/>
              <a:t>As compared to the contribution from end walls, the contribution from cylindrical region is not much towards LFD.</a:t>
            </a:r>
          </a:p>
        </p:txBody>
      </p:sp>
      <p:graphicFrame>
        <p:nvGraphicFramePr>
          <p:cNvPr id="10" name="Table 9"/>
          <p:cNvGraphicFramePr>
            <a:graphicFrameLocks noGrp="1"/>
          </p:cNvGraphicFramePr>
          <p:nvPr>
            <p:extLst/>
          </p:nvPr>
        </p:nvGraphicFramePr>
        <p:xfrm>
          <a:off x="4182501" y="2692390"/>
          <a:ext cx="3810220" cy="745152"/>
        </p:xfrm>
        <a:graphic>
          <a:graphicData uri="http://schemas.openxmlformats.org/drawingml/2006/table">
            <a:tbl>
              <a:tblPr firstRow="1" bandRow="1">
                <a:tableStyleId>{5C22544A-7EE6-4342-B048-85BDC9FD1C3A}</a:tableStyleId>
              </a:tblPr>
              <a:tblGrid>
                <a:gridCol w="1905110">
                  <a:extLst>
                    <a:ext uri="{9D8B030D-6E8A-4147-A177-3AD203B41FA5}">
                      <a16:colId xmlns:a16="http://schemas.microsoft.com/office/drawing/2014/main" val="2833791612"/>
                    </a:ext>
                  </a:extLst>
                </a:gridCol>
                <a:gridCol w="1905110">
                  <a:extLst>
                    <a:ext uri="{9D8B030D-6E8A-4147-A177-3AD203B41FA5}">
                      <a16:colId xmlns:a16="http://schemas.microsoft.com/office/drawing/2014/main" val="2790366023"/>
                    </a:ext>
                  </a:extLst>
                </a:gridCol>
              </a:tblGrid>
              <a:tr h="372576">
                <a:tc>
                  <a:txBody>
                    <a:bodyPr/>
                    <a:lstStyle/>
                    <a:p>
                      <a:pPr algn="ctr"/>
                      <a:r>
                        <a:rPr lang="en-US" dirty="0"/>
                        <a:t>Initial </a:t>
                      </a:r>
                      <a:r>
                        <a:rPr lang="en-US" baseline="0" dirty="0"/>
                        <a:t>LFD</a:t>
                      </a:r>
                      <a:endParaRPr lang="en-IN" dirty="0"/>
                    </a:p>
                  </a:txBody>
                  <a:tcPr/>
                </a:tc>
                <a:tc>
                  <a:txBody>
                    <a:bodyPr/>
                    <a:lstStyle/>
                    <a:p>
                      <a:pPr algn="ctr"/>
                      <a:r>
                        <a:rPr lang="en-US" dirty="0"/>
                        <a:t>-6.16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72576">
                <a:tc>
                  <a:txBody>
                    <a:bodyPr/>
                    <a:lstStyle/>
                    <a:p>
                      <a:pPr algn="ctr"/>
                      <a:r>
                        <a:rPr lang="en-US" dirty="0"/>
                        <a:t>Changed LFD</a:t>
                      </a:r>
                      <a:endParaRPr lang="en-IN" dirty="0"/>
                    </a:p>
                  </a:txBody>
                  <a:tcPr>
                    <a:solidFill>
                      <a:schemeClr val="accent6">
                        <a:lumMod val="60000"/>
                        <a:lumOff val="40000"/>
                      </a:schemeClr>
                    </a:solidFill>
                  </a:tcPr>
                </a:tc>
                <a:tc>
                  <a:txBody>
                    <a:bodyPr/>
                    <a:lstStyle/>
                    <a:p>
                      <a:pPr algn="ctr"/>
                      <a:r>
                        <a:rPr lang="en-US" dirty="0"/>
                        <a:t>-5.85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bl>
          </a:graphicData>
        </a:graphic>
      </p:graphicFrame>
      <p:sp>
        <p:nvSpPr>
          <p:cNvPr id="3" name="Slide Number Placeholder 2"/>
          <p:cNvSpPr>
            <a:spLocks noGrp="1"/>
          </p:cNvSpPr>
          <p:nvPr>
            <p:ph type="sldNum" sz="quarter" idx="12"/>
          </p:nvPr>
        </p:nvSpPr>
        <p:spPr/>
        <p:txBody>
          <a:bodyPr/>
          <a:lstStyle/>
          <a:p>
            <a:fld id="{84B0E83B-25BD-4523-984A-9558D782703C}" type="slidenum">
              <a:rPr lang="en-IN" smtClean="0"/>
              <a:t>21</a:t>
            </a:fld>
            <a:endParaRPr lang="en-IN"/>
          </a:p>
        </p:txBody>
      </p:sp>
    </p:spTree>
    <p:extLst>
      <p:ext uri="{BB962C8B-B14F-4D97-AF65-F5344CB8AC3E}">
        <p14:creationId xmlns:p14="http://schemas.microsoft.com/office/powerpoint/2010/main" val="2473342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Optimization of df/dp</a:t>
            </a:r>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515275196"/>
              </p:ext>
            </p:extLst>
          </p:nvPr>
        </p:nvGraphicFramePr>
        <p:xfrm>
          <a:off x="1757337" y="3016251"/>
          <a:ext cx="4375986" cy="2498382"/>
        </p:xfrm>
        <a:graphic>
          <a:graphicData uri="http://schemas.openxmlformats.org/drawingml/2006/table">
            <a:tbl>
              <a:tblPr firstRow="1" bandRow="1">
                <a:tableStyleId>{5C22544A-7EE6-4342-B048-85BDC9FD1C3A}</a:tableStyleId>
              </a:tblPr>
              <a:tblGrid>
                <a:gridCol w="2187993">
                  <a:extLst>
                    <a:ext uri="{9D8B030D-6E8A-4147-A177-3AD203B41FA5}">
                      <a16:colId xmlns:a16="http://schemas.microsoft.com/office/drawing/2014/main" val="3350739618"/>
                    </a:ext>
                  </a:extLst>
                </a:gridCol>
                <a:gridCol w="2187993">
                  <a:extLst>
                    <a:ext uri="{9D8B030D-6E8A-4147-A177-3AD203B41FA5}">
                      <a16:colId xmlns:a16="http://schemas.microsoft.com/office/drawing/2014/main" val="982057574"/>
                    </a:ext>
                  </a:extLst>
                </a:gridCol>
              </a:tblGrid>
              <a:tr h="639532">
                <a:tc>
                  <a:txBody>
                    <a:bodyPr/>
                    <a:lstStyle/>
                    <a:p>
                      <a:pPr algn="ctr"/>
                      <a:r>
                        <a:rPr lang="en-IN" dirty="0">
                          <a:latin typeface="Times New Roman" panose="02020603050405020304" pitchFamily="18" charset="0"/>
                          <a:cs typeface="Times New Roman" panose="02020603050405020304" pitchFamily="18" charset="0"/>
                        </a:rPr>
                        <a:t>Radius of</a:t>
                      </a:r>
                      <a:r>
                        <a:rPr lang="en-IN" baseline="0" dirty="0">
                          <a:latin typeface="Times New Roman" panose="02020603050405020304" pitchFamily="18" charset="0"/>
                          <a:cs typeface="Times New Roman" panose="02020603050405020304" pitchFamily="18" charset="0"/>
                        </a:rPr>
                        <a:t> disc (mm)</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IN" dirty="0" err="1">
                          <a:latin typeface="Times New Roman" panose="02020603050405020304" pitchFamily="18" charset="0"/>
                          <a:cs typeface="Times New Roman" panose="02020603050405020304" pitchFamily="18" charset="0"/>
                        </a:rPr>
                        <a:t>df</a:t>
                      </a:r>
                      <a:r>
                        <a:rPr lang="en-IN" dirty="0">
                          <a:latin typeface="Times New Roman" panose="02020603050405020304" pitchFamily="18" charset="0"/>
                          <a:cs typeface="Times New Roman" panose="02020603050405020304" pitchFamily="18" charset="0"/>
                        </a:rPr>
                        <a:t>/</a:t>
                      </a:r>
                      <a:r>
                        <a:rPr lang="en-IN" dirty="0" err="1">
                          <a:latin typeface="Times New Roman" panose="02020603050405020304" pitchFamily="18" charset="0"/>
                          <a:cs typeface="Times New Roman" panose="02020603050405020304" pitchFamily="18" charset="0"/>
                        </a:rPr>
                        <a:t>dp</a:t>
                      </a:r>
                      <a:r>
                        <a:rPr lang="en-IN" dirty="0">
                          <a:latin typeface="Times New Roman" panose="02020603050405020304" pitchFamily="18" charset="0"/>
                          <a:cs typeface="Times New Roman" panose="02020603050405020304" pitchFamily="18" charset="0"/>
                        </a:rPr>
                        <a:t> (Hz/mbar)</a:t>
                      </a:r>
                    </a:p>
                  </a:txBody>
                  <a:tcPr/>
                </a:tc>
                <a:extLst>
                  <a:ext uri="{0D108BD9-81ED-4DB2-BD59-A6C34878D82A}">
                    <a16:rowId xmlns:a16="http://schemas.microsoft.com/office/drawing/2014/main" val="1377213756"/>
                  </a:ext>
                </a:extLst>
              </a:tr>
              <a:tr h="371770">
                <a:tc>
                  <a:txBody>
                    <a:bodyPr/>
                    <a:lstStyle/>
                    <a:p>
                      <a:pPr algn="ctr"/>
                      <a:r>
                        <a:rPr lang="en-IN" dirty="0">
                          <a:latin typeface="Times New Roman" panose="02020603050405020304" pitchFamily="18" charset="0"/>
                          <a:cs typeface="Times New Roman" panose="02020603050405020304" pitchFamily="18" charset="0"/>
                        </a:rPr>
                        <a:t>295.74</a:t>
                      </a:r>
                    </a:p>
                  </a:txBody>
                  <a:tcPr/>
                </a:tc>
                <a:tc>
                  <a:txBody>
                    <a:bodyPr/>
                    <a:lstStyle/>
                    <a:p>
                      <a:pPr algn="ctr"/>
                      <a:r>
                        <a:rPr lang="en-IN" dirty="0">
                          <a:latin typeface="Times New Roman" panose="02020603050405020304" pitchFamily="18" charset="0"/>
                          <a:cs typeface="Times New Roman" panose="02020603050405020304" pitchFamily="18" charset="0"/>
                        </a:rPr>
                        <a:t>344.144</a:t>
                      </a:r>
                    </a:p>
                  </a:txBody>
                  <a:tcPr/>
                </a:tc>
                <a:extLst>
                  <a:ext uri="{0D108BD9-81ED-4DB2-BD59-A6C34878D82A}">
                    <a16:rowId xmlns:a16="http://schemas.microsoft.com/office/drawing/2014/main" val="1171989822"/>
                  </a:ext>
                </a:extLst>
              </a:tr>
              <a:tr h="371770">
                <a:tc>
                  <a:txBody>
                    <a:bodyPr/>
                    <a:lstStyle/>
                    <a:p>
                      <a:pPr algn="ctr"/>
                      <a:r>
                        <a:rPr lang="en-IN" dirty="0">
                          <a:latin typeface="Times New Roman" panose="02020603050405020304" pitchFamily="18" charset="0"/>
                          <a:cs typeface="Times New Roman" panose="02020603050405020304" pitchFamily="18" charset="0"/>
                        </a:rPr>
                        <a:t>197</a:t>
                      </a:r>
                    </a:p>
                  </a:txBody>
                  <a:tcPr>
                    <a:solidFill>
                      <a:schemeClr val="accent6">
                        <a:lumMod val="60000"/>
                        <a:lumOff val="40000"/>
                      </a:schemeClr>
                    </a:solidFill>
                  </a:tcPr>
                </a:tc>
                <a:tc>
                  <a:txBody>
                    <a:bodyPr/>
                    <a:lstStyle/>
                    <a:p>
                      <a:pPr algn="ctr"/>
                      <a:r>
                        <a:rPr lang="en-IN" dirty="0">
                          <a:latin typeface="Times New Roman" panose="02020603050405020304" pitchFamily="18" charset="0"/>
                          <a:cs typeface="Times New Roman" panose="02020603050405020304" pitchFamily="18" charset="0"/>
                        </a:rPr>
                        <a:t>6.68</a:t>
                      </a:r>
                    </a:p>
                  </a:txBody>
                  <a:tcPr>
                    <a:solidFill>
                      <a:schemeClr val="accent6">
                        <a:lumMod val="60000"/>
                        <a:lumOff val="40000"/>
                      </a:schemeClr>
                    </a:solidFill>
                  </a:tcPr>
                </a:tc>
                <a:extLst>
                  <a:ext uri="{0D108BD9-81ED-4DB2-BD59-A6C34878D82A}">
                    <a16:rowId xmlns:a16="http://schemas.microsoft.com/office/drawing/2014/main" val="508490218"/>
                  </a:ext>
                </a:extLst>
              </a:tr>
              <a:tr h="371770">
                <a:tc>
                  <a:txBody>
                    <a:bodyPr/>
                    <a:lstStyle/>
                    <a:p>
                      <a:pPr algn="ctr"/>
                      <a:r>
                        <a:rPr lang="en-IN" dirty="0">
                          <a:latin typeface="Times New Roman" panose="02020603050405020304" pitchFamily="18" charset="0"/>
                          <a:cs typeface="Times New Roman" panose="02020603050405020304" pitchFamily="18" charset="0"/>
                        </a:rPr>
                        <a:t>162.92</a:t>
                      </a:r>
                    </a:p>
                  </a:txBody>
                  <a:tcPr/>
                </a:tc>
                <a:tc>
                  <a:txBody>
                    <a:bodyPr/>
                    <a:lstStyle/>
                    <a:p>
                      <a:pPr algn="ctr"/>
                      <a:r>
                        <a:rPr lang="en-IN" dirty="0">
                          <a:latin typeface="Times New Roman" panose="02020603050405020304" pitchFamily="18" charset="0"/>
                          <a:cs typeface="Times New Roman" panose="02020603050405020304" pitchFamily="18" charset="0"/>
                        </a:rPr>
                        <a:t>-90</a:t>
                      </a:r>
                    </a:p>
                  </a:txBody>
                  <a:tcPr/>
                </a:tc>
                <a:extLst>
                  <a:ext uri="{0D108BD9-81ED-4DB2-BD59-A6C34878D82A}">
                    <a16:rowId xmlns:a16="http://schemas.microsoft.com/office/drawing/2014/main" val="3595216659"/>
                  </a:ext>
                </a:extLst>
              </a:tr>
              <a:tr h="371770">
                <a:tc>
                  <a:txBody>
                    <a:bodyPr/>
                    <a:lstStyle/>
                    <a:p>
                      <a:pPr algn="ctr"/>
                      <a:r>
                        <a:rPr lang="en-IN" dirty="0">
                          <a:latin typeface="Times New Roman" panose="02020603050405020304" pitchFamily="18" charset="0"/>
                          <a:cs typeface="Times New Roman" panose="02020603050405020304" pitchFamily="18" charset="0"/>
                        </a:rPr>
                        <a:t>152.49</a:t>
                      </a:r>
                    </a:p>
                  </a:txBody>
                  <a:tcPr/>
                </a:tc>
                <a:tc>
                  <a:txBody>
                    <a:bodyPr/>
                    <a:lstStyle/>
                    <a:p>
                      <a:pPr algn="ctr"/>
                      <a:r>
                        <a:rPr lang="en-IN" dirty="0">
                          <a:latin typeface="Times New Roman" panose="02020603050405020304" pitchFamily="18" charset="0"/>
                          <a:cs typeface="Times New Roman" panose="02020603050405020304" pitchFamily="18" charset="0"/>
                        </a:rPr>
                        <a:t>-112.972</a:t>
                      </a:r>
                    </a:p>
                  </a:txBody>
                  <a:tcPr/>
                </a:tc>
                <a:extLst>
                  <a:ext uri="{0D108BD9-81ED-4DB2-BD59-A6C34878D82A}">
                    <a16:rowId xmlns:a16="http://schemas.microsoft.com/office/drawing/2014/main" val="416043565"/>
                  </a:ext>
                </a:extLst>
              </a:tr>
              <a:tr h="371770">
                <a:tc>
                  <a:txBody>
                    <a:bodyPr/>
                    <a:lstStyle/>
                    <a:p>
                      <a:pPr algn="ctr"/>
                      <a:r>
                        <a:rPr lang="en-IN" dirty="0">
                          <a:latin typeface="Times New Roman" panose="02020603050405020304" pitchFamily="18" charset="0"/>
                          <a:cs typeface="Times New Roman" panose="02020603050405020304" pitchFamily="18" charset="0"/>
                        </a:rPr>
                        <a:t>145.66</a:t>
                      </a:r>
                    </a:p>
                  </a:txBody>
                  <a:tcPr/>
                </a:tc>
                <a:tc>
                  <a:txBody>
                    <a:bodyPr/>
                    <a:lstStyle/>
                    <a:p>
                      <a:pPr algn="ctr"/>
                      <a:r>
                        <a:rPr lang="en-IN" dirty="0">
                          <a:latin typeface="Times New Roman" panose="02020603050405020304" pitchFamily="18" charset="0"/>
                          <a:cs typeface="Times New Roman" panose="02020603050405020304" pitchFamily="18" charset="0"/>
                        </a:rPr>
                        <a:t>-133</a:t>
                      </a:r>
                    </a:p>
                  </a:txBody>
                  <a:tcPr/>
                </a:tc>
                <a:extLst>
                  <a:ext uri="{0D108BD9-81ED-4DB2-BD59-A6C34878D82A}">
                    <a16:rowId xmlns:a16="http://schemas.microsoft.com/office/drawing/2014/main" val="3197153158"/>
                  </a:ext>
                </a:extLst>
              </a:tr>
            </a:tbl>
          </a:graphicData>
        </a:graphic>
      </p:graphicFrame>
      <p:graphicFrame>
        <p:nvGraphicFramePr>
          <p:cNvPr id="12" name="Chart 11">
            <a:extLst/>
          </p:cNvPr>
          <p:cNvGraphicFramePr>
            <a:graphicFrameLocks/>
          </p:cNvGraphicFramePr>
          <p:nvPr>
            <p:extLst>
              <p:ext uri="{D42A27DB-BD31-4B8C-83A1-F6EECF244321}">
                <p14:modId xmlns:p14="http://schemas.microsoft.com/office/powerpoint/2010/main" val="445430699"/>
              </p:ext>
            </p:extLst>
          </p:nvPr>
        </p:nvGraphicFramePr>
        <p:xfrm>
          <a:off x="6133323" y="301625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Rounded Corners 12"/>
          <p:cNvSpPr/>
          <p:nvPr/>
        </p:nvSpPr>
        <p:spPr>
          <a:xfrm>
            <a:off x="1757337" y="5759451"/>
            <a:ext cx="8947986" cy="8034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df/dp can be brought to zero, at any time, by optimizing only the disc radius.</a:t>
            </a:r>
            <a:endParaRPr lang="en-IN" b="1" dirty="0">
              <a:solidFill>
                <a:srgbClr val="FF0000"/>
              </a:solidFill>
            </a:endParaRPr>
          </a:p>
        </p:txBody>
      </p:sp>
      <p:sp>
        <p:nvSpPr>
          <p:cNvPr id="3" name="TextBox 2"/>
          <p:cNvSpPr txBox="1"/>
          <p:nvPr/>
        </p:nvSpPr>
        <p:spPr>
          <a:xfrm>
            <a:off x="1757337" y="1484221"/>
            <a:ext cx="675066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Force = Pressure*Area</a:t>
            </a:r>
          </a:p>
          <a:p>
            <a:pPr marL="285750" indent="-285750">
              <a:buFont typeface="Arial" panose="020B0604020202020204" pitchFamily="34" charset="0"/>
              <a:buChar char="•"/>
            </a:pPr>
            <a:r>
              <a:rPr lang="en-US" dirty="0"/>
              <a:t>Pressure being constant at 1 bar on the surface of the disc, </a:t>
            </a:r>
          </a:p>
          <a:p>
            <a:r>
              <a:rPr lang="en-US" dirty="0"/>
              <a:t>		Force </a:t>
            </a:r>
            <a:r>
              <a:rPr lang="el-GR" dirty="0"/>
              <a:t>α</a:t>
            </a:r>
            <a:r>
              <a:rPr lang="en-US" dirty="0"/>
              <a:t> Area </a:t>
            </a:r>
            <a:r>
              <a:rPr lang="el-GR" dirty="0"/>
              <a:t>α</a:t>
            </a:r>
            <a:r>
              <a:rPr lang="en-US" dirty="0"/>
              <a:t> (Radius of disc)</a:t>
            </a:r>
            <a:r>
              <a:rPr lang="en-US" baseline="30000" dirty="0"/>
              <a:t>2</a:t>
            </a:r>
          </a:p>
          <a:p>
            <a:pPr marL="285750" indent="-285750">
              <a:buFont typeface="Arial" panose="020B0604020202020204" pitchFamily="34" charset="0"/>
              <a:buChar char="•"/>
            </a:pPr>
            <a:r>
              <a:rPr lang="en-US" dirty="0"/>
              <a:t>Larger the force acting on disc surface, the more the deformation of cavity and hence change in frequency</a:t>
            </a: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22</a:t>
            </a:fld>
            <a:endParaRPr lang="en-IN"/>
          </a:p>
        </p:txBody>
      </p:sp>
      <p:sp>
        <p:nvSpPr>
          <p:cNvPr id="8" name="TextBox 7"/>
          <p:cNvSpPr txBox="1"/>
          <p:nvPr/>
        </p:nvSpPr>
        <p:spPr>
          <a:xfrm>
            <a:off x="8457135" y="1177146"/>
            <a:ext cx="2754623" cy="369332"/>
          </a:xfrm>
          <a:prstGeom prst="rect">
            <a:avLst/>
          </a:prstGeom>
          <a:noFill/>
        </p:spPr>
        <p:txBody>
          <a:bodyPr wrap="square" rtlCol="0">
            <a:spAutoFit/>
          </a:bodyPr>
          <a:lstStyle/>
          <a:p>
            <a:r>
              <a:rPr lang="en-US" dirty="0"/>
              <a:t>Presented on 26</a:t>
            </a:r>
            <a:r>
              <a:rPr lang="en-US" baseline="30000" dirty="0"/>
              <a:t>th</a:t>
            </a:r>
            <a:r>
              <a:rPr lang="en-US" dirty="0"/>
              <a:t> Sep 2018</a:t>
            </a:r>
            <a:endParaRPr lang="en-IN" dirty="0"/>
          </a:p>
        </p:txBody>
      </p:sp>
      <p:pic>
        <p:nvPicPr>
          <p:cNvPr id="5" name="Picture 4"/>
          <p:cNvPicPr>
            <a:picLocks noChangeAspect="1"/>
          </p:cNvPicPr>
          <p:nvPr/>
        </p:nvPicPr>
        <p:blipFill>
          <a:blip r:embed="rId4"/>
          <a:stretch>
            <a:fillRect/>
          </a:stretch>
        </p:blipFill>
        <p:spPr>
          <a:xfrm>
            <a:off x="8457135" y="1454736"/>
            <a:ext cx="2247239" cy="1657846"/>
          </a:xfrm>
          <a:prstGeom prst="rect">
            <a:avLst/>
          </a:prstGeom>
        </p:spPr>
      </p:pic>
    </p:spTree>
    <p:extLst>
      <p:ext uri="{BB962C8B-B14F-4D97-AF65-F5344CB8AC3E}">
        <p14:creationId xmlns:p14="http://schemas.microsoft.com/office/powerpoint/2010/main" val="1701052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39" y="365125"/>
            <a:ext cx="11150352" cy="1325563"/>
          </a:xfrm>
        </p:spPr>
        <p:txBody>
          <a:bodyPr/>
          <a:lstStyle/>
          <a:p>
            <a:pPr algn="ctr"/>
            <a:r>
              <a:rPr lang="en-US" dirty="0"/>
              <a:t>4. Optimization of LFD with Tuner Stiffness</a:t>
            </a:r>
            <a:endParaRPr lang="en-IN" dirty="0"/>
          </a:p>
        </p:txBody>
      </p:sp>
      <p:graphicFrame>
        <p:nvGraphicFramePr>
          <p:cNvPr id="8" name="Chart 7">
            <a:extLst/>
          </p:cNvPr>
          <p:cNvGraphicFramePr>
            <a:graphicFrameLocks/>
          </p:cNvGraphicFramePr>
          <p:nvPr>
            <p:extLst>
              <p:ext uri="{D42A27DB-BD31-4B8C-83A1-F6EECF244321}">
                <p14:modId xmlns:p14="http://schemas.microsoft.com/office/powerpoint/2010/main" val="3784359620"/>
              </p:ext>
            </p:extLst>
          </p:nvPr>
        </p:nvGraphicFramePr>
        <p:xfrm>
          <a:off x="4046696" y="1965896"/>
          <a:ext cx="4221375" cy="2987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p:cNvPr>
          <p:cNvGraphicFramePr>
            <a:graphicFrameLocks/>
          </p:cNvGraphicFramePr>
          <p:nvPr>
            <p:extLst>
              <p:ext uri="{D42A27DB-BD31-4B8C-83A1-F6EECF244321}">
                <p14:modId xmlns:p14="http://schemas.microsoft.com/office/powerpoint/2010/main" val="2633646907"/>
              </p:ext>
            </p:extLst>
          </p:nvPr>
        </p:nvGraphicFramePr>
        <p:xfrm>
          <a:off x="8094914" y="1965896"/>
          <a:ext cx="4097086" cy="32097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64154922"/>
              </p:ext>
            </p:extLst>
          </p:nvPr>
        </p:nvGraphicFramePr>
        <p:xfrm>
          <a:off x="263371" y="2018493"/>
          <a:ext cx="3907614" cy="2919889"/>
        </p:xfrm>
        <a:graphic>
          <a:graphicData uri="http://schemas.openxmlformats.org/drawingml/2006/table">
            <a:tbl>
              <a:tblPr firstRow="1" bandRow="1">
                <a:tableStyleId>{5C22544A-7EE6-4342-B048-85BDC9FD1C3A}</a:tableStyleId>
              </a:tblPr>
              <a:tblGrid>
                <a:gridCol w="2249010">
                  <a:extLst>
                    <a:ext uri="{9D8B030D-6E8A-4147-A177-3AD203B41FA5}">
                      <a16:colId xmlns:a16="http://schemas.microsoft.com/office/drawing/2014/main" val="4217292497"/>
                    </a:ext>
                  </a:extLst>
                </a:gridCol>
                <a:gridCol w="1658604">
                  <a:extLst>
                    <a:ext uri="{9D8B030D-6E8A-4147-A177-3AD203B41FA5}">
                      <a16:colId xmlns:a16="http://schemas.microsoft.com/office/drawing/2014/main" val="563140933"/>
                    </a:ext>
                  </a:extLst>
                </a:gridCol>
              </a:tblGrid>
              <a:tr h="345019">
                <a:tc>
                  <a:txBody>
                    <a:bodyPr/>
                    <a:lstStyle/>
                    <a:p>
                      <a:pPr algn="ctr"/>
                      <a:r>
                        <a:rPr lang="en-US" dirty="0"/>
                        <a:t>Parameter </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2584853231"/>
                  </a:ext>
                </a:extLst>
              </a:tr>
              <a:tr h="345019">
                <a:tc>
                  <a:txBody>
                    <a:bodyPr/>
                    <a:lstStyle/>
                    <a:p>
                      <a:pPr algn="ctr"/>
                      <a:r>
                        <a:rPr lang="en-US" dirty="0"/>
                        <a:t>Disc Radius</a:t>
                      </a:r>
                      <a:endParaRPr lang="en-IN" dirty="0"/>
                    </a:p>
                  </a:txBody>
                  <a:tcPr/>
                </a:tc>
                <a:tc>
                  <a:txBody>
                    <a:bodyPr/>
                    <a:lstStyle/>
                    <a:p>
                      <a:pPr algn="ctr"/>
                      <a:r>
                        <a:rPr lang="en-US" dirty="0"/>
                        <a:t>197 mm</a:t>
                      </a:r>
                      <a:endParaRPr lang="en-IN" dirty="0"/>
                    </a:p>
                  </a:txBody>
                  <a:tcPr/>
                </a:tc>
                <a:extLst>
                  <a:ext uri="{0D108BD9-81ED-4DB2-BD59-A6C34878D82A}">
                    <a16:rowId xmlns:a16="http://schemas.microsoft.com/office/drawing/2014/main" val="2857525630"/>
                  </a:ext>
                </a:extLst>
              </a:tr>
              <a:tr h="345019">
                <a:tc>
                  <a:txBody>
                    <a:bodyPr/>
                    <a:lstStyle/>
                    <a:p>
                      <a:pPr algn="ctr"/>
                      <a:r>
                        <a:rPr lang="en-US" dirty="0"/>
                        <a:t>Cavity</a:t>
                      </a:r>
                      <a:r>
                        <a:rPr lang="en-US" baseline="0" dirty="0"/>
                        <a:t> Thickness</a:t>
                      </a:r>
                      <a:endParaRPr lang="en-IN" dirty="0"/>
                    </a:p>
                  </a:txBody>
                  <a:tcPr/>
                </a:tc>
                <a:tc>
                  <a:txBody>
                    <a:bodyPr/>
                    <a:lstStyle/>
                    <a:p>
                      <a:pPr algn="ctr"/>
                      <a:r>
                        <a:rPr lang="en-US" dirty="0"/>
                        <a:t>2.83 mm</a:t>
                      </a:r>
                      <a:endParaRPr lang="en-IN" dirty="0"/>
                    </a:p>
                  </a:txBody>
                  <a:tcPr/>
                </a:tc>
                <a:extLst>
                  <a:ext uri="{0D108BD9-81ED-4DB2-BD59-A6C34878D82A}">
                    <a16:rowId xmlns:a16="http://schemas.microsoft.com/office/drawing/2014/main" val="3466349951"/>
                  </a:ext>
                </a:extLst>
              </a:tr>
              <a:tr h="345019">
                <a:tc>
                  <a:txBody>
                    <a:bodyPr/>
                    <a:lstStyle/>
                    <a:p>
                      <a:pPr algn="ctr"/>
                      <a:r>
                        <a:rPr lang="en-US" dirty="0"/>
                        <a:t>Jacket Thickness</a:t>
                      </a:r>
                      <a:endParaRPr lang="en-IN" dirty="0"/>
                    </a:p>
                  </a:txBody>
                  <a:tcPr/>
                </a:tc>
                <a:tc>
                  <a:txBody>
                    <a:bodyPr/>
                    <a:lstStyle/>
                    <a:p>
                      <a:pPr algn="ctr"/>
                      <a:r>
                        <a:rPr lang="en-US" dirty="0"/>
                        <a:t>6.25 mm</a:t>
                      </a:r>
                      <a:endParaRPr lang="en-IN" dirty="0"/>
                    </a:p>
                  </a:txBody>
                  <a:tcPr/>
                </a:tc>
                <a:extLst>
                  <a:ext uri="{0D108BD9-81ED-4DB2-BD59-A6C34878D82A}">
                    <a16:rowId xmlns:a16="http://schemas.microsoft.com/office/drawing/2014/main" val="343128338"/>
                  </a:ext>
                </a:extLst>
              </a:tr>
              <a:tr h="693032">
                <a:tc>
                  <a:txBody>
                    <a:bodyPr/>
                    <a:lstStyle/>
                    <a:p>
                      <a:pPr algn="ctr"/>
                      <a:r>
                        <a:rPr lang="en-US" dirty="0"/>
                        <a:t>LFD at</a:t>
                      </a:r>
                      <a:r>
                        <a:rPr lang="en-US" baseline="0" dirty="0"/>
                        <a:t> </a:t>
                      </a:r>
                      <a:r>
                        <a:rPr lang="en-US" dirty="0"/>
                        <a:t>Tuner </a:t>
                      </a:r>
                    </a:p>
                    <a:p>
                      <a:pPr algn="ctr"/>
                      <a:r>
                        <a:rPr lang="en-US" dirty="0"/>
                        <a:t>stiffness = 0 kN/mm</a:t>
                      </a:r>
                      <a:endParaRPr lang="en-IN" dirty="0"/>
                    </a:p>
                  </a:txBody>
                  <a:tcPr>
                    <a:solidFill>
                      <a:schemeClr val="accent6">
                        <a:lumMod val="60000"/>
                        <a:lumOff val="40000"/>
                      </a:schemeClr>
                    </a:solidFill>
                  </a:tcPr>
                </a:tc>
                <a:tc>
                  <a:txBody>
                    <a:bodyPr/>
                    <a:lstStyle/>
                    <a:p>
                      <a:pPr algn="ctr"/>
                      <a:r>
                        <a:rPr lang="en-US" dirty="0"/>
                        <a:t>-12.504 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20017201"/>
                  </a:ext>
                </a:extLst>
              </a:tr>
              <a:tr h="763817">
                <a:tc>
                  <a:txBody>
                    <a:bodyPr/>
                    <a:lstStyle/>
                    <a:p>
                      <a:pPr algn="ctr"/>
                      <a:r>
                        <a:rPr lang="en-US" dirty="0"/>
                        <a:t>df/dp at Tuner stiffness = 0 kN/mm</a:t>
                      </a:r>
                      <a:endParaRPr lang="en-IN" dirty="0"/>
                    </a:p>
                  </a:txBody>
                  <a:tcPr>
                    <a:solidFill>
                      <a:schemeClr val="accent6">
                        <a:lumMod val="60000"/>
                        <a:lumOff val="40000"/>
                      </a:schemeClr>
                    </a:solidFill>
                  </a:tcPr>
                </a:tc>
                <a:tc>
                  <a:txBody>
                    <a:bodyPr/>
                    <a:lstStyle/>
                    <a:p>
                      <a:pPr algn="ctr"/>
                      <a:r>
                        <a:rPr lang="en-US" dirty="0"/>
                        <a:t>6.683 Hz/mbar</a:t>
                      </a:r>
                      <a:endParaRPr lang="en-IN" dirty="0"/>
                    </a:p>
                  </a:txBody>
                  <a:tcPr>
                    <a:solidFill>
                      <a:schemeClr val="accent6">
                        <a:lumMod val="60000"/>
                        <a:lumOff val="40000"/>
                      </a:schemeClr>
                    </a:solidFill>
                  </a:tcPr>
                </a:tc>
                <a:extLst>
                  <a:ext uri="{0D108BD9-81ED-4DB2-BD59-A6C34878D82A}">
                    <a16:rowId xmlns:a16="http://schemas.microsoft.com/office/drawing/2014/main" val="529277290"/>
                  </a:ext>
                </a:extLst>
              </a:tr>
            </a:tbl>
          </a:graphicData>
        </a:graphic>
      </p:graphicFrame>
      <p:sp>
        <p:nvSpPr>
          <p:cNvPr id="4" name="Rectangle: Rounded Corners 3"/>
          <p:cNvSpPr/>
          <p:nvPr/>
        </p:nvSpPr>
        <p:spPr>
          <a:xfrm>
            <a:off x="541539" y="5113538"/>
            <a:ext cx="10715347" cy="13760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Both LFD and df/dp values start getting saturated above a tuner stiffness of 40 kN/mm.</a:t>
            </a:r>
          </a:p>
          <a:p>
            <a:pPr algn="ctr"/>
            <a:r>
              <a:rPr lang="en-US" dirty="0"/>
              <a:t> </a:t>
            </a:r>
            <a:r>
              <a:rPr lang="en-US" dirty="0">
                <a:solidFill>
                  <a:srgbClr val="FF0000"/>
                </a:solidFill>
              </a:rPr>
              <a:t>Therefore, this value of tuner stiffness was chosen for future simulations.</a:t>
            </a:r>
          </a:p>
          <a:p>
            <a:pPr algn="ctr"/>
            <a:r>
              <a:rPr lang="en-US" dirty="0"/>
              <a:t>LFD at 40 kN/mm Tuner stiffness = </a:t>
            </a:r>
            <a:r>
              <a:rPr lang="en-US" dirty="0">
                <a:solidFill>
                  <a:srgbClr val="FF0000"/>
                </a:solidFill>
              </a:rPr>
              <a:t>-8.32 Hz/(MV/m)</a:t>
            </a:r>
            <a:r>
              <a:rPr lang="en-US" baseline="30000" dirty="0">
                <a:solidFill>
                  <a:srgbClr val="FF0000"/>
                </a:solidFill>
              </a:rPr>
              <a:t>2</a:t>
            </a:r>
            <a:r>
              <a:rPr lang="en-US" dirty="0">
                <a:solidFill>
                  <a:srgbClr val="FF0000"/>
                </a:solidFill>
              </a:rPr>
              <a:t> </a:t>
            </a:r>
            <a:r>
              <a:rPr lang="en-US" dirty="0"/>
              <a:t>(from graph)</a:t>
            </a:r>
          </a:p>
          <a:p>
            <a:pPr algn="ctr"/>
            <a:r>
              <a:rPr lang="en-US" dirty="0"/>
              <a:t>df/dp at 40 kN/mm Tuner stiffness = </a:t>
            </a:r>
            <a:r>
              <a:rPr lang="en-US" dirty="0">
                <a:solidFill>
                  <a:srgbClr val="FF0000"/>
                </a:solidFill>
              </a:rPr>
              <a:t>-16.97 Hz/mbar </a:t>
            </a:r>
            <a:r>
              <a:rPr lang="en-US" dirty="0"/>
              <a:t>(from graph)</a:t>
            </a:r>
            <a:endParaRPr lang="en-IN" dirty="0"/>
          </a:p>
        </p:txBody>
      </p:sp>
      <p:sp>
        <p:nvSpPr>
          <p:cNvPr id="5" name="Slide Number Placeholder 4"/>
          <p:cNvSpPr>
            <a:spLocks noGrp="1"/>
          </p:cNvSpPr>
          <p:nvPr>
            <p:ph type="sldNum" sz="quarter" idx="12"/>
          </p:nvPr>
        </p:nvSpPr>
        <p:spPr/>
        <p:txBody>
          <a:bodyPr/>
          <a:lstStyle/>
          <a:p>
            <a:fld id="{84B0E83B-25BD-4523-984A-9558D782703C}" type="slidenum">
              <a:rPr lang="en-IN" smtClean="0"/>
              <a:t>23</a:t>
            </a:fld>
            <a:endParaRPr lang="en-IN"/>
          </a:p>
        </p:txBody>
      </p:sp>
      <p:sp>
        <p:nvSpPr>
          <p:cNvPr id="10" name="TextBox 9"/>
          <p:cNvSpPr txBox="1"/>
          <p:nvPr/>
        </p:nvSpPr>
        <p:spPr>
          <a:xfrm>
            <a:off x="9383697" y="1190896"/>
            <a:ext cx="2734324" cy="369332"/>
          </a:xfrm>
          <a:prstGeom prst="rect">
            <a:avLst/>
          </a:prstGeom>
          <a:noFill/>
        </p:spPr>
        <p:txBody>
          <a:bodyPr wrap="square" rtlCol="0">
            <a:spAutoFit/>
          </a:bodyPr>
          <a:lstStyle/>
          <a:p>
            <a:r>
              <a:rPr lang="en-US" dirty="0"/>
              <a:t>Presented on 10</a:t>
            </a:r>
            <a:r>
              <a:rPr lang="en-US" baseline="30000" dirty="0"/>
              <a:t>th</a:t>
            </a:r>
            <a:r>
              <a:rPr lang="en-US" dirty="0"/>
              <a:t> Oct 2018</a:t>
            </a:r>
            <a:endParaRPr lang="en-IN" dirty="0"/>
          </a:p>
        </p:txBody>
      </p:sp>
    </p:spTree>
    <p:extLst>
      <p:ext uri="{BB962C8B-B14F-4D97-AF65-F5344CB8AC3E}">
        <p14:creationId xmlns:p14="http://schemas.microsoft.com/office/powerpoint/2010/main" val="3422218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39" y="365125"/>
            <a:ext cx="11150352" cy="1325563"/>
          </a:xfrm>
        </p:spPr>
        <p:txBody>
          <a:bodyPr/>
          <a:lstStyle/>
          <a:p>
            <a:pPr algn="ctr"/>
            <a:r>
              <a:rPr lang="en-US" dirty="0"/>
              <a:t>Optimization of df/dp</a:t>
            </a:r>
            <a:endParaRPr lang="en-IN" dirty="0"/>
          </a:p>
        </p:txBody>
      </p:sp>
      <p:graphicFrame>
        <p:nvGraphicFramePr>
          <p:cNvPr id="7" name="Chart 6">
            <a:extLst>
              <a:ext uri="{FF2B5EF4-FFF2-40B4-BE49-F238E27FC236}">
                <a16:creationId xmlns:a16="http://schemas.microsoft.com/office/drawing/2014/main" id="{4F9FEBD1-D61C-457F-B789-7D322F166ED3}"/>
              </a:ext>
            </a:extLst>
          </p:cNvPr>
          <p:cNvGraphicFramePr>
            <a:graphicFrameLocks/>
          </p:cNvGraphicFramePr>
          <p:nvPr>
            <p:extLst>
              <p:ext uri="{D42A27DB-BD31-4B8C-83A1-F6EECF244321}">
                <p14:modId xmlns:p14="http://schemas.microsoft.com/office/powerpoint/2010/main" val="1926416917"/>
              </p:ext>
            </p:extLst>
          </p:nvPr>
        </p:nvGraphicFramePr>
        <p:xfrm>
          <a:off x="7190912" y="144379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43233" y="1938231"/>
            <a:ext cx="510466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Again, Cavity disc radius has been changed from 197 mm to 216 mm to get the df/dp to be zero.</a:t>
            </a:r>
          </a:p>
          <a:p>
            <a:pPr marL="285750" indent="-285750">
              <a:buFont typeface="Arial" panose="020B0604020202020204" pitchFamily="34" charset="0"/>
              <a:buChar char="•"/>
            </a:pPr>
            <a:r>
              <a:rPr lang="en-US" dirty="0"/>
              <a:t>Correspondingly, LFD changed from -8.32 to -8.65 Hz/(MV/m)</a:t>
            </a:r>
            <a:r>
              <a:rPr lang="en-US" baseline="30000" dirty="0"/>
              <a:t>2</a:t>
            </a:r>
            <a:r>
              <a:rPr lang="en-US" dirty="0"/>
              <a:t>.</a:t>
            </a:r>
          </a:p>
          <a:p>
            <a:pPr marL="285750" indent="-285750">
              <a:buFont typeface="Arial" panose="020B0604020202020204" pitchFamily="34" charset="0"/>
              <a:buChar char="•"/>
            </a:pPr>
            <a:r>
              <a:rPr lang="en-US" dirty="0"/>
              <a:t>Assuming the graph to be linear over a small range, the slope of the graph was found to be </a:t>
            </a:r>
            <a:r>
              <a:rPr lang="en-US" dirty="0">
                <a:solidFill>
                  <a:srgbClr val="FF0000"/>
                </a:solidFill>
              </a:rPr>
              <a:t>0.98 (Hz/mbar)/mm</a:t>
            </a:r>
            <a:endParaRPr lang="en-IN" dirty="0">
              <a:solidFill>
                <a:srgbClr val="FF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160900652"/>
              </p:ext>
            </p:extLst>
          </p:nvPr>
        </p:nvGraphicFramePr>
        <p:xfrm>
          <a:off x="2044629" y="4042924"/>
          <a:ext cx="7195351" cy="2560320"/>
        </p:xfrm>
        <a:graphic>
          <a:graphicData uri="http://schemas.openxmlformats.org/drawingml/2006/table">
            <a:tbl>
              <a:tblPr firstRow="1" bandRow="1">
                <a:tableStyleId>{5C22544A-7EE6-4342-B048-85BDC9FD1C3A}</a:tableStyleId>
              </a:tblPr>
              <a:tblGrid>
                <a:gridCol w="4141252">
                  <a:extLst>
                    <a:ext uri="{9D8B030D-6E8A-4147-A177-3AD203B41FA5}">
                      <a16:colId xmlns:a16="http://schemas.microsoft.com/office/drawing/2014/main" val="4217292497"/>
                    </a:ext>
                  </a:extLst>
                </a:gridCol>
                <a:gridCol w="3054099">
                  <a:extLst>
                    <a:ext uri="{9D8B030D-6E8A-4147-A177-3AD203B41FA5}">
                      <a16:colId xmlns:a16="http://schemas.microsoft.com/office/drawing/2014/main" val="563140933"/>
                    </a:ext>
                  </a:extLst>
                </a:gridCol>
              </a:tblGrid>
              <a:tr h="307359">
                <a:tc>
                  <a:txBody>
                    <a:bodyPr/>
                    <a:lstStyle/>
                    <a:p>
                      <a:pPr algn="ctr"/>
                      <a:r>
                        <a:rPr lang="en-US" dirty="0"/>
                        <a:t>Parameter </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2584853231"/>
                  </a:ext>
                </a:extLst>
              </a:tr>
              <a:tr h="307359">
                <a:tc>
                  <a:txBody>
                    <a:bodyPr/>
                    <a:lstStyle/>
                    <a:p>
                      <a:pPr algn="ctr"/>
                      <a:r>
                        <a:rPr lang="en-US" dirty="0"/>
                        <a:t>Disc Radius</a:t>
                      </a:r>
                      <a:endParaRPr lang="en-IN" dirty="0"/>
                    </a:p>
                  </a:txBody>
                  <a:tcPr/>
                </a:tc>
                <a:tc>
                  <a:txBody>
                    <a:bodyPr/>
                    <a:lstStyle/>
                    <a:p>
                      <a:pPr algn="ctr"/>
                      <a:r>
                        <a:rPr lang="en-US" dirty="0"/>
                        <a:t>216 mm</a:t>
                      </a:r>
                      <a:endParaRPr lang="en-IN" dirty="0"/>
                    </a:p>
                  </a:txBody>
                  <a:tcPr/>
                </a:tc>
                <a:extLst>
                  <a:ext uri="{0D108BD9-81ED-4DB2-BD59-A6C34878D82A}">
                    <a16:rowId xmlns:a16="http://schemas.microsoft.com/office/drawing/2014/main" val="2857525630"/>
                  </a:ext>
                </a:extLst>
              </a:tr>
              <a:tr h="307359">
                <a:tc>
                  <a:txBody>
                    <a:bodyPr/>
                    <a:lstStyle/>
                    <a:p>
                      <a:pPr algn="ctr"/>
                      <a:r>
                        <a:rPr lang="en-US" dirty="0"/>
                        <a:t>Cavity</a:t>
                      </a:r>
                      <a:r>
                        <a:rPr lang="en-US" baseline="0" dirty="0"/>
                        <a:t> Thickness</a:t>
                      </a:r>
                      <a:endParaRPr lang="en-IN" dirty="0"/>
                    </a:p>
                  </a:txBody>
                  <a:tcPr/>
                </a:tc>
                <a:tc>
                  <a:txBody>
                    <a:bodyPr/>
                    <a:lstStyle/>
                    <a:p>
                      <a:pPr algn="ctr"/>
                      <a:r>
                        <a:rPr lang="en-US" dirty="0"/>
                        <a:t>2.83 mm</a:t>
                      </a:r>
                      <a:endParaRPr lang="en-IN" dirty="0"/>
                    </a:p>
                  </a:txBody>
                  <a:tcPr/>
                </a:tc>
                <a:extLst>
                  <a:ext uri="{0D108BD9-81ED-4DB2-BD59-A6C34878D82A}">
                    <a16:rowId xmlns:a16="http://schemas.microsoft.com/office/drawing/2014/main" val="3466349951"/>
                  </a:ext>
                </a:extLst>
              </a:tr>
              <a:tr h="307359">
                <a:tc>
                  <a:txBody>
                    <a:bodyPr/>
                    <a:lstStyle/>
                    <a:p>
                      <a:pPr algn="ctr"/>
                      <a:r>
                        <a:rPr lang="en-US" dirty="0"/>
                        <a:t>Jacket Thickness</a:t>
                      </a:r>
                      <a:endParaRPr lang="en-IN" dirty="0"/>
                    </a:p>
                  </a:txBody>
                  <a:tcPr/>
                </a:tc>
                <a:tc>
                  <a:txBody>
                    <a:bodyPr/>
                    <a:lstStyle/>
                    <a:p>
                      <a:pPr algn="ctr"/>
                      <a:r>
                        <a:rPr lang="en-US" dirty="0"/>
                        <a:t>6.25 mm</a:t>
                      </a:r>
                      <a:endParaRPr lang="en-IN" dirty="0"/>
                    </a:p>
                  </a:txBody>
                  <a:tcPr/>
                </a:tc>
                <a:extLst>
                  <a:ext uri="{0D108BD9-81ED-4DB2-BD59-A6C34878D82A}">
                    <a16:rowId xmlns:a16="http://schemas.microsoft.com/office/drawing/2014/main" val="343128338"/>
                  </a:ext>
                </a:extLst>
              </a:tr>
              <a:tr h="307359">
                <a:tc>
                  <a:txBody>
                    <a:bodyPr/>
                    <a:lstStyle/>
                    <a:p>
                      <a:pPr algn="ctr"/>
                      <a:r>
                        <a:rPr lang="en-US" dirty="0"/>
                        <a:t>LFD at</a:t>
                      </a:r>
                      <a:r>
                        <a:rPr lang="en-US" baseline="0" dirty="0"/>
                        <a:t> </a:t>
                      </a:r>
                      <a:r>
                        <a:rPr lang="en-US" dirty="0"/>
                        <a:t>Tuner stiffness = 40 kN/mm</a:t>
                      </a:r>
                      <a:endParaRPr lang="en-IN" dirty="0"/>
                    </a:p>
                  </a:txBody>
                  <a:tcPr>
                    <a:solidFill>
                      <a:schemeClr val="accent6">
                        <a:lumMod val="60000"/>
                        <a:lumOff val="40000"/>
                      </a:schemeClr>
                    </a:solidFill>
                  </a:tcPr>
                </a:tc>
                <a:tc>
                  <a:txBody>
                    <a:bodyPr/>
                    <a:lstStyle/>
                    <a:p>
                      <a:pPr algn="ctr"/>
                      <a:r>
                        <a:rPr lang="en-US" dirty="0">
                          <a:solidFill>
                            <a:srgbClr val="FF0000"/>
                          </a:solidFill>
                        </a:rPr>
                        <a:t>-8.65 Hz/(MV/m)</a:t>
                      </a:r>
                      <a:r>
                        <a:rPr lang="en-US" baseline="30000" dirty="0">
                          <a:solidFill>
                            <a:srgbClr val="FF0000"/>
                          </a:solidFill>
                        </a:rPr>
                        <a:t>2</a:t>
                      </a:r>
                      <a:endParaRPr lang="en-IN" dirty="0">
                        <a:solidFill>
                          <a:srgbClr val="FF0000"/>
                        </a:solidFill>
                      </a:endParaRPr>
                    </a:p>
                  </a:txBody>
                  <a:tcPr>
                    <a:solidFill>
                      <a:schemeClr val="accent6">
                        <a:lumMod val="60000"/>
                        <a:lumOff val="40000"/>
                      </a:schemeClr>
                    </a:solidFill>
                  </a:tcPr>
                </a:tc>
                <a:extLst>
                  <a:ext uri="{0D108BD9-81ED-4DB2-BD59-A6C34878D82A}">
                    <a16:rowId xmlns:a16="http://schemas.microsoft.com/office/drawing/2014/main" val="820017201"/>
                  </a:ext>
                </a:extLst>
              </a:tr>
              <a:tr h="346981">
                <a:tc>
                  <a:txBody>
                    <a:bodyPr/>
                    <a:lstStyle/>
                    <a:p>
                      <a:pPr algn="ctr"/>
                      <a:r>
                        <a:rPr lang="en-US" dirty="0"/>
                        <a:t>df/dp at Tuner stiffness = 40 kN/mm</a:t>
                      </a:r>
                      <a:endParaRPr lang="en-IN" dirty="0"/>
                    </a:p>
                  </a:txBody>
                  <a:tcPr>
                    <a:solidFill>
                      <a:schemeClr val="accent6">
                        <a:lumMod val="60000"/>
                        <a:lumOff val="40000"/>
                      </a:schemeClr>
                    </a:solidFill>
                  </a:tcPr>
                </a:tc>
                <a:tc>
                  <a:txBody>
                    <a:bodyPr/>
                    <a:lstStyle/>
                    <a:p>
                      <a:pPr algn="ctr"/>
                      <a:r>
                        <a:rPr lang="en-US" dirty="0">
                          <a:solidFill>
                            <a:srgbClr val="FF0000"/>
                          </a:solidFill>
                        </a:rPr>
                        <a:t>0.332Hz/mbar</a:t>
                      </a:r>
                      <a:endParaRPr lang="en-IN" dirty="0">
                        <a:solidFill>
                          <a:srgbClr val="FF0000"/>
                        </a:solidFill>
                      </a:endParaRPr>
                    </a:p>
                  </a:txBody>
                  <a:tcPr>
                    <a:solidFill>
                      <a:schemeClr val="accent6">
                        <a:lumMod val="60000"/>
                        <a:lumOff val="40000"/>
                      </a:schemeClr>
                    </a:solidFill>
                  </a:tcPr>
                </a:tc>
                <a:extLst>
                  <a:ext uri="{0D108BD9-81ED-4DB2-BD59-A6C34878D82A}">
                    <a16:rowId xmlns:a16="http://schemas.microsoft.com/office/drawing/2014/main" val="529277290"/>
                  </a:ext>
                </a:extLst>
              </a:tr>
              <a:tr h="346981">
                <a:tc>
                  <a:txBody>
                    <a:bodyPr/>
                    <a:lstStyle/>
                    <a:p>
                      <a:pPr algn="ctr"/>
                      <a:r>
                        <a:rPr lang="en-US" dirty="0"/>
                        <a:t>Change</a:t>
                      </a:r>
                      <a:r>
                        <a:rPr lang="en-US" baseline="0" dirty="0"/>
                        <a:t> in df/dp with disc radius</a:t>
                      </a:r>
                      <a:endParaRPr lang="en-IN" dirty="0"/>
                    </a:p>
                  </a:txBody>
                  <a:tcPr>
                    <a:solidFill>
                      <a:schemeClr val="accent6">
                        <a:lumMod val="60000"/>
                        <a:lumOff val="40000"/>
                      </a:schemeClr>
                    </a:solidFill>
                  </a:tcPr>
                </a:tc>
                <a:tc>
                  <a:txBody>
                    <a:bodyPr/>
                    <a:lstStyle/>
                    <a:p>
                      <a:pPr algn="ctr"/>
                      <a:r>
                        <a:rPr lang="en-US" dirty="0"/>
                        <a:t>~0.98 (Hz/mbar)/mm</a:t>
                      </a:r>
                      <a:endParaRPr lang="en-IN" dirty="0"/>
                    </a:p>
                  </a:txBody>
                  <a:tcPr>
                    <a:solidFill>
                      <a:schemeClr val="accent6">
                        <a:lumMod val="60000"/>
                        <a:lumOff val="40000"/>
                      </a:schemeClr>
                    </a:solidFill>
                  </a:tcPr>
                </a:tc>
                <a:extLst>
                  <a:ext uri="{0D108BD9-81ED-4DB2-BD59-A6C34878D82A}">
                    <a16:rowId xmlns:a16="http://schemas.microsoft.com/office/drawing/2014/main" val="3331818265"/>
                  </a:ext>
                </a:extLst>
              </a:tr>
            </a:tbl>
          </a:graphicData>
        </a:graphic>
      </p:graphicFrame>
      <p:sp>
        <p:nvSpPr>
          <p:cNvPr id="3" name="Slide Number Placeholder 2"/>
          <p:cNvSpPr>
            <a:spLocks noGrp="1"/>
          </p:cNvSpPr>
          <p:nvPr>
            <p:ph type="sldNum" sz="quarter" idx="12"/>
          </p:nvPr>
        </p:nvSpPr>
        <p:spPr/>
        <p:txBody>
          <a:bodyPr/>
          <a:lstStyle/>
          <a:p>
            <a:fld id="{84B0E83B-25BD-4523-984A-9558D782703C}" type="slidenum">
              <a:rPr lang="en-IN" smtClean="0"/>
              <a:t>24</a:t>
            </a:fld>
            <a:endParaRPr lang="en-IN"/>
          </a:p>
        </p:txBody>
      </p:sp>
    </p:spTree>
    <p:extLst>
      <p:ext uri="{BB962C8B-B14F-4D97-AF65-F5344CB8AC3E}">
        <p14:creationId xmlns:p14="http://schemas.microsoft.com/office/powerpoint/2010/main" val="2955997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39" y="365125"/>
            <a:ext cx="11150352" cy="1325563"/>
          </a:xfrm>
        </p:spPr>
        <p:txBody>
          <a:bodyPr/>
          <a:lstStyle/>
          <a:p>
            <a:pPr algn="ctr"/>
            <a:r>
              <a:rPr lang="en-US" dirty="0"/>
              <a:t>5. Effect of Jacket Thickness on LFD</a:t>
            </a:r>
            <a:endParaRPr lang="en-IN" dirty="0"/>
          </a:p>
        </p:txBody>
      </p:sp>
      <p:sp>
        <p:nvSpPr>
          <p:cNvPr id="3" name="TextBox 2"/>
          <p:cNvSpPr txBox="1"/>
          <p:nvPr/>
        </p:nvSpPr>
        <p:spPr>
          <a:xfrm>
            <a:off x="1145219" y="1846555"/>
            <a:ext cx="9685538" cy="646331"/>
          </a:xfrm>
          <a:prstGeom prst="rect">
            <a:avLst/>
          </a:prstGeom>
          <a:noFill/>
        </p:spPr>
        <p:txBody>
          <a:bodyPr wrap="square" rtlCol="0">
            <a:spAutoFit/>
          </a:bodyPr>
          <a:lstStyle/>
          <a:p>
            <a:pPr marL="285750" indent="-285750">
              <a:buFont typeface="Arial" panose="020B0604020202020204" pitchFamily="34" charset="0"/>
              <a:buChar char="•"/>
            </a:pPr>
            <a:r>
              <a:rPr lang="en-US" dirty="0"/>
              <a:t>Jacket thickness was increased from 6.25 mm to 7 mm keeping the cavity thickness at 2.83 mm and tuner stiffness at 40 kN/mm.</a:t>
            </a:r>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3014210766"/>
              </p:ext>
            </p:extLst>
          </p:nvPr>
        </p:nvGraphicFramePr>
        <p:xfrm>
          <a:off x="2448017" y="2925752"/>
          <a:ext cx="7195351" cy="2194560"/>
        </p:xfrm>
        <a:graphic>
          <a:graphicData uri="http://schemas.openxmlformats.org/drawingml/2006/table">
            <a:tbl>
              <a:tblPr firstRow="1" bandRow="1">
                <a:tableStyleId>{5C22544A-7EE6-4342-B048-85BDC9FD1C3A}</a:tableStyleId>
              </a:tblPr>
              <a:tblGrid>
                <a:gridCol w="4141252">
                  <a:extLst>
                    <a:ext uri="{9D8B030D-6E8A-4147-A177-3AD203B41FA5}">
                      <a16:colId xmlns:a16="http://schemas.microsoft.com/office/drawing/2014/main" val="4217292497"/>
                    </a:ext>
                  </a:extLst>
                </a:gridCol>
                <a:gridCol w="3054099">
                  <a:extLst>
                    <a:ext uri="{9D8B030D-6E8A-4147-A177-3AD203B41FA5}">
                      <a16:colId xmlns:a16="http://schemas.microsoft.com/office/drawing/2014/main" val="563140933"/>
                    </a:ext>
                  </a:extLst>
                </a:gridCol>
              </a:tblGrid>
              <a:tr h="307359">
                <a:tc>
                  <a:txBody>
                    <a:bodyPr/>
                    <a:lstStyle/>
                    <a:p>
                      <a:pPr algn="ctr"/>
                      <a:r>
                        <a:rPr lang="en-US" dirty="0"/>
                        <a:t>Parameter </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2584853231"/>
                  </a:ext>
                </a:extLst>
              </a:tr>
              <a:tr h="307359">
                <a:tc>
                  <a:txBody>
                    <a:bodyPr/>
                    <a:lstStyle/>
                    <a:p>
                      <a:pPr algn="ctr"/>
                      <a:r>
                        <a:rPr lang="en-US" dirty="0"/>
                        <a:t>Disc Radius</a:t>
                      </a:r>
                      <a:endParaRPr lang="en-IN" dirty="0"/>
                    </a:p>
                  </a:txBody>
                  <a:tcPr/>
                </a:tc>
                <a:tc>
                  <a:txBody>
                    <a:bodyPr/>
                    <a:lstStyle/>
                    <a:p>
                      <a:pPr algn="ctr"/>
                      <a:r>
                        <a:rPr lang="en-US" dirty="0"/>
                        <a:t>216 mm</a:t>
                      </a:r>
                      <a:endParaRPr lang="en-IN" dirty="0"/>
                    </a:p>
                  </a:txBody>
                  <a:tcPr/>
                </a:tc>
                <a:extLst>
                  <a:ext uri="{0D108BD9-81ED-4DB2-BD59-A6C34878D82A}">
                    <a16:rowId xmlns:a16="http://schemas.microsoft.com/office/drawing/2014/main" val="2857525630"/>
                  </a:ext>
                </a:extLst>
              </a:tr>
              <a:tr h="307359">
                <a:tc>
                  <a:txBody>
                    <a:bodyPr/>
                    <a:lstStyle/>
                    <a:p>
                      <a:pPr algn="ctr"/>
                      <a:r>
                        <a:rPr lang="en-US" dirty="0"/>
                        <a:t>Cavity</a:t>
                      </a:r>
                      <a:r>
                        <a:rPr lang="en-US" baseline="0" dirty="0"/>
                        <a:t> Thickness</a:t>
                      </a:r>
                      <a:endParaRPr lang="en-IN" dirty="0"/>
                    </a:p>
                  </a:txBody>
                  <a:tcPr/>
                </a:tc>
                <a:tc>
                  <a:txBody>
                    <a:bodyPr/>
                    <a:lstStyle/>
                    <a:p>
                      <a:pPr algn="ctr"/>
                      <a:r>
                        <a:rPr lang="en-US" dirty="0"/>
                        <a:t>2.83 mm</a:t>
                      </a:r>
                      <a:endParaRPr lang="en-IN" dirty="0"/>
                    </a:p>
                  </a:txBody>
                  <a:tcPr/>
                </a:tc>
                <a:extLst>
                  <a:ext uri="{0D108BD9-81ED-4DB2-BD59-A6C34878D82A}">
                    <a16:rowId xmlns:a16="http://schemas.microsoft.com/office/drawing/2014/main" val="3466349951"/>
                  </a:ext>
                </a:extLst>
              </a:tr>
              <a:tr h="307359">
                <a:tc>
                  <a:txBody>
                    <a:bodyPr/>
                    <a:lstStyle/>
                    <a:p>
                      <a:pPr algn="ctr"/>
                      <a:r>
                        <a:rPr lang="en-US" dirty="0"/>
                        <a:t>Jacket Thickness</a:t>
                      </a:r>
                      <a:endParaRPr lang="en-IN" dirty="0"/>
                    </a:p>
                  </a:txBody>
                  <a:tcPr/>
                </a:tc>
                <a:tc>
                  <a:txBody>
                    <a:bodyPr/>
                    <a:lstStyle/>
                    <a:p>
                      <a:pPr algn="ctr"/>
                      <a:r>
                        <a:rPr lang="en-US" dirty="0"/>
                        <a:t>7 mm</a:t>
                      </a:r>
                      <a:endParaRPr lang="en-IN" dirty="0"/>
                    </a:p>
                  </a:txBody>
                  <a:tcPr/>
                </a:tc>
                <a:extLst>
                  <a:ext uri="{0D108BD9-81ED-4DB2-BD59-A6C34878D82A}">
                    <a16:rowId xmlns:a16="http://schemas.microsoft.com/office/drawing/2014/main" val="343128338"/>
                  </a:ext>
                </a:extLst>
              </a:tr>
              <a:tr h="307359">
                <a:tc>
                  <a:txBody>
                    <a:bodyPr/>
                    <a:lstStyle/>
                    <a:p>
                      <a:pPr algn="ctr"/>
                      <a:r>
                        <a:rPr lang="en-US" dirty="0"/>
                        <a:t>LFD at</a:t>
                      </a:r>
                      <a:r>
                        <a:rPr lang="en-US" baseline="0" dirty="0"/>
                        <a:t> </a:t>
                      </a:r>
                      <a:r>
                        <a:rPr lang="en-US" dirty="0"/>
                        <a:t>Tuner stiffness = 40 kN/mm</a:t>
                      </a:r>
                      <a:endParaRPr lang="en-IN" dirty="0"/>
                    </a:p>
                  </a:txBody>
                  <a:tcPr>
                    <a:solidFill>
                      <a:schemeClr val="accent6">
                        <a:lumMod val="60000"/>
                        <a:lumOff val="40000"/>
                      </a:schemeClr>
                    </a:solidFill>
                  </a:tcPr>
                </a:tc>
                <a:tc>
                  <a:txBody>
                    <a:bodyPr/>
                    <a:lstStyle/>
                    <a:p>
                      <a:pPr algn="ctr"/>
                      <a:r>
                        <a:rPr lang="en-US" dirty="0"/>
                        <a:t>-8.01 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20017201"/>
                  </a:ext>
                </a:extLst>
              </a:tr>
              <a:tr h="346981">
                <a:tc>
                  <a:txBody>
                    <a:bodyPr/>
                    <a:lstStyle/>
                    <a:p>
                      <a:pPr algn="ctr"/>
                      <a:r>
                        <a:rPr lang="en-US" dirty="0"/>
                        <a:t>df/dp at Tuner stiffness = 40 kN/mm</a:t>
                      </a:r>
                      <a:endParaRPr lang="en-IN" dirty="0"/>
                    </a:p>
                  </a:txBody>
                  <a:tcPr>
                    <a:solidFill>
                      <a:schemeClr val="accent1">
                        <a:lumMod val="20000"/>
                        <a:lumOff val="80000"/>
                      </a:schemeClr>
                    </a:solidFill>
                  </a:tcPr>
                </a:tc>
                <a:tc>
                  <a:txBody>
                    <a:bodyPr/>
                    <a:lstStyle/>
                    <a:p>
                      <a:pPr algn="ctr"/>
                      <a:r>
                        <a:rPr lang="en-US" dirty="0"/>
                        <a:t>8.42 Hz/mbar</a:t>
                      </a:r>
                      <a:endParaRPr lang="en-IN" dirty="0"/>
                    </a:p>
                  </a:txBody>
                  <a:tcPr>
                    <a:solidFill>
                      <a:schemeClr val="accent1">
                        <a:lumMod val="20000"/>
                        <a:lumOff val="80000"/>
                      </a:schemeClr>
                    </a:solidFill>
                  </a:tcPr>
                </a:tc>
                <a:extLst>
                  <a:ext uri="{0D108BD9-81ED-4DB2-BD59-A6C34878D82A}">
                    <a16:rowId xmlns:a16="http://schemas.microsoft.com/office/drawing/2014/main" val="529277290"/>
                  </a:ext>
                </a:extLst>
              </a:tr>
            </a:tbl>
          </a:graphicData>
        </a:graphic>
      </p:graphicFrame>
      <p:sp>
        <p:nvSpPr>
          <p:cNvPr id="4" name="Rectangle: Rounded Corners 3"/>
          <p:cNvSpPr/>
          <p:nvPr/>
        </p:nvSpPr>
        <p:spPr>
          <a:xfrm>
            <a:off x="1438183" y="5379868"/>
            <a:ext cx="9215021" cy="9765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LFD Coefficient decreased from </a:t>
            </a:r>
            <a:r>
              <a:rPr lang="en-US" dirty="0">
                <a:solidFill>
                  <a:srgbClr val="FF0000"/>
                </a:solidFill>
              </a:rPr>
              <a:t>-8.65 to -8.01 Hz/(MV/m)</a:t>
            </a:r>
            <a:r>
              <a:rPr lang="en-US" baseline="30000" dirty="0">
                <a:solidFill>
                  <a:srgbClr val="FF0000"/>
                </a:solidFill>
              </a:rPr>
              <a:t>2</a:t>
            </a:r>
            <a:r>
              <a:rPr lang="en-US" dirty="0"/>
              <a:t>.</a:t>
            </a:r>
            <a:endParaRPr lang="en-IN" dirty="0"/>
          </a:p>
        </p:txBody>
      </p:sp>
      <p:sp>
        <p:nvSpPr>
          <p:cNvPr id="5" name="Slide Number Placeholder 4"/>
          <p:cNvSpPr>
            <a:spLocks noGrp="1"/>
          </p:cNvSpPr>
          <p:nvPr>
            <p:ph type="sldNum" sz="quarter" idx="12"/>
          </p:nvPr>
        </p:nvSpPr>
        <p:spPr/>
        <p:txBody>
          <a:bodyPr/>
          <a:lstStyle/>
          <a:p>
            <a:fld id="{84B0E83B-25BD-4523-984A-9558D782703C}" type="slidenum">
              <a:rPr lang="en-IN" smtClean="0"/>
              <a:t>25</a:t>
            </a:fld>
            <a:endParaRPr lang="en-IN"/>
          </a:p>
        </p:txBody>
      </p:sp>
      <p:sp>
        <p:nvSpPr>
          <p:cNvPr id="7" name="TextBox 6"/>
          <p:cNvSpPr txBox="1"/>
          <p:nvPr/>
        </p:nvSpPr>
        <p:spPr>
          <a:xfrm>
            <a:off x="9268287" y="1229023"/>
            <a:ext cx="2787590" cy="369332"/>
          </a:xfrm>
          <a:prstGeom prst="rect">
            <a:avLst/>
          </a:prstGeom>
          <a:noFill/>
        </p:spPr>
        <p:txBody>
          <a:bodyPr wrap="square" rtlCol="0">
            <a:spAutoFit/>
          </a:bodyPr>
          <a:lstStyle/>
          <a:p>
            <a:r>
              <a:rPr lang="en-US" dirty="0"/>
              <a:t>Presented on 20</a:t>
            </a:r>
            <a:r>
              <a:rPr lang="en-US" baseline="30000" dirty="0"/>
              <a:t>th</a:t>
            </a:r>
            <a:r>
              <a:rPr lang="en-US" dirty="0"/>
              <a:t> Nov 2018</a:t>
            </a:r>
            <a:endParaRPr lang="en-IN" dirty="0"/>
          </a:p>
        </p:txBody>
      </p:sp>
    </p:spTree>
    <p:extLst>
      <p:ext uri="{BB962C8B-B14F-4D97-AF65-F5344CB8AC3E}">
        <p14:creationId xmlns:p14="http://schemas.microsoft.com/office/powerpoint/2010/main" val="3817229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39" y="365125"/>
            <a:ext cx="11150352" cy="1325563"/>
          </a:xfrm>
        </p:spPr>
        <p:txBody>
          <a:bodyPr/>
          <a:lstStyle/>
          <a:p>
            <a:pPr algn="ctr"/>
            <a:r>
              <a:rPr lang="en-US" dirty="0"/>
              <a:t>6. Effect of Cavity Thickness on LFD</a:t>
            </a:r>
            <a:endParaRPr lang="en-IN" dirty="0"/>
          </a:p>
        </p:txBody>
      </p:sp>
      <p:sp>
        <p:nvSpPr>
          <p:cNvPr id="3" name="TextBox 2"/>
          <p:cNvSpPr txBox="1"/>
          <p:nvPr/>
        </p:nvSpPr>
        <p:spPr>
          <a:xfrm>
            <a:off x="1145219" y="1846555"/>
            <a:ext cx="9641150" cy="646331"/>
          </a:xfrm>
          <a:prstGeom prst="rect">
            <a:avLst/>
          </a:prstGeom>
          <a:noFill/>
        </p:spPr>
        <p:txBody>
          <a:bodyPr wrap="square" rtlCol="0">
            <a:spAutoFit/>
          </a:bodyPr>
          <a:lstStyle/>
          <a:p>
            <a:pPr marL="285750" indent="-285750">
              <a:buFont typeface="Arial" panose="020B0604020202020204" pitchFamily="34" charset="0"/>
              <a:buChar char="•"/>
            </a:pPr>
            <a:r>
              <a:rPr lang="en-US" dirty="0"/>
              <a:t>Cavity thickness was varied from 2.83 mm to 4 mm keeping the Jacket thickness at 6.25 mm and tuner stiffness at 40 kN/mm.</a:t>
            </a:r>
            <a:endParaRPr lang="en-IN" dirty="0"/>
          </a:p>
        </p:txBody>
      </p:sp>
      <p:sp>
        <p:nvSpPr>
          <p:cNvPr id="4" name="Rectangle: Rounded Corners 3"/>
          <p:cNvSpPr/>
          <p:nvPr/>
        </p:nvSpPr>
        <p:spPr>
          <a:xfrm>
            <a:off x="967666" y="5554152"/>
            <a:ext cx="10298097" cy="9765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LFD Coefficient decreased from </a:t>
            </a:r>
            <a:r>
              <a:rPr lang="en-US" dirty="0">
                <a:solidFill>
                  <a:srgbClr val="FF0000"/>
                </a:solidFill>
              </a:rPr>
              <a:t>-8.65 to -5.43 Hz/(MV/m)</a:t>
            </a:r>
            <a:r>
              <a:rPr lang="en-US" baseline="30000" dirty="0">
                <a:solidFill>
                  <a:srgbClr val="FF0000"/>
                </a:solidFill>
              </a:rPr>
              <a:t>2</a:t>
            </a:r>
            <a:r>
              <a:rPr lang="en-US" dirty="0">
                <a:solidFill>
                  <a:srgbClr val="FF0000"/>
                </a:solidFill>
              </a:rPr>
              <a:t> </a:t>
            </a:r>
            <a:r>
              <a:rPr lang="en-US" dirty="0"/>
              <a:t>by increasing the cavity thickness to 4.9 mm.</a:t>
            </a:r>
          </a:p>
          <a:p>
            <a:pPr algn="ctr"/>
            <a:r>
              <a:rPr lang="en-US" dirty="0"/>
              <a:t>However, Saturation effects can be seen to be starting above 4.5 mm.</a:t>
            </a:r>
          </a:p>
          <a:p>
            <a:pPr algn="ctr"/>
            <a:r>
              <a:rPr lang="en-US" dirty="0"/>
              <a:t>Since, very high thickness is also not desirable, </a:t>
            </a:r>
            <a:r>
              <a:rPr lang="en-US" dirty="0">
                <a:solidFill>
                  <a:srgbClr val="FF0000"/>
                </a:solidFill>
              </a:rPr>
              <a:t>we chose Nb thickness of 4 mm as optimal.</a:t>
            </a:r>
            <a:endParaRPr lang="en-IN"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45047310"/>
              </p:ext>
            </p:extLst>
          </p:nvPr>
        </p:nvGraphicFramePr>
        <p:xfrm>
          <a:off x="2118218" y="2590741"/>
          <a:ext cx="3232446" cy="2818704"/>
        </p:xfrm>
        <a:graphic>
          <a:graphicData uri="http://schemas.openxmlformats.org/drawingml/2006/table">
            <a:tbl>
              <a:tblPr>
                <a:tableStyleId>{5C22544A-7EE6-4342-B048-85BDC9FD1C3A}</a:tableStyleId>
              </a:tblPr>
              <a:tblGrid>
                <a:gridCol w="1557332">
                  <a:extLst>
                    <a:ext uri="{9D8B030D-6E8A-4147-A177-3AD203B41FA5}">
                      <a16:colId xmlns:a16="http://schemas.microsoft.com/office/drawing/2014/main" val="1094334853"/>
                    </a:ext>
                  </a:extLst>
                </a:gridCol>
                <a:gridCol w="1675114">
                  <a:extLst>
                    <a:ext uri="{9D8B030D-6E8A-4147-A177-3AD203B41FA5}">
                      <a16:colId xmlns:a16="http://schemas.microsoft.com/office/drawing/2014/main" val="4096956601"/>
                    </a:ext>
                  </a:extLst>
                </a:gridCol>
              </a:tblGrid>
              <a:tr h="469784">
                <a:tc>
                  <a:txBody>
                    <a:bodyPr/>
                    <a:lstStyle/>
                    <a:p>
                      <a:pPr algn="ctr" fontAlgn="ctr"/>
                      <a:r>
                        <a:rPr lang="en-IN" sz="1100" u="none" strike="noStrike" dirty="0">
                          <a:effectLst/>
                        </a:rPr>
                        <a:t>Cavity thickness</a:t>
                      </a:r>
                      <a:endParaRPr lang="en-IN"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100" u="none" strike="noStrike" dirty="0">
                          <a:effectLst/>
                        </a:rPr>
                        <a:t>LFD (Hz/(MV/m)</a:t>
                      </a:r>
                      <a:r>
                        <a:rPr lang="nl-NL" sz="1100" u="none" strike="noStrike" baseline="30000" dirty="0">
                          <a:effectLst/>
                        </a:rPr>
                        <a:t>2</a:t>
                      </a:r>
                      <a:r>
                        <a:rPr lang="nl-NL" sz="1100" u="none" strike="noStrike" baseline="0" dirty="0">
                          <a:effectLst/>
                        </a:rPr>
                        <a:t> )</a:t>
                      </a:r>
                      <a:endParaRPr lang="nl-NL" sz="11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8405302"/>
                  </a:ext>
                </a:extLst>
              </a:tr>
              <a:tr h="469784">
                <a:tc>
                  <a:txBody>
                    <a:bodyPr/>
                    <a:lstStyle/>
                    <a:p>
                      <a:pPr algn="ctr" fontAlgn="ctr"/>
                      <a:r>
                        <a:rPr lang="en-IN" sz="1100" u="none" strike="noStrike" dirty="0">
                          <a:effectLst/>
                        </a:rPr>
                        <a:t>2.83 mm</a:t>
                      </a:r>
                      <a:endParaRPr lang="en-IN"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-8.65</a:t>
                      </a:r>
                      <a:endParaRPr lang="en-IN"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410692"/>
                  </a:ext>
                </a:extLst>
              </a:tr>
              <a:tr h="469784">
                <a:tc>
                  <a:txBody>
                    <a:bodyPr/>
                    <a:lstStyle/>
                    <a:p>
                      <a:pPr algn="ctr" fontAlgn="ctr"/>
                      <a:r>
                        <a:rPr lang="en-IN" sz="1100" u="none" strike="noStrike" dirty="0">
                          <a:effectLst/>
                        </a:rPr>
                        <a:t>3.5 mm</a:t>
                      </a:r>
                      <a:endParaRPr lang="en-IN"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-7.23</a:t>
                      </a:r>
                      <a:endParaRPr lang="en-IN"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672313"/>
                  </a:ext>
                </a:extLst>
              </a:tr>
              <a:tr h="469784">
                <a:tc>
                  <a:txBody>
                    <a:bodyPr/>
                    <a:lstStyle/>
                    <a:p>
                      <a:pPr algn="ctr" fontAlgn="ctr"/>
                      <a:r>
                        <a:rPr lang="en-IN" sz="1100" u="none" strike="noStrike" dirty="0">
                          <a:effectLst/>
                        </a:rPr>
                        <a:t>4 mm</a:t>
                      </a:r>
                      <a:endParaRPr lang="en-IN"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-6.41</a:t>
                      </a:r>
                      <a:endParaRPr lang="en-IN"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2438773"/>
                  </a:ext>
                </a:extLst>
              </a:tr>
              <a:tr h="469784">
                <a:tc>
                  <a:txBody>
                    <a:bodyPr/>
                    <a:lstStyle/>
                    <a:p>
                      <a:pPr algn="ctr" fontAlgn="ctr"/>
                      <a:r>
                        <a:rPr lang="en-US" sz="1100" b="0" i="0" u="none" strike="noStrike" dirty="0">
                          <a:solidFill>
                            <a:srgbClr val="000000"/>
                          </a:solidFill>
                          <a:effectLst/>
                          <a:latin typeface="Calibri" panose="020F0502020204030204" pitchFamily="34" charset="0"/>
                        </a:rPr>
                        <a:t>4.5 mm</a:t>
                      </a:r>
                      <a:endParaRPr lang="en-IN"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-5.80</a:t>
                      </a:r>
                      <a:endParaRPr lang="en-IN"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819305"/>
                  </a:ext>
                </a:extLst>
              </a:tr>
              <a:tr h="469784">
                <a:tc>
                  <a:txBody>
                    <a:bodyPr/>
                    <a:lstStyle/>
                    <a:p>
                      <a:pPr algn="ctr" fontAlgn="ctr"/>
                      <a:r>
                        <a:rPr lang="en-US" sz="1100" b="0" i="0" u="none" strike="noStrike" dirty="0">
                          <a:solidFill>
                            <a:srgbClr val="000000"/>
                          </a:solidFill>
                          <a:effectLst/>
                          <a:latin typeface="Calibri" panose="020F0502020204030204" pitchFamily="34" charset="0"/>
                        </a:rPr>
                        <a:t>4.9 mm</a:t>
                      </a:r>
                      <a:endParaRPr lang="en-IN"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-5.43</a:t>
                      </a:r>
                      <a:endParaRPr lang="en-IN"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021263"/>
                  </a:ext>
                </a:extLst>
              </a:tr>
            </a:tbl>
          </a:graphicData>
        </a:graphic>
      </p:graphicFrame>
      <p:sp>
        <p:nvSpPr>
          <p:cNvPr id="5" name="Slide Number Placeholder 4"/>
          <p:cNvSpPr>
            <a:spLocks noGrp="1"/>
          </p:cNvSpPr>
          <p:nvPr>
            <p:ph type="sldNum" sz="quarter" idx="12"/>
          </p:nvPr>
        </p:nvSpPr>
        <p:spPr/>
        <p:txBody>
          <a:bodyPr/>
          <a:lstStyle/>
          <a:p>
            <a:fld id="{84B0E83B-25BD-4523-984A-9558D782703C}" type="slidenum">
              <a:rPr lang="en-IN" smtClean="0"/>
              <a:t>26</a:t>
            </a:fld>
            <a:endParaRPr lang="en-IN" dirty="0"/>
          </a:p>
        </p:txBody>
      </p:sp>
      <p:sp>
        <p:nvSpPr>
          <p:cNvPr id="7" name="TextBox 6"/>
          <p:cNvSpPr txBox="1"/>
          <p:nvPr/>
        </p:nvSpPr>
        <p:spPr>
          <a:xfrm>
            <a:off x="9294920" y="1214624"/>
            <a:ext cx="2792028" cy="369332"/>
          </a:xfrm>
          <a:prstGeom prst="rect">
            <a:avLst/>
          </a:prstGeom>
          <a:noFill/>
        </p:spPr>
        <p:txBody>
          <a:bodyPr wrap="square" rtlCol="0">
            <a:spAutoFit/>
          </a:bodyPr>
          <a:lstStyle/>
          <a:p>
            <a:r>
              <a:rPr lang="en-US" dirty="0"/>
              <a:t>Presented on 20</a:t>
            </a:r>
            <a:r>
              <a:rPr lang="en-US" baseline="30000" dirty="0"/>
              <a:t>th</a:t>
            </a:r>
            <a:r>
              <a:rPr lang="en-US" dirty="0"/>
              <a:t> Nov 2018</a:t>
            </a:r>
            <a:endParaRPr lang="en-IN" dirty="0"/>
          </a:p>
        </p:txBody>
      </p:sp>
      <p:graphicFrame>
        <p:nvGraphicFramePr>
          <p:cNvPr id="9" name="Chart 8">
            <a:extLst>
              <a:ext uri="{FF2B5EF4-FFF2-40B4-BE49-F238E27FC236}">
                <a16:creationId xmlns:a16="http://schemas.microsoft.com/office/drawing/2014/main" id="{BBC4BB37-C1AE-45A1-ABFE-48D3D09C7883}"/>
              </a:ext>
            </a:extLst>
          </p:cNvPr>
          <p:cNvGraphicFramePr>
            <a:graphicFrameLocks/>
          </p:cNvGraphicFramePr>
          <p:nvPr>
            <p:extLst>
              <p:ext uri="{D42A27DB-BD31-4B8C-83A1-F6EECF244321}">
                <p14:modId xmlns:p14="http://schemas.microsoft.com/office/powerpoint/2010/main" val="1197879204"/>
              </p:ext>
            </p:extLst>
          </p:nvPr>
        </p:nvGraphicFramePr>
        <p:xfrm>
          <a:off x="5900737" y="2386154"/>
          <a:ext cx="465772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5874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76" y="365125"/>
            <a:ext cx="12002611" cy="1325563"/>
          </a:xfrm>
        </p:spPr>
        <p:txBody>
          <a:bodyPr/>
          <a:lstStyle/>
          <a:p>
            <a:pPr algn="ctr"/>
            <a:r>
              <a:rPr lang="en-US" dirty="0"/>
              <a:t>7. LFD for Optimum Cavity Thickness &amp; Jacket Thickness</a:t>
            </a:r>
            <a:endParaRPr lang="en-IN" dirty="0"/>
          </a:p>
        </p:txBody>
      </p:sp>
      <p:sp>
        <p:nvSpPr>
          <p:cNvPr id="3" name="TextBox 2"/>
          <p:cNvSpPr txBox="1"/>
          <p:nvPr/>
        </p:nvSpPr>
        <p:spPr>
          <a:xfrm>
            <a:off x="1145219" y="1846555"/>
            <a:ext cx="9978501" cy="646331"/>
          </a:xfrm>
          <a:prstGeom prst="rect">
            <a:avLst/>
          </a:prstGeom>
          <a:noFill/>
        </p:spPr>
        <p:txBody>
          <a:bodyPr wrap="square" rtlCol="0">
            <a:spAutoFit/>
          </a:bodyPr>
          <a:lstStyle/>
          <a:p>
            <a:pPr marL="285750" indent="-285750">
              <a:buFont typeface="Arial" panose="020B0604020202020204" pitchFamily="34" charset="0"/>
              <a:buChar char="•"/>
            </a:pPr>
            <a:r>
              <a:rPr lang="en-US" dirty="0"/>
              <a:t>From the previous study, effect of cavity &amp; Jacket thickness in LFD has been studied and the model of 4 mm thick cavity and 7 mm thick Jacket has been chosen.</a:t>
            </a:r>
            <a:endParaRPr lang="en-IN" dirty="0"/>
          </a:p>
        </p:txBody>
      </p:sp>
      <p:sp>
        <p:nvSpPr>
          <p:cNvPr id="4" name="Rectangle: Rounded Corners 3"/>
          <p:cNvSpPr/>
          <p:nvPr/>
        </p:nvSpPr>
        <p:spPr>
          <a:xfrm>
            <a:off x="967666" y="5379868"/>
            <a:ext cx="10298097" cy="9765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LFD Coefficient decreased from </a:t>
            </a:r>
            <a:r>
              <a:rPr lang="en-US" dirty="0">
                <a:solidFill>
                  <a:srgbClr val="FF0000"/>
                </a:solidFill>
              </a:rPr>
              <a:t>-8.65 to -6.19 Hz/(MV/m)</a:t>
            </a:r>
            <a:r>
              <a:rPr lang="en-US" baseline="30000" dirty="0">
                <a:solidFill>
                  <a:srgbClr val="FF0000"/>
                </a:solidFill>
              </a:rPr>
              <a:t>2</a:t>
            </a:r>
            <a:r>
              <a:rPr lang="en-US" dirty="0">
                <a:solidFill>
                  <a:srgbClr val="FF0000"/>
                </a:solidFill>
              </a:rPr>
              <a:t> </a:t>
            </a:r>
            <a:r>
              <a:rPr lang="en-US" dirty="0"/>
              <a:t>by increasing the cavity thickness to 4 mm &amp; Jacket thickness to 7 mm simultaneously.</a:t>
            </a:r>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419721307"/>
              </p:ext>
            </p:extLst>
          </p:nvPr>
        </p:nvGraphicFramePr>
        <p:xfrm>
          <a:off x="2448017" y="2925752"/>
          <a:ext cx="7195351" cy="2194560"/>
        </p:xfrm>
        <a:graphic>
          <a:graphicData uri="http://schemas.openxmlformats.org/drawingml/2006/table">
            <a:tbl>
              <a:tblPr firstRow="1" bandRow="1">
                <a:tableStyleId>{5C22544A-7EE6-4342-B048-85BDC9FD1C3A}</a:tableStyleId>
              </a:tblPr>
              <a:tblGrid>
                <a:gridCol w="4141252">
                  <a:extLst>
                    <a:ext uri="{9D8B030D-6E8A-4147-A177-3AD203B41FA5}">
                      <a16:colId xmlns:a16="http://schemas.microsoft.com/office/drawing/2014/main" val="4217292497"/>
                    </a:ext>
                  </a:extLst>
                </a:gridCol>
                <a:gridCol w="3054099">
                  <a:extLst>
                    <a:ext uri="{9D8B030D-6E8A-4147-A177-3AD203B41FA5}">
                      <a16:colId xmlns:a16="http://schemas.microsoft.com/office/drawing/2014/main" val="563140933"/>
                    </a:ext>
                  </a:extLst>
                </a:gridCol>
              </a:tblGrid>
              <a:tr h="307359">
                <a:tc>
                  <a:txBody>
                    <a:bodyPr/>
                    <a:lstStyle/>
                    <a:p>
                      <a:pPr algn="ctr"/>
                      <a:r>
                        <a:rPr lang="en-US" dirty="0"/>
                        <a:t>Parameter </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2584853231"/>
                  </a:ext>
                </a:extLst>
              </a:tr>
              <a:tr h="307359">
                <a:tc>
                  <a:txBody>
                    <a:bodyPr/>
                    <a:lstStyle/>
                    <a:p>
                      <a:pPr algn="ctr"/>
                      <a:r>
                        <a:rPr lang="en-US" dirty="0"/>
                        <a:t>Disc Radius</a:t>
                      </a:r>
                      <a:endParaRPr lang="en-IN" dirty="0"/>
                    </a:p>
                  </a:txBody>
                  <a:tcPr/>
                </a:tc>
                <a:tc>
                  <a:txBody>
                    <a:bodyPr/>
                    <a:lstStyle/>
                    <a:p>
                      <a:pPr algn="ctr"/>
                      <a:r>
                        <a:rPr lang="en-US" dirty="0"/>
                        <a:t>224 mm</a:t>
                      </a:r>
                      <a:endParaRPr lang="en-IN" dirty="0"/>
                    </a:p>
                  </a:txBody>
                  <a:tcPr/>
                </a:tc>
                <a:extLst>
                  <a:ext uri="{0D108BD9-81ED-4DB2-BD59-A6C34878D82A}">
                    <a16:rowId xmlns:a16="http://schemas.microsoft.com/office/drawing/2014/main" val="2857525630"/>
                  </a:ext>
                </a:extLst>
              </a:tr>
              <a:tr h="307359">
                <a:tc>
                  <a:txBody>
                    <a:bodyPr/>
                    <a:lstStyle/>
                    <a:p>
                      <a:pPr algn="ctr"/>
                      <a:r>
                        <a:rPr lang="en-US" dirty="0"/>
                        <a:t>Cavity</a:t>
                      </a:r>
                      <a:r>
                        <a:rPr lang="en-US" baseline="0" dirty="0"/>
                        <a:t> Thickness</a:t>
                      </a:r>
                      <a:endParaRPr lang="en-IN" dirty="0"/>
                    </a:p>
                  </a:txBody>
                  <a:tcPr/>
                </a:tc>
                <a:tc>
                  <a:txBody>
                    <a:bodyPr/>
                    <a:lstStyle/>
                    <a:p>
                      <a:pPr algn="ctr"/>
                      <a:r>
                        <a:rPr lang="en-US" dirty="0"/>
                        <a:t>4 mm</a:t>
                      </a:r>
                      <a:endParaRPr lang="en-IN" dirty="0"/>
                    </a:p>
                  </a:txBody>
                  <a:tcPr/>
                </a:tc>
                <a:extLst>
                  <a:ext uri="{0D108BD9-81ED-4DB2-BD59-A6C34878D82A}">
                    <a16:rowId xmlns:a16="http://schemas.microsoft.com/office/drawing/2014/main" val="3466349951"/>
                  </a:ext>
                </a:extLst>
              </a:tr>
              <a:tr h="307359">
                <a:tc>
                  <a:txBody>
                    <a:bodyPr/>
                    <a:lstStyle/>
                    <a:p>
                      <a:pPr algn="ctr"/>
                      <a:r>
                        <a:rPr lang="en-US" dirty="0"/>
                        <a:t>Jacket Thickness</a:t>
                      </a:r>
                      <a:endParaRPr lang="en-IN" dirty="0"/>
                    </a:p>
                  </a:txBody>
                  <a:tcPr/>
                </a:tc>
                <a:tc>
                  <a:txBody>
                    <a:bodyPr/>
                    <a:lstStyle/>
                    <a:p>
                      <a:pPr algn="ctr"/>
                      <a:r>
                        <a:rPr lang="en-US" dirty="0"/>
                        <a:t>7 mm</a:t>
                      </a:r>
                      <a:endParaRPr lang="en-IN" dirty="0"/>
                    </a:p>
                  </a:txBody>
                  <a:tcPr/>
                </a:tc>
                <a:extLst>
                  <a:ext uri="{0D108BD9-81ED-4DB2-BD59-A6C34878D82A}">
                    <a16:rowId xmlns:a16="http://schemas.microsoft.com/office/drawing/2014/main" val="343128338"/>
                  </a:ext>
                </a:extLst>
              </a:tr>
              <a:tr h="307359">
                <a:tc>
                  <a:txBody>
                    <a:bodyPr/>
                    <a:lstStyle/>
                    <a:p>
                      <a:pPr algn="ctr"/>
                      <a:r>
                        <a:rPr lang="en-US" dirty="0"/>
                        <a:t>LFD at</a:t>
                      </a:r>
                      <a:r>
                        <a:rPr lang="en-US" baseline="0" dirty="0"/>
                        <a:t> </a:t>
                      </a:r>
                      <a:r>
                        <a:rPr lang="en-US" dirty="0"/>
                        <a:t>Tuner stiffness = 40 kN/mm</a:t>
                      </a:r>
                      <a:endParaRPr lang="en-IN" dirty="0"/>
                    </a:p>
                  </a:txBody>
                  <a:tcPr>
                    <a:solidFill>
                      <a:schemeClr val="accent6">
                        <a:lumMod val="60000"/>
                        <a:lumOff val="40000"/>
                      </a:schemeClr>
                    </a:solidFill>
                  </a:tcPr>
                </a:tc>
                <a:tc>
                  <a:txBody>
                    <a:bodyPr/>
                    <a:lstStyle/>
                    <a:p>
                      <a:pPr algn="ctr"/>
                      <a:r>
                        <a:rPr lang="en-US" dirty="0"/>
                        <a:t>-6.19 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20017201"/>
                  </a:ext>
                </a:extLst>
              </a:tr>
              <a:tr h="346981">
                <a:tc>
                  <a:txBody>
                    <a:bodyPr/>
                    <a:lstStyle/>
                    <a:p>
                      <a:pPr algn="ctr"/>
                      <a:r>
                        <a:rPr lang="en-US" dirty="0"/>
                        <a:t>df/dp at Tuner stiffness = 40 kN/mm</a:t>
                      </a:r>
                      <a:endParaRPr lang="en-IN" dirty="0"/>
                    </a:p>
                  </a:txBody>
                  <a:tcPr>
                    <a:solidFill>
                      <a:schemeClr val="accent1">
                        <a:lumMod val="20000"/>
                        <a:lumOff val="80000"/>
                      </a:schemeClr>
                    </a:solidFill>
                  </a:tcPr>
                </a:tc>
                <a:tc>
                  <a:txBody>
                    <a:bodyPr/>
                    <a:lstStyle/>
                    <a:p>
                      <a:pPr algn="ctr"/>
                      <a:r>
                        <a:rPr lang="en-US" dirty="0"/>
                        <a:t>6.92 Hz/mbar</a:t>
                      </a:r>
                      <a:endParaRPr lang="en-IN" dirty="0"/>
                    </a:p>
                  </a:txBody>
                  <a:tcPr>
                    <a:solidFill>
                      <a:schemeClr val="accent1">
                        <a:lumMod val="20000"/>
                        <a:lumOff val="80000"/>
                      </a:schemeClr>
                    </a:solidFill>
                  </a:tcPr>
                </a:tc>
                <a:extLst>
                  <a:ext uri="{0D108BD9-81ED-4DB2-BD59-A6C34878D82A}">
                    <a16:rowId xmlns:a16="http://schemas.microsoft.com/office/drawing/2014/main" val="529277290"/>
                  </a:ext>
                </a:extLst>
              </a:tr>
            </a:tbl>
          </a:graphicData>
        </a:graphic>
      </p:graphicFrame>
      <p:sp>
        <p:nvSpPr>
          <p:cNvPr id="5" name="Slide Number Placeholder 4"/>
          <p:cNvSpPr>
            <a:spLocks noGrp="1"/>
          </p:cNvSpPr>
          <p:nvPr>
            <p:ph type="sldNum" sz="quarter" idx="12"/>
          </p:nvPr>
        </p:nvSpPr>
        <p:spPr/>
        <p:txBody>
          <a:bodyPr/>
          <a:lstStyle/>
          <a:p>
            <a:fld id="{84B0E83B-25BD-4523-984A-9558D782703C}" type="slidenum">
              <a:rPr lang="en-IN" smtClean="0"/>
              <a:t>27</a:t>
            </a:fld>
            <a:endParaRPr lang="en-IN"/>
          </a:p>
        </p:txBody>
      </p:sp>
      <p:sp>
        <p:nvSpPr>
          <p:cNvPr id="8" name="TextBox 7"/>
          <p:cNvSpPr txBox="1"/>
          <p:nvPr/>
        </p:nvSpPr>
        <p:spPr>
          <a:xfrm>
            <a:off x="9126245" y="1319222"/>
            <a:ext cx="2965143" cy="369332"/>
          </a:xfrm>
          <a:prstGeom prst="rect">
            <a:avLst/>
          </a:prstGeom>
          <a:noFill/>
        </p:spPr>
        <p:txBody>
          <a:bodyPr wrap="square" rtlCol="0">
            <a:spAutoFit/>
          </a:bodyPr>
          <a:lstStyle/>
          <a:p>
            <a:r>
              <a:rPr lang="en-US" dirty="0"/>
              <a:t>Completed on 26</a:t>
            </a:r>
            <a:r>
              <a:rPr lang="en-US" baseline="30000" dirty="0"/>
              <a:t>th</a:t>
            </a:r>
            <a:r>
              <a:rPr lang="en-US" dirty="0"/>
              <a:t> Nov 2018</a:t>
            </a:r>
            <a:endParaRPr lang="en-IN" dirty="0"/>
          </a:p>
        </p:txBody>
      </p:sp>
    </p:spTree>
    <p:extLst>
      <p:ext uri="{BB962C8B-B14F-4D97-AF65-F5344CB8AC3E}">
        <p14:creationId xmlns:p14="http://schemas.microsoft.com/office/powerpoint/2010/main" val="551161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39" y="365125"/>
            <a:ext cx="11150352" cy="1325563"/>
          </a:xfrm>
        </p:spPr>
        <p:txBody>
          <a:bodyPr/>
          <a:lstStyle/>
          <a:p>
            <a:pPr algn="ctr"/>
            <a:r>
              <a:rPr lang="en-US" dirty="0"/>
              <a:t>Optimization of df/dp</a:t>
            </a:r>
            <a:endParaRPr lang="en-IN" dirty="0"/>
          </a:p>
        </p:txBody>
      </p:sp>
      <p:sp>
        <p:nvSpPr>
          <p:cNvPr id="3" name="TextBox 2"/>
          <p:cNvSpPr txBox="1"/>
          <p:nvPr/>
        </p:nvSpPr>
        <p:spPr>
          <a:xfrm>
            <a:off x="1145219" y="1846555"/>
            <a:ext cx="9978501"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bellow disc radius has been adjusted for getting df/dp zero and the corresponding df/dp and LFD are observed.</a:t>
            </a:r>
            <a:endParaRPr lang="en-IN" dirty="0"/>
          </a:p>
        </p:txBody>
      </p:sp>
      <p:sp>
        <p:nvSpPr>
          <p:cNvPr id="4" name="Rectangle: Rounded Corners 3"/>
          <p:cNvSpPr/>
          <p:nvPr/>
        </p:nvSpPr>
        <p:spPr>
          <a:xfrm>
            <a:off x="985420" y="5113538"/>
            <a:ext cx="10298097" cy="9765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Getting the LFD coefficient from -6 to -5 was much more difficult than getting LFD from -12.5 to -6. A lot of techniques were studied and simulated to get it close to -5.</a:t>
            </a:r>
          </a:p>
          <a:p>
            <a:pPr algn="ctr"/>
            <a:r>
              <a:rPr lang="en-US" dirty="0"/>
              <a:t>They are discussed in the next slides.</a:t>
            </a:r>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2031201552"/>
              </p:ext>
            </p:extLst>
          </p:nvPr>
        </p:nvGraphicFramePr>
        <p:xfrm>
          <a:off x="2519038" y="2648753"/>
          <a:ext cx="7195351" cy="2194560"/>
        </p:xfrm>
        <a:graphic>
          <a:graphicData uri="http://schemas.openxmlformats.org/drawingml/2006/table">
            <a:tbl>
              <a:tblPr firstRow="1" bandRow="1">
                <a:tableStyleId>{5C22544A-7EE6-4342-B048-85BDC9FD1C3A}</a:tableStyleId>
              </a:tblPr>
              <a:tblGrid>
                <a:gridCol w="4141252">
                  <a:extLst>
                    <a:ext uri="{9D8B030D-6E8A-4147-A177-3AD203B41FA5}">
                      <a16:colId xmlns:a16="http://schemas.microsoft.com/office/drawing/2014/main" val="4217292497"/>
                    </a:ext>
                  </a:extLst>
                </a:gridCol>
                <a:gridCol w="3054099">
                  <a:extLst>
                    <a:ext uri="{9D8B030D-6E8A-4147-A177-3AD203B41FA5}">
                      <a16:colId xmlns:a16="http://schemas.microsoft.com/office/drawing/2014/main" val="563140933"/>
                    </a:ext>
                  </a:extLst>
                </a:gridCol>
              </a:tblGrid>
              <a:tr h="307359">
                <a:tc>
                  <a:txBody>
                    <a:bodyPr/>
                    <a:lstStyle/>
                    <a:p>
                      <a:pPr algn="ctr"/>
                      <a:r>
                        <a:rPr lang="en-US" dirty="0"/>
                        <a:t>Parameter </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2584853231"/>
                  </a:ext>
                </a:extLst>
              </a:tr>
              <a:tr h="307359">
                <a:tc>
                  <a:txBody>
                    <a:bodyPr/>
                    <a:lstStyle/>
                    <a:p>
                      <a:pPr algn="ctr"/>
                      <a:r>
                        <a:rPr lang="en-US" dirty="0"/>
                        <a:t>Disc Radius</a:t>
                      </a:r>
                      <a:endParaRPr lang="en-IN" dirty="0"/>
                    </a:p>
                  </a:txBody>
                  <a:tcPr/>
                </a:tc>
                <a:tc>
                  <a:txBody>
                    <a:bodyPr/>
                    <a:lstStyle/>
                    <a:p>
                      <a:pPr algn="ctr"/>
                      <a:r>
                        <a:rPr lang="en-US" dirty="0"/>
                        <a:t>215 mm</a:t>
                      </a:r>
                      <a:endParaRPr lang="en-IN" dirty="0"/>
                    </a:p>
                  </a:txBody>
                  <a:tcPr/>
                </a:tc>
                <a:extLst>
                  <a:ext uri="{0D108BD9-81ED-4DB2-BD59-A6C34878D82A}">
                    <a16:rowId xmlns:a16="http://schemas.microsoft.com/office/drawing/2014/main" val="2857525630"/>
                  </a:ext>
                </a:extLst>
              </a:tr>
              <a:tr h="307359">
                <a:tc>
                  <a:txBody>
                    <a:bodyPr/>
                    <a:lstStyle/>
                    <a:p>
                      <a:pPr algn="ctr"/>
                      <a:r>
                        <a:rPr lang="en-US" dirty="0"/>
                        <a:t>Cavity</a:t>
                      </a:r>
                      <a:r>
                        <a:rPr lang="en-US" baseline="0" dirty="0"/>
                        <a:t> Thickness</a:t>
                      </a:r>
                      <a:endParaRPr lang="en-IN" dirty="0"/>
                    </a:p>
                  </a:txBody>
                  <a:tcPr/>
                </a:tc>
                <a:tc>
                  <a:txBody>
                    <a:bodyPr/>
                    <a:lstStyle/>
                    <a:p>
                      <a:pPr algn="ctr"/>
                      <a:r>
                        <a:rPr lang="en-US" dirty="0"/>
                        <a:t>4 mm</a:t>
                      </a:r>
                      <a:endParaRPr lang="en-IN" dirty="0"/>
                    </a:p>
                  </a:txBody>
                  <a:tcPr/>
                </a:tc>
                <a:extLst>
                  <a:ext uri="{0D108BD9-81ED-4DB2-BD59-A6C34878D82A}">
                    <a16:rowId xmlns:a16="http://schemas.microsoft.com/office/drawing/2014/main" val="3466349951"/>
                  </a:ext>
                </a:extLst>
              </a:tr>
              <a:tr h="307359">
                <a:tc>
                  <a:txBody>
                    <a:bodyPr/>
                    <a:lstStyle/>
                    <a:p>
                      <a:pPr algn="ctr"/>
                      <a:r>
                        <a:rPr lang="en-US" dirty="0"/>
                        <a:t>Jacket Thickness</a:t>
                      </a:r>
                      <a:endParaRPr lang="en-IN" dirty="0"/>
                    </a:p>
                  </a:txBody>
                  <a:tcPr/>
                </a:tc>
                <a:tc>
                  <a:txBody>
                    <a:bodyPr/>
                    <a:lstStyle/>
                    <a:p>
                      <a:pPr algn="ctr"/>
                      <a:r>
                        <a:rPr lang="en-US" dirty="0"/>
                        <a:t>7 mm</a:t>
                      </a:r>
                      <a:endParaRPr lang="en-IN" dirty="0"/>
                    </a:p>
                  </a:txBody>
                  <a:tcPr/>
                </a:tc>
                <a:extLst>
                  <a:ext uri="{0D108BD9-81ED-4DB2-BD59-A6C34878D82A}">
                    <a16:rowId xmlns:a16="http://schemas.microsoft.com/office/drawing/2014/main" val="343128338"/>
                  </a:ext>
                </a:extLst>
              </a:tr>
              <a:tr h="307359">
                <a:tc>
                  <a:txBody>
                    <a:bodyPr/>
                    <a:lstStyle/>
                    <a:p>
                      <a:pPr algn="ctr"/>
                      <a:r>
                        <a:rPr lang="en-US" dirty="0"/>
                        <a:t>LFD at</a:t>
                      </a:r>
                      <a:r>
                        <a:rPr lang="en-US" baseline="0" dirty="0"/>
                        <a:t> </a:t>
                      </a:r>
                      <a:r>
                        <a:rPr lang="en-US" dirty="0"/>
                        <a:t>Tuner stiffness = 40 kN/mm</a:t>
                      </a:r>
                      <a:endParaRPr lang="en-IN" dirty="0"/>
                    </a:p>
                  </a:txBody>
                  <a:tcPr>
                    <a:solidFill>
                      <a:schemeClr val="accent6">
                        <a:lumMod val="60000"/>
                        <a:lumOff val="40000"/>
                      </a:schemeClr>
                    </a:solidFill>
                  </a:tcPr>
                </a:tc>
                <a:tc>
                  <a:txBody>
                    <a:bodyPr/>
                    <a:lstStyle/>
                    <a:p>
                      <a:pPr algn="ctr"/>
                      <a:r>
                        <a:rPr lang="en-US" dirty="0"/>
                        <a:t>-6 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20017201"/>
                  </a:ext>
                </a:extLst>
              </a:tr>
              <a:tr h="346981">
                <a:tc>
                  <a:txBody>
                    <a:bodyPr/>
                    <a:lstStyle/>
                    <a:p>
                      <a:pPr algn="ctr"/>
                      <a:r>
                        <a:rPr lang="en-US" dirty="0"/>
                        <a:t>df/dp at Tuner stiffness = 40 kN/mm</a:t>
                      </a:r>
                      <a:endParaRPr lang="en-IN" dirty="0"/>
                    </a:p>
                  </a:txBody>
                  <a:tcPr>
                    <a:solidFill>
                      <a:schemeClr val="accent1">
                        <a:lumMod val="20000"/>
                        <a:lumOff val="80000"/>
                      </a:schemeClr>
                    </a:solidFill>
                  </a:tcPr>
                </a:tc>
                <a:tc>
                  <a:txBody>
                    <a:bodyPr/>
                    <a:lstStyle/>
                    <a:p>
                      <a:pPr algn="ctr"/>
                      <a:r>
                        <a:rPr lang="en-US" dirty="0"/>
                        <a:t>-0.46</a:t>
                      </a:r>
                      <a:r>
                        <a:rPr lang="en-US" baseline="0" dirty="0"/>
                        <a:t> </a:t>
                      </a:r>
                      <a:r>
                        <a:rPr lang="en-US" dirty="0"/>
                        <a:t>Hz/mbar</a:t>
                      </a:r>
                      <a:endParaRPr lang="en-IN" dirty="0"/>
                    </a:p>
                  </a:txBody>
                  <a:tcPr>
                    <a:solidFill>
                      <a:schemeClr val="accent1">
                        <a:lumMod val="20000"/>
                        <a:lumOff val="80000"/>
                      </a:schemeClr>
                    </a:solidFill>
                  </a:tcPr>
                </a:tc>
                <a:extLst>
                  <a:ext uri="{0D108BD9-81ED-4DB2-BD59-A6C34878D82A}">
                    <a16:rowId xmlns:a16="http://schemas.microsoft.com/office/drawing/2014/main" val="529277290"/>
                  </a:ext>
                </a:extLst>
              </a:tr>
            </a:tbl>
          </a:graphicData>
        </a:graphic>
      </p:graphicFrame>
      <p:sp>
        <p:nvSpPr>
          <p:cNvPr id="5" name="Slide Number Placeholder 4"/>
          <p:cNvSpPr>
            <a:spLocks noGrp="1"/>
          </p:cNvSpPr>
          <p:nvPr>
            <p:ph type="sldNum" sz="quarter" idx="12"/>
          </p:nvPr>
        </p:nvSpPr>
        <p:spPr/>
        <p:txBody>
          <a:bodyPr/>
          <a:lstStyle/>
          <a:p>
            <a:fld id="{84B0E83B-25BD-4523-984A-9558D782703C}" type="slidenum">
              <a:rPr lang="en-IN" smtClean="0"/>
              <a:t>28</a:t>
            </a:fld>
            <a:endParaRPr lang="en-IN"/>
          </a:p>
        </p:txBody>
      </p:sp>
    </p:spTree>
    <p:extLst>
      <p:ext uri="{BB962C8B-B14F-4D97-AF65-F5344CB8AC3E}">
        <p14:creationId xmlns:p14="http://schemas.microsoft.com/office/powerpoint/2010/main" val="2490351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8" y="365125"/>
            <a:ext cx="11265763" cy="1325563"/>
          </a:xfrm>
        </p:spPr>
        <p:txBody>
          <a:bodyPr/>
          <a:lstStyle/>
          <a:p>
            <a:pPr algn="ctr"/>
            <a:r>
              <a:rPr lang="en-US" dirty="0"/>
              <a:t>8. Study of Different Techniques for Reducing LFD</a:t>
            </a:r>
            <a:endParaRPr lang="en-IN" dirty="0"/>
          </a:p>
        </p:txBody>
      </p:sp>
      <p:sp>
        <p:nvSpPr>
          <p:cNvPr id="3" name="TextBox 2"/>
          <p:cNvSpPr txBox="1"/>
          <p:nvPr/>
        </p:nvSpPr>
        <p:spPr>
          <a:xfrm>
            <a:off x="603681" y="1837677"/>
            <a:ext cx="1083963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Till now, all the simulations are done by fixing a point on coupler port and giving a tuner stiffness of 40 kN/mm.</a:t>
            </a:r>
          </a:p>
          <a:p>
            <a:pPr marL="285750" indent="-285750">
              <a:buFont typeface="Arial" panose="020B0604020202020204" pitchFamily="34" charset="0"/>
              <a:buChar char="•"/>
            </a:pPr>
            <a:r>
              <a:rPr lang="en-US" dirty="0"/>
              <a:t>For further decreasing the LFD, the cavity stiffness at the beam pipes is to be increased as the region is the most sensitive to LFD. Other regions where the cavity has undergone maximum deformation due to Lorentz forces were also studied and accordingly changes to model were done to reduce LFD.</a:t>
            </a: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rotWithShape="1">
          <a:blip r:embed="rId3"/>
          <a:srcRect l="12323" t="89"/>
          <a:stretch/>
        </p:blipFill>
        <p:spPr>
          <a:xfrm>
            <a:off x="6525087" y="3142695"/>
            <a:ext cx="5578136" cy="2772007"/>
          </a:xfrm>
          <a:prstGeom prst="rect">
            <a:avLst/>
          </a:prstGeom>
        </p:spPr>
      </p:pic>
      <p:sp>
        <p:nvSpPr>
          <p:cNvPr id="9" name="TextBox 8"/>
          <p:cNvSpPr txBox="1"/>
          <p:nvPr/>
        </p:nvSpPr>
        <p:spPr>
          <a:xfrm>
            <a:off x="603681" y="3595456"/>
            <a:ext cx="5708342" cy="646331"/>
          </a:xfrm>
          <a:prstGeom prst="rect">
            <a:avLst/>
          </a:prstGeom>
          <a:noFill/>
        </p:spPr>
        <p:txBody>
          <a:bodyPr wrap="square" rtlCol="0">
            <a:spAutoFit/>
          </a:bodyPr>
          <a:lstStyle/>
          <a:p>
            <a:pPr marL="285750" indent="-285750">
              <a:buFont typeface="Arial" panose="020B0604020202020204" pitchFamily="34" charset="0"/>
              <a:buChar char="•"/>
            </a:pPr>
            <a:r>
              <a:rPr lang="en-US" dirty="0"/>
              <a:t>From the figure, most sensitive regions can be identified to be end walls, spoke and the cavity cylindrical surface.</a:t>
            </a: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29</a:t>
            </a:fld>
            <a:endParaRPr lang="en-IN"/>
          </a:p>
        </p:txBody>
      </p:sp>
    </p:spTree>
    <p:extLst>
      <p:ext uri="{BB962C8B-B14F-4D97-AF65-F5344CB8AC3E}">
        <p14:creationId xmlns:p14="http://schemas.microsoft.com/office/powerpoint/2010/main" val="241788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a:t>
            </a:r>
            <a:endParaRPr lang="en-IN" dirty="0"/>
          </a:p>
        </p:txBody>
      </p:sp>
      <p:sp>
        <p:nvSpPr>
          <p:cNvPr id="3" name="Content Placeholder 2"/>
          <p:cNvSpPr>
            <a:spLocks noGrp="1"/>
          </p:cNvSpPr>
          <p:nvPr>
            <p:ph idx="1"/>
          </p:nvPr>
        </p:nvSpPr>
        <p:spPr>
          <a:xfrm>
            <a:off x="736847" y="1825625"/>
            <a:ext cx="10706469" cy="4351338"/>
          </a:xfrm>
        </p:spPr>
        <p:txBody>
          <a:bodyPr/>
          <a:lstStyle/>
          <a:p>
            <a:r>
              <a:rPr lang="en-US" dirty="0"/>
              <a:t>SSR2 cavity Mechanical design considering Lorentz force detuning (LFD) and Helium pressure fluctuations (df/dp)</a:t>
            </a:r>
          </a:p>
          <a:p>
            <a:r>
              <a:rPr lang="en-US" dirty="0"/>
              <a:t>Requirements:</a:t>
            </a:r>
          </a:p>
          <a:p>
            <a:pPr marL="0" indent="0">
              <a:buNone/>
            </a:pPr>
            <a:r>
              <a:rPr lang="en-US" dirty="0"/>
              <a:t>	|Lorentz Force Detuning Coefficient (k)| ≤ 5 Hz/(MV/m)</a:t>
            </a:r>
            <a:r>
              <a:rPr lang="en-US" baseline="30000" dirty="0"/>
              <a:t>2</a:t>
            </a:r>
            <a:endParaRPr lang="en-US" dirty="0"/>
          </a:p>
          <a:p>
            <a:pPr marL="0" indent="0">
              <a:buNone/>
            </a:pPr>
            <a:r>
              <a:rPr lang="en-US" dirty="0"/>
              <a:t>	Helium Pressure Sensitivity &lt; 2 Hz/mbar</a:t>
            </a: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3</a:t>
            </a:fld>
            <a:endParaRPr lang="en-IN"/>
          </a:p>
        </p:txBody>
      </p:sp>
    </p:spTree>
    <p:extLst>
      <p:ext uri="{BB962C8B-B14F-4D97-AF65-F5344CB8AC3E}">
        <p14:creationId xmlns:p14="http://schemas.microsoft.com/office/powerpoint/2010/main" val="3395546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8" y="365125"/>
            <a:ext cx="11265763" cy="1325563"/>
          </a:xfrm>
        </p:spPr>
        <p:txBody>
          <a:bodyPr/>
          <a:lstStyle/>
          <a:p>
            <a:pPr algn="ctr"/>
            <a:r>
              <a:rPr lang="en-US" dirty="0"/>
              <a:t>8. Study of Different Techniques for Reducing LFD</a:t>
            </a:r>
            <a:endParaRPr lang="en-IN" dirty="0"/>
          </a:p>
        </p:txBody>
      </p:sp>
      <p:sp>
        <p:nvSpPr>
          <p:cNvPr id="3" name="TextBox 2"/>
          <p:cNvSpPr txBox="1"/>
          <p:nvPr/>
        </p:nvSpPr>
        <p:spPr>
          <a:xfrm>
            <a:off x="603682" y="2512380"/>
            <a:ext cx="4982546"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In one of the cases, the non bellow side beam pipe was completely fixed (means infinite stiffness) (in addition to coupler point) to study its effect on LFD and LFD number reduced from -6.19 to -5.15.</a:t>
            </a:r>
          </a:p>
          <a:p>
            <a:pPr marL="285750" indent="-285750">
              <a:buFont typeface="Arial" panose="020B0604020202020204" pitchFamily="34" charset="0"/>
              <a:buChar char="•"/>
            </a:pPr>
            <a:r>
              <a:rPr lang="en-US" dirty="0"/>
              <a:t>Therefore, increasing the stiffness at that beam pipe can reduce the LFD and thus some changes to the model were done as explained in the next slides. </a:t>
            </a:r>
          </a:p>
          <a:p>
            <a:r>
              <a:rPr lang="en-US" dirty="0"/>
              <a:t> </a:t>
            </a:r>
            <a:endParaRPr lang="en-IN" dirty="0"/>
          </a:p>
        </p:txBody>
      </p:sp>
      <p:pic>
        <p:nvPicPr>
          <p:cNvPr id="6" name="Picture 5"/>
          <p:cNvPicPr>
            <a:picLocks noChangeAspect="1"/>
          </p:cNvPicPr>
          <p:nvPr/>
        </p:nvPicPr>
        <p:blipFill>
          <a:blip r:embed="rId3"/>
          <a:stretch>
            <a:fillRect/>
          </a:stretch>
        </p:blipFill>
        <p:spPr>
          <a:xfrm>
            <a:off x="6354933" y="1980429"/>
            <a:ext cx="4953739" cy="4086180"/>
          </a:xfrm>
          <a:prstGeom prst="rect">
            <a:avLst/>
          </a:prstGeom>
        </p:spPr>
      </p:pic>
      <p:sp>
        <p:nvSpPr>
          <p:cNvPr id="4" name="Slide Number Placeholder 3"/>
          <p:cNvSpPr>
            <a:spLocks noGrp="1"/>
          </p:cNvSpPr>
          <p:nvPr>
            <p:ph type="sldNum" sz="quarter" idx="12"/>
          </p:nvPr>
        </p:nvSpPr>
        <p:spPr/>
        <p:txBody>
          <a:bodyPr/>
          <a:lstStyle/>
          <a:p>
            <a:fld id="{84B0E83B-25BD-4523-984A-9558D782703C}" type="slidenum">
              <a:rPr lang="en-IN" smtClean="0"/>
              <a:t>30</a:t>
            </a:fld>
            <a:endParaRPr lang="en-IN"/>
          </a:p>
        </p:txBody>
      </p:sp>
    </p:spTree>
    <p:extLst>
      <p:ext uri="{BB962C8B-B14F-4D97-AF65-F5344CB8AC3E}">
        <p14:creationId xmlns:p14="http://schemas.microsoft.com/office/powerpoint/2010/main" val="1533903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8" y="365125"/>
            <a:ext cx="11265763" cy="1325563"/>
          </a:xfrm>
        </p:spPr>
        <p:txBody>
          <a:bodyPr/>
          <a:lstStyle/>
          <a:p>
            <a:pPr algn="ctr"/>
            <a:r>
              <a:rPr lang="en-US" dirty="0"/>
              <a:t>8. Study of Different Techniques for Reducing LFD</a:t>
            </a:r>
            <a:endParaRPr lang="en-IN" dirty="0"/>
          </a:p>
        </p:txBody>
      </p:sp>
      <p:sp>
        <p:nvSpPr>
          <p:cNvPr id="3" name="TextBox 2"/>
          <p:cNvSpPr txBox="1"/>
          <p:nvPr/>
        </p:nvSpPr>
        <p:spPr>
          <a:xfrm>
            <a:off x="674701" y="1429078"/>
            <a:ext cx="10839635" cy="523220"/>
          </a:xfrm>
          <a:prstGeom prst="rect">
            <a:avLst/>
          </a:prstGeom>
          <a:noFill/>
        </p:spPr>
        <p:txBody>
          <a:bodyPr wrap="square" rtlCol="0">
            <a:spAutoFit/>
          </a:bodyPr>
          <a:lstStyle/>
          <a:p>
            <a:r>
              <a:rPr lang="en-US" sz="2800" dirty="0" err="1"/>
              <a:t>i</a:t>
            </a:r>
            <a:r>
              <a:rPr lang="en-US" sz="2800" dirty="0"/>
              <a:t>. Localized increase in Jacket thickness near non-bellow beam side</a:t>
            </a:r>
            <a:endParaRPr lang="en-IN" sz="2800" dirty="0"/>
          </a:p>
        </p:txBody>
      </p:sp>
      <p:graphicFrame>
        <p:nvGraphicFramePr>
          <p:cNvPr id="7" name="Table 6"/>
          <p:cNvGraphicFramePr>
            <a:graphicFrameLocks noGrp="1"/>
          </p:cNvGraphicFramePr>
          <p:nvPr>
            <p:extLst>
              <p:ext uri="{D42A27DB-BD31-4B8C-83A1-F6EECF244321}">
                <p14:modId xmlns:p14="http://schemas.microsoft.com/office/powerpoint/2010/main" val="387708642"/>
              </p:ext>
            </p:extLst>
          </p:nvPr>
        </p:nvGraphicFramePr>
        <p:xfrm>
          <a:off x="1162975" y="3272310"/>
          <a:ext cx="4085057" cy="1463040"/>
        </p:xfrm>
        <a:graphic>
          <a:graphicData uri="http://schemas.openxmlformats.org/drawingml/2006/table">
            <a:tbl>
              <a:tblPr firstRow="1" bandRow="1">
                <a:tableStyleId>{5C22544A-7EE6-4342-B048-85BDC9FD1C3A}</a:tableStyleId>
              </a:tblPr>
              <a:tblGrid>
                <a:gridCol w="2095130">
                  <a:extLst>
                    <a:ext uri="{9D8B030D-6E8A-4147-A177-3AD203B41FA5}">
                      <a16:colId xmlns:a16="http://schemas.microsoft.com/office/drawing/2014/main" val="2999000631"/>
                    </a:ext>
                  </a:extLst>
                </a:gridCol>
                <a:gridCol w="1989927">
                  <a:extLst>
                    <a:ext uri="{9D8B030D-6E8A-4147-A177-3AD203B41FA5}">
                      <a16:colId xmlns:a16="http://schemas.microsoft.com/office/drawing/2014/main" val="2483453608"/>
                    </a:ext>
                  </a:extLst>
                </a:gridCol>
              </a:tblGrid>
              <a:tr h="307359">
                <a:tc>
                  <a:txBody>
                    <a:bodyPr/>
                    <a:lstStyle/>
                    <a:p>
                      <a:pPr algn="ctr"/>
                      <a:r>
                        <a:rPr lang="en-US" dirty="0"/>
                        <a:t>Parameter </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3651742429"/>
                  </a:ext>
                </a:extLst>
              </a:tr>
              <a:tr h="307359">
                <a:tc>
                  <a:txBody>
                    <a:bodyPr/>
                    <a:lstStyle/>
                    <a:p>
                      <a:pPr algn="ctr"/>
                      <a:r>
                        <a:rPr lang="en-US" dirty="0"/>
                        <a:t>Disc Radius</a:t>
                      </a:r>
                      <a:endParaRPr lang="en-IN" dirty="0"/>
                    </a:p>
                  </a:txBody>
                  <a:tcPr/>
                </a:tc>
                <a:tc>
                  <a:txBody>
                    <a:bodyPr/>
                    <a:lstStyle/>
                    <a:p>
                      <a:pPr algn="ctr"/>
                      <a:r>
                        <a:rPr lang="en-US" dirty="0"/>
                        <a:t>224 mm</a:t>
                      </a:r>
                      <a:endParaRPr lang="en-IN" dirty="0"/>
                    </a:p>
                  </a:txBody>
                  <a:tcPr/>
                </a:tc>
                <a:extLst>
                  <a:ext uri="{0D108BD9-81ED-4DB2-BD59-A6C34878D82A}">
                    <a16:rowId xmlns:a16="http://schemas.microsoft.com/office/drawing/2014/main" val="1478913447"/>
                  </a:ext>
                </a:extLst>
              </a:tr>
              <a:tr h="307359">
                <a:tc>
                  <a:txBody>
                    <a:bodyPr/>
                    <a:lstStyle/>
                    <a:p>
                      <a:pPr algn="ctr"/>
                      <a:r>
                        <a:rPr lang="en-US" dirty="0"/>
                        <a:t>Cavity</a:t>
                      </a:r>
                      <a:r>
                        <a:rPr lang="en-US" baseline="0" dirty="0"/>
                        <a:t> Thickness</a:t>
                      </a:r>
                      <a:endParaRPr lang="en-IN" dirty="0"/>
                    </a:p>
                  </a:txBody>
                  <a:tcPr/>
                </a:tc>
                <a:tc>
                  <a:txBody>
                    <a:bodyPr/>
                    <a:lstStyle/>
                    <a:p>
                      <a:pPr algn="ctr"/>
                      <a:r>
                        <a:rPr lang="en-US" dirty="0"/>
                        <a:t>4 mm</a:t>
                      </a:r>
                      <a:endParaRPr lang="en-IN" dirty="0"/>
                    </a:p>
                  </a:txBody>
                  <a:tcPr/>
                </a:tc>
                <a:extLst>
                  <a:ext uri="{0D108BD9-81ED-4DB2-BD59-A6C34878D82A}">
                    <a16:rowId xmlns:a16="http://schemas.microsoft.com/office/drawing/2014/main" val="3517010765"/>
                  </a:ext>
                </a:extLst>
              </a:tr>
              <a:tr h="307359">
                <a:tc>
                  <a:txBody>
                    <a:bodyPr/>
                    <a:lstStyle/>
                    <a:p>
                      <a:pPr algn="ctr"/>
                      <a:r>
                        <a:rPr lang="en-US" dirty="0"/>
                        <a:t>Jacket Thickness</a:t>
                      </a:r>
                      <a:endParaRPr lang="en-IN" dirty="0"/>
                    </a:p>
                  </a:txBody>
                  <a:tcPr/>
                </a:tc>
                <a:tc>
                  <a:txBody>
                    <a:bodyPr/>
                    <a:lstStyle/>
                    <a:p>
                      <a:pPr algn="ctr"/>
                      <a:r>
                        <a:rPr lang="en-US" dirty="0"/>
                        <a:t>7 mm</a:t>
                      </a:r>
                      <a:endParaRPr lang="en-IN" dirty="0"/>
                    </a:p>
                  </a:txBody>
                  <a:tcPr/>
                </a:tc>
                <a:extLst>
                  <a:ext uri="{0D108BD9-81ED-4DB2-BD59-A6C34878D82A}">
                    <a16:rowId xmlns:a16="http://schemas.microsoft.com/office/drawing/2014/main" val="208708544"/>
                  </a:ext>
                </a:extLst>
              </a:tr>
            </a:tbl>
          </a:graphicData>
        </a:graphic>
      </p:graphicFrame>
      <p:pic>
        <p:nvPicPr>
          <p:cNvPr id="8" name="Picture 7"/>
          <p:cNvPicPr>
            <a:picLocks noChangeAspect="1"/>
          </p:cNvPicPr>
          <p:nvPr/>
        </p:nvPicPr>
        <p:blipFill>
          <a:blip r:embed="rId3"/>
          <a:stretch>
            <a:fillRect/>
          </a:stretch>
        </p:blipFill>
        <p:spPr>
          <a:xfrm>
            <a:off x="5815415" y="1952298"/>
            <a:ext cx="5993857" cy="3585690"/>
          </a:xfrm>
          <a:prstGeom prst="rect">
            <a:avLst/>
          </a:prstGeom>
        </p:spPr>
      </p:pic>
      <p:sp>
        <p:nvSpPr>
          <p:cNvPr id="9" name="TextBox 8"/>
          <p:cNvSpPr txBox="1"/>
          <p:nvPr/>
        </p:nvSpPr>
        <p:spPr>
          <a:xfrm>
            <a:off x="1065320" y="5663953"/>
            <a:ext cx="10262587" cy="369332"/>
          </a:xfrm>
          <a:prstGeom prst="rect">
            <a:avLst/>
          </a:prstGeom>
          <a:noFill/>
        </p:spPr>
        <p:txBody>
          <a:bodyPr wrap="square" rtlCol="0">
            <a:spAutoFit/>
          </a:bodyPr>
          <a:lstStyle/>
          <a:p>
            <a:r>
              <a:rPr lang="en-US" dirty="0"/>
              <a:t>Increasing the thickness of the jacket increases the stiffness of the cavity at this end of the beam pipe.</a:t>
            </a: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31</a:t>
            </a:fld>
            <a:endParaRPr lang="en-IN"/>
          </a:p>
        </p:txBody>
      </p:sp>
      <p:sp>
        <p:nvSpPr>
          <p:cNvPr id="5" name="TextBox 4"/>
          <p:cNvSpPr txBox="1"/>
          <p:nvPr/>
        </p:nvSpPr>
        <p:spPr>
          <a:xfrm>
            <a:off x="3986073" y="4722815"/>
            <a:ext cx="1091953" cy="276999"/>
          </a:xfrm>
          <a:prstGeom prst="rect">
            <a:avLst/>
          </a:prstGeom>
          <a:noFill/>
        </p:spPr>
        <p:txBody>
          <a:bodyPr wrap="square" rtlCol="0">
            <a:spAutoFit/>
          </a:bodyPr>
          <a:lstStyle/>
          <a:p>
            <a:r>
              <a:rPr lang="en-US" sz="1200" dirty="0"/>
              <a:t>From slide 27</a:t>
            </a:r>
            <a:endParaRPr lang="en-IN" sz="1200" dirty="0"/>
          </a:p>
        </p:txBody>
      </p:sp>
      <p:sp>
        <p:nvSpPr>
          <p:cNvPr id="10" name="TextBox 9"/>
          <p:cNvSpPr txBox="1"/>
          <p:nvPr/>
        </p:nvSpPr>
        <p:spPr>
          <a:xfrm>
            <a:off x="9401452" y="1181430"/>
            <a:ext cx="2858611" cy="369332"/>
          </a:xfrm>
          <a:prstGeom prst="rect">
            <a:avLst/>
          </a:prstGeom>
          <a:noFill/>
        </p:spPr>
        <p:txBody>
          <a:bodyPr wrap="square" rtlCol="0">
            <a:spAutoFit/>
          </a:bodyPr>
          <a:lstStyle/>
          <a:p>
            <a:r>
              <a:rPr lang="en-US" dirty="0"/>
              <a:t>Completed on 26</a:t>
            </a:r>
            <a:r>
              <a:rPr lang="en-US" baseline="30000" dirty="0"/>
              <a:t>th</a:t>
            </a:r>
            <a:r>
              <a:rPr lang="en-US" dirty="0"/>
              <a:t> Dec 2018</a:t>
            </a:r>
            <a:endParaRPr lang="en-IN" dirty="0"/>
          </a:p>
        </p:txBody>
      </p:sp>
    </p:spTree>
    <p:extLst>
      <p:ext uri="{BB962C8B-B14F-4D97-AF65-F5344CB8AC3E}">
        <p14:creationId xmlns:p14="http://schemas.microsoft.com/office/powerpoint/2010/main" val="3205181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8" y="365125"/>
            <a:ext cx="11265763" cy="1325563"/>
          </a:xfrm>
        </p:spPr>
        <p:txBody>
          <a:bodyPr/>
          <a:lstStyle/>
          <a:p>
            <a:pPr algn="ctr"/>
            <a:r>
              <a:rPr lang="en-US" dirty="0"/>
              <a:t>8. Study of Different Techniques for Reducing LFD</a:t>
            </a:r>
            <a:endParaRPr lang="en-IN" dirty="0"/>
          </a:p>
        </p:txBody>
      </p:sp>
      <p:sp>
        <p:nvSpPr>
          <p:cNvPr id="3" name="TextBox 2"/>
          <p:cNvSpPr txBox="1"/>
          <p:nvPr/>
        </p:nvSpPr>
        <p:spPr>
          <a:xfrm>
            <a:off x="674701" y="1429078"/>
            <a:ext cx="10839635" cy="523220"/>
          </a:xfrm>
          <a:prstGeom prst="rect">
            <a:avLst/>
          </a:prstGeom>
          <a:noFill/>
        </p:spPr>
        <p:txBody>
          <a:bodyPr wrap="square" rtlCol="0">
            <a:spAutoFit/>
          </a:bodyPr>
          <a:lstStyle/>
          <a:p>
            <a:r>
              <a:rPr lang="en-US" sz="2800" dirty="0" err="1"/>
              <a:t>i</a:t>
            </a:r>
            <a:r>
              <a:rPr lang="en-US" sz="2800" dirty="0"/>
              <a:t>. Localized increase in Jacket thickness near non-bellow beam side</a:t>
            </a:r>
            <a:endParaRPr lang="en-IN" sz="2800" dirty="0"/>
          </a:p>
        </p:txBody>
      </p:sp>
      <p:graphicFrame>
        <p:nvGraphicFramePr>
          <p:cNvPr id="6" name="Chart 5">
            <a:extLst>
              <a:ext uri="{FF2B5EF4-FFF2-40B4-BE49-F238E27FC236}">
                <a16:creationId xmlns:a16="http://schemas.microsoft.com/office/drawing/2014/main" id="{3CE78994-2025-4F5D-89B9-1B640810713D}"/>
              </a:ext>
            </a:extLst>
          </p:cNvPr>
          <p:cNvGraphicFramePr>
            <a:graphicFrameLocks/>
          </p:cNvGraphicFramePr>
          <p:nvPr>
            <p:extLst>
              <p:ext uri="{D42A27DB-BD31-4B8C-83A1-F6EECF244321}">
                <p14:modId xmlns:p14="http://schemas.microsoft.com/office/powerpoint/2010/main" val="1092188421"/>
              </p:ext>
            </p:extLst>
          </p:nvPr>
        </p:nvGraphicFramePr>
        <p:xfrm>
          <a:off x="1205883" y="2272683"/>
          <a:ext cx="4040819" cy="3324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52730" y="2405849"/>
            <a:ext cx="543313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Variation of the Lorentz force detuning coefficient (k) with the localized increase in jacket thickness can be observed from the graph. </a:t>
            </a:r>
          </a:p>
          <a:p>
            <a:pPr marL="285750" indent="-285750">
              <a:buFont typeface="Arial" panose="020B0604020202020204" pitchFamily="34" charset="0"/>
              <a:buChar char="•"/>
            </a:pPr>
            <a:r>
              <a:rPr lang="en-US" dirty="0"/>
              <a:t>The value may saturate at -5.15 with increase in the localized thickness, the value, which was obtained, when this side of the cavity beam pipe was completely fixed (infinite stiffness).</a:t>
            </a: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32</a:t>
            </a:fld>
            <a:endParaRPr lang="en-IN"/>
          </a:p>
        </p:txBody>
      </p:sp>
    </p:spTree>
    <p:extLst>
      <p:ext uri="{BB962C8B-B14F-4D97-AF65-F5344CB8AC3E}">
        <p14:creationId xmlns:p14="http://schemas.microsoft.com/office/powerpoint/2010/main" val="3630098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8" y="365125"/>
            <a:ext cx="11265763" cy="1325563"/>
          </a:xfrm>
        </p:spPr>
        <p:txBody>
          <a:bodyPr/>
          <a:lstStyle/>
          <a:p>
            <a:pPr algn="ctr"/>
            <a:r>
              <a:rPr lang="en-US" dirty="0"/>
              <a:t>8. Study of Different Techniques for Reducing LFD</a:t>
            </a:r>
            <a:endParaRPr lang="en-IN" dirty="0"/>
          </a:p>
        </p:txBody>
      </p:sp>
      <p:sp>
        <p:nvSpPr>
          <p:cNvPr id="3" name="TextBox 2"/>
          <p:cNvSpPr txBox="1"/>
          <p:nvPr/>
        </p:nvSpPr>
        <p:spPr>
          <a:xfrm>
            <a:off x="674701" y="1429078"/>
            <a:ext cx="10839635" cy="523220"/>
          </a:xfrm>
          <a:prstGeom prst="rect">
            <a:avLst/>
          </a:prstGeom>
          <a:noFill/>
        </p:spPr>
        <p:txBody>
          <a:bodyPr wrap="square" rtlCol="0">
            <a:spAutoFit/>
          </a:bodyPr>
          <a:lstStyle/>
          <a:p>
            <a:r>
              <a:rPr lang="en-US" sz="2800" dirty="0"/>
              <a:t>ii. Circumferential Stiffeners (CS) over the Cavity cylindrical surface</a:t>
            </a:r>
            <a:endParaRPr lang="en-IN" sz="2800" dirty="0"/>
          </a:p>
        </p:txBody>
      </p:sp>
      <p:sp>
        <p:nvSpPr>
          <p:cNvPr id="4" name="TextBox 3"/>
          <p:cNvSpPr txBox="1"/>
          <p:nvPr/>
        </p:nvSpPr>
        <p:spPr>
          <a:xfrm>
            <a:off x="763479" y="2325950"/>
            <a:ext cx="690628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Another region where significant deformations are observed is the cavity circumferential surface.</a:t>
            </a:r>
          </a:p>
          <a:p>
            <a:pPr marL="285750" indent="-285750">
              <a:buFont typeface="Arial" panose="020B0604020202020204" pitchFamily="34" charset="0"/>
              <a:buChar char="•"/>
            </a:pPr>
            <a:r>
              <a:rPr lang="en-US" dirty="0"/>
              <a:t>4 Stiffeners are placed over the surface where deformation of the cavity was observed, of which, two stiffeners run along the entire surface of the cavity near the spoke collar &amp; other two run for some length over the cavity and are placed at maximum displacement points. </a:t>
            </a:r>
            <a:endParaRPr lang="en-IN"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741" t="4629" r="21193" b="4781"/>
          <a:stretch/>
        </p:blipFill>
        <p:spPr>
          <a:xfrm>
            <a:off x="7669763" y="2672179"/>
            <a:ext cx="4057637" cy="322763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76017202"/>
              </p:ext>
            </p:extLst>
          </p:nvPr>
        </p:nvGraphicFramePr>
        <p:xfrm>
          <a:off x="1819922" y="5051967"/>
          <a:ext cx="3810220" cy="745152"/>
        </p:xfrm>
        <a:graphic>
          <a:graphicData uri="http://schemas.openxmlformats.org/drawingml/2006/table">
            <a:tbl>
              <a:tblPr firstRow="1" bandRow="1">
                <a:tableStyleId>{5C22544A-7EE6-4342-B048-85BDC9FD1C3A}</a:tableStyleId>
              </a:tblPr>
              <a:tblGrid>
                <a:gridCol w="1905110">
                  <a:extLst>
                    <a:ext uri="{9D8B030D-6E8A-4147-A177-3AD203B41FA5}">
                      <a16:colId xmlns:a16="http://schemas.microsoft.com/office/drawing/2014/main" val="2833791612"/>
                    </a:ext>
                  </a:extLst>
                </a:gridCol>
                <a:gridCol w="1905110">
                  <a:extLst>
                    <a:ext uri="{9D8B030D-6E8A-4147-A177-3AD203B41FA5}">
                      <a16:colId xmlns:a16="http://schemas.microsoft.com/office/drawing/2014/main" val="2790366023"/>
                    </a:ext>
                  </a:extLst>
                </a:gridCol>
              </a:tblGrid>
              <a:tr h="372576">
                <a:tc>
                  <a:txBody>
                    <a:bodyPr/>
                    <a:lstStyle/>
                    <a:p>
                      <a:pPr algn="ctr"/>
                      <a:r>
                        <a:rPr lang="en-US" dirty="0"/>
                        <a:t>Initial </a:t>
                      </a:r>
                      <a:r>
                        <a:rPr lang="en-US" baseline="0" dirty="0"/>
                        <a:t>LFD</a:t>
                      </a:r>
                      <a:endParaRPr lang="en-IN" dirty="0"/>
                    </a:p>
                  </a:txBody>
                  <a:tcPr/>
                </a:tc>
                <a:tc>
                  <a:txBody>
                    <a:bodyPr/>
                    <a:lstStyle/>
                    <a:p>
                      <a:pPr algn="ctr"/>
                      <a:r>
                        <a:rPr lang="en-US" dirty="0"/>
                        <a:t>-6.19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72576">
                <a:tc>
                  <a:txBody>
                    <a:bodyPr/>
                    <a:lstStyle/>
                    <a:p>
                      <a:pPr algn="ctr"/>
                      <a:r>
                        <a:rPr lang="en-US" dirty="0"/>
                        <a:t>Changed LFD</a:t>
                      </a:r>
                      <a:endParaRPr lang="en-IN" dirty="0"/>
                    </a:p>
                  </a:txBody>
                  <a:tcPr>
                    <a:solidFill>
                      <a:schemeClr val="accent6">
                        <a:lumMod val="60000"/>
                        <a:lumOff val="40000"/>
                      </a:schemeClr>
                    </a:solidFill>
                  </a:tcPr>
                </a:tc>
                <a:tc>
                  <a:txBody>
                    <a:bodyPr/>
                    <a:lstStyle/>
                    <a:p>
                      <a:pPr algn="ctr"/>
                      <a:r>
                        <a:rPr lang="en-US" dirty="0"/>
                        <a:t>-6.10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bl>
          </a:graphicData>
        </a:graphic>
      </p:graphicFrame>
      <p:sp>
        <p:nvSpPr>
          <p:cNvPr id="5" name="Slide Number Placeholder 4"/>
          <p:cNvSpPr>
            <a:spLocks noGrp="1"/>
          </p:cNvSpPr>
          <p:nvPr>
            <p:ph type="sldNum" sz="quarter" idx="12"/>
          </p:nvPr>
        </p:nvSpPr>
        <p:spPr/>
        <p:txBody>
          <a:bodyPr/>
          <a:lstStyle/>
          <a:p>
            <a:fld id="{84B0E83B-25BD-4523-984A-9558D782703C}" type="slidenum">
              <a:rPr lang="en-IN" smtClean="0"/>
              <a:t>33</a:t>
            </a:fld>
            <a:endParaRPr lang="en-IN"/>
          </a:p>
        </p:txBody>
      </p:sp>
      <p:sp>
        <p:nvSpPr>
          <p:cNvPr id="9" name="TextBox 8"/>
          <p:cNvSpPr txBox="1"/>
          <p:nvPr/>
        </p:nvSpPr>
        <p:spPr>
          <a:xfrm>
            <a:off x="9445841" y="1171852"/>
            <a:ext cx="2845019" cy="369332"/>
          </a:xfrm>
          <a:prstGeom prst="rect">
            <a:avLst/>
          </a:prstGeom>
          <a:noFill/>
        </p:spPr>
        <p:txBody>
          <a:bodyPr wrap="square" rtlCol="0">
            <a:spAutoFit/>
          </a:bodyPr>
          <a:lstStyle/>
          <a:p>
            <a:r>
              <a:rPr lang="en-US" dirty="0"/>
              <a:t>Completed on 13</a:t>
            </a:r>
            <a:r>
              <a:rPr lang="en-US" baseline="30000" dirty="0"/>
              <a:t>th</a:t>
            </a:r>
            <a:r>
              <a:rPr lang="en-US" dirty="0"/>
              <a:t> Dec 2018</a:t>
            </a:r>
            <a:endParaRPr lang="en-IN" dirty="0"/>
          </a:p>
        </p:txBody>
      </p:sp>
    </p:spTree>
    <p:extLst>
      <p:ext uri="{BB962C8B-B14F-4D97-AF65-F5344CB8AC3E}">
        <p14:creationId xmlns:p14="http://schemas.microsoft.com/office/powerpoint/2010/main" val="2094093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8" y="365125"/>
            <a:ext cx="11265763" cy="1325563"/>
          </a:xfrm>
        </p:spPr>
        <p:txBody>
          <a:bodyPr/>
          <a:lstStyle/>
          <a:p>
            <a:pPr algn="ctr"/>
            <a:r>
              <a:rPr lang="en-US" dirty="0"/>
              <a:t>8. Study of Different Techniques for Reducing LFD</a:t>
            </a:r>
            <a:endParaRPr lang="en-IN" dirty="0"/>
          </a:p>
        </p:txBody>
      </p:sp>
      <p:sp>
        <p:nvSpPr>
          <p:cNvPr id="3" name="TextBox 2"/>
          <p:cNvSpPr txBox="1"/>
          <p:nvPr/>
        </p:nvSpPr>
        <p:spPr>
          <a:xfrm>
            <a:off x="674701" y="1429078"/>
            <a:ext cx="10839635" cy="523220"/>
          </a:xfrm>
          <a:prstGeom prst="rect">
            <a:avLst/>
          </a:prstGeom>
          <a:noFill/>
        </p:spPr>
        <p:txBody>
          <a:bodyPr wrap="square" rtlCol="0">
            <a:spAutoFit/>
          </a:bodyPr>
          <a:lstStyle/>
          <a:p>
            <a:r>
              <a:rPr lang="en-US" sz="2800" dirty="0"/>
              <a:t>iii. Changing Donut rib position</a:t>
            </a:r>
            <a:endParaRPr lang="en-IN" sz="2800" dirty="0"/>
          </a:p>
        </p:txBody>
      </p:sp>
      <p:sp>
        <p:nvSpPr>
          <p:cNvPr id="4" name="TextBox 3"/>
          <p:cNvSpPr txBox="1"/>
          <p:nvPr/>
        </p:nvSpPr>
        <p:spPr>
          <a:xfrm>
            <a:off x="763479" y="2325950"/>
            <a:ext cx="690628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Donut rib position influences the stiffness of the cavity at the beam pipe which in turn influences the LFD.</a:t>
            </a:r>
          </a:p>
          <a:p>
            <a:pPr marL="285750" indent="-285750">
              <a:buFont typeface="Arial" panose="020B0604020202020204" pitchFamily="34" charset="0"/>
              <a:buChar char="•"/>
            </a:pPr>
            <a:r>
              <a:rPr lang="en-US" dirty="0"/>
              <a:t>The position of the donut rib was kept in such a way that LFD corresponding to it is minimum.</a:t>
            </a:r>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42579202"/>
              </p:ext>
            </p:extLst>
          </p:nvPr>
        </p:nvGraphicFramePr>
        <p:xfrm>
          <a:off x="2062935" y="5557193"/>
          <a:ext cx="4307370" cy="774639"/>
        </p:xfrm>
        <a:graphic>
          <a:graphicData uri="http://schemas.openxmlformats.org/drawingml/2006/table">
            <a:tbl>
              <a:tblPr firstRow="1" bandRow="1">
                <a:tableStyleId>{5C22544A-7EE6-4342-B048-85BDC9FD1C3A}</a:tableStyleId>
              </a:tblPr>
              <a:tblGrid>
                <a:gridCol w="2153685">
                  <a:extLst>
                    <a:ext uri="{9D8B030D-6E8A-4147-A177-3AD203B41FA5}">
                      <a16:colId xmlns:a16="http://schemas.microsoft.com/office/drawing/2014/main" val="2833791612"/>
                    </a:ext>
                  </a:extLst>
                </a:gridCol>
                <a:gridCol w="2153685">
                  <a:extLst>
                    <a:ext uri="{9D8B030D-6E8A-4147-A177-3AD203B41FA5}">
                      <a16:colId xmlns:a16="http://schemas.microsoft.com/office/drawing/2014/main" val="2790366023"/>
                    </a:ext>
                  </a:extLst>
                </a:gridCol>
              </a:tblGrid>
              <a:tr h="408879">
                <a:tc>
                  <a:txBody>
                    <a:bodyPr/>
                    <a:lstStyle/>
                    <a:p>
                      <a:pPr algn="ctr"/>
                      <a:r>
                        <a:rPr lang="en-US" dirty="0"/>
                        <a:t>Initial</a:t>
                      </a:r>
                      <a:r>
                        <a:rPr lang="en-US" baseline="0" dirty="0"/>
                        <a:t> LFD</a:t>
                      </a:r>
                      <a:endParaRPr lang="en-IN" dirty="0"/>
                    </a:p>
                  </a:txBody>
                  <a:tcPr/>
                </a:tc>
                <a:tc>
                  <a:txBody>
                    <a:bodyPr/>
                    <a:lstStyle/>
                    <a:p>
                      <a:pPr algn="ctr"/>
                      <a:r>
                        <a:rPr lang="en-US" dirty="0"/>
                        <a:t>-6.19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24003">
                <a:tc>
                  <a:txBody>
                    <a:bodyPr/>
                    <a:lstStyle/>
                    <a:p>
                      <a:pPr algn="ctr"/>
                      <a:r>
                        <a:rPr lang="en-US" dirty="0"/>
                        <a:t>Changed LFD</a:t>
                      </a:r>
                      <a:endParaRPr lang="en-IN" dirty="0"/>
                    </a:p>
                  </a:txBody>
                  <a:tcPr>
                    <a:solidFill>
                      <a:schemeClr val="accent6">
                        <a:lumMod val="60000"/>
                        <a:lumOff val="40000"/>
                      </a:schemeClr>
                    </a:solidFill>
                  </a:tcPr>
                </a:tc>
                <a:tc>
                  <a:txBody>
                    <a:bodyPr/>
                    <a:lstStyle/>
                    <a:p>
                      <a:pPr algn="ctr"/>
                      <a:r>
                        <a:rPr lang="en-US" dirty="0"/>
                        <a:t>-6.14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61909753"/>
              </p:ext>
            </p:extLst>
          </p:nvPr>
        </p:nvGraphicFramePr>
        <p:xfrm>
          <a:off x="2174091" y="3893687"/>
          <a:ext cx="4085057" cy="1463040"/>
        </p:xfrm>
        <a:graphic>
          <a:graphicData uri="http://schemas.openxmlformats.org/drawingml/2006/table">
            <a:tbl>
              <a:tblPr firstRow="1" bandRow="1">
                <a:tableStyleId>{5C22544A-7EE6-4342-B048-85BDC9FD1C3A}</a:tableStyleId>
              </a:tblPr>
              <a:tblGrid>
                <a:gridCol w="2095130">
                  <a:extLst>
                    <a:ext uri="{9D8B030D-6E8A-4147-A177-3AD203B41FA5}">
                      <a16:colId xmlns:a16="http://schemas.microsoft.com/office/drawing/2014/main" val="2999000631"/>
                    </a:ext>
                  </a:extLst>
                </a:gridCol>
                <a:gridCol w="1989927">
                  <a:extLst>
                    <a:ext uri="{9D8B030D-6E8A-4147-A177-3AD203B41FA5}">
                      <a16:colId xmlns:a16="http://schemas.microsoft.com/office/drawing/2014/main" val="2483453608"/>
                    </a:ext>
                  </a:extLst>
                </a:gridCol>
              </a:tblGrid>
              <a:tr h="307359">
                <a:tc>
                  <a:txBody>
                    <a:bodyPr/>
                    <a:lstStyle/>
                    <a:p>
                      <a:pPr algn="ctr"/>
                      <a:r>
                        <a:rPr lang="en-US" dirty="0"/>
                        <a:t>Parameter </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3651742429"/>
                  </a:ext>
                </a:extLst>
              </a:tr>
              <a:tr h="307359">
                <a:tc>
                  <a:txBody>
                    <a:bodyPr/>
                    <a:lstStyle/>
                    <a:p>
                      <a:pPr algn="ctr"/>
                      <a:r>
                        <a:rPr lang="en-US" dirty="0"/>
                        <a:t>Disc Radius</a:t>
                      </a:r>
                      <a:endParaRPr lang="en-IN" dirty="0"/>
                    </a:p>
                  </a:txBody>
                  <a:tcPr/>
                </a:tc>
                <a:tc>
                  <a:txBody>
                    <a:bodyPr/>
                    <a:lstStyle/>
                    <a:p>
                      <a:pPr algn="ctr"/>
                      <a:r>
                        <a:rPr lang="en-US" dirty="0"/>
                        <a:t>224 mm</a:t>
                      </a:r>
                      <a:endParaRPr lang="en-IN" dirty="0"/>
                    </a:p>
                  </a:txBody>
                  <a:tcPr/>
                </a:tc>
                <a:extLst>
                  <a:ext uri="{0D108BD9-81ED-4DB2-BD59-A6C34878D82A}">
                    <a16:rowId xmlns:a16="http://schemas.microsoft.com/office/drawing/2014/main" val="1478913447"/>
                  </a:ext>
                </a:extLst>
              </a:tr>
              <a:tr h="307359">
                <a:tc>
                  <a:txBody>
                    <a:bodyPr/>
                    <a:lstStyle/>
                    <a:p>
                      <a:pPr algn="ctr"/>
                      <a:r>
                        <a:rPr lang="en-US" dirty="0"/>
                        <a:t>Cavity</a:t>
                      </a:r>
                      <a:r>
                        <a:rPr lang="en-US" baseline="0" dirty="0"/>
                        <a:t> Thickness</a:t>
                      </a:r>
                      <a:endParaRPr lang="en-IN" dirty="0"/>
                    </a:p>
                  </a:txBody>
                  <a:tcPr/>
                </a:tc>
                <a:tc>
                  <a:txBody>
                    <a:bodyPr/>
                    <a:lstStyle/>
                    <a:p>
                      <a:pPr algn="ctr"/>
                      <a:r>
                        <a:rPr lang="en-US" dirty="0"/>
                        <a:t>4 mm</a:t>
                      </a:r>
                      <a:endParaRPr lang="en-IN" dirty="0"/>
                    </a:p>
                  </a:txBody>
                  <a:tcPr/>
                </a:tc>
                <a:extLst>
                  <a:ext uri="{0D108BD9-81ED-4DB2-BD59-A6C34878D82A}">
                    <a16:rowId xmlns:a16="http://schemas.microsoft.com/office/drawing/2014/main" val="3517010765"/>
                  </a:ext>
                </a:extLst>
              </a:tr>
              <a:tr h="307359">
                <a:tc>
                  <a:txBody>
                    <a:bodyPr/>
                    <a:lstStyle/>
                    <a:p>
                      <a:pPr algn="ctr"/>
                      <a:r>
                        <a:rPr lang="en-US" dirty="0"/>
                        <a:t>Jacket Thickness</a:t>
                      </a:r>
                      <a:endParaRPr lang="en-IN" dirty="0"/>
                    </a:p>
                  </a:txBody>
                  <a:tcPr/>
                </a:tc>
                <a:tc>
                  <a:txBody>
                    <a:bodyPr/>
                    <a:lstStyle/>
                    <a:p>
                      <a:pPr algn="ctr"/>
                      <a:r>
                        <a:rPr lang="en-US" dirty="0"/>
                        <a:t>7 mm</a:t>
                      </a:r>
                      <a:endParaRPr lang="en-IN" dirty="0"/>
                    </a:p>
                  </a:txBody>
                  <a:tcPr/>
                </a:tc>
                <a:extLst>
                  <a:ext uri="{0D108BD9-81ED-4DB2-BD59-A6C34878D82A}">
                    <a16:rowId xmlns:a16="http://schemas.microsoft.com/office/drawing/2014/main" val="208708544"/>
                  </a:ext>
                </a:extLst>
              </a:tr>
            </a:tbl>
          </a:graphicData>
        </a:graphic>
      </p:graphicFrame>
      <p:pic>
        <p:nvPicPr>
          <p:cNvPr id="6" name="Picture 5"/>
          <p:cNvPicPr>
            <a:picLocks noChangeAspect="1"/>
          </p:cNvPicPr>
          <p:nvPr/>
        </p:nvPicPr>
        <p:blipFill>
          <a:blip r:embed="rId3"/>
          <a:stretch>
            <a:fillRect/>
          </a:stretch>
        </p:blipFill>
        <p:spPr>
          <a:xfrm>
            <a:off x="7905326" y="2053294"/>
            <a:ext cx="3609010" cy="2853636"/>
          </a:xfrm>
          <a:prstGeom prst="rect">
            <a:avLst/>
          </a:prstGeom>
        </p:spPr>
      </p:pic>
      <p:sp>
        <p:nvSpPr>
          <p:cNvPr id="5" name="Slide Number Placeholder 4"/>
          <p:cNvSpPr>
            <a:spLocks noGrp="1"/>
          </p:cNvSpPr>
          <p:nvPr>
            <p:ph type="sldNum" sz="quarter" idx="12"/>
          </p:nvPr>
        </p:nvSpPr>
        <p:spPr/>
        <p:txBody>
          <a:bodyPr/>
          <a:lstStyle/>
          <a:p>
            <a:fld id="{84B0E83B-25BD-4523-984A-9558D782703C}" type="slidenum">
              <a:rPr lang="en-IN" smtClean="0"/>
              <a:t>34</a:t>
            </a:fld>
            <a:endParaRPr lang="en-IN"/>
          </a:p>
        </p:txBody>
      </p:sp>
      <p:sp>
        <p:nvSpPr>
          <p:cNvPr id="10" name="TextBox 9"/>
          <p:cNvSpPr txBox="1"/>
          <p:nvPr/>
        </p:nvSpPr>
        <p:spPr>
          <a:xfrm>
            <a:off x="9321553" y="1267495"/>
            <a:ext cx="2923712" cy="369332"/>
          </a:xfrm>
          <a:prstGeom prst="rect">
            <a:avLst/>
          </a:prstGeom>
          <a:noFill/>
        </p:spPr>
        <p:txBody>
          <a:bodyPr wrap="square" rtlCol="0">
            <a:spAutoFit/>
          </a:bodyPr>
          <a:lstStyle/>
          <a:p>
            <a:r>
              <a:rPr lang="en-US" dirty="0"/>
              <a:t>Completed on 09</a:t>
            </a:r>
            <a:r>
              <a:rPr lang="en-US" baseline="30000" dirty="0"/>
              <a:t>th</a:t>
            </a:r>
            <a:r>
              <a:rPr lang="en-US" dirty="0"/>
              <a:t> Jan 2019</a:t>
            </a:r>
            <a:endParaRPr lang="en-IN" dirty="0"/>
          </a:p>
        </p:txBody>
      </p:sp>
    </p:spTree>
    <p:extLst>
      <p:ext uri="{BB962C8B-B14F-4D97-AF65-F5344CB8AC3E}">
        <p14:creationId xmlns:p14="http://schemas.microsoft.com/office/powerpoint/2010/main" val="3601968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8" y="365125"/>
            <a:ext cx="11265763" cy="1325563"/>
          </a:xfrm>
        </p:spPr>
        <p:txBody>
          <a:bodyPr/>
          <a:lstStyle/>
          <a:p>
            <a:pPr algn="ctr"/>
            <a:r>
              <a:rPr lang="en-US" dirty="0"/>
              <a:t>8. Study of Different Techniques for Reducing LFD</a:t>
            </a:r>
            <a:endParaRPr lang="en-IN" dirty="0"/>
          </a:p>
        </p:txBody>
      </p:sp>
      <p:sp>
        <p:nvSpPr>
          <p:cNvPr id="3" name="TextBox 2"/>
          <p:cNvSpPr txBox="1"/>
          <p:nvPr/>
        </p:nvSpPr>
        <p:spPr>
          <a:xfrm>
            <a:off x="674701" y="1429078"/>
            <a:ext cx="10839635" cy="523220"/>
          </a:xfrm>
          <a:prstGeom prst="rect">
            <a:avLst/>
          </a:prstGeom>
          <a:noFill/>
        </p:spPr>
        <p:txBody>
          <a:bodyPr wrap="square" rtlCol="0">
            <a:spAutoFit/>
          </a:bodyPr>
          <a:lstStyle/>
          <a:p>
            <a:r>
              <a:rPr lang="en-US" sz="2800" dirty="0"/>
              <a:t>iv. Circumferential stiffeners (CS) connected to Jacket</a:t>
            </a:r>
            <a:endParaRPr lang="en-IN" sz="2800" dirty="0"/>
          </a:p>
        </p:txBody>
      </p:sp>
      <p:graphicFrame>
        <p:nvGraphicFramePr>
          <p:cNvPr id="8" name="Table 7"/>
          <p:cNvGraphicFramePr>
            <a:graphicFrameLocks noGrp="1"/>
          </p:cNvGraphicFramePr>
          <p:nvPr>
            <p:extLst>
              <p:ext uri="{D42A27DB-BD31-4B8C-83A1-F6EECF244321}">
                <p14:modId xmlns:p14="http://schemas.microsoft.com/office/powerpoint/2010/main" val="315555682"/>
              </p:ext>
            </p:extLst>
          </p:nvPr>
        </p:nvGraphicFramePr>
        <p:xfrm>
          <a:off x="2062935" y="5557193"/>
          <a:ext cx="4307370" cy="774639"/>
        </p:xfrm>
        <a:graphic>
          <a:graphicData uri="http://schemas.openxmlformats.org/drawingml/2006/table">
            <a:tbl>
              <a:tblPr firstRow="1" bandRow="1">
                <a:tableStyleId>{5C22544A-7EE6-4342-B048-85BDC9FD1C3A}</a:tableStyleId>
              </a:tblPr>
              <a:tblGrid>
                <a:gridCol w="2153685">
                  <a:extLst>
                    <a:ext uri="{9D8B030D-6E8A-4147-A177-3AD203B41FA5}">
                      <a16:colId xmlns:a16="http://schemas.microsoft.com/office/drawing/2014/main" val="2833791612"/>
                    </a:ext>
                  </a:extLst>
                </a:gridCol>
                <a:gridCol w="2153685">
                  <a:extLst>
                    <a:ext uri="{9D8B030D-6E8A-4147-A177-3AD203B41FA5}">
                      <a16:colId xmlns:a16="http://schemas.microsoft.com/office/drawing/2014/main" val="2790366023"/>
                    </a:ext>
                  </a:extLst>
                </a:gridCol>
              </a:tblGrid>
              <a:tr h="408879">
                <a:tc>
                  <a:txBody>
                    <a:bodyPr/>
                    <a:lstStyle/>
                    <a:p>
                      <a:pPr algn="ctr"/>
                      <a:r>
                        <a:rPr lang="en-US" dirty="0"/>
                        <a:t>Initial</a:t>
                      </a:r>
                      <a:r>
                        <a:rPr lang="en-US" baseline="0" dirty="0"/>
                        <a:t> LFD</a:t>
                      </a:r>
                      <a:endParaRPr lang="en-IN" dirty="0"/>
                    </a:p>
                  </a:txBody>
                  <a:tcPr/>
                </a:tc>
                <a:tc>
                  <a:txBody>
                    <a:bodyPr/>
                    <a:lstStyle/>
                    <a:p>
                      <a:pPr algn="ctr"/>
                      <a:r>
                        <a:rPr lang="en-US" dirty="0"/>
                        <a:t>-6.19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24003">
                <a:tc>
                  <a:txBody>
                    <a:bodyPr/>
                    <a:lstStyle/>
                    <a:p>
                      <a:pPr algn="ctr"/>
                      <a:r>
                        <a:rPr lang="en-US" dirty="0"/>
                        <a:t>Changed LFD</a:t>
                      </a:r>
                      <a:endParaRPr lang="en-IN" dirty="0"/>
                    </a:p>
                  </a:txBody>
                  <a:tcPr>
                    <a:solidFill>
                      <a:schemeClr val="accent6">
                        <a:lumMod val="60000"/>
                        <a:lumOff val="40000"/>
                      </a:schemeClr>
                    </a:solidFill>
                  </a:tcPr>
                </a:tc>
                <a:tc>
                  <a:txBody>
                    <a:bodyPr/>
                    <a:lstStyle/>
                    <a:p>
                      <a:pPr algn="ctr"/>
                      <a:r>
                        <a:rPr lang="en-US" dirty="0"/>
                        <a:t>-6.01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bl>
          </a:graphicData>
        </a:graphic>
      </p:graphicFrame>
      <p:graphicFrame>
        <p:nvGraphicFramePr>
          <p:cNvPr id="9" name="Table 8"/>
          <p:cNvGraphicFramePr>
            <a:graphicFrameLocks noGrp="1"/>
          </p:cNvGraphicFramePr>
          <p:nvPr/>
        </p:nvGraphicFramePr>
        <p:xfrm>
          <a:off x="2174091" y="3893687"/>
          <a:ext cx="4085057" cy="1463040"/>
        </p:xfrm>
        <a:graphic>
          <a:graphicData uri="http://schemas.openxmlformats.org/drawingml/2006/table">
            <a:tbl>
              <a:tblPr firstRow="1" bandRow="1">
                <a:tableStyleId>{5C22544A-7EE6-4342-B048-85BDC9FD1C3A}</a:tableStyleId>
              </a:tblPr>
              <a:tblGrid>
                <a:gridCol w="2095130">
                  <a:extLst>
                    <a:ext uri="{9D8B030D-6E8A-4147-A177-3AD203B41FA5}">
                      <a16:colId xmlns:a16="http://schemas.microsoft.com/office/drawing/2014/main" val="2999000631"/>
                    </a:ext>
                  </a:extLst>
                </a:gridCol>
                <a:gridCol w="1989927">
                  <a:extLst>
                    <a:ext uri="{9D8B030D-6E8A-4147-A177-3AD203B41FA5}">
                      <a16:colId xmlns:a16="http://schemas.microsoft.com/office/drawing/2014/main" val="2483453608"/>
                    </a:ext>
                  </a:extLst>
                </a:gridCol>
              </a:tblGrid>
              <a:tr h="307359">
                <a:tc>
                  <a:txBody>
                    <a:bodyPr/>
                    <a:lstStyle/>
                    <a:p>
                      <a:pPr algn="ctr"/>
                      <a:r>
                        <a:rPr lang="en-US" dirty="0"/>
                        <a:t>Parameter </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3651742429"/>
                  </a:ext>
                </a:extLst>
              </a:tr>
              <a:tr h="307359">
                <a:tc>
                  <a:txBody>
                    <a:bodyPr/>
                    <a:lstStyle/>
                    <a:p>
                      <a:pPr algn="ctr"/>
                      <a:r>
                        <a:rPr lang="en-US" dirty="0"/>
                        <a:t>Disc Radius</a:t>
                      </a:r>
                      <a:endParaRPr lang="en-IN" dirty="0"/>
                    </a:p>
                  </a:txBody>
                  <a:tcPr/>
                </a:tc>
                <a:tc>
                  <a:txBody>
                    <a:bodyPr/>
                    <a:lstStyle/>
                    <a:p>
                      <a:pPr algn="ctr"/>
                      <a:r>
                        <a:rPr lang="en-US" dirty="0"/>
                        <a:t>224 mm</a:t>
                      </a:r>
                      <a:endParaRPr lang="en-IN" dirty="0"/>
                    </a:p>
                  </a:txBody>
                  <a:tcPr/>
                </a:tc>
                <a:extLst>
                  <a:ext uri="{0D108BD9-81ED-4DB2-BD59-A6C34878D82A}">
                    <a16:rowId xmlns:a16="http://schemas.microsoft.com/office/drawing/2014/main" val="1478913447"/>
                  </a:ext>
                </a:extLst>
              </a:tr>
              <a:tr h="307359">
                <a:tc>
                  <a:txBody>
                    <a:bodyPr/>
                    <a:lstStyle/>
                    <a:p>
                      <a:pPr algn="ctr"/>
                      <a:r>
                        <a:rPr lang="en-US" dirty="0"/>
                        <a:t>Cavity</a:t>
                      </a:r>
                      <a:r>
                        <a:rPr lang="en-US" baseline="0" dirty="0"/>
                        <a:t> Thickness</a:t>
                      </a:r>
                      <a:endParaRPr lang="en-IN" dirty="0"/>
                    </a:p>
                  </a:txBody>
                  <a:tcPr/>
                </a:tc>
                <a:tc>
                  <a:txBody>
                    <a:bodyPr/>
                    <a:lstStyle/>
                    <a:p>
                      <a:pPr algn="ctr"/>
                      <a:r>
                        <a:rPr lang="en-US" dirty="0"/>
                        <a:t>4 mm</a:t>
                      </a:r>
                      <a:endParaRPr lang="en-IN" dirty="0"/>
                    </a:p>
                  </a:txBody>
                  <a:tcPr/>
                </a:tc>
                <a:extLst>
                  <a:ext uri="{0D108BD9-81ED-4DB2-BD59-A6C34878D82A}">
                    <a16:rowId xmlns:a16="http://schemas.microsoft.com/office/drawing/2014/main" val="3517010765"/>
                  </a:ext>
                </a:extLst>
              </a:tr>
              <a:tr h="307359">
                <a:tc>
                  <a:txBody>
                    <a:bodyPr/>
                    <a:lstStyle/>
                    <a:p>
                      <a:pPr algn="ctr"/>
                      <a:r>
                        <a:rPr lang="en-US" dirty="0"/>
                        <a:t>Jacket Thickness</a:t>
                      </a:r>
                      <a:endParaRPr lang="en-IN" dirty="0"/>
                    </a:p>
                  </a:txBody>
                  <a:tcPr/>
                </a:tc>
                <a:tc>
                  <a:txBody>
                    <a:bodyPr/>
                    <a:lstStyle/>
                    <a:p>
                      <a:pPr algn="ctr"/>
                      <a:r>
                        <a:rPr lang="en-US" dirty="0"/>
                        <a:t>7 mm</a:t>
                      </a:r>
                      <a:endParaRPr lang="en-IN" dirty="0"/>
                    </a:p>
                  </a:txBody>
                  <a:tcPr/>
                </a:tc>
                <a:extLst>
                  <a:ext uri="{0D108BD9-81ED-4DB2-BD59-A6C34878D82A}">
                    <a16:rowId xmlns:a16="http://schemas.microsoft.com/office/drawing/2014/main" val="208708544"/>
                  </a:ext>
                </a:extLst>
              </a:tr>
            </a:tbl>
          </a:graphicData>
        </a:graphic>
      </p:graphicFrame>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847" t="-253" r="2097"/>
          <a:stretch/>
        </p:blipFill>
        <p:spPr>
          <a:xfrm>
            <a:off x="6988629" y="3249227"/>
            <a:ext cx="5067248" cy="2838179"/>
          </a:xfrm>
          <a:prstGeom prst="rect">
            <a:avLst/>
          </a:prstGeom>
        </p:spPr>
      </p:pic>
      <p:sp>
        <p:nvSpPr>
          <p:cNvPr id="10" name="TextBox 9"/>
          <p:cNvSpPr txBox="1"/>
          <p:nvPr/>
        </p:nvSpPr>
        <p:spPr>
          <a:xfrm>
            <a:off x="763479" y="2325950"/>
            <a:ext cx="690628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Connecting the Jacket to the cavity through the </a:t>
            </a:r>
            <a:r>
              <a:rPr lang="en-US" dirty="0">
                <a:solidFill>
                  <a:srgbClr val="FF0000"/>
                </a:solidFill>
              </a:rPr>
              <a:t>small pins </a:t>
            </a:r>
            <a:r>
              <a:rPr lang="en-US" dirty="0"/>
              <a:t>placed over the CS, stops the drifting of the cavity especially at the spoke region which is one of the highly sensitive region to deformations due to LFD.</a:t>
            </a: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35</a:t>
            </a:fld>
            <a:endParaRPr lang="en-IN"/>
          </a:p>
        </p:txBody>
      </p:sp>
      <p:sp>
        <p:nvSpPr>
          <p:cNvPr id="12" name="TextBox 11"/>
          <p:cNvSpPr txBox="1"/>
          <p:nvPr/>
        </p:nvSpPr>
        <p:spPr>
          <a:xfrm>
            <a:off x="9268287" y="1267495"/>
            <a:ext cx="2872880" cy="369332"/>
          </a:xfrm>
          <a:prstGeom prst="rect">
            <a:avLst/>
          </a:prstGeom>
          <a:noFill/>
        </p:spPr>
        <p:txBody>
          <a:bodyPr wrap="square" rtlCol="0">
            <a:spAutoFit/>
          </a:bodyPr>
          <a:lstStyle/>
          <a:p>
            <a:r>
              <a:rPr lang="en-US" dirty="0"/>
              <a:t>Completed on 17</a:t>
            </a:r>
            <a:r>
              <a:rPr lang="en-US" baseline="30000" dirty="0"/>
              <a:t>th</a:t>
            </a:r>
            <a:r>
              <a:rPr lang="en-US" dirty="0"/>
              <a:t> Jan 2019</a:t>
            </a:r>
            <a:endParaRPr lang="en-IN" dirty="0"/>
          </a:p>
        </p:txBody>
      </p:sp>
    </p:spTree>
    <p:extLst>
      <p:ext uri="{BB962C8B-B14F-4D97-AF65-F5344CB8AC3E}">
        <p14:creationId xmlns:p14="http://schemas.microsoft.com/office/powerpoint/2010/main" val="2288701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8" y="365125"/>
            <a:ext cx="11265763" cy="1325563"/>
          </a:xfrm>
        </p:spPr>
        <p:txBody>
          <a:bodyPr/>
          <a:lstStyle/>
          <a:p>
            <a:pPr algn="ctr"/>
            <a:r>
              <a:rPr lang="en-US" dirty="0"/>
              <a:t>8. Study of Different Techniques for Reducing LFD</a:t>
            </a:r>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1392728196"/>
              </p:ext>
            </p:extLst>
          </p:nvPr>
        </p:nvGraphicFramePr>
        <p:xfrm>
          <a:off x="6169979" y="3677263"/>
          <a:ext cx="4307370" cy="774639"/>
        </p:xfrm>
        <a:graphic>
          <a:graphicData uri="http://schemas.openxmlformats.org/drawingml/2006/table">
            <a:tbl>
              <a:tblPr firstRow="1" bandRow="1">
                <a:tableStyleId>{5C22544A-7EE6-4342-B048-85BDC9FD1C3A}</a:tableStyleId>
              </a:tblPr>
              <a:tblGrid>
                <a:gridCol w="2153685">
                  <a:extLst>
                    <a:ext uri="{9D8B030D-6E8A-4147-A177-3AD203B41FA5}">
                      <a16:colId xmlns:a16="http://schemas.microsoft.com/office/drawing/2014/main" val="2833791612"/>
                    </a:ext>
                  </a:extLst>
                </a:gridCol>
                <a:gridCol w="2153685">
                  <a:extLst>
                    <a:ext uri="{9D8B030D-6E8A-4147-A177-3AD203B41FA5}">
                      <a16:colId xmlns:a16="http://schemas.microsoft.com/office/drawing/2014/main" val="2790366023"/>
                    </a:ext>
                  </a:extLst>
                </a:gridCol>
              </a:tblGrid>
              <a:tr h="408879">
                <a:tc>
                  <a:txBody>
                    <a:bodyPr/>
                    <a:lstStyle/>
                    <a:p>
                      <a:pPr algn="ctr"/>
                      <a:r>
                        <a:rPr lang="en-US" dirty="0"/>
                        <a:t>Initial</a:t>
                      </a:r>
                      <a:r>
                        <a:rPr lang="en-US" baseline="0" dirty="0"/>
                        <a:t> LFD</a:t>
                      </a:r>
                      <a:endParaRPr lang="en-IN" dirty="0"/>
                    </a:p>
                  </a:txBody>
                  <a:tcPr/>
                </a:tc>
                <a:tc>
                  <a:txBody>
                    <a:bodyPr/>
                    <a:lstStyle/>
                    <a:p>
                      <a:pPr algn="ctr"/>
                      <a:r>
                        <a:rPr lang="en-US" dirty="0"/>
                        <a:t>-6.19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24003">
                <a:tc>
                  <a:txBody>
                    <a:bodyPr/>
                    <a:lstStyle/>
                    <a:p>
                      <a:pPr algn="ctr"/>
                      <a:r>
                        <a:rPr lang="en-US" dirty="0"/>
                        <a:t>Changed LFD</a:t>
                      </a:r>
                      <a:endParaRPr lang="en-IN" dirty="0"/>
                    </a:p>
                  </a:txBody>
                  <a:tcPr>
                    <a:solidFill>
                      <a:schemeClr val="accent6">
                        <a:lumMod val="60000"/>
                        <a:lumOff val="40000"/>
                      </a:schemeClr>
                    </a:solidFill>
                  </a:tcPr>
                </a:tc>
                <a:tc>
                  <a:txBody>
                    <a:bodyPr/>
                    <a:lstStyle/>
                    <a:p>
                      <a:pPr algn="ctr"/>
                      <a:r>
                        <a:rPr lang="en-US" dirty="0"/>
                        <a:t>-5.49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bl>
          </a:graphicData>
        </a:graphic>
      </p:graphicFrame>
      <p:sp>
        <p:nvSpPr>
          <p:cNvPr id="10" name="TextBox 9"/>
          <p:cNvSpPr txBox="1"/>
          <p:nvPr/>
        </p:nvSpPr>
        <p:spPr>
          <a:xfrm>
            <a:off x="763478" y="1690688"/>
            <a:ext cx="10422386" cy="646331"/>
          </a:xfrm>
          <a:prstGeom prst="rect">
            <a:avLst/>
          </a:prstGeom>
          <a:noFill/>
        </p:spPr>
        <p:txBody>
          <a:bodyPr wrap="square" rtlCol="0">
            <a:spAutoFit/>
          </a:bodyPr>
          <a:lstStyle/>
          <a:p>
            <a:pPr marL="285750" indent="-285750">
              <a:buFont typeface="Arial" panose="020B0604020202020204" pitchFamily="34" charset="0"/>
              <a:buChar char="•"/>
            </a:pPr>
            <a:r>
              <a:rPr lang="en-US" dirty="0"/>
              <a:t>All the four techniques discussed previously are now combined in to a single model and their effect is observed.</a:t>
            </a:r>
            <a:endParaRPr lang="en-IN" dirty="0"/>
          </a:p>
        </p:txBody>
      </p:sp>
      <p:graphicFrame>
        <p:nvGraphicFramePr>
          <p:cNvPr id="11" name="Table 10"/>
          <p:cNvGraphicFramePr>
            <a:graphicFrameLocks noGrp="1"/>
          </p:cNvGraphicFramePr>
          <p:nvPr>
            <p:extLst>
              <p:ext uri="{D42A27DB-BD31-4B8C-83A1-F6EECF244321}">
                <p14:modId xmlns:p14="http://schemas.microsoft.com/office/powerpoint/2010/main" val="1539231527"/>
              </p:ext>
            </p:extLst>
          </p:nvPr>
        </p:nvGraphicFramePr>
        <p:xfrm>
          <a:off x="1135403" y="2464383"/>
          <a:ext cx="4085057" cy="3200400"/>
        </p:xfrm>
        <a:graphic>
          <a:graphicData uri="http://schemas.openxmlformats.org/drawingml/2006/table">
            <a:tbl>
              <a:tblPr firstRow="1" bandRow="1">
                <a:tableStyleId>{5C22544A-7EE6-4342-B048-85BDC9FD1C3A}</a:tableStyleId>
              </a:tblPr>
              <a:tblGrid>
                <a:gridCol w="2095130">
                  <a:extLst>
                    <a:ext uri="{9D8B030D-6E8A-4147-A177-3AD203B41FA5}">
                      <a16:colId xmlns:a16="http://schemas.microsoft.com/office/drawing/2014/main" val="2999000631"/>
                    </a:ext>
                  </a:extLst>
                </a:gridCol>
                <a:gridCol w="1989927">
                  <a:extLst>
                    <a:ext uri="{9D8B030D-6E8A-4147-A177-3AD203B41FA5}">
                      <a16:colId xmlns:a16="http://schemas.microsoft.com/office/drawing/2014/main" val="2483453608"/>
                    </a:ext>
                  </a:extLst>
                </a:gridCol>
              </a:tblGrid>
              <a:tr h="307359">
                <a:tc>
                  <a:txBody>
                    <a:bodyPr/>
                    <a:lstStyle/>
                    <a:p>
                      <a:pPr algn="ctr"/>
                      <a:r>
                        <a:rPr lang="en-US" dirty="0"/>
                        <a:t>Parameter</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3926874494"/>
                  </a:ext>
                </a:extLst>
              </a:tr>
              <a:tr h="307359">
                <a:tc>
                  <a:txBody>
                    <a:bodyPr/>
                    <a:lstStyle/>
                    <a:p>
                      <a:pPr algn="ctr"/>
                      <a:r>
                        <a:rPr lang="en-US" dirty="0"/>
                        <a:t>Disc Radius</a:t>
                      </a:r>
                      <a:endParaRPr lang="en-IN" dirty="0"/>
                    </a:p>
                  </a:txBody>
                  <a:tcPr/>
                </a:tc>
                <a:tc>
                  <a:txBody>
                    <a:bodyPr/>
                    <a:lstStyle/>
                    <a:p>
                      <a:pPr algn="ctr"/>
                      <a:r>
                        <a:rPr lang="en-US" dirty="0"/>
                        <a:t>224 mm</a:t>
                      </a:r>
                      <a:endParaRPr lang="en-IN" dirty="0"/>
                    </a:p>
                  </a:txBody>
                  <a:tcPr/>
                </a:tc>
                <a:extLst>
                  <a:ext uri="{0D108BD9-81ED-4DB2-BD59-A6C34878D82A}">
                    <a16:rowId xmlns:a16="http://schemas.microsoft.com/office/drawing/2014/main" val="1478913447"/>
                  </a:ext>
                </a:extLst>
              </a:tr>
              <a:tr h="307359">
                <a:tc>
                  <a:txBody>
                    <a:bodyPr/>
                    <a:lstStyle/>
                    <a:p>
                      <a:pPr algn="ctr"/>
                      <a:r>
                        <a:rPr lang="en-US" dirty="0"/>
                        <a:t>Cavity</a:t>
                      </a:r>
                      <a:r>
                        <a:rPr lang="en-US" baseline="0" dirty="0"/>
                        <a:t> Thickness</a:t>
                      </a:r>
                      <a:endParaRPr lang="en-IN" dirty="0"/>
                    </a:p>
                  </a:txBody>
                  <a:tcPr/>
                </a:tc>
                <a:tc>
                  <a:txBody>
                    <a:bodyPr/>
                    <a:lstStyle/>
                    <a:p>
                      <a:pPr algn="ctr"/>
                      <a:r>
                        <a:rPr lang="en-US" dirty="0"/>
                        <a:t>4 mm</a:t>
                      </a:r>
                      <a:endParaRPr lang="en-IN" dirty="0"/>
                    </a:p>
                  </a:txBody>
                  <a:tcPr/>
                </a:tc>
                <a:extLst>
                  <a:ext uri="{0D108BD9-81ED-4DB2-BD59-A6C34878D82A}">
                    <a16:rowId xmlns:a16="http://schemas.microsoft.com/office/drawing/2014/main" val="3517010765"/>
                  </a:ext>
                </a:extLst>
              </a:tr>
              <a:tr h="307359">
                <a:tc>
                  <a:txBody>
                    <a:bodyPr/>
                    <a:lstStyle/>
                    <a:p>
                      <a:pPr algn="ctr"/>
                      <a:r>
                        <a:rPr lang="en-US" dirty="0"/>
                        <a:t>Jacket Thickness</a:t>
                      </a:r>
                      <a:endParaRPr lang="en-IN" dirty="0"/>
                    </a:p>
                  </a:txBody>
                  <a:tcPr/>
                </a:tc>
                <a:tc>
                  <a:txBody>
                    <a:bodyPr/>
                    <a:lstStyle/>
                    <a:p>
                      <a:pPr algn="ctr"/>
                      <a:r>
                        <a:rPr lang="en-US" dirty="0"/>
                        <a:t>7 mm</a:t>
                      </a:r>
                      <a:endParaRPr lang="en-IN" dirty="0"/>
                    </a:p>
                  </a:txBody>
                  <a:tcPr/>
                </a:tc>
                <a:extLst>
                  <a:ext uri="{0D108BD9-81ED-4DB2-BD59-A6C34878D82A}">
                    <a16:rowId xmlns:a16="http://schemas.microsoft.com/office/drawing/2014/main" val="208708544"/>
                  </a:ext>
                </a:extLst>
              </a:tr>
              <a:tr h="307359">
                <a:tc>
                  <a:txBody>
                    <a:bodyPr/>
                    <a:lstStyle/>
                    <a:p>
                      <a:pPr algn="ctr"/>
                      <a:r>
                        <a:rPr lang="en-US" dirty="0"/>
                        <a:t>Tuner Stiffness</a:t>
                      </a:r>
                      <a:endParaRPr lang="en-IN" dirty="0"/>
                    </a:p>
                  </a:txBody>
                  <a:tcPr/>
                </a:tc>
                <a:tc>
                  <a:txBody>
                    <a:bodyPr/>
                    <a:lstStyle/>
                    <a:p>
                      <a:pPr algn="ctr"/>
                      <a:r>
                        <a:rPr lang="en-US" dirty="0"/>
                        <a:t>40</a:t>
                      </a:r>
                      <a:r>
                        <a:rPr lang="en-US" baseline="0" dirty="0"/>
                        <a:t> kN/mm</a:t>
                      </a:r>
                      <a:endParaRPr lang="en-IN" dirty="0"/>
                    </a:p>
                  </a:txBody>
                  <a:tcPr/>
                </a:tc>
                <a:extLst>
                  <a:ext uri="{0D108BD9-81ED-4DB2-BD59-A6C34878D82A}">
                    <a16:rowId xmlns:a16="http://schemas.microsoft.com/office/drawing/2014/main" val="1946656067"/>
                  </a:ext>
                </a:extLst>
              </a:tr>
              <a:tr h="307359">
                <a:tc>
                  <a:txBody>
                    <a:bodyPr/>
                    <a:lstStyle/>
                    <a:p>
                      <a:pPr algn="ctr"/>
                      <a:r>
                        <a:rPr lang="en-US" dirty="0"/>
                        <a:t>Jacket thickness at</a:t>
                      </a:r>
                      <a:r>
                        <a:rPr lang="en-US" baseline="0" dirty="0"/>
                        <a:t> non-bellow side</a:t>
                      </a:r>
                      <a:endParaRPr lang="en-IN" dirty="0"/>
                    </a:p>
                  </a:txBody>
                  <a:tcPr/>
                </a:tc>
                <a:tc>
                  <a:txBody>
                    <a:bodyPr/>
                    <a:lstStyle/>
                    <a:p>
                      <a:pPr algn="ctr"/>
                      <a:r>
                        <a:rPr lang="en-US" dirty="0"/>
                        <a:t>12 mm </a:t>
                      </a:r>
                      <a:endParaRPr lang="en-IN" dirty="0"/>
                    </a:p>
                  </a:txBody>
                  <a:tcPr/>
                </a:tc>
                <a:extLst>
                  <a:ext uri="{0D108BD9-81ED-4DB2-BD59-A6C34878D82A}">
                    <a16:rowId xmlns:a16="http://schemas.microsoft.com/office/drawing/2014/main" val="23540305"/>
                  </a:ext>
                </a:extLst>
              </a:tr>
              <a:tr h="307359">
                <a:tc gridSpan="2">
                  <a:txBody>
                    <a:bodyPr/>
                    <a:lstStyle/>
                    <a:p>
                      <a:pPr algn="ctr"/>
                      <a:r>
                        <a:rPr lang="en-US" dirty="0"/>
                        <a:t>Donut rib moved down by 5 mm</a:t>
                      </a:r>
                      <a:endParaRPr lang="en-IN" dirty="0"/>
                    </a:p>
                  </a:txBody>
                  <a:tcPr/>
                </a:tc>
                <a:tc hMerge="1">
                  <a:txBody>
                    <a:bodyPr/>
                    <a:lstStyle/>
                    <a:p>
                      <a:pPr algn="ctr"/>
                      <a:endParaRPr lang="en-IN" dirty="0"/>
                    </a:p>
                  </a:txBody>
                  <a:tcPr/>
                </a:tc>
                <a:extLst>
                  <a:ext uri="{0D108BD9-81ED-4DB2-BD59-A6C34878D82A}">
                    <a16:rowId xmlns:a16="http://schemas.microsoft.com/office/drawing/2014/main" val="918480466"/>
                  </a:ext>
                </a:extLst>
              </a:tr>
              <a:tr h="307359">
                <a:tc gridSpan="2">
                  <a:txBody>
                    <a:bodyPr/>
                    <a:lstStyle/>
                    <a:p>
                      <a:pPr algn="ctr"/>
                      <a:r>
                        <a:rPr lang="en-US" dirty="0"/>
                        <a:t>CS connected to Jacket</a:t>
                      </a:r>
                      <a:endParaRPr lang="en-IN" dirty="0"/>
                    </a:p>
                  </a:txBody>
                  <a:tcPr/>
                </a:tc>
                <a:tc hMerge="1">
                  <a:txBody>
                    <a:bodyPr/>
                    <a:lstStyle/>
                    <a:p>
                      <a:pPr algn="ctr"/>
                      <a:endParaRPr lang="en-IN" dirty="0"/>
                    </a:p>
                  </a:txBody>
                  <a:tcPr/>
                </a:tc>
                <a:extLst>
                  <a:ext uri="{0D108BD9-81ED-4DB2-BD59-A6C34878D82A}">
                    <a16:rowId xmlns:a16="http://schemas.microsoft.com/office/drawing/2014/main" val="3769590574"/>
                  </a:ext>
                </a:extLst>
              </a:tr>
            </a:tbl>
          </a:graphicData>
        </a:graphic>
      </p:graphicFrame>
      <p:sp>
        <p:nvSpPr>
          <p:cNvPr id="3" name="Slide Number Placeholder 2"/>
          <p:cNvSpPr>
            <a:spLocks noGrp="1"/>
          </p:cNvSpPr>
          <p:nvPr>
            <p:ph type="sldNum" sz="quarter" idx="12"/>
          </p:nvPr>
        </p:nvSpPr>
        <p:spPr/>
        <p:txBody>
          <a:bodyPr/>
          <a:lstStyle/>
          <a:p>
            <a:fld id="{84B0E83B-25BD-4523-984A-9558D782703C}" type="slidenum">
              <a:rPr lang="en-IN" smtClean="0"/>
              <a:t>36</a:t>
            </a:fld>
            <a:endParaRPr lang="en-IN"/>
          </a:p>
        </p:txBody>
      </p:sp>
      <p:sp>
        <p:nvSpPr>
          <p:cNvPr id="7" name="TextBox 6"/>
          <p:cNvSpPr txBox="1"/>
          <p:nvPr/>
        </p:nvSpPr>
        <p:spPr>
          <a:xfrm>
            <a:off x="9321553" y="1298266"/>
            <a:ext cx="2870447" cy="369332"/>
          </a:xfrm>
          <a:prstGeom prst="rect">
            <a:avLst/>
          </a:prstGeom>
          <a:noFill/>
        </p:spPr>
        <p:txBody>
          <a:bodyPr wrap="square" rtlCol="0">
            <a:spAutoFit/>
          </a:bodyPr>
          <a:lstStyle/>
          <a:p>
            <a:r>
              <a:rPr lang="en-US" dirty="0"/>
              <a:t>Completed on 23</a:t>
            </a:r>
            <a:r>
              <a:rPr lang="en-US" baseline="30000" dirty="0"/>
              <a:t>rd</a:t>
            </a:r>
            <a:r>
              <a:rPr lang="en-US" dirty="0"/>
              <a:t> Jan 2019</a:t>
            </a:r>
            <a:endParaRPr lang="en-IN" dirty="0"/>
          </a:p>
        </p:txBody>
      </p:sp>
    </p:spTree>
    <p:extLst>
      <p:ext uri="{BB962C8B-B14F-4D97-AF65-F5344CB8AC3E}">
        <p14:creationId xmlns:p14="http://schemas.microsoft.com/office/powerpoint/2010/main" val="2441240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8" y="365125"/>
            <a:ext cx="11265763" cy="1325563"/>
          </a:xfrm>
        </p:spPr>
        <p:txBody>
          <a:bodyPr/>
          <a:lstStyle/>
          <a:p>
            <a:pPr algn="ctr"/>
            <a:r>
              <a:rPr lang="en-US" dirty="0"/>
              <a:t>8. Study of Different Techniques for Reducing LFD</a:t>
            </a:r>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1521717444"/>
              </p:ext>
            </p:extLst>
          </p:nvPr>
        </p:nvGraphicFramePr>
        <p:xfrm>
          <a:off x="6569474" y="5541441"/>
          <a:ext cx="4307370" cy="1140399"/>
        </p:xfrm>
        <a:graphic>
          <a:graphicData uri="http://schemas.openxmlformats.org/drawingml/2006/table">
            <a:tbl>
              <a:tblPr firstRow="1" bandRow="1">
                <a:tableStyleId>{5C22544A-7EE6-4342-B048-85BDC9FD1C3A}</a:tableStyleId>
              </a:tblPr>
              <a:tblGrid>
                <a:gridCol w="2153685">
                  <a:extLst>
                    <a:ext uri="{9D8B030D-6E8A-4147-A177-3AD203B41FA5}">
                      <a16:colId xmlns:a16="http://schemas.microsoft.com/office/drawing/2014/main" val="2833791612"/>
                    </a:ext>
                  </a:extLst>
                </a:gridCol>
                <a:gridCol w="2153685">
                  <a:extLst>
                    <a:ext uri="{9D8B030D-6E8A-4147-A177-3AD203B41FA5}">
                      <a16:colId xmlns:a16="http://schemas.microsoft.com/office/drawing/2014/main" val="2790366023"/>
                    </a:ext>
                  </a:extLst>
                </a:gridCol>
              </a:tblGrid>
              <a:tr h="408879">
                <a:tc>
                  <a:txBody>
                    <a:bodyPr/>
                    <a:lstStyle/>
                    <a:p>
                      <a:pPr algn="ctr"/>
                      <a:r>
                        <a:rPr lang="en-US" dirty="0"/>
                        <a:t>Initial</a:t>
                      </a:r>
                      <a:r>
                        <a:rPr lang="en-US" baseline="0" dirty="0"/>
                        <a:t> LFD</a:t>
                      </a:r>
                      <a:endParaRPr lang="en-IN" dirty="0"/>
                    </a:p>
                  </a:txBody>
                  <a:tcPr/>
                </a:tc>
                <a:tc>
                  <a:txBody>
                    <a:bodyPr/>
                    <a:lstStyle/>
                    <a:p>
                      <a:pPr algn="ctr"/>
                      <a:r>
                        <a:rPr lang="en-US" dirty="0"/>
                        <a:t>-5.49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24003">
                <a:tc>
                  <a:txBody>
                    <a:bodyPr/>
                    <a:lstStyle/>
                    <a:p>
                      <a:pPr algn="ctr"/>
                      <a:r>
                        <a:rPr lang="en-US" dirty="0"/>
                        <a:t>Final LFD</a:t>
                      </a:r>
                      <a:endParaRPr lang="en-IN" dirty="0"/>
                    </a:p>
                  </a:txBody>
                  <a:tcPr>
                    <a:solidFill>
                      <a:schemeClr val="accent6">
                        <a:lumMod val="60000"/>
                        <a:lumOff val="40000"/>
                      </a:schemeClr>
                    </a:solidFill>
                  </a:tcPr>
                </a:tc>
                <a:tc>
                  <a:txBody>
                    <a:bodyPr/>
                    <a:lstStyle/>
                    <a:p>
                      <a:pPr algn="ctr"/>
                      <a:r>
                        <a:rPr lang="en-US" dirty="0"/>
                        <a:t>-4.99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r h="324003">
                <a:tc>
                  <a:txBody>
                    <a:bodyPr/>
                    <a:lstStyle/>
                    <a:p>
                      <a:pPr algn="ctr"/>
                      <a:r>
                        <a:rPr lang="en-US" dirty="0"/>
                        <a:t>df/dp</a:t>
                      </a:r>
                      <a:endParaRPr lang="en-IN" dirty="0"/>
                    </a:p>
                  </a:txBody>
                  <a:tcPr>
                    <a:solidFill>
                      <a:schemeClr val="accent6">
                        <a:lumMod val="60000"/>
                        <a:lumOff val="40000"/>
                      </a:schemeClr>
                    </a:solidFill>
                  </a:tcPr>
                </a:tc>
                <a:tc>
                  <a:txBody>
                    <a:bodyPr/>
                    <a:lstStyle/>
                    <a:p>
                      <a:pPr algn="ctr"/>
                      <a:r>
                        <a:rPr lang="en-US" dirty="0"/>
                        <a:t>0.328 Hz/mbar</a:t>
                      </a:r>
                      <a:endParaRPr lang="en-IN" dirty="0"/>
                    </a:p>
                  </a:txBody>
                  <a:tcPr>
                    <a:solidFill>
                      <a:schemeClr val="accent6">
                        <a:lumMod val="60000"/>
                        <a:lumOff val="40000"/>
                      </a:schemeClr>
                    </a:solidFill>
                  </a:tcPr>
                </a:tc>
                <a:extLst>
                  <a:ext uri="{0D108BD9-81ED-4DB2-BD59-A6C34878D82A}">
                    <a16:rowId xmlns:a16="http://schemas.microsoft.com/office/drawing/2014/main" val="3790647089"/>
                  </a:ext>
                </a:extLst>
              </a:tr>
            </a:tbl>
          </a:graphicData>
        </a:graphic>
      </p:graphicFrame>
      <p:sp>
        <p:nvSpPr>
          <p:cNvPr id="10" name="TextBox 9"/>
          <p:cNvSpPr txBox="1"/>
          <p:nvPr/>
        </p:nvSpPr>
        <p:spPr>
          <a:xfrm>
            <a:off x="763478" y="1690688"/>
            <a:ext cx="1042238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To the previous model, a spoke disc was also inserted to curb the motion of spoke due to Lorentz forces and the LFD coefficient was calculated.</a:t>
            </a:r>
          </a:p>
          <a:p>
            <a:pPr marL="285750" indent="-285750">
              <a:buFont typeface="Arial" panose="020B0604020202020204" pitchFamily="34" charset="0"/>
              <a:buChar char="•"/>
            </a:pPr>
            <a:r>
              <a:rPr lang="en-US" dirty="0"/>
              <a:t>The model has been adjusted for df/dp to be as close as to zero by changing the bellow disc radius and again the LFD coefficient was calculated.</a:t>
            </a:r>
            <a:endParaRPr lang="en-IN" dirty="0"/>
          </a:p>
        </p:txBody>
      </p:sp>
      <p:graphicFrame>
        <p:nvGraphicFramePr>
          <p:cNvPr id="11" name="Table 10"/>
          <p:cNvGraphicFramePr>
            <a:graphicFrameLocks noGrp="1"/>
          </p:cNvGraphicFramePr>
          <p:nvPr>
            <p:extLst>
              <p:ext uri="{D42A27DB-BD31-4B8C-83A1-F6EECF244321}">
                <p14:modId xmlns:p14="http://schemas.microsoft.com/office/powerpoint/2010/main" val="3439224029"/>
              </p:ext>
            </p:extLst>
          </p:nvPr>
        </p:nvGraphicFramePr>
        <p:xfrm>
          <a:off x="1170914" y="3016251"/>
          <a:ext cx="4085057" cy="3566160"/>
        </p:xfrm>
        <a:graphic>
          <a:graphicData uri="http://schemas.openxmlformats.org/drawingml/2006/table">
            <a:tbl>
              <a:tblPr firstRow="1" bandRow="1">
                <a:tableStyleId>{5C22544A-7EE6-4342-B048-85BDC9FD1C3A}</a:tableStyleId>
              </a:tblPr>
              <a:tblGrid>
                <a:gridCol w="2095130">
                  <a:extLst>
                    <a:ext uri="{9D8B030D-6E8A-4147-A177-3AD203B41FA5}">
                      <a16:colId xmlns:a16="http://schemas.microsoft.com/office/drawing/2014/main" val="2999000631"/>
                    </a:ext>
                  </a:extLst>
                </a:gridCol>
                <a:gridCol w="1989927">
                  <a:extLst>
                    <a:ext uri="{9D8B030D-6E8A-4147-A177-3AD203B41FA5}">
                      <a16:colId xmlns:a16="http://schemas.microsoft.com/office/drawing/2014/main" val="2483453608"/>
                    </a:ext>
                  </a:extLst>
                </a:gridCol>
              </a:tblGrid>
              <a:tr h="307359">
                <a:tc>
                  <a:txBody>
                    <a:bodyPr/>
                    <a:lstStyle/>
                    <a:p>
                      <a:pPr algn="ctr"/>
                      <a:r>
                        <a:rPr lang="en-US" dirty="0"/>
                        <a:t>Parameter</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3926874494"/>
                  </a:ext>
                </a:extLst>
              </a:tr>
              <a:tr h="307359">
                <a:tc>
                  <a:txBody>
                    <a:bodyPr/>
                    <a:lstStyle/>
                    <a:p>
                      <a:pPr algn="ctr"/>
                      <a:r>
                        <a:rPr lang="en-US" dirty="0"/>
                        <a:t>Disc Radius</a:t>
                      </a:r>
                      <a:endParaRPr lang="en-IN" dirty="0"/>
                    </a:p>
                  </a:txBody>
                  <a:tcPr/>
                </a:tc>
                <a:tc>
                  <a:txBody>
                    <a:bodyPr/>
                    <a:lstStyle/>
                    <a:p>
                      <a:pPr algn="ctr"/>
                      <a:r>
                        <a:rPr lang="en-US" dirty="0"/>
                        <a:t>214 mm</a:t>
                      </a:r>
                      <a:endParaRPr lang="en-IN" dirty="0"/>
                    </a:p>
                  </a:txBody>
                  <a:tcPr/>
                </a:tc>
                <a:extLst>
                  <a:ext uri="{0D108BD9-81ED-4DB2-BD59-A6C34878D82A}">
                    <a16:rowId xmlns:a16="http://schemas.microsoft.com/office/drawing/2014/main" val="1478913447"/>
                  </a:ext>
                </a:extLst>
              </a:tr>
              <a:tr h="307359">
                <a:tc>
                  <a:txBody>
                    <a:bodyPr/>
                    <a:lstStyle/>
                    <a:p>
                      <a:pPr algn="ctr"/>
                      <a:r>
                        <a:rPr lang="en-US" dirty="0"/>
                        <a:t>Cavity</a:t>
                      </a:r>
                      <a:r>
                        <a:rPr lang="en-US" baseline="0" dirty="0"/>
                        <a:t> Thickness</a:t>
                      </a:r>
                      <a:endParaRPr lang="en-IN" dirty="0"/>
                    </a:p>
                  </a:txBody>
                  <a:tcPr/>
                </a:tc>
                <a:tc>
                  <a:txBody>
                    <a:bodyPr/>
                    <a:lstStyle/>
                    <a:p>
                      <a:pPr algn="ctr"/>
                      <a:r>
                        <a:rPr lang="en-US" dirty="0"/>
                        <a:t>4 mm</a:t>
                      </a:r>
                      <a:endParaRPr lang="en-IN" dirty="0"/>
                    </a:p>
                  </a:txBody>
                  <a:tcPr/>
                </a:tc>
                <a:extLst>
                  <a:ext uri="{0D108BD9-81ED-4DB2-BD59-A6C34878D82A}">
                    <a16:rowId xmlns:a16="http://schemas.microsoft.com/office/drawing/2014/main" val="3517010765"/>
                  </a:ext>
                </a:extLst>
              </a:tr>
              <a:tr h="307359">
                <a:tc>
                  <a:txBody>
                    <a:bodyPr/>
                    <a:lstStyle/>
                    <a:p>
                      <a:pPr algn="ctr"/>
                      <a:r>
                        <a:rPr lang="en-US" dirty="0"/>
                        <a:t>Jacket Thickness</a:t>
                      </a:r>
                      <a:endParaRPr lang="en-IN" dirty="0"/>
                    </a:p>
                  </a:txBody>
                  <a:tcPr/>
                </a:tc>
                <a:tc>
                  <a:txBody>
                    <a:bodyPr/>
                    <a:lstStyle/>
                    <a:p>
                      <a:pPr algn="ctr"/>
                      <a:r>
                        <a:rPr lang="en-US" dirty="0"/>
                        <a:t>7 mm</a:t>
                      </a:r>
                      <a:endParaRPr lang="en-IN" dirty="0"/>
                    </a:p>
                  </a:txBody>
                  <a:tcPr/>
                </a:tc>
                <a:extLst>
                  <a:ext uri="{0D108BD9-81ED-4DB2-BD59-A6C34878D82A}">
                    <a16:rowId xmlns:a16="http://schemas.microsoft.com/office/drawing/2014/main" val="208708544"/>
                  </a:ext>
                </a:extLst>
              </a:tr>
              <a:tr h="307359">
                <a:tc>
                  <a:txBody>
                    <a:bodyPr/>
                    <a:lstStyle/>
                    <a:p>
                      <a:pPr algn="ctr"/>
                      <a:r>
                        <a:rPr lang="en-US" dirty="0"/>
                        <a:t>Tuner Stiffness</a:t>
                      </a:r>
                      <a:endParaRPr lang="en-IN" dirty="0"/>
                    </a:p>
                  </a:txBody>
                  <a:tcPr/>
                </a:tc>
                <a:tc>
                  <a:txBody>
                    <a:bodyPr/>
                    <a:lstStyle/>
                    <a:p>
                      <a:pPr algn="ctr"/>
                      <a:r>
                        <a:rPr lang="en-US" dirty="0"/>
                        <a:t>40</a:t>
                      </a:r>
                      <a:r>
                        <a:rPr lang="en-US" baseline="0" dirty="0"/>
                        <a:t> kN/mm</a:t>
                      </a:r>
                      <a:endParaRPr lang="en-IN" dirty="0"/>
                    </a:p>
                  </a:txBody>
                  <a:tcPr/>
                </a:tc>
                <a:extLst>
                  <a:ext uri="{0D108BD9-81ED-4DB2-BD59-A6C34878D82A}">
                    <a16:rowId xmlns:a16="http://schemas.microsoft.com/office/drawing/2014/main" val="1946656067"/>
                  </a:ext>
                </a:extLst>
              </a:tr>
              <a:tr h="307359">
                <a:tc>
                  <a:txBody>
                    <a:bodyPr/>
                    <a:lstStyle/>
                    <a:p>
                      <a:pPr algn="ctr"/>
                      <a:r>
                        <a:rPr lang="en-US" dirty="0"/>
                        <a:t>Jacket thickness at</a:t>
                      </a:r>
                      <a:r>
                        <a:rPr lang="en-US" baseline="0" dirty="0"/>
                        <a:t> non-bellow side</a:t>
                      </a:r>
                      <a:endParaRPr lang="en-IN" dirty="0"/>
                    </a:p>
                  </a:txBody>
                  <a:tcPr/>
                </a:tc>
                <a:tc>
                  <a:txBody>
                    <a:bodyPr/>
                    <a:lstStyle/>
                    <a:p>
                      <a:pPr algn="ctr"/>
                      <a:r>
                        <a:rPr lang="en-US" dirty="0"/>
                        <a:t>12 mm </a:t>
                      </a:r>
                      <a:endParaRPr lang="en-IN" dirty="0"/>
                    </a:p>
                  </a:txBody>
                  <a:tcPr/>
                </a:tc>
                <a:extLst>
                  <a:ext uri="{0D108BD9-81ED-4DB2-BD59-A6C34878D82A}">
                    <a16:rowId xmlns:a16="http://schemas.microsoft.com/office/drawing/2014/main" val="23540305"/>
                  </a:ext>
                </a:extLst>
              </a:tr>
              <a:tr h="307359">
                <a:tc gridSpan="2">
                  <a:txBody>
                    <a:bodyPr/>
                    <a:lstStyle/>
                    <a:p>
                      <a:pPr algn="ctr"/>
                      <a:r>
                        <a:rPr lang="en-US" dirty="0"/>
                        <a:t>Donut rib moved down by 5 mm</a:t>
                      </a:r>
                      <a:endParaRPr lang="en-IN" dirty="0"/>
                    </a:p>
                  </a:txBody>
                  <a:tcPr/>
                </a:tc>
                <a:tc hMerge="1">
                  <a:txBody>
                    <a:bodyPr/>
                    <a:lstStyle/>
                    <a:p>
                      <a:pPr algn="ctr"/>
                      <a:endParaRPr lang="en-IN" dirty="0"/>
                    </a:p>
                  </a:txBody>
                  <a:tcPr/>
                </a:tc>
                <a:extLst>
                  <a:ext uri="{0D108BD9-81ED-4DB2-BD59-A6C34878D82A}">
                    <a16:rowId xmlns:a16="http://schemas.microsoft.com/office/drawing/2014/main" val="918480466"/>
                  </a:ext>
                </a:extLst>
              </a:tr>
              <a:tr h="307359">
                <a:tc gridSpan="2">
                  <a:txBody>
                    <a:bodyPr/>
                    <a:lstStyle/>
                    <a:p>
                      <a:pPr algn="ctr"/>
                      <a:r>
                        <a:rPr lang="en-US" dirty="0"/>
                        <a:t>CS connected to Jacket</a:t>
                      </a:r>
                      <a:endParaRPr lang="en-IN" dirty="0"/>
                    </a:p>
                  </a:txBody>
                  <a:tcPr/>
                </a:tc>
                <a:tc hMerge="1">
                  <a:txBody>
                    <a:bodyPr/>
                    <a:lstStyle/>
                    <a:p>
                      <a:pPr algn="ctr"/>
                      <a:endParaRPr lang="en-IN" dirty="0"/>
                    </a:p>
                  </a:txBody>
                  <a:tcPr/>
                </a:tc>
                <a:extLst>
                  <a:ext uri="{0D108BD9-81ED-4DB2-BD59-A6C34878D82A}">
                    <a16:rowId xmlns:a16="http://schemas.microsoft.com/office/drawing/2014/main" val="3769590574"/>
                  </a:ext>
                </a:extLst>
              </a:tr>
              <a:tr h="307359">
                <a:tc gridSpan="2">
                  <a:txBody>
                    <a:bodyPr/>
                    <a:lstStyle/>
                    <a:p>
                      <a:pPr algn="ctr"/>
                      <a:r>
                        <a:rPr lang="en-US" dirty="0"/>
                        <a:t>Spoke disc inserted</a:t>
                      </a:r>
                      <a:endParaRPr lang="en-IN" dirty="0"/>
                    </a:p>
                  </a:txBody>
                  <a:tcPr/>
                </a:tc>
                <a:tc hMerge="1">
                  <a:txBody>
                    <a:bodyPr/>
                    <a:lstStyle/>
                    <a:p>
                      <a:endParaRPr lang="en-IN"/>
                    </a:p>
                  </a:txBody>
                  <a:tcPr/>
                </a:tc>
                <a:extLst>
                  <a:ext uri="{0D108BD9-81ED-4DB2-BD59-A6C34878D82A}">
                    <a16:rowId xmlns:a16="http://schemas.microsoft.com/office/drawing/2014/main" val="946471476"/>
                  </a:ext>
                </a:extLst>
              </a:tr>
            </a:tbl>
          </a:graphicData>
        </a:graphic>
      </p:graphicFrame>
      <p:pic>
        <p:nvPicPr>
          <p:cNvPr id="3" name="Picture 2"/>
          <p:cNvPicPr>
            <a:picLocks noChangeAspect="1"/>
          </p:cNvPicPr>
          <p:nvPr/>
        </p:nvPicPr>
        <p:blipFill rotWithShape="1">
          <a:blip r:embed="rId3"/>
          <a:srcRect t="1016" r="13487"/>
          <a:stretch/>
        </p:blipFill>
        <p:spPr>
          <a:xfrm>
            <a:off x="5831572" y="2706330"/>
            <a:ext cx="5546159" cy="2727257"/>
          </a:xfrm>
          <a:prstGeom prst="rect">
            <a:avLst/>
          </a:prstGeom>
        </p:spPr>
      </p:pic>
      <p:sp>
        <p:nvSpPr>
          <p:cNvPr id="4" name="Slide Number Placeholder 3"/>
          <p:cNvSpPr>
            <a:spLocks noGrp="1"/>
          </p:cNvSpPr>
          <p:nvPr>
            <p:ph type="sldNum" sz="quarter" idx="12"/>
          </p:nvPr>
        </p:nvSpPr>
        <p:spPr/>
        <p:txBody>
          <a:bodyPr/>
          <a:lstStyle/>
          <a:p>
            <a:fld id="{84B0E83B-25BD-4523-984A-9558D782703C}" type="slidenum">
              <a:rPr lang="en-IN" smtClean="0"/>
              <a:t>37</a:t>
            </a:fld>
            <a:endParaRPr lang="en-IN"/>
          </a:p>
        </p:txBody>
      </p:sp>
      <p:sp>
        <p:nvSpPr>
          <p:cNvPr id="9" name="TextBox 8"/>
          <p:cNvSpPr txBox="1"/>
          <p:nvPr/>
        </p:nvSpPr>
        <p:spPr>
          <a:xfrm>
            <a:off x="9223899" y="1213502"/>
            <a:ext cx="2849733" cy="369332"/>
          </a:xfrm>
          <a:prstGeom prst="rect">
            <a:avLst/>
          </a:prstGeom>
          <a:noFill/>
        </p:spPr>
        <p:txBody>
          <a:bodyPr wrap="square" rtlCol="0">
            <a:spAutoFit/>
          </a:bodyPr>
          <a:lstStyle/>
          <a:p>
            <a:r>
              <a:rPr lang="en-US" dirty="0"/>
              <a:t>Completed on 01</a:t>
            </a:r>
            <a:r>
              <a:rPr lang="en-US" baseline="30000" dirty="0"/>
              <a:t>st</a:t>
            </a:r>
            <a:r>
              <a:rPr lang="en-US" dirty="0"/>
              <a:t> Feb 2019</a:t>
            </a:r>
            <a:endParaRPr lang="en-IN" dirty="0"/>
          </a:p>
        </p:txBody>
      </p:sp>
      <mc:AlternateContent xmlns:mc="http://schemas.openxmlformats.org/markup-compatibility/2006" xmlns:p14="http://schemas.microsoft.com/office/powerpoint/2010/main">
        <mc:Choice Requires="p14">
          <p:contentPart p14:bwMode="auto" r:id="rId4">
            <p14:nvContentPartPr>
              <p14:cNvPr id="14" name="Ink 13"/>
              <p14:cNvContentPartPr/>
              <p14:nvPr/>
            </p14:nvContentPartPr>
            <p14:xfrm>
              <a:off x="8114306" y="3861762"/>
              <a:ext cx="1420560" cy="559800"/>
            </p14:xfrm>
          </p:contentPart>
        </mc:Choice>
        <mc:Fallback xmlns="">
          <p:pic>
            <p:nvPicPr>
              <p:cNvPr id="14" name="Ink 13"/>
              <p:cNvPicPr/>
              <p:nvPr/>
            </p:nvPicPr>
            <p:blipFill>
              <a:blip r:embed="rId5"/>
              <a:stretch>
                <a:fillRect/>
              </a:stretch>
            </p:blipFill>
            <p:spPr>
              <a:xfrm>
                <a:off x="8104226" y="3834042"/>
                <a:ext cx="1440360" cy="602640"/>
              </a:xfrm>
              <a:prstGeom prst="rect">
                <a:avLst/>
              </a:prstGeom>
            </p:spPr>
          </p:pic>
        </mc:Fallback>
      </mc:AlternateContent>
    </p:spTree>
    <p:extLst>
      <p:ext uri="{BB962C8B-B14F-4D97-AF65-F5344CB8AC3E}">
        <p14:creationId xmlns:p14="http://schemas.microsoft.com/office/powerpoint/2010/main" val="3636792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8" y="365125"/>
            <a:ext cx="11265763" cy="1325563"/>
          </a:xfrm>
        </p:spPr>
        <p:txBody>
          <a:bodyPr/>
          <a:lstStyle/>
          <a:p>
            <a:pPr algn="ctr"/>
            <a:r>
              <a:rPr lang="en-US" dirty="0"/>
              <a:t>8. Study of Different Techniques for Reducing LFD</a:t>
            </a:r>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1991513322"/>
              </p:ext>
            </p:extLst>
          </p:nvPr>
        </p:nvGraphicFramePr>
        <p:xfrm>
          <a:off x="6560144" y="5308175"/>
          <a:ext cx="4307370" cy="1140399"/>
        </p:xfrm>
        <a:graphic>
          <a:graphicData uri="http://schemas.openxmlformats.org/drawingml/2006/table">
            <a:tbl>
              <a:tblPr firstRow="1" bandRow="1">
                <a:tableStyleId>{5C22544A-7EE6-4342-B048-85BDC9FD1C3A}</a:tableStyleId>
              </a:tblPr>
              <a:tblGrid>
                <a:gridCol w="2153685">
                  <a:extLst>
                    <a:ext uri="{9D8B030D-6E8A-4147-A177-3AD203B41FA5}">
                      <a16:colId xmlns:a16="http://schemas.microsoft.com/office/drawing/2014/main" val="2833791612"/>
                    </a:ext>
                  </a:extLst>
                </a:gridCol>
                <a:gridCol w="2153685">
                  <a:extLst>
                    <a:ext uri="{9D8B030D-6E8A-4147-A177-3AD203B41FA5}">
                      <a16:colId xmlns:a16="http://schemas.microsoft.com/office/drawing/2014/main" val="2790366023"/>
                    </a:ext>
                  </a:extLst>
                </a:gridCol>
              </a:tblGrid>
              <a:tr h="408879">
                <a:tc>
                  <a:txBody>
                    <a:bodyPr/>
                    <a:lstStyle/>
                    <a:p>
                      <a:pPr algn="ctr"/>
                      <a:r>
                        <a:rPr lang="en-US" dirty="0"/>
                        <a:t>Initial</a:t>
                      </a:r>
                      <a:r>
                        <a:rPr lang="en-US" baseline="0" dirty="0"/>
                        <a:t> LFD</a:t>
                      </a:r>
                      <a:endParaRPr lang="en-IN" dirty="0"/>
                    </a:p>
                  </a:txBody>
                  <a:tcPr/>
                </a:tc>
                <a:tc>
                  <a:txBody>
                    <a:bodyPr/>
                    <a:lstStyle/>
                    <a:p>
                      <a:pPr algn="ctr"/>
                      <a:r>
                        <a:rPr lang="en-US" dirty="0"/>
                        <a:t>-4.99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24003">
                <a:tc>
                  <a:txBody>
                    <a:bodyPr/>
                    <a:lstStyle/>
                    <a:p>
                      <a:pPr algn="ctr"/>
                      <a:r>
                        <a:rPr lang="en-US" dirty="0"/>
                        <a:t>Final LFD</a:t>
                      </a:r>
                      <a:endParaRPr lang="en-IN" dirty="0"/>
                    </a:p>
                  </a:txBody>
                  <a:tcPr>
                    <a:solidFill>
                      <a:schemeClr val="accent6">
                        <a:lumMod val="60000"/>
                        <a:lumOff val="40000"/>
                      </a:schemeClr>
                    </a:solidFill>
                  </a:tcPr>
                </a:tc>
                <a:tc>
                  <a:txBody>
                    <a:bodyPr/>
                    <a:lstStyle/>
                    <a:p>
                      <a:pPr algn="ctr"/>
                      <a:r>
                        <a:rPr lang="en-US" dirty="0"/>
                        <a:t>-4.74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r h="324003">
                <a:tc>
                  <a:txBody>
                    <a:bodyPr/>
                    <a:lstStyle/>
                    <a:p>
                      <a:pPr algn="ctr"/>
                      <a:r>
                        <a:rPr lang="en-US" dirty="0"/>
                        <a:t>df/dp</a:t>
                      </a:r>
                      <a:endParaRPr lang="en-IN" dirty="0"/>
                    </a:p>
                  </a:txBody>
                  <a:tcPr>
                    <a:solidFill>
                      <a:schemeClr val="accent6">
                        <a:lumMod val="60000"/>
                        <a:lumOff val="40000"/>
                      </a:schemeClr>
                    </a:solidFill>
                  </a:tcPr>
                </a:tc>
                <a:tc>
                  <a:txBody>
                    <a:bodyPr/>
                    <a:lstStyle/>
                    <a:p>
                      <a:pPr algn="ctr"/>
                      <a:r>
                        <a:rPr lang="en-US" dirty="0"/>
                        <a:t>-3.94 Hz/mbar</a:t>
                      </a:r>
                      <a:endParaRPr lang="en-IN" dirty="0"/>
                    </a:p>
                  </a:txBody>
                  <a:tcPr>
                    <a:solidFill>
                      <a:schemeClr val="accent6">
                        <a:lumMod val="60000"/>
                        <a:lumOff val="40000"/>
                      </a:schemeClr>
                    </a:solidFill>
                  </a:tcPr>
                </a:tc>
                <a:extLst>
                  <a:ext uri="{0D108BD9-81ED-4DB2-BD59-A6C34878D82A}">
                    <a16:rowId xmlns:a16="http://schemas.microsoft.com/office/drawing/2014/main" val="3790647089"/>
                  </a:ext>
                </a:extLst>
              </a:tr>
            </a:tbl>
          </a:graphicData>
        </a:graphic>
      </p:graphicFrame>
      <p:sp>
        <p:nvSpPr>
          <p:cNvPr id="10" name="TextBox 9"/>
          <p:cNvSpPr txBox="1"/>
          <p:nvPr/>
        </p:nvSpPr>
        <p:spPr>
          <a:xfrm>
            <a:off x="763478" y="1690688"/>
            <a:ext cx="10422386" cy="646331"/>
          </a:xfrm>
          <a:prstGeom prst="rect">
            <a:avLst/>
          </a:prstGeom>
          <a:noFill/>
        </p:spPr>
        <p:txBody>
          <a:bodyPr wrap="square" rtlCol="0">
            <a:spAutoFit/>
          </a:bodyPr>
          <a:lstStyle/>
          <a:p>
            <a:pPr marL="285750" indent="-285750">
              <a:buFont typeface="Arial" panose="020B0604020202020204" pitchFamily="34" charset="0"/>
              <a:buChar char="•"/>
            </a:pPr>
            <a:r>
              <a:rPr lang="en-US" dirty="0"/>
              <a:t>To the previous model, the thickness of the spoke was increased from 4 mm to 4.82 mm (spoke collar is already at 4.82 mm)</a:t>
            </a:r>
            <a:endParaRPr lang="en-IN" dirty="0"/>
          </a:p>
        </p:txBody>
      </p:sp>
      <p:graphicFrame>
        <p:nvGraphicFramePr>
          <p:cNvPr id="11" name="Table 10"/>
          <p:cNvGraphicFramePr>
            <a:graphicFrameLocks noGrp="1"/>
          </p:cNvGraphicFramePr>
          <p:nvPr>
            <p:extLst>
              <p:ext uri="{D42A27DB-BD31-4B8C-83A1-F6EECF244321}">
                <p14:modId xmlns:p14="http://schemas.microsoft.com/office/powerpoint/2010/main" val="2943996536"/>
              </p:ext>
            </p:extLst>
          </p:nvPr>
        </p:nvGraphicFramePr>
        <p:xfrm>
          <a:off x="1160590" y="2424430"/>
          <a:ext cx="4085057" cy="3931920"/>
        </p:xfrm>
        <a:graphic>
          <a:graphicData uri="http://schemas.openxmlformats.org/drawingml/2006/table">
            <a:tbl>
              <a:tblPr firstRow="1" bandRow="1">
                <a:tableStyleId>{5C22544A-7EE6-4342-B048-85BDC9FD1C3A}</a:tableStyleId>
              </a:tblPr>
              <a:tblGrid>
                <a:gridCol w="2095130">
                  <a:extLst>
                    <a:ext uri="{9D8B030D-6E8A-4147-A177-3AD203B41FA5}">
                      <a16:colId xmlns:a16="http://schemas.microsoft.com/office/drawing/2014/main" val="2999000631"/>
                    </a:ext>
                  </a:extLst>
                </a:gridCol>
                <a:gridCol w="1989927">
                  <a:extLst>
                    <a:ext uri="{9D8B030D-6E8A-4147-A177-3AD203B41FA5}">
                      <a16:colId xmlns:a16="http://schemas.microsoft.com/office/drawing/2014/main" val="2483453608"/>
                    </a:ext>
                  </a:extLst>
                </a:gridCol>
              </a:tblGrid>
              <a:tr h="307359">
                <a:tc>
                  <a:txBody>
                    <a:bodyPr/>
                    <a:lstStyle/>
                    <a:p>
                      <a:pPr algn="ctr"/>
                      <a:r>
                        <a:rPr lang="en-US" dirty="0"/>
                        <a:t>Parameter</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3926874494"/>
                  </a:ext>
                </a:extLst>
              </a:tr>
              <a:tr h="307359">
                <a:tc>
                  <a:txBody>
                    <a:bodyPr/>
                    <a:lstStyle/>
                    <a:p>
                      <a:pPr algn="ctr"/>
                      <a:r>
                        <a:rPr lang="en-US" dirty="0"/>
                        <a:t>Disc Radius</a:t>
                      </a:r>
                      <a:endParaRPr lang="en-IN" dirty="0"/>
                    </a:p>
                  </a:txBody>
                  <a:tcPr/>
                </a:tc>
                <a:tc>
                  <a:txBody>
                    <a:bodyPr/>
                    <a:lstStyle/>
                    <a:p>
                      <a:pPr algn="ctr"/>
                      <a:r>
                        <a:rPr lang="en-US" dirty="0"/>
                        <a:t>214 mm</a:t>
                      </a:r>
                      <a:endParaRPr lang="en-IN" dirty="0"/>
                    </a:p>
                  </a:txBody>
                  <a:tcPr/>
                </a:tc>
                <a:extLst>
                  <a:ext uri="{0D108BD9-81ED-4DB2-BD59-A6C34878D82A}">
                    <a16:rowId xmlns:a16="http://schemas.microsoft.com/office/drawing/2014/main" val="1478913447"/>
                  </a:ext>
                </a:extLst>
              </a:tr>
              <a:tr h="307359">
                <a:tc>
                  <a:txBody>
                    <a:bodyPr/>
                    <a:lstStyle/>
                    <a:p>
                      <a:pPr algn="ctr"/>
                      <a:r>
                        <a:rPr lang="en-US" dirty="0"/>
                        <a:t>Cavity</a:t>
                      </a:r>
                      <a:r>
                        <a:rPr lang="en-US" baseline="0" dirty="0"/>
                        <a:t> Thickness</a:t>
                      </a:r>
                      <a:endParaRPr lang="en-IN" dirty="0"/>
                    </a:p>
                  </a:txBody>
                  <a:tcPr/>
                </a:tc>
                <a:tc>
                  <a:txBody>
                    <a:bodyPr/>
                    <a:lstStyle/>
                    <a:p>
                      <a:pPr algn="ctr"/>
                      <a:r>
                        <a:rPr lang="en-US" dirty="0"/>
                        <a:t>4 mm</a:t>
                      </a:r>
                      <a:endParaRPr lang="en-IN" dirty="0"/>
                    </a:p>
                  </a:txBody>
                  <a:tcPr/>
                </a:tc>
                <a:extLst>
                  <a:ext uri="{0D108BD9-81ED-4DB2-BD59-A6C34878D82A}">
                    <a16:rowId xmlns:a16="http://schemas.microsoft.com/office/drawing/2014/main" val="3517010765"/>
                  </a:ext>
                </a:extLst>
              </a:tr>
              <a:tr h="307359">
                <a:tc>
                  <a:txBody>
                    <a:bodyPr/>
                    <a:lstStyle/>
                    <a:p>
                      <a:pPr algn="ctr"/>
                      <a:r>
                        <a:rPr lang="en-US" dirty="0"/>
                        <a:t>Jacket Thickness</a:t>
                      </a:r>
                      <a:endParaRPr lang="en-IN" dirty="0"/>
                    </a:p>
                  </a:txBody>
                  <a:tcPr/>
                </a:tc>
                <a:tc>
                  <a:txBody>
                    <a:bodyPr/>
                    <a:lstStyle/>
                    <a:p>
                      <a:pPr algn="ctr"/>
                      <a:r>
                        <a:rPr lang="en-US" dirty="0"/>
                        <a:t>7 mm</a:t>
                      </a:r>
                      <a:endParaRPr lang="en-IN" dirty="0"/>
                    </a:p>
                  </a:txBody>
                  <a:tcPr/>
                </a:tc>
                <a:extLst>
                  <a:ext uri="{0D108BD9-81ED-4DB2-BD59-A6C34878D82A}">
                    <a16:rowId xmlns:a16="http://schemas.microsoft.com/office/drawing/2014/main" val="208708544"/>
                  </a:ext>
                </a:extLst>
              </a:tr>
              <a:tr h="307359">
                <a:tc>
                  <a:txBody>
                    <a:bodyPr/>
                    <a:lstStyle/>
                    <a:p>
                      <a:pPr algn="ctr"/>
                      <a:r>
                        <a:rPr lang="en-US" dirty="0"/>
                        <a:t>Tuner Stiffness</a:t>
                      </a:r>
                      <a:endParaRPr lang="en-IN" dirty="0"/>
                    </a:p>
                  </a:txBody>
                  <a:tcPr/>
                </a:tc>
                <a:tc>
                  <a:txBody>
                    <a:bodyPr/>
                    <a:lstStyle/>
                    <a:p>
                      <a:pPr algn="ctr"/>
                      <a:r>
                        <a:rPr lang="en-US" dirty="0"/>
                        <a:t>40</a:t>
                      </a:r>
                      <a:r>
                        <a:rPr lang="en-US" baseline="0" dirty="0"/>
                        <a:t> kN/mm</a:t>
                      </a:r>
                      <a:endParaRPr lang="en-IN" dirty="0"/>
                    </a:p>
                  </a:txBody>
                  <a:tcPr/>
                </a:tc>
                <a:extLst>
                  <a:ext uri="{0D108BD9-81ED-4DB2-BD59-A6C34878D82A}">
                    <a16:rowId xmlns:a16="http://schemas.microsoft.com/office/drawing/2014/main" val="1946656067"/>
                  </a:ext>
                </a:extLst>
              </a:tr>
              <a:tr h="307359">
                <a:tc>
                  <a:txBody>
                    <a:bodyPr/>
                    <a:lstStyle/>
                    <a:p>
                      <a:pPr algn="ctr"/>
                      <a:r>
                        <a:rPr lang="en-US" dirty="0"/>
                        <a:t>Jacket thickness at</a:t>
                      </a:r>
                      <a:r>
                        <a:rPr lang="en-US" baseline="0" dirty="0"/>
                        <a:t> non-bellow side</a:t>
                      </a:r>
                      <a:endParaRPr lang="en-IN" dirty="0"/>
                    </a:p>
                  </a:txBody>
                  <a:tcPr/>
                </a:tc>
                <a:tc>
                  <a:txBody>
                    <a:bodyPr/>
                    <a:lstStyle/>
                    <a:p>
                      <a:pPr algn="ctr"/>
                      <a:r>
                        <a:rPr lang="en-US" dirty="0"/>
                        <a:t>12 mm </a:t>
                      </a:r>
                      <a:endParaRPr lang="en-IN" dirty="0"/>
                    </a:p>
                  </a:txBody>
                  <a:tcPr/>
                </a:tc>
                <a:extLst>
                  <a:ext uri="{0D108BD9-81ED-4DB2-BD59-A6C34878D82A}">
                    <a16:rowId xmlns:a16="http://schemas.microsoft.com/office/drawing/2014/main" val="23540305"/>
                  </a:ext>
                </a:extLst>
              </a:tr>
              <a:tr h="307359">
                <a:tc gridSpan="2">
                  <a:txBody>
                    <a:bodyPr/>
                    <a:lstStyle/>
                    <a:p>
                      <a:pPr algn="ctr"/>
                      <a:r>
                        <a:rPr lang="en-US" dirty="0"/>
                        <a:t>Donut rib moved down by 5 mm</a:t>
                      </a:r>
                      <a:endParaRPr lang="en-IN" dirty="0"/>
                    </a:p>
                  </a:txBody>
                  <a:tcPr/>
                </a:tc>
                <a:tc hMerge="1">
                  <a:txBody>
                    <a:bodyPr/>
                    <a:lstStyle/>
                    <a:p>
                      <a:pPr algn="ctr"/>
                      <a:endParaRPr lang="en-IN" dirty="0"/>
                    </a:p>
                  </a:txBody>
                  <a:tcPr/>
                </a:tc>
                <a:extLst>
                  <a:ext uri="{0D108BD9-81ED-4DB2-BD59-A6C34878D82A}">
                    <a16:rowId xmlns:a16="http://schemas.microsoft.com/office/drawing/2014/main" val="918480466"/>
                  </a:ext>
                </a:extLst>
              </a:tr>
              <a:tr h="307359">
                <a:tc gridSpan="2">
                  <a:txBody>
                    <a:bodyPr/>
                    <a:lstStyle/>
                    <a:p>
                      <a:pPr algn="ctr"/>
                      <a:r>
                        <a:rPr lang="en-US" dirty="0"/>
                        <a:t>CS connected to Jacket</a:t>
                      </a:r>
                      <a:endParaRPr lang="en-IN" dirty="0"/>
                    </a:p>
                  </a:txBody>
                  <a:tcPr/>
                </a:tc>
                <a:tc hMerge="1">
                  <a:txBody>
                    <a:bodyPr/>
                    <a:lstStyle/>
                    <a:p>
                      <a:pPr algn="ctr"/>
                      <a:endParaRPr lang="en-IN" dirty="0"/>
                    </a:p>
                  </a:txBody>
                  <a:tcPr/>
                </a:tc>
                <a:extLst>
                  <a:ext uri="{0D108BD9-81ED-4DB2-BD59-A6C34878D82A}">
                    <a16:rowId xmlns:a16="http://schemas.microsoft.com/office/drawing/2014/main" val="3769590574"/>
                  </a:ext>
                </a:extLst>
              </a:tr>
              <a:tr h="307359">
                <a:tc gridSpan="2">
                  <a:txBody>
                    <a:bodyPr/>
                    <a:lstStyle/>
                    <a:p>
                      <a:pPr algn="ctr"/>
                      <a:r>
                        <a:rPr lang="en-US" dirty="0"/>
                        <a:t>Spoke disc inserted</a:t>
                      </a:r>
                      <a:endParaRPr lang="en-IN" dirty="0"/>
                    </a:p>
                  </a:txBody>
                  <a:tcPr/>
                </a:tc>
                <a:tc hMerge="1">
                  <a:txBody>
                    <a:bodyPr/>
                    <a:lstStyle/>
                    <a:p>
                      <a:endParaRPr lang="en-IN"/>
                    </a:p>
                  </a:txBody>
                  <a:tcPr/>
                </a:tc>
                <a:extLst>
                  <a:ext uri="{0D108BD9-81ED-4DB2-BD59-A6C34878D82A}">
                    <a16:rowId xmlns:a16="http://schemas.microsoft.com/office/drawing/2014/main" val="946471476"/>
                  </a:ext>
                </a:extLst>
              </a:tr>
              <a:tr h="307359">
                <a:tc gridSpan="2">
                  <a:txBody>
                    <a:bodyPr/>
                    <a:lstStyle/>
                    <a:p>
                      <a:pPr algn="ctr"/>
                      <a:r>
                        <a:rPr lang="en-US" dirty="0"/>
                        <a:t>Whole Spoke Thickened to</a:t>
                      </a:r>
                      <a:r>
                        <a:rPr lang="en-US" baseline="0" dirty="0"/>
                        <a:t> 4.82 mm</a:t>
                      </a:r>
                      <a:endParaRPr lang="en-IN" dirty="0"/>
                    </a:p>
                  </a:txBody>
                  <a:tcPr/>
                </a:tc>
                <a:tc hMerge="1">
                  <a:txBody>
                    <a:bodyPr/>
                    <a:lstStyle/>
                    <a:p>
                      <a:endParaRPr lang="en-IN"/>
                    </a:p>
                  </a:txBody>
                  <a:tcPr/>
                </a:tc>
                <a:extLst>
                  <a:ext uri="{0D108BD9-81ED-4DB2-BD59-A6C34878D82A}">
                    <a16:rowId xmlns:a16="http://schemas.microsoft.com/office/drawing/2014/main" val="1390597415"/>
                  </a:ext>
                </a:extLst>
              </a:tr>
            </a:tbl>
          </a:graphicData>
        </a:graphic>
      </p:graphicFrame>
      <p:sp>
        <p:nvSpPr>
          <p:cNvPr id="4" name="Slide Number Placeholder 3"/>
          <p:cNvSpPr>
            <a:spLocks noGrp="1"/>
          </p:cNvSpPr>
          <p:nvPr>
            <p:ph type="sldNum" sz="quarter" idx="12"/>
          </p:nvPr>
        </p:nvSpPr>
        <p:spPr/>
        <p:txBody>
          <a:bodyPr/>
          <a:lstStyle/>
          <a:p>
            <a:fld id="{84B0E83B-25BD-4523-984A-9558D782703C}" type="slidenum">
              <a:rPr lang="en-IN" smtClean="0"/>
              <a:t>38</a:t>
            </a:fld>
            <a:endParaRPr lang="en-IN"/>
          </a:p>
        </p:txBody>
      </p:sp>
      <p:pic>
        <p:nvPicPr>
          <p:cNvPr id="5" name="Picture 4"/>
          <p:cNvPicPr>
            <a:picLocks noChangeAspect="1"/>
          </p:cNvPicPr>
          <p:nvPr/>
        </p:nvPicPr>
        <p:blipFill>
          <a:blip r:embed="rId3"/>
          <a:stretch>
            <a:fillRect/>
          </a:stretch>
        </p:blipFill>
        <p:spPr>
          <a:xfrm>
            <a:off x="5560203" y="2281521"/>
            <a:ext cx="6557151" cy="2852466"/>
          </a:xfrm>
          <a:prstGeom prst="rect">
            <a:avLst/>
          </a:prstGeom>
        </p:spPr>
      </p:pic>
      <p:sp>
        <p:nvSpPr>
          <p:cNvPr id="9" name="TextBox 8"/>
          <p:cNvSpPr txBox="1"/>
          <p:nvPr/>
        </p:nvSpPr>
        <p:spPr>
          <a:xfrm>
            <a:off x="9215021" y="1269560"/>
            <a:ext cx="2902333" cy="369332"/>
          </a:xfrm>
          <a:prstGeom prst="rect">
            <a:avLst/>
          </a:prstGeom>
          <a:noFill/>
        </p:spPr>
        <p:txBody>
          <a:bodyPr wrap="square" rtlCol="0">
            <a:spAutoFit/>
          </a:bodyPr>
          <a:lstStyle/>
          <a:p>
            <a:r>
              <a:rPr lang="en-US" dirty="0"/>
              <a:t>Completed on 15</a:t>
            </a:r>
            <a:r>
              <a:rPr lang="en-US" baseline="30000" dirty="0"/>
              <a:t>th</a:t>
            </a:r>
            <a:r>
              <a:rPr lang="en-US" dirty="0"/>
              <a:t> Feb 2019</a:t>
            </a:r>
            <a:endParaRPr lang="en-IN" dirty="0"/>
          </a:p>
        </p:txBody>
      </p:sp>
    </p:spTree>
    <p:extLst>
      <p:ext uri="{BB962C8B-B14F-4D97-AF65-F5344CB8AC3E}">
        <p14:creationId xmlns:p14="http://schemas.microsoft.com/office/powerpoint/2010/main" val="2733975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8" y="365125"/>
            <a:ext cx="11265763" cy="1325563"/>
          </a:xfrm>
        </p:spPr>
        <p:txBody>
          <a:bodyPr/>
          <a:lstStyle/>
          <a:p>
            <a:pPr algn="ctr"/>
            <a:r>
              <a:rPr lang="en-US" dirty="0"/>
              <a:t>8. Study of Different Techniques for Reducing LFD</a:t>
            </a: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39</a:t>
            </a:fld>
            <a:endParaRPr lang="en-IN"/>
          </a:p>
        </p:txBody>
      </p:sp>
      <p:sp>
        <p:nvSpPr>
          <p:cNvPr id="9" name="TextBox 8"/>
          <p:cNvSpPr txBox="1"/>
          <p:nvPr/>
        </p:nvSpPr>
        <p:spPr>
          <a:xfrm>
            <a:off x="9215021" y="1269560"/>
            <a:ext cx="2902333" cy="369332"/>
          </a:xfrm>
          <a:prstGeom prst="rect">
            <a:avLst/>
          </a:prstGeom>
          <a:noFill/>
        </p:spPr>
        <p:txBody>
          <a:bodyPr wrap="square" rtlCol="0">
            <a:spAutoFit/>
          </a:bodyPr>
          <a:lstStyle/>
          <a:p>
            <a:r>
              <a:rPr lang="en-US" dirty="0"/>
              <a:t>Completed on 15</a:t>
            </a:r>
            <a:r>
              <a:rPr lang="en-US" baseline="30000" dirty="0"/>
              <a:t>th</a:t>
            </a:r>
            <a:r>
              <a:rPr lang="en-US" dirty="0"/>
              <a:t> Feb 2019</a:t>
            </a:r>
            <a:endParaRPr lang="en-IN" dirty="0"/>
          </a:p>
        </p:txBody>
      </p:sp>
      <p:graphicFrame>
        <p:nvGraphicFramePr>
          <p:cNvPr id="12" name="Chart 11">
            <a:extLst>
              <a:ext uri="{FF2B5EF4-FFF2-40B4-BE49-F238E27FC236}">
                <a16:creationId xmlns:a16="http://schemas.microsoft.com/office/drawing/2014/main" id="{72F26415-3048-43EA-AB5B-7848DCBA8766}"/>
              </a:ext>
            </a:extLst>
          </p:cNvPr>
          <p:cNvGraphicFramePr>
            <a:graphicFrameLocks/>
          </p:cNvGraphicFramePr>
          <p:nvPr>
            <p:extLst>
              <p:ext uri="{D42A27DB-BD31-4B8C-83A1-F6EECF244321}">
                <p14:modId xmlns:p14="http://schemas.microsoft.com/office/powerpoint/2010/main" val="1334410254"/>
              </p:ext>
            </p:extLst>
          </p:nvPr>
        </p:nvGraphicFramePr>
        <p:xfrm>
          <a:off x="5850476" y="2366169"/>
          <a:ext cx="5876925" cy="3314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12054" y="3284855"/>
            <a:ext cx="451873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 study was done on the previous model to see </a:t>
            </a:r>
            <a:r>
              <a:rPr lang="en-US"/>
              <a:t>the Tuner </a:t>
            </a:r>
            <a:r>
              <a:rPr lang="en-US" dirty="0"/>
              <a:t>stiffness effect by changing the Tuner stiffness from 0 to 120 kN/mm.</a:t>
            </a:r>
          </a:p>
          <a:p>
            <a:pPr marL="285750" indent="-285750">
              <a:buFont typeface="Arial" panose="020B0604020202020204" pitchFamily="34" charset="0"/>
              <a:buChar char="•"/>
            </a:pPr>
            <a:r>
              <a:rPr lang="en-US" dirty="0"/>
              <a:t>We can observe that by increasing the Tuner stiffness to 120 kN/mm, LFD decreased to -4.28 Hz/(MV/m)</a:t>
            </a:r>
            <a:r>
              <a:rPr lang="en-US" baseline="30000" dirty="0"/>
              <a:t>2</a:t>
            </a:r>
            <a:r>
              <a:rPr lang="en-US" dirty="0"/>
              <a:t>.</a:t>
            </a:r>
            <a:endParaRPr lang="en-IN" dirty="0"/>
          </a:p>
        </p:txBody>
      </p:sp>
    </p:spTree>
    <p:extLst>
      <p:ext uri="{BB962C8B-B14F-4D97-AF65-F5344CB8AC3E}">
        <p14:creationId xmlns:p14="http://schemas.microsoft.com/office/powerpoint/2010/main" val="309486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20" y="365125"/>
            <a:ext cx="11887200" cy="1325563"/>
          </a:xfrm>
        </p:spPr>
        <p:txBody>
          <a:bodyPr/>
          <a:lstStyle/>
          <a:p>
            <a:pPr algn="ctr"/>
            <a:r>
              <a:rPr lang="en-US" dirty="0"/>
              <a:t>Parameters varied during the Simulations</a:t>
            </a: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4</a:t>
            </a:fld>
            <a:endParaRPr lang="en-IN"/>
          </a:p>
        </p:txBody>
      </p:sp>
      <p:sp>
        <p:nvSpPr>
          <p:cNvPr id="5" name="TextBox 4"/>
          <p:cNvSpPr txBox="1"/>
          <p:nvPr/>
        </p:nvSpPr>
        <p:spPr>
          <a:xfrm>
            <a:off x="1065321" y="3284855"/>
            <a:ext cx="1376039" cy="369332"/>
          </a:xfrm>
          <a:prstGeom prst="rect">
            <a:avLst/>
          </a:prstGeom>
          <a:noFill/>
          <a:ln>
            <a:solidFill>
              <a:schemeClr val="tx2">
                <a:lumMod val="50000"/>
              </a:schemeClr>
            </a:solidFill>
          </a:ln>
        </p:spPr>
        <p:txBody>
          <a:bodyPr wrap="square" rtlCol="0">
            <a:spAutoFit/>
          </a:bodyPr>
          <a:lstStyle/>
          <a:p>
            <a:pPr algn="ctr"/>
            <a:r>
              <a:rPr lang="en-US" dirty="0"/>
              <a:t>For LFD</a:t>
            </a:r>
            <a:endParaRPr lang="en-IN" dirty="0"/>
          </a:p>
        </p:txBody>
      </p:sp>
      <p:sp>
        <p:nvSpPr>
          <p:cNvPr id="6" name="TextBox 5"/>
          <p:cNvSpPr txBox="1"/>
          <p:nvPr/>
        </p:nvSpPr>
        <p:spPr>
          <a:xfrm>
            <a:off x="3709943" y="2647420"/>
            <a:ext cx="2605227" cy="369332"/>
          </a:xfrm>
          <a:prstGeom prst="rect">
            <a:avLst/>
          </a:prstGeom>
          <a:noFill/>
          <a:ln>
            <a:solidFill>
              <a:schemeClr val="tx2">
                <a:lumMod val="50000"/>
              </a:schemeClr>
            </a:solidFill>
          </a:ln>
        </p:spPr>
        <p:txBody>
          <a:bodyPr wrap="square" rtlCol="0">
            <a:spAutoFit/>
          </a:bodyPr>
          <a:lstStyle/>
          <a:p>
            <a:pPr algn="ctr"/>
            <a:r>
              <a:rPr lang="en-US" dirty="0"/>
              <a:t>Jacket thickness</a:t>
            </a:r>
            <a:endParaRPr lang="en-IN" dirty="0"/>
          </a:p>
        </p:txBody>
      </p:sp>
      <p:sp>
        <p:nvSpPr>
          <p:cNvPr id="7" name="TextBox 6"/>
          <p:cNvSpPr txBox="1"/>
          <p:nvPr/>
        </p:nvSpPr>
        <p:spPr>
          <a:xfrm>
            <a:off x="3709943" y="2009985"/>
            <a:ext cx="2605227" cy="369332"/>
          </a:xfrm>
          <a:prstGeom prst="rect">
            <a:avLst/>
          </a:prstGeom>
          <a:noFill/>
          <a:ln>
            <a:solidFill>
              <a:schemeClr val="tx2">
                <a:lumMod val="50000"/>
              </a:schemeClr>
            </a:solidFill>
          </a:ln>
        </p:spPr>
        <p:txBody>
          <a:bodyPr wrap="square" rtlCol="0">
            <a:spAutoFit/>
          </a:bodyPr>
          <a:lstStyle/>
          <a:p>
            <a:pPr algn="ctr"/>
            <a:r>
              <a:rPr lang="en-US" dirty="0"/>
              <a:t>Cavity Thickness</a:t>
            </a:r>
            <a:endParaRPr lang="en-IN" dirty="0"/>
          </a:p>
        </p:txBody>
      </p:sp>
      <p:sp>
        <p:nvSpPr>
          <p:cNvPr id="8" name="TextBox 7"/>
          <p:cNvSpPr txBox="1"/>
          <p:nvPr/>
        </p:nvSpPr>
        <p:spPr>
          <a:xfrm>
            <a:off x="3709943" y="3922290"/>
            <a:ext cx="2605227" cy="369332"/>
          </a:xfrm>
          <a:prstGeom prst="rect">
            <a:avLst/>
          </a:prstGeom>
          <a:noFill/>
          <a:ln>
            <a:solidFill>
              <a:schemeClr val="tx2">
                <a:lumMod val="50000"/>
              </a:schemeClr>
            </a:solidFill>
          </a:ln>
        </p:spPr>
        <p:txBody>
          <a:bodyPr wrap="square" rtlCol="0">
            <a:spAutoFit/>
          </a:bodyPr>
          <a:lstStyle/>
          <a:p>
            <a:pPr algn="ctr"/>
            <a:r>
              <a:rPr lang="en-US" dirty="0"/>
              <a:t>Tuner stiffness</a:t>
            </a:r>
            <a:endParaRPr lang="en-IN" dirty="0"/>
          </a:p>
        </p:txBody>
      </p:sp>
      <p:sp>
        <p:nvSpPr>
          <p:cNvPr id="9" name="TextBox 8"/>
          <p:cNvSpPr txBox="1"/>
          <p:nvPr/>
        </p:nvSpPr>
        <p:spPr>
          <a:xfrm>
            <a:off x="3709943" y="3284855"/>
            <a:ext cx="2605227" cy="369332"/>
          </a:xfrm>
          <a:prstGeom prst="rect">
            <a:avLst/>
          </a:prstGeom>
          <a:noFill/>
          <a:ln>
            <a:solidFill>
              <a:schemeClr val="tx2">
                <a:lumMod val="50000"/>
              </a:schemeClr>
            </a:solidFill>
          </a:ln>
        </p:spPr>
        <p:txBody>
          <a:bodyPr wrap="square" rtlCol="0">
            <a:spAutoFit/>
          </a:bodyPr>
          <a:lstStyle/>
          <a:p>
            <a:pPr algn="ctr"/>
            <a:r>
              <a:rPr lang="en-US" dirty="0"/>
              <a:t>Bellow disc radius</a:t>
            </a:r>
            <a:endParaRPr lang="en-IN" dirty="0"/>
          </a:p>
        </p:txBody>
      </p:sp>
      <p:sp>
        <p:nvSpPr>
          <p:cNvPr id="10" name="TextBox 9"/>
          <p:cNvSpPr txBox="1"/>
          <p:nvPr/>
        </p:nvSpPr>
        <p:spPr>
          <a:xfrm>
            <a:off x="3709943" y="4559725"/>
            <a:ext cx="2605227" cy="646331"/>
          </a:xfrm>
          <a:prstGeom prst="rect">
            <a:avLst/>
          </a:prstGeom>
          <a:noFill/>
          <a:ln>
            <a:solidFill>
              <a:schemeClr val="tx2">
                <a:lumMod val="50000"/>
              </a:schemeClr>
            </a:solidFill>
          </a:ln>
        </p:spPr>
        <p:txBody>
          <a:bodyPr wrap="square" rtlCol="0">
            <a:spAutoFit/>
          </a:bodyPr>
          <a:lstStyle/>
          <a:p>
            <a:pPr algn="ctr"/>
            <a:r>
              <a:rPr lang="en-US" dirty="0"/>
              <a:t>Cavity model changes &amp; boundary conditions</a:t>
            </a:r>
            <a:endParaRPr lang="en-IN" dirty="0"/>
          </a:p>
        </p:txBody>
      </p:sp>
      <p:cxnSp>
        <p:nvCxnSpPr>
          <p:cNvPr id="12" name="Straight Arrow Connector 11"/>
          <p:cNvCxnSpPr>
            <a:stCxn id="5" idx="3"/>
            <a:endCxn id="7" idx="1"/>
          </p:cNvCxnSpPr>
          <p:nvPr/>
        </p:nvCxnSpPr>
        <p:spPr>
          <a:xfrm flipV="1">
            <a:off x="2441360" y="2194651"/>
            <a:ext cx="1268583" cy="1274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a:endCxn id="6" idx="1"/>
          </p:cNvCxnSpPr>
          <p:nvPr/>
        </p:nvCxnSpPr>
        <p:spPr>
          <a:xfrm flipV="1">
            <a:off x="2441360" y="2832086"/>
            <a:ext cx="1268583" cy="637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a:endCxn id="9" idx="1"/>
          </p:cNvCxnSpPr>
          <p:nvPr/>
        </p:nvCxnSpPr>
        <p:spPr>
          <a:xfrm>
            <a:off x="2441360" y="3469521"/>
            <a:ext cx="12685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8" idx="1"/>
          </p:cNvCxnSpPr>
          <p:nvPr/>
        </p:nvCxnSpPr>
        <p:spPr>
          <a:xfrm>
            <a:off x="2441360" y="3469521"/>
            <a:ext cx="1268583" cy="637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10" idx="1"/>
          </p:cNvCxnSpPr>
          <p:nvPr/>
        </p:nvCxnSpPr>
        <p:spPr>
          <a:xfrm>
            <a:off x="2441360" y="3469521"/>
            <a:ext cx="1268583" cy="1413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75141" y="3284855"/>
            <a:ext cx="1376039" cy="369332"/>
          </a:xfrm>
          <a:prstGeom prst="rect">
            <a:avLst/>
          </a:prstGeom>
          <a:noFill/>
          <a:ln>
            <a:solidFill>
              <a:schemeClr val="tx2">
                <a:lumMod val="50000"/>
              </a:schemeClr>
            </a:solidFill>
          </a:ln>
        </p:spPr>
        <p:txBody>
          <a:bodyPr wrap="square" rtlCol="0">
            <a:spAutoFit/>
          </a:bodyPr>
          <a:lstStyle/>
          <a:p>
            <a:pPr algn="ctr"/>
            <a:r>
              <a:rPr lang="en-US" dirty="0"/>
              <a:t>For df/dp</a:t>
            </a:r>
            <a:endParaRPr lang="en-IN" dirty="0"/>
          </a:p>
        </p:txBody>
      </p:sp>
      <p:sp>
        <p:nvSpPr>
          <p:cNvPr id="27" name="TextBox 26"/>
          <p:cNvSpPr txBox="1"/>
          <p:nvPr/>
        </p:nvSpPr>
        <p:spPr>
          <a:xfrm>
            <a:off x="9183761" y="3284855"/>
            <a:ext cx="2605227" cy="369332"/>
          </a:xfrm>
          <a:prstGeom prst="rect">
            <a:avLst/>
          </a:prstGeom>
          <a:noFill/>
          <a:ln>
            <a:solidFill>
              <a:schemeClr val="tx2">
                <a:lumMod val="50000"/>
              </a:schemeClr>
            </a:solidFill>
          </a:ln>
        </p:spPr>
        <p:txBody>
          <a:bodyPr wrap="square" rtlCol="0">
            <a:spAutoFit/>
          </a:bodyPr>
          <a:lstStyle/>
          <a:p>
            <a:pPr algn="ctr"/>
            <a:r>
              <a:rPr lang="en-US" dirty="0"/>
              <a:t>Bellow disc radius</a:t>
            </a:r>
            <a:endParaRPr lang="en-IN" dirty="0"/>
          </a:p>
        </p:txBody>
      </p:sp>
      <p:cxnSp>
        <p:nvCxnSpPr>
          <p:cNvPr id="29" name="Straight Arrow Connector 28"/>
          <p:cNvCxnSpPr>
            <a:stCxn id="26" idx="3"/>
            <a:endCxn id="27" idx="1"/>
          </p:cNvCxnSpPr>
          <p:nvPr/>
        </p:nvCxnSpPr>
        <p:spPr>
          <a:xfrm>
            <a:off x="8151180" y="3469521"/>
            <a:ext cx="10325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p:cNvSpPr/>
          <p:nvPr/>
        </p:nvSpPr>
        <p:spPr>
          <a:xfrm>
            <a:off x="870012" y="5637320"/>
            <a:ext cx="10386874" cy="7190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The LFD &amp; df/dp mostly depend on the above parameters and these are varied to get the required values. These parameters are to be observed during the presentation.</a:t>
            </a:r>
            <a:endParaRPr lang="en-IN" dirty="0"/>
          </a:p>
        </p:txBody>
      </p:sp>
    </p:spTree>
    <p:extLst>
      <p:ext uri="{BB962C8B-B14F-4D97-AF65-F5344CB8AC3E}">
        <p14:creationId xmlns:p14="http://schemas.microsoft.com/office/powerpoint/2010/main" val="3594196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71" y="171006"/>
            <a:ext cx="11265763" cy="867682"/>
          </a:xfrm>
        </p:spPr>
        <p:txBody>
          <a:bodyPr/>
          <a:lstStyle/>
          <a:p>
            <a:pPr algn="ctr"/>
            <a:r>
              <a:rPr lang="en-US" dirty="0"/>
              <a:t>8. Study of Different Techniques for Reducing LFD</a:t>
            </a:r>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202307961"/>
              </p:ext>
            </p:extLst>
          </p:nvPr>
        </p:nvGraphicFramePr>
        <p:xfrm>
          <a:off x="6449588" y="4194913"/>
          <a:ext cx="4330010" cy="1119380"/>
        </p:xfrm>
        <a:graphic>
          <a:graphicData uri="http://schemas.openxmlformats.org/drawingml/2006/table">
            <a:tbl>
              <a:tblPr firstRow="1" bandRow="1">
                <a:tableStyleId>{5C22544A-7EE6-4342-B048-85BDC9FD1C3A}</a:tableStyleId>
              </a:tblPr>
              <a:tblGrid>
                <a:gridCol w="2165005">
                  <a:extLst>
                    <a:ext uri="{9D8B030D-6E8A-4147-A177-3AD203B41FA5}">
                      <a16:colId xmlns:a16="http://schemas.microsoft.com/office/drawing/2014/main" val="2833791612"/>
                    </a:ext>
                  </a:extLst>
                </a:gridCol>
                <a:gridCol w="2165005">
                  <a:extLst>
                    <a:ext uri="{9D8B030D-6E8A-4147-A177-3AD203B41FA5}">
                      <a16:colId xmlns:a16="http://schemas.microsoft.com/office/drawing/2014/main" val="2790366023"/>
                    </a:ext>
                  </a:extLst>
                </a:gridCol>
              </a:tblGrid>
              <a:tr h="387860">
                <a:tc>
                  <a:txBody>
                    <a:bodyPr/>
                    <a:lstStyle/>
                    <a:p>
                      <a:pPr algn="ctr"/>
                      <a:r>
                        <a:rPr lang="en-US" dirty="0"/>
                        <a:t>Initial</a:t>
                      </a:r>
                      <a:r>
                        <a:rPr lang="en-US" baseline="0" dirty="0"/>
                        <a:t> LFD</a:t>
                      </a:r>
                      <a:endParaRPr lang="en-IN" dirty="0"/>
                    </a:p>
                  </a:txBody>
                  <a:tcPr/>
                </a:tc>
                <a:tc>
                  <a:txBody>
                    <a:bodyPr/>
                    <a:lstStyle/>
                    <a:p>
                      <a:pPr algn="ctr"/>
                      <a:r>
                        <a:rPr lang="en-US" dirty="0"/>
                        <a:t>-4.74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46957">
                <a:tc>
                  <a:txBody>
                    <a:bodyPr/>
                    <a:lstStyle/>
                    <a:p>
                      <a:pPr algn="ctr"/>
                      <a:r>
                        <a:rPr lang="en-US" dirty="0"/>
                        <a:t>Final LFD</a:t>
                      </a:r>
                      <a:endParaRPr lang="en-IN" dirty="0"/>
                    </a:p>
                  </a:txBody>
                  <a:tcPr>
                    <a:solidFill>
                      <a:schemeClr val="accent6">
                        <a:lumMod val="60000"/>
                        <a:lumOff val="40000"/>
                      </a:schemeClr>
                    </a:solidFill>
                  </a:tcPr>
                </a:tc>
                <a:tc>
                  <a:txBody>
                    <a:bodyPr/>
                    <a:lstStyle/>
                    <a:p>
                      <a:pPr algn="ctr"/>
                      <a:r>
                        <a:rPr lang="en-US" dirty="0"/>
                        <a:t>-4.83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r h="346957">
                <a:tc>
                  <a:txBody>
                    <a:bodyPr/>
                    <a:lstStyle/>
                    <a:p>
                      <a:pPr algn="ctr"/>
                      <a:r>
                        <a:rPr lang="en-US" dirty="0"/>
                        <a:t>df/dp</a:t>
                      </a:r>
                      <a:endParaRPr lang="en-IN" dirty="0"/>
                    </a:p>
                  </a:txBody>
                  <a:tcPr>
                    <a:solidFill>
                      <a:schemeClr val="accent6">
                        <a:lumMod val="60000"/>
                        <a:lumOff val="40000"/>
                      </a:schemeClr>
                    </a:solidFill>
                  </a:tcPr>
                </a:tc>
                <a:tc>
                  <a:txBody>
                    <a:bodyPr/>
                    <a:lstStyle/>
                    <a:p>
                      <a:pPr algn="ctr"/>
                      <a:r>
                        <a:rPr lang="en-US" dirty="0"/>
                        <a:t>-1.92 Hz/mbar</a:t>
                      </a:r>
                      <a:endParaRPr lang="en-IN" dirty="0"/>
                    </a:p>
                  </a:txBody>
                  <a:tcPr>
                    <a:solidFill>
                      <a:schemeClr val="accent6">
                        <a:lumMod val="60000"/>
                        <a:lumOff val="40000"/>
                      </a:schemeClr>
                    </a:solidFill>
                  </a:tcPr>
                </a:tc>
                <a:extLst>
                  <a:ext uri="{0D108BD9-81ED-4DB2-BD59-A6C34878D82A}">
                    <a16:rowId xmlns:a16="http://schemas.microsoft.com/office/drawing/2014/main" val="3790647089"/>
                  </a:ext>
                </a:extLst>
              </a:tr>
            </a:tbl>
          </a:graphicData>
        </a:graphic>
      </p:graphicFrame>
      <p:sp>
        <p:nvSpPr>
          <p:cNvPr id="10" name="TextBox 9"/>
          <p:cNvSpPr txBox="1"/>
          <p:nvPr/>
        </p:nvSpPr>
        <p:spPr>
          <a:xfrm>
            <a:off x="763477" y="1069388"/>
            <a:ext cx="10477167" cy="646331"/>
          </a:xfrm>
          <a:prstGeom prst="rect">
            <a:avLst/>
          </a:prstGeom>
          <a:noFill/>
        </p:spPr>
        <p:txBody>
          <a:bodyPr wrap="square" rtlCol="0">
            <a:spAutoFit/>
          </a:bodyPr>
          <a:lstStyle/>
          <a:p>
            <a:pPr marL="285750" indent="-285750">
              <a:buFont typeface="Arial" panose="020B0604020202020204" pitchFamily="34" charset="0"/>
              <a:buChar char="•"/>
            </a:pPr>
            <a:r>
              <a:rPr lang="en-US" dirty="0"/>
              <a:t>Here, the connection between cavity and jacket through small pins over the circumferential stiffeners are </a:t>
            </a:r>
            <a:r>
              <a:rPr lang="en-US" dirty="0">
                <a:solidFill>
                  <a:srgbClr val="FF0000"/>
                </a:solidFill>
              </a:rPr>
              <a:t>removed</a:t>
            </a:r>
            <a:r>
              <a:rPr lang="en-US" dirty="0"/>
              <a:t> from the previous model.</a:t>
            </a:r>
            <a:endParaRPr lang="en-IN" dirty="0"/>
          </a:p>
        </p:txBody>
      </p:sp>
      <p:graphicFrame>
        <p:nvGraphicFramePr>
          <p:cNvPr id="11" name="Table 10"/>
          <p:cNvGraphicFramePr>
            <a:graphicFrameLocks noGrp="1"/>
          </p:cNvGraphicFramePr>
          <p:nvPr>
            <p:extLst>
              <p:ext uri="{D42A27DB-BD31-4B8C-83A1-F6EECF244321}">
                <p14:modId xmlns:p14="http://schemas.microsoft.com/office/powerpoint/2010/main" val="1534728496"/>
              </p:ext>
            </p:extLst>
          </p:nvPr>
        </p:nvGraphicFramePr>
        <p:xfrm>
          <a:off x="1137950" y="1748133"/>
          <a:ext cx="4106528" cy="3566160"/>
        </p:xfrm>
        <a:graphic>
          <a:graphicData uri="http://schemas.openxmlformats.org/drawingml/2006/table">
            <a:tbl>
              <a:tblPr firstRow="1" bandRow="1">
                <a:tableStyleId>{5C22544A-7EE6-4342-B048-85BDC9FD1C3A}</a:tableStyleId>
              </a:tblPr>
              <a:tblGrid>
                <a:gridCol w="2106142">
                  <a:extLst>
                    <a:ext uri="{9D8B030D-6E8A-4147-A177-3AD203B41FA5}">
                      <a16:colId xmlns:a16="http://schemas.microsoft.com/office/drawing/2014/main" val="2999000631"/>
                    </a:ext>
                  </a:extLst>
                </a:gridCol>
                <a:gridCol w="2000386">
                  <a:extLst>
                    <a:ext uri="{9D8B030D-6E8A-4147-A177-3AD203B41FA5}">
                      <a16:colId xmlns:a16="http://schemas.microsoft.com/office/drawing/2014/main" val="2483453608"/>
                    </a:ext>
                  </a:extLst>
                </a:gridCol>
              </a:tblGrid>
              <a:tr h="346957">
                <a:tc>
                  <a:txBody>
                    <a:bodyPr/>
                    <a:lstStyle/>
                    <a:p>
                      <a:pPr algn="ctr"/>
                      <a:r>
                        <a:rPr lang="en-US" dirty="0"/>
                        <a:t>Parameter</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3926874494"/>
                  </a:ext>
                </a:extLst>
              </a:tr>
              <a:tr h="346957">
                <a:tc>
                  <a:txBody>
                    <a:bodyPr/>
                    <a:lstStyle/>
                    <a:p>
                      <a:pPr algn="ctr"/>
                      <a:r>
                        <a:rPr lang="en-US" dirty="0"/>
                        <a:t>Disc Radius</a:t>
                      </a:r>
                      <a:endParaRPr lang="en-IN" dirty="0"/>
                    </a:p>
                  </a:txBody>
                  <a:tcPr/>
                </a:tc>
                <a:tc>
                  <a:txBody>
                    <a:bodyPr/>
                    <a:lstStyle/>
                    <a:p>
                      <a:pPr algn="ctr"/>
                      <a:r>
                        <a:rPr lang="en-US" dirty="0"/>
                        <a:t>214 mm</a:t>
                      </a:r>
                      <a:endParaRPr lang="en-IN" dirty="0"/>
                    </a:p>
                  </a:txBody>
                  <a:tcPr/>
                </a:tc>
                <a:extLst>
                  <a:ext uri="{0D108BD9-81ED-4DB2-BD59-A6C34878D82A}">
                    <a16:rowId xmlns:a16="http://schemas.microsoft.com/office/drawing/2014/main" val="1478913447"/>
                  </a:ext>
                </a:extLst>
              </a:tr>
              <a:tr h="346957">
                <a:tc>
                  <a:txBody>
                    <a:bodyPr/>
                    <a:lstStyle/>
                    <a:p>
                      <a:pPr algn="ctr"/>
                      <a:r>
                        <a:rPr lang="en-US" dirty="0"/>
                        <a:t>Cavity</a:t>
                      </a:r>
                      <a:r>
                        <a:rPr lang="en-US" baseline="0" dirty="0"/>
                        <a:t> Thickness</a:t>
                      </a:r>
                      <a:endParaRPr lang="en-IN" dirty="0"/>
                    </a:p>
                  </a:txBody>
                  <a:tcPr/>
                </a:tc>
                <a:tc>
                  <a:txBody>
                    <a:bodyPr/>
                    <a:lstStyle/>
                    <a:p>
                      <a:pPr algn="ctr"/>
                      <a:r>
                        <a:rPr lang="en-US" dirty="0"/>
                        <a:t>4 mm</a:t>
                      </a:r>
                      <a:endParaRPr lang="en-IN" dirty="0"/>
                    </a:p>
                  </a:txBody>
                  <a:tcPr/>
                </a:tc>
                <a:extLst>
                  <a:ext uri="{0D108BD9-81ED-4DB2-BD59-A6C34878D82A}">
                    <a16:rowId xmlns:a16="http://schemas.microsoft.com/office/drawing/2014/main" val="3517010765"/>
                  </a:ext>
                </a:extLst>
              </a:tr>
              <a:tr h="346957">
                <a:tc>
                  <a:txBody>
                    <a:bodyPr/>
                    <a:lstStyle/>
                    <a:p>
                      <a:pPr algn="ctr"/>
                      <a:r>
                        <a:rPr lang="en-US" dirty="0"/>
                        <a:t>Jacket Thickness</a:t>
                      </a:r>
                      <a:endParaRPr lang="en-IN" dirty="0"/>
                    </a:p>
                  </a:txBody>
                  <a:tcPr/>
                </a:tc>
                <a:tc>
                  <a:txBody>
                    <a:bodyPr/>
                    <a:lstStyle/>
                    <a:p>
                      <a:pPr algn="ctr"/>
                      <a:r>
                        <a:rPr lang="en-US" dirty="0"/>
                        <a:t>7 mm</a:t>
                      </a:r>
                      <a:endParaRPr lang="en-IN" dirty="0"/>
                    </a:p>
                  </a:txBody>
                  <a:tcPr/>
                </a:tc>
                <a:extLst>
                  <a:ext uri="{0D108BD9-81ED-4DB2-BD59-A6C34878D82A}">
                    <a16:rowId xmlns:a16="http://schemas.microsoft.com/office/drawing/2014/main" val="208708544"/>
                  </a:ext>
                </a:extLst>
              </a:tr>
              <a:tr h="346957">
                <a:tc>
                  <a:txBody>
                    <a:bodyPr/>
                    <a:lstStyle/>
                    <a:p>
                      <a:pPr algn="ctr"/>
                      <a:r>
                        <a:rPr lang="en-US" dirty="0"/>
                        <a:t>Tuner Stiffness</a:t>
                      </a:r>
                      <a:endParaRPr lang="en-IN" dirty="0"/>
                    </a:p>
                  </a:txBody>
                  <a:tcPr/>
                </a:tc>
                <a:tc>
                  <a:txBody>
                    <a:bodyPr/>
                    <a:lstStyle/>
                    <a:p>
                      <a:pPr algn="ctr"/>
                      <a:r>
                        <a:rPr lang="en-US" dirty="0"/>
                        <a:t>40</a:t>
                      </a:r>
                      <a:r>
                        <a:rPr lang="en-US" baseline="0" dirty="0"/>
                        <a:t> kN/mm</a:t>
                      </a:r>
                      <a:endParaRPr lang="en-IN" dirty="0"/>
                    </a:p>
                  </a:txBody>
                  <a:tcPr/>
                </a:tc>
                <a:extLst>
                  <a:ext uri="{0D108BD9-81ED-4DB2-BD59-A6C34878D82A}">
                    <a16:rowId xmlns:a16="http://schemas.microsoft.com/office/drawing/2014/main" val="1946656067"/>
                  </a:ext>
                </a:extLst>
              </a:tr>
              <a:tr h="607175">
                <a:tc>
                  <a:txBody>
                    <a:bodyPr/>
                    <a:lstStyle/>
                    <a:p>
                      <a:pPr algn="ctr"/>
                      <a:r>
                        <a:rPr lang="en-US" dirty="0"/>
                        <a:t>Jacket thickness at</a:t>
                      </a:r>
                      <a:r>
                        <a:rPr lang="en-US" baseline="0" dirty="0"/>
                        <a:t> non-bellow side</a:t>
                      </a:r>
                      <a:endParaRPr lang="en-IN" dirty="0"/>
                    </a:p>
                  </a:txBody>
                  <a:tcPr/>
                </a:tc>
                <a:tc>
                  <a:txBody>
                    <a:bodyPr/>
                    <a:lstStyle/>
                    <a:p>
                      <a:pPr algn="ctr"/>
                      <a:r>
                        <a:rPr lang="en-US" dirty="0"/>
                        <a:t>12 mm </a:t>
                      </a:r>
                      <a:endParaRPr lang="en-IN" dirty="0"/>
                    </a:p>
                  </a:txBody>
                  <a:tcPr/>
                </a:tc>
                <a:extLst>
                  <a:ext uri="{0D108BD9-81ED-4DB2-BD59-A6C34878D82A}">
                    <a16:rowId xmlns:a16="http://schemas.microsoft.com/office/drawing/2014/main" val="23540305"/>
                  </a:ext>
                </a:extLst>
              </a:tr>
              <a:tr h="346957">
                <a:tc gridSpan="2">
                  <a:txBody>
                    <a:bodyPr/>
                    <a:lstStyle/>
                    <a:p>
                      <a:pPr algn="ctr"/>
                      <a:r>
                        <a:rPr lang="en-US" dirty="0"/>
                        <a:t>Donut rib moved down by 5 mm</a:t>
                      </a:r>
                      <a:endParaRPr lang="en-IN" dirty="0"/>
                    </a:p>
                  </a:txBody>
                  <a:tcPr/>
                </a:tc>
                <a:tc hMerge="1">
                  <a:txBody>
                    <a:bodyPr/>
                    <a:lstStyle/>
                    <a:p>
                      <a:pPr algn="ctr"/>
                      <a:endParaRPr lang="en-IN" dirty="0"/>
                    </a:p>
                  </a:txBody>
                  <a:tcPr/>
                </a:tc>
                <a:extLst>
                  <a:ext uri="{0D108BD9-81ED-4DB2-BD59-A6C34878D82A}">
                    <a16:rowId xmlns:a16="http://schemas.microsoft.com/office/drawing/2014/main" val="918480466"/>
                  </a:ext>
                </a:extLst>
              </a:tr>
              <a:tr h="346957">
                <a:tc gridSpan="2">
                  <a:txBody>
                    <a:bodyPr/>
                    <a:lstStyle/>
                    <a:p>
                      <a:pPr algn="ctr"/>
                      <a:r>
                        <a:rPr lang="en-US" dirty="0"/>
                        <a:t>Spoke disc inserted</a:t>
                      </a:r>
                      <a:endParaRPr lang="en-IN" dirty="0"/>
                    </a:p>
                  </a:txBody>
                  <a:tcPr/>
                </a:tc>
                <a:tc hMerge="1">
                  <a:txBody>
                    <a:bodyPr/>
                    <a:lstStyle/>
                    <a:p>
                      <a:endParaRPr lang="en-IN"/>
                    </a:p>
                  </a:txBody>
                  <a:tcPr/>
                </a:tc>
                <a:extLst>
                  <a:ext uri="{0D108BD9-81ED-4DB2-BD59-A6C34878D82A}">
                    <a16:rowId xmlns:a16="http://schemas.microsoft.com/office/drawing/2014/main" val="946471476"/>
                  </a:ext>
                </a:extLst>
              </a:tr>
              <a:tr h="346957">
                <a:tc gridSpan="2">
                  <a:txBody>
                    <a:bodyPr/>
                    <a:lstStyle/>
                    <a:p>
                      <a:pPr algn="ctr"/>
                      <a:r>
                        <a:rPr lang="en-US" dirty="0"/>
                        <a:t>Whole Spoke Thickened to</a:t>
                      </a:r>
                      <a:r>
                        <a:rPr lang="en-US" baseline="0" dirty="0"/>
                        <a:t> 4.82 mm</a:t>
                      </a:r>
                      <a:endParaRPr lang="en-IN" dirty="0"/>
                    </a:p>
                  </a:txBody>
                  <a:tcPr/>
                </a:tc>
                <a:tc hMerge="1">
                  <a:txBody>
                    <a:bodyPr/>
                    <a:lstStyle/>
                    <a:p>
                      <a:endParaRPr lang="en-IN"/>
                    </a:p>
                  </a:txBody>
                  <a:tcPr/>
                </a:tc>
                <a:extLst>
                  <a:ext uri="{0D108BD9-81ED-4DB2-BD59-A6C34878D82A}">
                    <a16:rowId xmlns:a16="http://schemas.microsoft.com/office/drawing/2014/main" val="1390597415"/>
                  </a:ext>
                </a:extLst>
              </a:tr>
            </a:tbl>
          </a:graphicData>
        </a:graphic>
      </p:graphicFrame>
      <p:sp>
        <p:nvSpPr>
          <p:cNvPr id="4" name="Slide Number Placeholder 3"/>
          <p:cNvSpPr>
            <a:spLocks noGrp="1"/>
          </p:cNvSpPr>
          <p:nvPr>
            <p:ph type="sldNum" sz="quarter" idx="12"/>
          </p:nvPr>
        </p:nvSpPr>
        <p:spPr/>
        <p:txBody>
          <a:bodyPr/>
          <a:lstStyle/>
          <a:p>
            <a:fld id="{84B0E83B-25BD-4523-984A-9558D782703C}" type="slidenum">
              <a:rPr lang="en-IN" smtClean="0"/>
              <a:t>40</a:t>
            </a:fld>
            <a:endParaRPr lang="en-IN"/>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9847" t="-253" r="2097"/>
          <a:stretch/>
        </p:blipFill>
        <p:spPr>
          <a:xfrm>
            <a:off x="6397816" y="1660723"/>
            <a:ext cx="4469698" cy="2503490"/>
          </a:xfrm>
          <a:prstGeom prst="rect">
            <a:avLst/>
          </a:prstGeom>
        </p:spPr>
      </p:pic>
      <p:sp>
        <p:nvSpPr>
          <p:cNvPr id="12" name="TextBox 11"/>
          <p:cNvSpPr txBox="1"/>
          <p:nvPr/>
        </p:nvSpPr>
        <p:spPr>
          <a:xfrm>
            <a:off x="9386539" y="793041"/>
            <a:ext cx="2961950" cy="369332"/>
          </a:xfrm>
          <a:prstGeom prst="rect">
            <a:avLst/>
          </a:prstGeom>
          <a:noFill/>
        </p:spPr>
        <p:txBody>
          <a:bodyPr wrap="square" rtlCol="0">
            <a:spAutoFit/>
          </a:bodyPr>
          <a:lstStyle/>
          <a:p>
            <a:r>
              <a:rPr lang="en-US" dirty="0"/>
              <a:t>Completed on 19</a:t>
            </a:r>
            <a:r>
              <a:rPr lang="en-US" baseline="30000" dirty="0"/>
              <a:t>th</a:t>
            </a:r>
            <a:r>
              <a:rPr lang="en-US" dirty="0"/>
              <a:t> Feb 2019</a:t>
            </a:r>
            <a:endParaRPr lang="en-IN" dirty="0"/>
          </a:p>
        </p:txBody>
      </p:sp>
      <p:sp>
        <p:nvSpPr>
          <p:cNvPr id="3" name="Rectangle: Rounded Corners 2"/>
          <p:cNvSpPr/>
          <p:nvPr/>
        </p:nvSpPr>
        <p:spPr>
          <a:xfrm>
            <a:off x="937349" y="5433134"/>
            <a:ext cx="10129421" cy="12084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Conclusion:</a:t>
            </a:r>
          </a:p>
          <a:p>
            <a:pPr algn="ctr"/>
            <a:r>
              <a:rPr lang="en-US" dirty="0">
                <a:solidFill>
                  <a:schemeClr val="tx1"/>
                </a:solidFill>
              </a:rPr>
              <a:t>The final values for LFD &amp; df/dp are</a:t>
            </a:r>
          </a:p>
          <a:p>
            <a:pPr algn="ctr"/>
            <a:r>
              <a:rPr lang="en-US" dirty="0">
                <a:solidFill>
                  <a:srgbClr val="FF0000"/>
                </a:solidFill>
              </a:rPr>
              <a:t>LFD = -4.83 Hz/(MV/m)</a:t>
            </a:r>
            <a:r>
              <a:rPr lang="en-US" baseline="30000" dirty="0">
                <a:solidFill>
                  <a:srgbClr val="FF0000"/>
                </a:solidFill>
              </a:rPr>
              <a:t>2</a:t>
            </a:r>
            <a:endParaRPr lang="en-US" dirty="0">
              <a:solidFill>
                <a:srgbClr val="FF0000"/>
              </a:solidFill>
            </a:endParaRPr>
          </a:p>
          <a:p>
            <a:pPr algn="ctr"/>
            <a:r>
              <a:rPr lang="en-US" dirty="0">
                <a:solidFill>
                  <a:srgbClr val="FF0000"/>
                </a:solidFill>
              </a:rPr>
              <a:t>df/dp = -1.92 Hz/mbar</a:t>
            </a:r>
            <a:endParaRPr lang="en-IN" dirty="0">
              <a:solidFill>
                <a:srgbClr val="FF0000"/>
              </a:solidFill>
            </a:endParaRPr>
          </a:p>
        </p:txBody>
      </p:sp>
    </p:spTree>
    <p:extLst>
      <p:ext uri="{BB962C8B-B14F-4D97-AF65-F5344CB8AC3E}">
        <p14:creationId xmlns:p14="http://schemas.microsoft.com/office/powerpoint/2010/main" val="4194105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2872" y="923277"/>
            <a:ext cx="10515600" cy="1748254"/>
          </a:xfrm>
        </p:spPr>
        <p:txBody>
          <a:bodyPr/>
          <a:lstStyle/>
          <a:p>
            <a:pPr algn="ctr"/>
            <a:r>
              <a:rPr lang="en-US" dirty="0"/>
              <a:t>Other Possibilities tried</a:t>
            </a:r>
            <a:endParaRPr lang="en-IN" dirty="0"/>
          </a:p>
        </p:txBody>
      </p:sp>
      <p:sp>
        <p:nvSpPr>
          <p:cNvPr id="5" name="Text Placeholder 4"/>
          <p:cNvSpPr>
            <a:spLocks noGrp="1"/>
          </p:cNvSpPr>
          <p:nvPr>
            <p:ph type="body" idx="1"/>
          </p:nvPr>
        </p:nvSpPr>
        <p:spPr>
          <a:xfrm>
            <a:off x="902872" y="3292872"/>
            <a:ext cx="10515600" cy="1456250"/>
          </a:xfrm>
        </p:spPr>
        <p:txBody>
          <a:bodyPr/>
          <a:lstStyle/>
          <a:p>
            <a:pPr marL="342900" indent="-342900">
              <a:buFont typeface="Arial" panose="020B0604020202020204" pitchFamily="34" charset="0"/>
              <a:buChar char="•"/>
            </a:pPr>
            <a:r>
              <a:rPr lang="en-US" dirty="0"/>
              <a:t>These were done at various stages and the results are produced here indicating whether there was an improvement in the LFD coefficient or degradation of it and reasons why these possibilities are discarded.</a:t>
            </a:r>
            <a:endParaRPr lang="en-IN" dirty="0"/>
          </a:p>
        </p:txBody>
      </p:sp>
      <p:sp>
        <p:nvSpPr>
          <p:cNvPr id="6" name="Slide Number Placeholder 5"/>
          <p:cNvSpPr>
            <a:spLocks noGrp="1"/>
          </p:cNvSpPr>
          <p:nvPr>
            <p:ph type="sldNum" sz="quarter" idx="12"/>
          </p:nvPr>
        </p:nvSpPr>
        <p:spPr/>
        <p:txBody>
          <a:bodyPr/>
          <a:lstStyle/>
          <a:p>
            <a:fld id="{84B0E83B-25BD-4523-984A-9558D782703C}" type="slidenum">
              <a:rPr lang="en-IN" smtClean="0"/>
              <a:t>41</a:t>
            </a:fld>
            <a:endParaRPr lang="en-IN"/>
          </a:p>
        </p:txBody>
      </p:sp>
    </p:spTree>
    <p:extLst>
      <p:ext uri="{BB962C8B-B14F-4D97-AF65-F5344CB8AC3E}">
        <p14:creationId xmlns:p14="http://schemas.microsoft.com/office/powerpoint/2010/main" val="1771571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1. Connecting the Donut Rib to Jacket</a:t>
            </a:r>
            <a:endParaRPr lang="en-IN" dirty="0"/>
          </a:p>
        </p:txBody>
      </p:sp>
      <p:pic>
        <p:nvPicPr>
          <p:cNvPr id="6" name="Picture 5"/>
          <p:cNvPicPr>
            <a:picLocks noChangeAspect="1"/>
          </p:cNvPicPr>
          <p:nvPr/>
        </p:nvPicPr>
        <p:blipFill>
          <a:blip r:embed="rId2"/>
          <a:stretch>
            <a:fillRect/>
          </a:stretch>
        </p:blipFill>
        <p:spPr>
          <a:xfrm>
            <a:off x="6507331" y="1785267"/>
            <a:ext cx="5003963" cy="31791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61521025"/>
              </p:ext>
            </p:extLst>
          </p:nvPr>
        </p:nvGraphicFramePr>
        <p:xfrm>
          <a:off x="838200" y="2643303"/>
          <a:ext cx="4085057" cy="1463040"/>
        </p:xfrm>
        <a:graphic>
          <a:graphicData uri="http://schemas.openxmlformats.org/drawingml/2006/table">
            <a:tbl>
              <a:tblPr firstRow="1" bandRow="1">
                <a:tableStyleId>{5C22544A-7EE6-4342-B048-85BDC9FD1C3A}</a:tableStyleId>
              </a:tblPr>
              <a:tblGrid>
                <a:gridCol w="2095130">
                  <a:extLst>
                    <a:ext uri="{9D8B030D-6E8A-4147-A177-3AD203B41FA5}">
                      <a16:colId xmlns:a16="http://schemas.microsoft.com/office/drawing/2014/main" val="2999000631"/>
                    </a:ext>
                  </a:extLst>
                </a:gridCol>
                <a:gridCol w="1989927">
                  <a:extLst>
                    <a:ext uri="{9D8B030D-6E8A-4147-A177-3AD203B41FA5}">
                      <a16:colId xmlns:a16="http://schemas.microsoft.com/office/drawing/2014/main" val="2483453608"/>
                    </a:ext>
                  </a:extLst>
                </a:gridCol>
              </a:tblGrid>
              <a:tr h="307359">
                <a:tc>
                  <a:txBody>
                    <a:bodyPr/>
                    <a:lstStyle/>
                    <a:p>
                      <a:pPr algn="ctr"/>
                      <a:r>
                        <a:rPr lang="en-US" dirty="0"/>
                        <a:t>Parameter </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3651742429"/>
                  </a:ext>
                </a:extLst>
              </a:tr>
              <a:tr h="307359">
                <a:tc>
                  <a:txBody>
                    <a:bodyPr/>
                    <a:lstStyle/>
                    <a:p>
                      <a:pPr algn="ctr"/>
                      <a:r>
                        <a:rPr lang="en-US" dirty="0"/>
                        <a:t>Disc Radius</a:t>
                      </a:r>
                      <a:endParaRPr lang="en-IN" dirty="0"/>
                    </a:p>
                  </a:txBody>
                  <a:tcPr/>
                </a:tc>
                <a:tc>
                  <a:txBody>
                    <a:bodyPr/>
                    <a:lstStyle/>
                    <a:p>
                      <a:pPr algn="ctr"/>
                      <a:r>
                        <a:rPr lang="en-US" dirty="0"/>
                        <a:t>152 mm</a:t>
                      </a:r>
                      <a:endParaRPr lang="en-IN" dirty="0"/>
                    </a:p>
                  </a:txBody>
                  <a:tcPr/>
                </a:tc>
                <a:extLst>
                  <a:ext uri="{0D108BD9-81ED-4DB2-BD59-A6C34878D82A}">
                    <a16:rowId xmlns:a16="http://schemas.microsoft.com/office/drawing/2014/main" val="1478913447"/>
                  </a:ext>
                </a:extLst>
              </a:tr>
              <a:tr h="307359">
                <a:tc>
                  <a:txBody>
                    <a:bodyPr/>
                    <a:lstStyle/>
                    <a:p>
                      <a:pPr algn="ctr"/>
                      <a:r>
                        <a:rPr lang="en-US" dirty="0"/>
                        <a:t>Cavity</a:t>
                      </a:r>
                      <a:r>
                        <a:rPr lang="en-US" baseline="0" dirty="0"/>
                        <a:t> Thickness</a:t>
                      </a:r>
                      <a:endParaRPr lang="en-IN" dirty="0"/>
                    </a:p>
                  </a:txBody>
                  <a:tcPr/>
                </a:tc>
                <a:tc>
                  <a:txBody>
                    <a:bodyPr/>
                    <a:lstStyle/>
                    <a:p>
                      <a:pPr algn="ctr"/>
                      <a:r>
                        <a:rPr lang="en-US" dirty="0"/>
                        <a:t>2.83 mm</a:t>
                      </a:r>
                      <a:endParaRPr lang="en-IN" dirty="0"/>
                    </a:p>
                  </a:txBody>
                  <a:tcPr/>
                </a:tc>
                <a:extLst>
                  <a:ext uri="{0D108BD9-81ED-4DB2-BD59-A6C34878D82A}">
                    <a16:rowId xmlns:a16="http://schemas.microsoft.com/office/drawing/2014/main" val="3517010765"/>
                  </a:ext>
                </a:extLst>
              </a:tr>
              <a:tr h="307359">
                <a:tc>
                  <a:txBody>
                    <a:bodyPr/>
                    <a:lstStyle/>
                    <a:p>
                      <a:pPr algn="ctr"/>
                      <a:r>
                        <a:rPr lang="en-US" dirty="0"/>
                        <a:t>Jacket Thickness</a:t>
                      </a:r>
                      <a:endParaRPr lang="en-IN" dirty="0"/>
                    </a:p>
                  </a:txBody>
                  <a:tcPr/>
                </a:tc>
                <a:tc>
                  <a:txBody>
                    <a:bodyPr/>
                    <a:lstStyle/>
                    <a:p>
                      <a:pPr algn="ctr"/>
                      <a:r>
                        <a:rPr lang="en-US" dirty="0"/>
                        <a:t>6.25 mm</a:t>
                      </a:r>
                      <a:endParaRPr lang="en-IN" dirty="0"/>
                    </a:p>
                  </a:txBody>
                  <a:tcPr/>
                </a:tc>
                <a:extLst>
                  <a:ext uri="{0D108BD9-81ED-4DB2-BD59-A6C34878D82A}">
                    <a16:rowId xmlns:a16="http://schemas.microsoft.com/office/drawing/2014/main" val="208708544"/>
                  </a:ext>
                </a:extLst>
              </a:tr>
            </a:tbl>
          </a:graphicData>
        </a:graphic>
      </p:graphicFrame>
      <p:sp>
        <p:nvSpPr>
          <p:cNvPr id="8" name="Rectangle: Rounded Corners 7"/>
          <p:cNvSpPr/>
          <p:nvPr/>
        </p:nvSpPr>
        <p:spPr>
          <a:xfrm>
            <a:off x="838200" y="4548467"/>
            <a:ext cx="4519671" cy="93215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dirty="0"/>
              <a:t>No tuner stiffness was applied in this case</a:t>
            </a:r>
          </a:p>
          <a:p>
            <a:pPr marL="285750" indent="-285750">
              <a:buFont typeface="Arial" panose="020B0604020202020204" pitchFamily="34" charset="0"/>
              <a:buChar char="•"/>
            </a:pPr>
            <a:r>
              <a:rPr lang="en-US" dirty="0"/>
              <a:t>A point on coupler port was fixed</a:t>
            </a:r>
            <a:endParaRPr lang="en-IN" dirty="0"/>
          </a:p>
        </p:txBody>
      </p:sp>
      <p:sp>
        <p:nvSpPr>
          <p:cNvPr id="9" name="TextBox 8"/>
          <p:cNvSpPr txBox="1"/>
          <p:nvPr/>
        </p:nvSpPr>
        <p:spPr>
          <a:xfrm>
            <a:off x="6326820" y="5111290"/>
            <a:ext cx="5579248" cy="369332"/>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SSR2 cavity with both the donut ribs attached to He jacket</a:t>
            </a:r>
          </a:p>
        </p:txBody>
      </p:sp>
      <p:sp>
        <p:nvSpPr>
          <p:cNvPr id="10" name="Slide Number Placeholder 9"/>
          <p:cNvSpPr>
            <a:spLocks noGrp="1"/>
          </p:cNvSpPr>
          <p:nvPr>
            <p:ph type="sldNum" sz="quarter" idx="12"/>
          </p:nvPr>
        </p:nvSpPr>
        <p:spPr/>
        <p:txBody>
          <a:bodyPr/>
          <a:lstStyle/>
          <a:p>
            <a:fld id="{84B0E83B-25BD-4523-984A-9558D782703C}" type="slidenum">
              <a:rPr lang="en-IN" smtClean="0"/>
              <a:t>42</a:t>
            </a:fld>
            <a:endParaRPr lang="en-IN"/>
          </a:p>
        </p:txBody>
      </p:sp>
      <p:sp>
        <p:nvSpPr>
          <p:cNvPr id="11" name="TextBox 10"/>
          <p:cNvSpPr txBox="1"/>
          <p:nvPr/>
        </p:nvSpPr>
        <p:spPr>
          <a:xfrm>
            <a:off x="9250532" y="1183980"/>
            <a:ext cx="2941468" cy="369332"/>
          </a:xfrm>
          <a:prstGeom prst="rect">
            <a:avLst/>
          </a:prstGeom>
          <a:noFill/>
        </p:spPr>
        <p:txBody>
          <a:bodyPr wrap="square" rtlCol="0">
            <a:spAutoFit/>
          </a:bodyPr>
          <a:lstStyle/>
          <a:p>
            <a:r>
              <a:rPr lang="en-US" dirty="0"/>
              <a:t>Presented on 19</a:t>
            </a:r>
            <a:r>
              <a:rPr lang="en-US" baseline="30000" dirty="0"/>
              <a:t>th</a:t>
            </a:r>
            <a:r>
              <a:rPr lang="en-US" dirty="0"/>
              <a:t> Sep 2018</a:t>
            </a:r>
            <a:endParaRPr lang="en-IN" dirty="0"/>
          </a:p>
        </p:txBody>
      </p:sp>
    </p:spTree>
    <p:extLst>
      <p:ext uri="{BB962C8B-B14F-4D97-AF65-F5344CB8AC3E}">
        <p14:creationId xmlns:p14="http://schemas.microsoft.com/office/powerpoint/2010/main" val="2598253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1. Connecting the Donut Rib to Jacket</a:t>
            </a:r>
            <a:endParaRPr lang="en-IN" dirty="0"/>
          </a:p>
        </p:txBody>
      </p:sp>
      <p:sp>
        <p:nvSpPr>
          <p:cNvPr id="9" name="TextBox 8"/>
          <p:cNvSpPr txBox="1"/>
          <p:nvPr/>
        </p:nvSpPr>
        <p:spPr>
          <a:xfrm>
            <a:off x="532659" y="4659485"/>
            <a:ext cx="5124857" cy="369332"/>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Deformation of the cavity due to Lorentz forces</a:t>
            </a:r>
          </a:p>
        </p:txBody>
      </p:sp>
      <p:pic>
        <p:nvPicPr>
          <p:cNvPr id="10" name="Picture 9"/>
          <p:cNvPicPr>
            <a:picLocks noChangeAspect="1"/>
          </p:cNvPicPr>
          <p:nvPr/>
        </p:nvPicPr>
        <p:blipFill>
          <a:blip r:embed="rId3"/>
          <a:stretch>
            <a:fillRect/>
          </a:stretch>
        </p:blipFill>
        <p:spPr>
          <a:xfrm>
            <a:off x="721409" y="1559765"/>
            <a:ext cx="4879254" cy="3099881"/>
          </a:xfrm>
          <a:prstGeom prst="rect">
            <a:avLst/>
          </a:prstGeom>
        </p:spPr>
      </p:pic>
      <p:sp>
        <p:nvSpPr>
          <p:cNvPr id="11" name="TextBox 10"/>
          <p:cNvSpPr txBox="1"/>
          <p:nvPr/>
        </p:nvSpPr>
        <p:spPr>
          <a:xfrm>
            <a:off x="5883577" y="4660879"/>
            <a:ext cx="5587014" cy="369332"/>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Deformation of the cavity due to Helium pressure of 1 bar  </a:t>
            </a:r>
          </a:p>
        </p:txBody>
      </p:sp>
      <p:pic>
        <p:nvPicPr>
          <p:cNvPr id="12" name="Picture 11"/>
          <p:cNvPicPr>
            <a:picLocks noChangeAspect="1"/>
          </p:cNvPicPr>
          <p:nvPr/>
        </p:nvPicPr>
        <p:blipFill>
          <a:blip r:embed="rId4"/>
          <a:stretch>
            <a:fillRect/>
          </a:stretch>
        </p:blipFill>
        <p:spPr>
          <a:xfrm>
            <a:off x="6165982" y="1559765"/>
            <a:ext cx="4881194" cy="3101114"/>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816156356"/>
              </p:ext>
            </p:extLst>
          </p:nvPr>
        </p:nvGraphicFramePr>
        <p:xfrm>
          <a:off x="838200" y="5221977"/>
          <a:ext cx="4307370" cy="1140399"/>
        </p:xfrm>
        <a:graphic>
          <a:graphicData uri="http://schemas.openxmlformats.org/drawingml/2006/table">
            <a:tbl>
              <a:tblPr firstRow="1" bandRow="1">
                <a:tableStyleId>{5C22544A-7EE6-4342-B048-85BDC9FD1C3A}</a:tableStyleId>
              </a:tblPr>
              <a:tblGrid>
                <a:gridCol w="2153685">
                  <a:extLst>
                    <a:ext uri="{9D8B030D-6E8A-4147-A177-3AD203B41FA5}">
                      <a16:colId xmlns:a16="http://schemas.microsoft.com/office/drawing/2014/main" val="2833791612"/>
                    </a:ext>
                  </a:extLst>
                </a:gridCol>
                <a:gridCol w="2153685">
                  <a:extLst>
                    <a:ext uri="{9D8B030D-6E8A-4147-A177-3AD203B41FA5}">
                      <a16:colId xmlns:a16="http://schemas.microsoft.com/office/drawing/2014/main" val="2790366023"/>
                    </a:ext>
                  </a:extLst>
                </a:gridCol>
              </a:tblGrid>
              <a:tr h="408879">
                <a:tc>
                  <a:txBody>
                    <a:bodyPr/>
                    <a:lstStyle/>
                    <a:p>
                      <a:pPr algn="ctr"/>
                      <a:r>
                        <a:rPr lang="en-US" dirty="0"/>
                        <a:t>Initial</a:t>
                      </a:r>
                      <a:r>
                        <a:rPr lang="en-US" baseline="0" dirty="0"/>
                        <a:t> LFD</a:t>
                      </a:r>
                      <a:endParaRPr lang="en-IN" dirty="0"/>
                    </a:p>
                  </a:txBody>
                  <a:tcPr/>
                </a:tc>
                <a:tc>
                  <a:txBody>
                    <a:bodyPr/>
                    <a:lstStyle/>
                    <a:p>
                      <a:pPr algn="ctr"/>
                      <a:r>
                        <a:rPr lang="en-US" dirty="0"/>
                        <a:t>-12.17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24003">
                <a:tc>
                  <a:txBody>
                    <a:bodyPr/>
                    <a:lstStyle/>
                    <a:p>
                      <a:pPr algn="ctr"/>
                      <a:r>
                        <a:rPr lang="en-US" dirty="0"/>
                        <a:t>Changed LFD</a:t>
                      </a:r>
                      <a:endParaRPr lang="en-IN" dirty="0"/>
                    </a:p>
                  </a:txBody>
                  <a:tcPr>
                    <a:solidFill>
                      <a:schemeClr val="accent6">
                        <a:lumMod val="60000"/>
                        <a:lumOff val="40000"/>
                      </a:schemeClr>
                    </a:solidFill>
                  </a:tcPr>
                </a:tc>
                <a:tc>
                  <a:txBody>
                    <a:bodyPr/>
                    <a:lstStyle/>
                    <a:p>
                      <a:pPr algn="ctr"/>
                      <a:r>
                        <a:rPr lang="en-US" dirty="0"/>
                        <a:t>-5.45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r h="324003">
                <a:tc>
                  <a:txBody>
                    <a:bodyPr/>
                    <a:lstStyle/>
                    <a:p>
                      <a:pPr algn="ctr"/>
                      <a:r>
                        <a:rPr lang="en-US" dirty="0"/>
                        <a:t>df/dp</a:t>
                      </a:r>
                      <a:endParaRPr lang="en-IN" dirty="0"/>
                    </a:p>
                  </a:txBody>
                  <a:tcPr>
                    <a:solidFill>
                      <a:schemeClr val="accent6">
                        <a:lumMod val="60000"/>
                        <a:lumOff val="40000"/>
                      </a:schemeClr>
                    </a:solidFill>
                  </a:tcPr>
                </a:tc>
                <a:tc>
                  <a:txBody>
                    <a:bodyPr/>
                    <a:lstStyle/>
                    <a:p>
                      <a:pPr algn="ctr"/>
                      <a:r>
                        <a:rPr lang="en-US" dirty="0"/>
                        <a:t>18.76 Hz/mbar</a:t>
                      </a:r>
                      <a:endParaRPr lang="en-IN" dirty="0"/>
                    </a:p>
                  </a:txBody>
                  <a:tcPr>
                    <a:solidFill>
                      <a:schemeClr val="accent6">
                        <a:lumMod val="60000"/>
                        <a:lumOff val="40000"/>
                      </a:schemeClr>
                    </a:solidFill>
                  </a:tcPr>
                </a:tc>
                <a:extLst>
                  <a:ext uri="{0D108BD9-81ED-4DB2-BD59-A6C34878D82A}">
                    <a16:rowId xmlns:a16="http://schemas.microsoft.com/office/drawing/2014/main" val="1623404273"/>
                  </a:ext>
                </a:extLst>
              </a:tr>
            </a:tbl>
          </a:graphicData>
        </a:graphic>
      </p:graphicFrame>
      <p:sp>
        <p:nvSpPr>
          <p:cNvPr id="2" name="Rectangle: Rounded Corners 1"/>
          <p:cNvSpPr/>
          <p:nvPr/>
        </p:nvSpPr>
        <p:spPr>
          <a:xfrm>
            <a:off x="5442013" y="5221977"/>
            <a:ext cx="6329778" cy="11403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 this case, the stiffness of the Cavity at the tuner side beam port increased to a very high value of 88 kN/mm which is very much away from our requirement of ~35 kN/mm. Hence, this case was discarded. Sensitivity was also very low (5.5 kHz/mm).</a:t>
            </a:r>
            <a:endParaRPr lang="en-IN" dirty="0"/>
          </a:p>
        </p:txBody>
      </p:sp>
      <p:sp>
        <p:nvSpPr>
          <p:cNvPr id="3" name="Slide Number Placeholder 2"/>
          <p:cNvSpPr>
            <a:spLocks noGrp="1"/>
          </p:cNvSpPr>
          <p:nvPr>
            <p:ph type="sldNum" sz="quarter" idx="12"/>
          </p:nvPr>
        </p:nvSpPr>
        <p:spPr/>
        <p:txBody>
          <a:bodyPr/>
          <a:lstStyle/>
          <a:p>
            <a:fld id="{84B0E83B-25BD-4523-984A-9558D782703C}" type="slidenum">
              <a:rPr lang="en-IN" smtClean="0"/>
              <a:t>43</a:t>
            </a:fld>
            <a:endParaRPr lang="en-IN"/>
          </a:p>
        </p:txBody>
      </p:sp>
    </p:spTree>
    <p:extLst>
      <p:ext uri="{BB962C8B-B14F-4D97-AF65-F5344CB8AC3E}">
        <p14:creationId xmlns:p14="http://schemas.microsoft.com/office/powerpoint/2010/main" val="2180497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94" y="365125"/>
            <a:ext cx="11367083" cy="1325563"/>
          </a:xfrm>
        </p:spPr>
        <p:txBody>
          <a:bodyPr/>
          <a:lstStyle/>
          <a:p>
            <a:pPr algn="ctr"/>
            <a:r>
              <a:rPr lang="en-US" dirty="0"/>
              <a:t>2. </a:t>
            </a:r>
            <a:r>
              <a:rPr lang="en-IN" dirty="0"/>
              <a:t>Increasing the welding area of beam pipe ribs to the cavity</a:t>
            </a:r>
          </a:p>
        </p:txBody>
      </p:sp>
      <p:pic>
        <p:nvPicPr>
          <p:cNvPr id="4" name="Content Placeholder 3"/>
          <p:cNvPicPr>
            <a:picLocks noGrp="1" noChangeAspect="1"/>
          </p:cNvPicPr>
          <p:nvPr>
            <p:ph idx="1"/>
          </p:nvPr>
        </p:nvPicPr>
        <p:blipFill>
          <a:blip r:embed="rId2"/>
          <a:stretch>
            <a:fillRect/>
          </a:stretch>
        </p:blipFill>
        <p:spPr>
          <a:xfrm>
            <a:off x="5715771" y="1690688"/>
            <a:ext cx="6235529" cy="4351338"/>
          </a:xfrm>
        </p:spPr>
      </p:pic>
      <p:sp>
        <p:nvSpPr>
          <p:cNvPr id="3" name="Slide Number Placeholder 2"/>
          <p:cNvSpPr>
            <a:spLocks noGrp="1"/>
          </p:cNvSpPr>
          <p:nvPr>
            <p:ph type="sldNum" sz="quarter" idx="12"/>
          </p:nvPr>
        </p:nvSpPr>
        <p:spPr/>
        <p:txBody>
          <a:bodyPr/>
          <a:lstStyle/>
          <a:p>
            <a:fld id="{48F63A3B-78C7-47BE-AE5E-E10140E04643}" type="slidenum">
              <a:rPr lang="en-US" smtClean="0"/>
              <a:t>44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67805766"/>
              </p:ext>
            </p:extLst>
          </p:nvPr>
        </p:nvGraphicFramePr>
        <p:xfrm>
          <a:off x="801733" y="3479037"/>
          <a:ext cx="4307370" cy="774639"/>
        </p:xfrm>
        <a:graphic>
          <a:graphicData uri="http://schemas.openxmlformats.org/drawingml/2006/table">
            <a:tbl>
              <a:tblPr firstRow="1" bandRow="1">
                <a:tableStyleId>{5C22544A-7EE6-4342-B048-85BDC9FD1C3A}</a:tableStyleId>
              </a:tblPr>
              <a:tblGrid>
                <a:gridCol w="2153685">
                  <a:extLst>
                    <a:ext uri="{9D8B030D-6E8A-4147-A177-3AD203B41FA5}">
                      <a16:colId xmlns:a16="http://schemas.microsoft.com/office/drawing/2014/main" val="2833791612"/>
                    </a:ext>
                  </a:extLst>
                </a:gridCol>
                <a:gridCol w="2153685">
                  <a:extLst>
                    <a:ext uri="{9D8B030D-6E8A-4147-A177-3AD203B41FA5}">
                      <a16:colId xmlns:a16="http://schemas.microsoft.com/office/drawing/2014/main" val="2790366023"/>
                    </a:ext>
                  </a:extLst>
                </a:gridCol>
              </a:tblGrid>
              <a:tr h="408879">
                <a:tc>
                  <a:txBody>
                    <a:bodyPr/>
                    <a:lstStyle/>
                    <a:p>
                      <a:pPr algn="ctr"/>
                      <a:r>
                        <a:rPr lang="en-US" dirty="0"/>
                        <a:t>Initial</a:t>
                      </a:r>
                      <a:r>
                        <a:rPr lang="en-US" baseline="0" dirty="0"/>
                        <a:t> LFD</a:t>
                      </a:r>
                      <a:endParaRPr lang="en-IN" dirty="0"/>
                    </a:p>
                  </a:txBody>
                  <a:tcPr/>
                </a:tc>
                <a:tc>
                  <a:txBody>
                    <a:bodyPr/>
                    <a:lstStyle/>
                    <a:p>
                      <a:pPr algn="ctr"/>
                      <a:r>
                        <a:rPr lang="en-US" dirty="0"/>
                        <a:t>-8.65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24003">
                <a:tc>
                  <a:txBody>
                    <a:bodyPr/>
                    <a:lstStyle/>
                    <a:p>
                      <a:pPr algn="ctr"/>
                      <a:r>
                        <a:rPr lang="en-US" dirty="0"/>
                        <a:t>Changed LFD</a:t>
                      </a:r>
                      <a:endParaRPr lang="en-IN" dirty="0"/>
                    </a:p>
                  </a:txBody>
                  <a:tcPr>
                    <a:solidFill>
                      <a:schemeClr val="accent6">
                        <a:lumMod val="60000"/>
                        <a:lumOff val="40000"/>
                      </a:schemeClr>
                    </a:solidFill>
                  </a:tcPr>
                </a:tc>
                <a:tc>
                  <a:txBody>
                    <a:bodyPr/>
                    <a:lstStyle/>
                    <a:p>
                      <a:pPr algn="ctr"/>
                      <a:r>
                        <a:rPr lang="en-US" dirty="0"/>
                        <a:t>-8.59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bl>
          </a:graphicData>
        </a:graphic>
      </p:graphicFrame>
      <p:sp>
        <p:nvSpPr>
          <p:cNvPr id="6" name="TextBox 5"/>
          <p:cNvSpPr txBox="1"/>
          <p:nvPr/>
        </p:nvSpPr>
        <p:spPr>
          <a:xfrm>
            <a:off x="9117367" y="1321356"/>
            <a:ext cx="3074633" cy="369332"/>
          </a:xfrm>
          <a:prstGeom prst="rect">
            <a:avLst/>
          </a:prstGeom>
          <a:noFill/>
        </p:spPr>
        <p:txBody>
          <a:bodyPr wrap="square" rtlCol="0">
            <a:spAutoFit/>
          </a:bodyPr>
          <a:lstStyle/>
          <a:p>
            <a:r>
              <a:rPr lang="en-US" dirty="0"/>
              <a:t>Completed on 26</a:t>
            </a:r>
            <a:r>
              <a:rPr lang="en-US" baseline="30000" dirty="0"/>
              <a:t>th</a:t>
            </a:r>
            <a:r>
              <a:rPr lang="en-US" dirty="0"/>
              <a:t> Oct 2018</a:t>
            </a:r>
            <a:endParaRPr lang="en-IN" dirty="0"/>
          </a:p>
        </p:txBody>
      </p:sp>
    </p:spTree>
    <p:extLst>
      <p:ext uri="{BB962C8B-B14F-4D97-AF65-F5344CB8AC3E}">
        <p14:creationId xmlns:p14="http://schemas.microsoft.com/office/powerpoint/2010/main" val="1864680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73" y="365125"/>
            <a:ext cx="11274804" cy="1325563"/>
          </a:xfrm>
        </p:spPr>
        <p:txBody>
          <a:bodyPr/>
          <a:lstStyle/>
          <a:p>
            <a:pPr algn="ctr"/>
            <a:r>
              <a:rPr lang="en-IN" dirty="0"/>
              <a:t>3. Changes performed on the models to reduce LFD</a:t>
            </a:r>
          </a:p>
        </p:txBody>
      </p:sp>
      <p:pic>
        <p:nvPicPr>
          <p:cNvPr id="5" name="Picture 4"/>
          <p:cNvPicPr>
            <a:picLocks noChangeAspect="1"/>
          </p:cNvPicPr>
          <p:nvPr/>
        </p:nvPicPr>
        <p:blipFill>
          <a:blip r:embed="rId2"/>
          <a:stretch>
            <a:fillRect/>
          </a:stretch>
        </p:blipFill>
        <p:spPr>
          <a:xfrm>
            <a:off x="6481678" y="2266086"/>
            <a:ext cx="5637236" cy="3168985"/>
          </a:xfrm>
          <a:prstGeom prst="rect">
            <a:avLst/>
          </a:prstGeom>
        </p:spPr>
      </p:pic>
      <p:sp>
        <p:nvSpPr>
          <p:cNvPr id="7" name="TextBox 6"/>
          <p:cNvSpPr txBox="1"/>
          <p:nvPr/>
        </p:nvSpPr>
        <p:spPr>
          <a:xfrm>
            <a:off x="684802" y="3250413"/>
            <a:ext cx="5548217" cy="646331"/>
          </a:xfrm>
          <a:prstGeom prst="rect">
            <a:avLst/>
          </a:prstGeom>
          <a:noFill/>
        </p:spPr>
        <p:txBody>
          <a:bodyPr wrap="square" rtlCol="0">
            <a:spAutoFit/>
          </a:bodyPr>
          <a:lstStyle/>
          <a:p>
            <a:pPr marL="285750" indent="-285750">
              <a:buFont typeface="Arial" panose="020B0604020202020204" pitchFamily="34" charset="0"/>
              <a:buChar char="•"/>
            </a:pPr>
            <a:r>
              <a:rPr lang="en-IN" dirty="0"/>
              <a:t>Making the beam pipe ribs full 360 degree around the beam pipe to increase the stiffness of the cavity. </a:t>
            </a:r>
          </a:p>
        </p:txBody>
      </p:sp>
      <p:sp>
        <p:nvSpPr>
          <p:cNvPr id="8" name="Slide Number Placeholder 7"/>
          <p:cNvSpPr>
            <a:spLocks noGrp="1"/>
          </p:cNvSpPr>
          <p:nvPr>
            <p:ph type="sldNum" sz="quarter" idx="12"/>
          </p:nvPr>
        </p:nvSpPr>
        <p:spPr/>
        <p:txBody>
          <a:bodyPr/>
          <a:lstStyle/>
          <a:p>
            <a:fld id="{48F63A3B-78C7-47BE-AE5E-E10140E04643}" type="slidenum">
              <a:rPr lang="en-US" smtClean="0"/>
              <a:t>45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16688191"/>
              </p:ext>
            </p:extLst>
          </p:nvPr>
        </p:nvGraphicFramePr>
        <p:xfrm>
          <a:off x="1059758" y="3896744"/>
          <a:ext cx="4307370" cy="774639"/>
        </p:xfrm>
        <a:graphic>
          <a:graphicData uri="http://schemas.openxmlformats.org/drawingml/2006/table">
            <a:tbl>
              <a:tblPr firstRow="1" bandRow="1">
                <a:tableStyleId>{5C22544A-7EE6-4342-B048-85BDC9FD1C3A}</a:tableStyleId>
              </a:tblPr>
              <a:tblGrid>
                <a:gridCol w="2153685">
                  <a:extLst>
                    <a:ext uri="{9D8B030D-6E8A-4147-A177-3AD203B41FA5}">
                      <a16:colId xmlns:a16="http://schemas.microsoft.com/office/drawing/2014/main" val="2833791612"/>
                    </a:ext>
                  </a:extLst>
                </a:gridCol>
                <a:gridCol w="2153685">
                  <a:extLst>
                    <a:ext uri="{9D8B030D-6E8A-4147-A177-3AD203B41FA5}">
                      <a16:colId xmlns:a16="http://schemas.microsoft.com/office/drawing/2014/main" val="2790366023"/>
                    </a:ext>
                  </a:extLst>
                </a:gridCol>
              </a:tblGrid>
              <a:tr h="408879">
                <a:tc>
                  <a:txBody>
                    <a:bodyPr/>
                    <a:lstStyle/>
                    <a:p>
                      <a:pPr algn="ctr"/>
                      <a:r>
                        <a:rPr lang="en-US" dirty="0"/>
                        <a:t>Initial</a:t>
                      </a:r>
                      <a:r>
                        <a:rPr lang="en-US" baseline="0" dirty="0"/>
                        <a:t> LFD</a:t>
                      </a:r>
                      <a:endParaRPr lang="en-IN" dirty="0"/>
                    </a:p>
                  </a:txBody>
                  <a:tcPr/>
                </a:tc>
                <a:tc>
                  <a:txBody>
                    <a:bodyPr/>
                    <a:lstStyle/>
                    <a:p>
                      <a:pPr algn="ctr"/>
                      <a:r>
                        <a:rPr lang="en-US" dirty="0"/>
                        <a:t>-8.65 </a:t>
                      </a:r>
                      <a:r>
                        <a:rPr lang="en-US" baseline="0" dirty="0"/>
                        <a:t>Hz/(MV/m)</a:t>
                      </a:r>
                      <a:r>
                        <a:rPr lang="en-US" baseline="30000" dirty="0"/>
                        <a:t>2</a:t>
                      </a:r>
                      <a:endParaRPr lang="en-IN" dirty="0"/>
                    </a:p>
                  </a:txBody>
                  <a:tcPr/>
                </a:tc>
                <a:extLst>
                  <a:ext uri="{0D108BD9-81ED-4DB2-BD59-A6C34878D82A}">
                    <a16:rowId xmlns:a16="http://schemas.microsoft.com/office/drawing/2014/main" val="2011872649"/>
                  </a:ext>
                </a:extLst>
              </a:tr>
              <a:tr h="324003">
                <a:tc>
                  <a:txBody>
                    <a:bodyPr/>
                    <a:lstStyle/>
                    <a:p>
                      <a:pPr algn="ctr"/>
                      <a:r>
                        <a:rPr lang="en-US" dirty="0"/>
                        <a:t>Changed LFD</a:t>
                      </a:r>
                      <a:endParaRPr lang="en-IN" dirty="0"/>
                    </a:p>
                  </a:txBody>
                  <a:tcPr>
                    <a:solidFill>
                      <a:schemeClr val="accent6">
                        <a:lumMod val="60000"/>
                        <a:lumOff val="40000"/>
                      </a:schemeClr>
                    </a:solidFill>
                  </a:tcPr>
                </a:tc>
                <a:tc>
                  <a:txBody>
                    <a:bodyPr/>
                    <a:lstStyle/>
                    <a:p>
                      <a:pPr algn="ctr"/>
                      <a:r>
                        <a:rPr lang="en-US" dirty="0"/>
                        <a:t>-8.01 </a:t>
                      </a:r>
                      <a:r>
                        <a:rPr lang="en-US" baseline="0" dirty="0"/>
                        <a:t>Hz/(MV/m)</a:t>
                      </a:r>
                      <a:r>
                        <a:rPr lang="en-US" baseline="30000" dirty="0"/>
                        <a:t>2</a:t>
                      </a:r>
                      <a:endParaRPr lang="en-IN" dirty="0"/>
                    </a:p>
                  </a:txBody>
                  <a:tcPr>
                    <a:solidFill>
                      <a:schemeClr val="accent6">
                        <a:lumMod val="60000"/>
                        <a:lumOff val="40000"/>
                      </a:schemeClr>
                    </a:solidFill>
                  </a:tcPr>
                </a:tc>
                <a:extLst>
                  <a:ext uri="{0D108BD9-81ED-4DB2-BD59-A6C34878D82A}">
                    <a16:rowId xmlns:a16="http://schemas.microsoft.com/office/drawing/2014/main" val="865093972"/>
                  </a:ext>
                </a:extLst>
              </a:tr>
            </a:tbl>
          </a:graphicData>
        </a:graphic>
      </p:graphicFrame>
      <p:sp>
        <p:nvSpPr>
          <p:cNvPr id="9" name="TextBox 8"/>
          <p:cNvSpPr txBox="1"/>
          <p:nvPr/>
        </p:nvSpPr>
        <p:spPr>
          <a:xfrm>
            <a:off x="9223899" y="1424389"/>
            <a:ext cx="2895015" cy="369332"/>
          </a:xfrm>
          <a:prstGeom prst="rect">
            <a:avLst/>
          </a:prstGeom>
          <a:noFill/>
        </p:spPr>
        <p:txBody>
          <a:bodyPr wrap="square" rtlCol="0">
            <a:spAutoFit/>
          </a:bodyPr>
          <a:lstStyle/>
          <a:p>
            <a:r>
              <a:rPr lang="en-US" dirty="0"/>
              <a:t>Completed on 25</a:t>
            </a:r>
            <a:r>
              <a:rPr lang="en-US" baseline="30000" dirty="0"/>
              <a:t>th</a:t>
            </a:r>
            <a:r>
              <a:rPr lang="en-US" dirty="0"/>
              <a:t> Oct 2018</a:t>
            </a:r>
            <a:endParaRPr lang="en-IN" dirty="0"/>
          </a:p>
        </p:txBody>
      </p:sp>
    </p:spTree>
    <p:extLst>
      <p:ext uri="{BB962C8B-B14F-4D97-AF65-F5344CB8AC3E}">
        <p14:creationId xmlns:p14="http://schemas.microsoft.com/office/powerpoint/2010/main" val="3468867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pPr algn="ctr"/>
            <a:r>
              <a:rPr lang="en-US" dirty="0"/>
              <a:t>Summary</a:t>
            </a: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46</a:t>
            </a:fld>
            <a:endParaRPr lang="en-IN"/>
          </a:p>
        </p:txBody>
      </p:sp>
      <p:sp>
        <p:nvSpPr>
          <p:cNvPr id="6" name="TextBox 5"/>
          <p:cNvSpPr txBox="1"/>
          <p:nvPr/>
        </p:nvSpPr>
        <p:spPr>
          <a:xfrm>
            <a:off x="568036" y="1427870"/>
            <a:ext cx="11055928" cy="4524315"/>
          </a:xfrm>
          <a:prstGeom prst="rect">
            <a:avLst/>
          </a:prstGeom>
          <a:noFill/>
        </p:spPr>
        <p:txBody>
          <a:bodyPr wrap="square" rtlCol="0">
            <a:spAutoFit/>
          </a:bodyPr>
          <a:lstStyle/>
          <a:p>
            <a:pPr marL="285750" indent="-285750">
              <a:buFont typeface="Arial" panose="020B0604020202020204" pitchFamily="34" charset="0"/>
              <a:buChar char="•"/>
            </a:pPr>
            <a:r>
              <a:rPr lang="en-US" dirty="0"/>
              <a:t>df/dp can always be optimized easily adjusting bellow disc radius</a:t>
            </a:r>
          </a:p>
          <a:p>
            <a:pPr marL="285750" indent="-285750">
              <a:buFont typeface="Arial" panose="020B0604020202020204" pitchFamily="34" charset="0"/>
              <a:buChar char="•"/>
            </a:pPr>
            <a:r>
              <a:rPr lang="en-US" dirty="0"/>
              <a:t>End walls contribute most to LFD. On one side, tuner stiffness can be increased (but saturates beyond 40 kN/mm). On the other side, Jacket thickness can be increased</a:t>
            </a:r>
          </a:p>
          <a:p>
            <a:pPr marL="285750" indent="-285750">
              <a:buFont typeface="Arial" panose="020B0604020202020204" pitchFamily="34" charset="0"/>
              <a:buChar char="•"/>
            </a:pPr>
            <a:r>
              <a:rPr lang="en-US" dirty="0"/>
              <a:t>Next highest contribution is from spoke which can be controlled using spoke disc and increasing spoke thickness.</a:t>
            </a:r>
          </a:p>
          <a:p>
            <a:pPr marL="285750" indent="-285750">
              <a:buFont typeface="Arial" panose="020B0604020202020204" pitchFamily="34" charset="0"/>
              <a:buChar char="•"/>
            </a:pPr>
            <a:r>
              <a:rPr lang="en-US" dirty="0"/>
              <a:t>Least contribution is from cylindrical surface which can be controlled by increasing cavity thickness </a:t>
            </a:r>
          </a:p>
          <a:p>
            <a:pPr marL="285750" indent="-285750">
              <a:buFont typeface="Arial" panose="020B0604020202020204" pitchFamily="34" charset="0"/>
              <a:buChar char="•"/>
            </a:pPr>
            <a:r>
              <a:rPr lang="en-US" dirty="0"/>
              <a:t>Getting the LFD coefficient to -6 Hz/(MV/m)</a:t>
            </a:r>
            <a:r>
              <a:rPr lang="en-US" baseline="30000" dirty="0"/>
              <a:t>2</a:t>
            </a:r>
            <a:r>
              <a:rPr lang="en-US" dirty="0"/>
              <a:t> was relatively easy.</a:t>
            </a:r>
          </a:p>
          <a:p>
            <a:r>
              <a:rPr lang="en-US" dirty="0"/>
              <a:t>	- Tuner side stiffness is increased to 40 kN/mm</a:t>
            </a:r>
          </a:p>
          <a:p>
            <a:r>
              <a:rPr lang="en-US" dirty="0"/>
              <a:t>	- Helium Jacket thickness is increased to 7 mm</a:t>
            </a:r>
          </a:p>
          <a:p>
            <a:r>
              <a:rPr lang="en-US" dirty="0"/>
              <a:t>	- Cavity thickness is increased to 4 mm</a:t>
            </a:r>
          </a:p>
          <a:p>
            <a:pPr marL="285750" indent="-285750">
              <a:buFont typeface="Arial" panose="020B0604020202020204" pitchFamily="34" charset="0"/>
              <a:buChar char="•"/>
            </a:pPr>
            <a:r>
              <a:rPr lang="en-US" dirty="0"/>
              <a:t>Getting the LFD coefficient from -6 to -4.83 Hz/(MV/m)</a:t>
            </a:r>
            <a:r>
              <a:rPr lang="en-US" baseline="30000" dirty="0"/>
              <a:t>2 </a:t>
            </a:r>
            <a:r>
              <a:rPr lang="en-US" dirty="0"/>
              <a:t>was difficult.</a:t>
            </a:r>
            <a:endParaRPr lang="en-IN" dirty="0"/>
          </a:p>
          <a:p>
            <a:r>
              <a:rPr lang="en-US" dirty="0"/>
              <a:t>	- Non tuner side jacket thickness increased to 12 mm</a:t>
            </a:r>
          </a:p>
          <a:p>
            <a:r>
              <a:rPr lang="en-US" dirty="0"/>
              <a:t>	- Tuner side donut rib position changed</a:t>
            </a:r>
          </a:p>
          <a:p>
            <a:r>
              <a:rPr lang="en-US" dirty="0"/>
              <a:t>	- Circumferential stiffeners placed over cavity cylindrical region</a:t>
            </a:r>
          </a:p>
          <a:p>
            <a:r>
              <a:rPr lang="en-US" dirty="0"/>
              <a:t>	- Spoke thickness increased to 4.82 mm and a spoke disc is also inserted</a:t>
            </a:r>
          </a:p>
          <a:p>
            <a:endParaRPr lang="en-US" dirty="0"/>
          </a:p>
          <a:p>
            <a:pPr marL="285750" indent="-285750">
              <a:buFont typeface="Arial" panose="020B0604020202020204" pitchFamily="34" charset="0"/>
              <a:buChar char="•"/>
            </a:pPr>
            <a:r>
              <a:rPr lang="en-US" dirty="0"/>
              <a:t>Cavity stiffness and sensitivity calculations needs to be done. Also tuning range of cavity needs to be determined.</a:t>
            </a:r>
          </a:p>
        </p:txBody>
      </p:sp>
    </p:spTree>
    <p:extLst>
      <p:ext uri="{BB962C8B-B14F-4D97-AF65-F5344CB8AC3E}">
        <p14:creationId xmlns:p14="http://schemas.microsoft.com/office/powerpoint/2010/main" val="175345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9176"/>
          </a:xfrm>
        </p:spPr>
        <p:txBody>
          <a:bodyPr/>
          <a:lstStyle/>
          <a:p>
            <a:pPr algn="ctr"/>
            <a:r>
              <a:rPr lang="en-US" dirty="0"/>
              <a:t>Time Progress of LFD on SSR2 Cavity</a:t>
            </a:r>
            <a:endParaRPr lang="en-IN" dirty="0"/>
          </a:p>
        </p:txBody>
      </p:sp>
      <p:sp>
        <p:nvSpPr>
          <p:cNvPr id="4" name="Slide Number Placeholder 3"/>
          <p:cNvSpPr>
            <a:spLocks noGrp="1"/>
          </p:cNvSpPr>
          <p:nvPr>
            <p:ph type="sldNum" sz="quarter" idx="12"/>
          </p:nvPr>
        </p:nvSpPr>
        <p:spPr/>
        <p:txBody>
          <a:bodyPr/>
          <a:lstStyle/>
          <a:p>
            <a:fld id="{84B0E83B-25BD-4523-984A-9558D782703C}" type="slidenum">
              <a:rPr lang="en-IN" smtClean="0"/>
              <a:t>5</a:t>
            </a:fld>
            <a:endParaRPr lang="en-IN"/>
          </a:p>
        </p:txBody>
      </p:sp>
      <p:graphicFrame>
        <p:nvGraphicFramePr>
          <p:cNvPr id="5" name="Table 4"/>
          <p:cNvGraphicFramePr>
            <a:graphicFrameLocks noGrp="1"/>
          </p:cNvGraphicFramePr>
          <p:nvPr>
            <p:extLst>
              <p:ext uri="{D42A27DB-BD31-4B8C-83A1-F6EECF244321}">
                <p14:modId xmlns:p14="http://schemas.microsoft.com/office/powerpoint/2010/main" val="824765681"/>
              </p:ext>
            </p:extLst>
          </p:nvPr>
        </p:nvGraphicFramePr>
        <p:xfrm>
          <a:off x="1652233" y="1997580"/>
          <a:ext cx="8887533" cy="4818357"/>
        </p:xfrm>
        <a:graphic>
          <a:graphicData uri="http://schemas.openxmlformats.org/drawingml/2006/table">
            <a:tbl>
              <a:tblPr firstRow="1" bandRow="1">
                <a:tableStyleId>{5C22544A-7EE6-4342-B048-85BDC9FD1C3A}</a:tableStyleId>
              </a:tblPr>
              <a:tblGrid>
                <a:gridCol w="2777724">
                  <a:extLst>
                    <a:ext uri="{9D8B030D-6E8A-4147-A177-3AD203B41FA5}">
                      <a16:colId xmlns:a16="http://schemas.microsoft.com/office/drawing/2014/main" val="3044982616"/>
                    </a:ext>
                  </a:extLst>
                </a:gridCol>
                <a:gridCol w="3844031">
                  <a:extLst>
                    <a:ext uri="{9D8B030D-6E8A-4147-A177-3AD203B41FA5}">
                      <a16:colId xmlns:a16="http://schemas.microsoft.com/office/drawing/2014/main" val="3287926137"/>
                    </a:ext>
                  </a:extLst>
                </a:gridCol>
                <a:gridCol w="2265778">
                  <a:extLst>
                    <a:ext uri="{9D8B030D-6E8A-4147-A177-3AD203B41FA5}">
                      <a16:colId xmlns:a16="http://schemas.microsoft.com/office/drawing/2014/main" val="1265471609"/>
                    </a:ext>
                  </a:extLst>
                </a:gridCol>
              </a:tblGrid>
              <a:tr h="539319">
                <a:tc>
                  <a:txBody>
                    <a:bodyPr/>
                    <a:lstStyle/>
                    <a:p>
                      <a:pPr algn="ctr"/>
                      <a:r>
                        <a:rPr lang="en-US" dirty="0"/>
                        <a:t>Date of Meeting/Completion</a:t>
                      </a:r>
                      <a:endParaRPr lang="en-IN" dirty="0"/>
                    </a:p>
                  </a:txBody>
                  <a:tcPr/>
                </a:tc>
                <a:tc>
                  <a:txBody>
                    <a:bodyPr/>
                    <a:lstStyle/>
                    <a:p>
                      <a:pPr algn="ctr"/>
                      <a:r>
                        <a:rPr lang="en-US" dirty="0"/>
                        <a:t>Cavity Model Description</a:t>
                      </a:r>
                      <a:endParaRPr lang="en-IN" dirty="0"/>
                    </a:p>
                  </a:txBody>
                  <a:tcPr/>
                </a:tc>
                <a:tc>
                  <a:txBody>
                    <a:bodyPr/>
                    <a:lstStyle/>
                    <a:p>
                      <a:pPr algn="ctr"/>
                      <a:r>
                        <a:rPr lang="en-US" dirty="0"/>
                        <a:t>LFD (Hz/(MV/m)</a:t>
                      </a:r>
                      <a:r>
                        <a:rPr lang="en-US" baseline="30000" dirty="0"/>
                        <a:t>2</a:t>
                      </a:r>
                      <a:r>
                        <a:rPr lang="en-US" baseline="0" dirty="0"/>
                        <a:t>)</a:t>
                      </a:r>
                      <a:endParaRPr lang="en-IN" dirty="0"/>
                    </a:p>
                  </a:txBody>
                  <a:tcPr/>
                </a:tc>
                <a:extLst>
                  <a:ext uri="{0D108BD9-81ED-4DB2-BD59-A6C34878D82A}">
                    <a16:rowId xmlns:a16="http://schemas.microsoft.com/office/drawing/2014/main" val="2066524461"/>
                  </a:ext>
                </a:extLst>
              </a:tr>
              <a:tr h="539319">
                <a:tc>
                  <a:txBody>
                    <a:bodyPr/>
                    <a:lstStyle/>
                    <a:p>
                      <a:pPr algn="ctr"/>
                      <a:r>
                        <a:rPr lang="en-US" baseline="0" dirty="0"/>
                        <a:t>24</a:t>
                      </a:r>
                      <a:r>
                        <a:rPr lang="en-US" baseline="30000" dirty="0"/>
                        <a:t>th</a:t>
                      </a:r>
                      <a:r>
                        <a:rPr lang="en-US" dirty="0"/>
                        <a:t> July 2018</a:t>
                      </a:r>
                      <a:endParaRPr lang="en-IN"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Jacketed cavity with only coupler</a:t>
                      </a:r>
                      <a:r>
                        <a:rPr lang="en-US" baseline="0" dirty="0"/>
                        <a:t> point fixed</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-12.17</a:t>
                      </a:r>
                      <a:endParaRPr lang="en-IN" dirty="0"/>
                    </a:p>
                  </a:txBody>
                  <a:tcPr/>
                </a:tc>
                <a:extLst>
                  <a:ext uri="{0D108BD9-81ED-4DB2-BD59-A6C34878D82A}">
                    <a16:rowId xmlns:a16="http://schemas.microsoft.com/office/drawing/2014/main" val="2968956326"/>
                  </a:ext>
                </a:extLst>
              </a:tr>
              <a:tr h="539319">
                <a:tc>
                  <a:txBody>
                    <a:bodyPr/>
                    <a:lstStyle/>
                    <a:p>
                      <a:pPr algn="ctr"/>
                      <a:r>
                        <a:rPr lang="en-US" dirty="0"/>
                        <a:t>26</a:t>
                      </a:r>
                      <a:r>
                        <a:rPr lang="en-US" baseline="30000" dirty="0"/>
                        <a:t>th</a:t>
                      </a:r>
                      <a:r>
                        <a:rPr lang="en-US" dirty="0"/>
                        <a:t> November 2018</a:t>
                      </a:r>
                      <a:endParaRPr lang="en-IN" dirty="0"/>
                    </a:p>
                  </a:txBody>
                  <a:tcPr/>
                </a:tc>
                <a:tc>
                  <a:txBody>
                    <a:bodyPr/>
                    <a:lstStyle/>
                    <a:p>
                      <a:pPr algn="ctr"/>
                      <a:r>
                        <a:rPr lang="en-US" dirty="0"/>
                        <a:t>Cavity thickness increased to 4 mm and Jacket thickness</a:t>
                      </a:r>
                      <a:r>
                        <a:rPr lang="en-US" baseline="0" dirty="0"/>
                        <a:t> to 7 mm</a:t>
                      </a:r>
                      <a:endParaRPr lang="en-IN" dirty="0"/>
                    </a:p>
                  </a:txBody>
                  <a:tcPr/>
                </a:tc>
                <a:tc>
                  <a:txBody>
                    <a:bodyPr/>
                    <a:lstStyle/>
                    <a:p>
                      <a:pPr algn="ctr"/>
                      <a:r>
                        <a:rPr lang="en-US" dirty="0"/>
                        <a:t>-6.19</a:t>
                      </a:r>
                      <a:endParaRPr lang="en-IN" dirty="0"/>
                    </a:p>
                  </a:txBody>
                  <a:tcPr/>
                </a:tc>
                <a:extLst>
                  <a:ext uri="{0D108BD9-81ED-4DB2-BD59-A6C34878D82A}">
                    <a16:rowId xmlns:a16="http://schemas.microsoft.com/office/drawing/2014/main" val="757802666"/>
                  </a:ext>
                </a:extLst>
              </a:tr>
              <a:tr h="539319">
                <a:tc>
                  <a:txBody>
                    <a:bodyPr/>
                    <a:lstStyle/>
                    <a:p>
                      <a:pPr algn="ctr"/>
                      <a:r>
                        <a:rPr lang="en-US" dirty="0"/>
                        <a:t>Nov 2018</a:t>
                      </a:r>
                      <a:endParaRPr lang="en-IN" dirty="0"/>
                    </a:p>
                  </a:txBody>
                  <a:tcPr anchor="ctr"/>
                </a:tc>
                <a:tc>
                  <a:txBody>
                    <a:bodyPr/>
                    <a:lstStyle/>
                    <a:p>
                      <a:pPr algn="ctr"/>
                      <a:r>
                        <a:rPr lang="en-US" dirty="0"/>
                        <a:t>Thickening of spoke to 4.82 mm</a:t>
                      </a:r>
                      <a:endParaRPr lang="en-IN" dirty="0"/>
                    </a:p>
                  </a:txBody>
                  <a:tcPr anchor="ctr"/>
                </a:tc>
                <a:tc rowSpan="5">
                  <a:txBody>
                    <a:bodyPr/>
                    <a:lstStyle/>
                    <a:p>
                      <a:pPr algn="ctr"/>
                      <a:r>
                        <a:rPr lang="en-US" dirty="0"/>
                        <a:t>-4.83 </a:t>
                      </a:r>
                    </a:p>
                    <a:p>
                      <a:pPr algn="ctr"/>
                      <a:r>
                        <a:rPr lang="en-US" dirty="0"/>
                        <a:t>(Feb</a:t>
                      </a:r>
                      <a:r>
                        <a:rPr lang="en-US" baseline="0" dirty="0"/>
                        <a:t> 2019)</a:t>
                      </a:r>
                      <a:endParaRPr lang="en-IN" dirty="0"/>
                    </a:p>
                  </a:txBody>
                  <a:tcPr anchor="ctr"/>
                </a:tc>
                <a:extLst>
                  <a:ext uri="{0D108BD9-81ED-4DB2-BD59-A6C34878D82A}">
                    <a16:rowId xmlns:a16="http://schemas.microsoft.com/office/drawing/2014/main" val="3504761689"/>
                  </a:ext>
                </a:extLst>
              </a:tr>
              <a:tr h="539319">
                <a:tc>
                  <a:txBody>
                    <a:bodyPr/>
                    <a:lstStyle/>
                    <a:p>
                      <a:pPr algn="ctr"/>
                      <a:r>
                        <a:rPr lang="en-US" dirty="0"/>
                        <a:t>Dec 2018</a:t>
                      </a:r>
                      <a:endParaRPr lang="en-IN"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Additional 4 Circumferential stiffeners placed</a:t>
                      </a:r>
                      <a:endParaRPr lang="en-IN" dirty="0"/>
                    </a:p>
                  </a:txBody>
                  <a:tcPr anchor="ctr"/>
                </a:tc>
                <a:tc vMerge="1">
                  <a:txBody>
                    <a:bodyPr/>
                    <a:lstStyle/>
                    <a:p>
                      <a:pPr algn="ctr"/>
                      <a:endParaRPr lang="en-IN" dirty="0"/>
                    </a:p>
                  </a:txBody>
                  <a:tcPr anchor="ctr"/>
                </a:tc>
                <a:extLst>
                  <a:ext uri="{0D108BD9-81ED-4DB2-BD59-A6C34878D82A}">
                    <a16:rowId xmlns:a16="http://schemas.microsoft.com/office/drawing/2014/main" val="2011890267"/>
                  </a:ext>
                </a:extLst>
              </a:tr>
              <a:tr h="539319">
                <a:tc>
                  <a:txBody>
                    <a:bodyPr/>
                    <a:lstStyle/>
                    <a:p>
                      <a:pPr algn="ctr"/>
                      <a:r>
                        <a:rPr lang="en-US" dirty="0"/>
                        <a:t>Dec 2018</a:t>
                      </a:r>
                      <a:endParaRPr lang="en-IN" dirty="0"/>
                    </a:p>
                  </a:txBody>
                  <a:tcPr anchor="ctr"/>
                </a:tc>
                <a:tc>
                  <a:txBody>
                    <a:bodyPr/>
                    <a:lstStyle/>
                    <a:p>
                      <a:pPr algn="ctr"/>
                      <a:r>
                        <a:rPr lang="en-US" dirty="0"/>
                        <a:t>Non tuner side jacket thickness increased</a:t>
                      </a:r>
                      <a:r>
                        <a:rPr lang="en-US" baseline="0" dirty="0"/>
                        <a:t> to 12 mm</a:t>
                      </a:r>
                      <a:endParaRPr lang="en-IN" dirty="0"/>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p>
                  </a:txBody>
                  <a:tcPr anchor="ctr"/>
                </a:tc>
                <a:extLst>
                  <a:ext uri="{0D108BD9-81ED-4DB2-BD59-A6C34878D82A}">
                    <a16:rowId xmlns:a16="http://schemas.microsoft.com/office/drawing/2014/main" val="2219815702"/>
                  </a:ext>
                </a:extLst>
              </a:tr>
              <a:tr h="539319">
                <a:tc>
                  <a:txBody>
                    <a:bodyPr/>
                    <a:lstStyle/>
                    <a:p>
                      <a:pPr algn="ctr"/>
                      <a:r>
                        <a:rPr lang="en-US" dirty="0"/>
                        <a:t>Jan 2019</a:t>
                      </a:r>
                      <a:endParaRPr lang="en-IN" dirty="0"/>
                    </a:p>
                  </a:txBody>
                  <a:tcPr anchor="ctr"/>
                </a:tc>
                <a:tc>
                  <a:txBody>
                    <a:bodyPr/>
                    <a:lstStyle/>
                    <a:p>
                      <a:pPr algn="ctr"/>
                      <a:r>
                        <a:rPr lang="en-US" dirty="0"/>
                        <a:t>Tuner side donut rib position</a:t>
                      </a:r>
                      <a:r>
                        <a:rPr lang="en-US" baseline="0" dirty="0"/>
                        <a:t> changed</a:t>
                      </a:r>
                      <a:endParaRPr lang="en-IN" dirty="0"/>
                    </a:p>
                  </a:txBody>
                  <a:tcPr anchor="ctr"/>
                </a:tc>
                <a:tc vMerge="1">
                  <a:txBody>
                    <a:bodyPr/>
                    <a:lstStyle/>
                    <a:p>
                      <a:pPr algn="ctr"/>
                      <a:endParaRPr lang="en-IN" dirty="0"/>
                    </a:p>
                  </a:txBody>
                  <a:tcPr anchor="ctr"/>
                </a:tc>
                <a:extLst>
                  <a:ext uri="{0D108BD9-81ED-4DB2-BD59-A6C34878D82A}">
                    <a16:rowId xmlns:a16="http://schemas.microsoft.com/office/drawing/2014/main" val="1855582158"/>
                  </a:ext>
                </a:extLst>
              </a:tr>
              <a:tr h="539319">
                <a:tc>
                  <a:txBody>
                    <a:bodyPr/>
                    <a:lstStyle/>
                    <a:p>
                      <a:pPr algn="ctr"/>
                      <a:r>
                        <a:rPr lang="en-US" dirty="0"/>
                        <a:t>Jan 2018</a:t>
                      </a:r>
                      <a:endParaRPr lang="en-IN" dirty="0"/>
                    </a:p>
                  </a:txBody>
                  <a:tcPr anchor="ctr"/>
                </a:tc>
                <a:tc>
                  <a:txBody>
                    <a:bodyPr/>
                    <a:lstStyle/>
                    <a:p>
                      <a:pPr algn="ctr"/>
                      <a:r>
                        <a:rPr lang="en-US" dirty="0"/>
                        <a:t>Spoke</a:t>
                      </a:r>
                      <a:r>
                        <a:rPr lang="en-US" baseline="0" dirty="0"/>
                        <a:t> Disc inserted</a:t>
                      </a:r>
                      <a:endParaRPr lang="en-IN" dirty="0"/>
                    </a:p>
                  </a:txBody>
                  <a:tcPr anchor="ctr"/>
                </a:tc>
                <a:tc vMerge="1">
                  <a:txBody>
                    <a:bodyPr/>
                    <a:lstStyle/>
                    <a:p>
                      <a:pPr algn="ctr"/>
                      <a:endParaRPr lang="en-IN" dirty="0"/>
                    </a:p>
                  </a:txBody>
                  <a:tcPr anchor="ctr"/>
                </a:tc>
                <a:extLst>
                  <a:ext uri="{0D108BD9-81ED-4DB2-BD59-A6C34878D82A}">
                    <a16:rowId xmlns:a16="http://schemas.microsoft.com/office/drawing/2014/main" val="1230010745"/>
                  </a:ext>
                </a:extLst>
              </a:tr>
            </a:tbl>
          </a:graphicData>
        </a:graphic>
      </p:graphicFrame>
      <p:sp>
        <p:nvSpPr>
          <p:cNvPr id="3" name="Right Brace 2"/>
          <p:cNvSpPr/>
          <p:nvPr/>
        </p:nvSpPr>
        <p:spPr>
          <a:xfrm>
            <a:off x="8166716" y="3996030"/>
            <a:ext cx="372862" cy="2725445"/>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7" name="TextBox 6"/>
          <p:cNvSpPr txBox="1"/>
          <p:nvPr/>
        </p:nvSpPr>
        <p:spPr>
          <a:xfrm>
            <a:off x="399495" y="1038687"/>
            <a:ext cx="11354540" cy="923330"/>
          </a:xfrm>
          <a:prstGeom prst="rect">
            <a:avLst/>
          </a:prstGeom>
          <a:noFill/>
        </p:spPr>
        <p:txBody>
          <a:bodyPr wrap="square" rtlCol="0">
            <a:spAutoFit/>
          </a:bodyPr>
          <a:lstStyle/>
          <a:p>
            <a:pPr algn="ctr"/>
            <a:r>
              <a:rPr lang="en-US" dirty="0"/>
              <a:t>All the model changes were performed on Bare cavity which has a thickness of 2.83 mm and consists of a total of 8 daisy ribs on each side, one donut rib on each side, a circumferential stiffener running around the cylindrical surface and Helium Jacket which has a thickness of 6.25 mm</a:t>
            </a:r>
            <a:endParaRPr lang="en-IN" dirty="0"/>
          </a:p>
        </p:txBody>
      </p:sp>
    </p:spTree>
    <p:extLst>
      <p:ext uri="{BB962C8B-B14F-4D97-AF65-F5344CB8AC3E}">
        <p14:creationId xmlns:p14="http://schemas.microsoft.com/office/powerpoint/2010/main" val="60931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 Bare Cavity Analysis</a:t>
            </a:r>
            <a:endParaRPr lang="en-IN" dirty="0"/>
          </a:p>
        </p:txBody>
      </p:sp>
      <p:pic>
        <p:nvPicPr>
          <p:cNvPr id="4" name="Picture 3"/>
          <p:cNvPicPr>
            <a:picLocks noChangeAspect="1"/>
          </p:cNvPicPr>
          <p:nvPr/>
        </p:nvPicPr>
        <p:blipFill>
          <a:blip r:embed="rId3"/>
          <a:stretch>
            <a:fillRect/>
          </a:stretch>
        </p:blipFill>
        <p:spPr>
          <a:xfrm>
            <a:off x="1670892" y="1582784"/>
            <a:ext cx="3447749" cy="3647045"/>
          </a:xfrm>
          <a:prstGeom prst="rect">
            <a:avLst/>
          </a:prstGeom>
        </p:spPr>
      </p:pic>
      <p:sp>
        <p:nvSpPr>
          <p:cNvPr id="5" name="TextBox 4"/>
          <p:cNvSpPr txBox="1"/>
          <p:nvPr/>
        </p:nvSpPr>
        <p:spPr>
          <a:xfrm>
            <a:off x="1902275" y="5229829"/>
            <a:ext cx="2984982" cy="400110"/>
          </a:xfrm>
          <a:prstGeom prst="rect">
            <a:avLst/>
          </a:prstGeom>
          <a:no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SSR2 Bare Cavity</a:t>
            </a:r>
          </a:p>
        </p:txBody>
      </p:sp>
      <p:graphicFrame>
        <p:nvGraphicFramePr>
          <p:cNvPr id="7" name="Table 6"/>
          <p:cNvGraphicFramePr>
            <a:graphicFrameLocks noGrp="1"/>
          </p:cNvGraphicFramePr>
          <p:nvPr>
            <p:extLst>
              <p:ext uri="{D42A27DB-BD31-4B8C-83A1-F6EECF244321}">
                <p14:modId xmlns:p14="http://schemas.microsoft.com/office/powerpoint/2010/main" val="1278915138"/>
              </p:ext>
            </p:extLst>
          </p:nvPr>
        </p:nvGraphicFramePr>
        <p:xfrm>
          <a:off x="5681709" y="1582784"/>
          <a:ext cx="4793658" cy="1737360"/>
        </p:xfrm>
        <a:graphic>
          <a:graphicData uri="http://schemas.openxmlformats.org/drawingml/2006/table">
            <a:tbl>
              <a:tblPr firstRow="1" bandRow="1">
                <a:tableStyleId>{5C22544A-7EE6-4342-B048-85BDC9FD1C3A}</a:tableStyleId>
              </a:tblPr>
              <a:tblGrid>
                <a:gridCol w="2396829">
                  <a:extLst>
                    <a:ext uri="{9D8B030D-6E8A-4147-A177-3AD203B41FA5}">
                      <a16:colId xmlns:a16="http://schemas.microsoft.com/office/drawing/2014/main" val="1379391655"/>
                    </a:ext>
                  </a:extLst>
                </a:gridCol>
                <a:gridCol w="2396829">
                  <a:extLst>
                    <a:ext uri="{9D8B030D-6E8A-4147-A177-3AD203B41FA5}">
                      <a16:colId xmlns:a16="http://schemas.microsoft.com/office/drawing/2014/main" val="2294101040"/>
                    </a:ext>
                  </a:extLst>
                </a:gridCol>
              </a:tblGrid>
              <a:tr h="359450">
                <a:tc>
                  <a:txBody>
                    <a:bodyPr/>
                    <a:lstStyle/>
                    <a:p>
                      <a:pPr algn="ctr"/>
                      <a:r>
                        <a:rPr lang="en-US" dirty="0"/>
                        <a:t>Parameter</a:t>
                      </a:r>
                      <a:endParaRPr lang="en-IN" dirty="0"/>
                    </a:p>
                  </a:txBody>
                  <a:tcPr/>
                </a:tc>
                <a:tc>
                  <a:txBody>
                    <a:bodyPr/>
                    <a:lstStyle/>
                    <a:p>
                      <a:pPr algn="ctr"/>
                      <a:r>
                        <a:rPr lang="en-US" dirty="0"/>
                        <a:t>Value</a:t>
                      </a:r>
                      <a:endParaRPr lang="en-IN" dirty="0"/>
                    </a:p>
                  </a:txBody>
                  <a:tcPr/>
                </a:tc>
                <a:extLst>
                  <a:ext uri="{0D108BD9-81ED-4DB2-BD59-A6C34878D82A}">
                    <a16:rowId xmlns:a16="http://schemas.microsoft.com/office/drawing/2014/main" val="3980114269"/>
                  </a:ext>
                </a:extLst>
              </a:tr>
              <a:tr h="359450">
                <a:tc>
                  <a:txBody>
                    <a:bodyPr/>
                    <a:lstStyle/>
                    <a:p>
                      <a:pPr algn="ctr"/>
                      <a:r>
                        <a:rPr lang="en-US" dirty="0"/>
                        <a:t>Cavity Thickness (mm)</a:t>
                      </a:r>
                      <a:endParaRPr lang="en-IN" dirty="0"/>
                    </a:p>
                  </a:txBody>
                  <a:tcPr/>
                </a:tc>
                <a:tc>
                  <a:txBody>
                    <a:bodyPr/>
                    <a:lstStyle/>
                    <a:p>
                      <a:pPr algn="ctr"/>
                      <a:r>
                        <a:rPr lang="en-US" dirty="0"/>
                        <a:t>2.83</a:t>
                      </a:r>
                      <a:endParaRPr lang="en-IN" dirty="0"/>
                    </a:p>
                  </a:txBody>
                  <a:tcPr/>
                </a:tc>
                <a:extLst>
                  <a:ext uri="{0D108BD9-81ED-4DB2-BD59-A6C34878D82A}">
                    <a16:rowId xmlns:a16="http://schemas.microsoft.com/office/drawing/2014/main" val="3748198119"/>
                  </a:ext>
                </a:extLst>
              </a:tr>
              <a:tr h="359450">
                <a:tc>
                  <a:txBody>
                    <a:bodyPr/>
                    <a:lstStyle/>
                    <a:p>
                      <a:pPr algn="ctr"/>
                      <a:r>
                        <a:rPr lang="en-US" dirty="0"/>
                        <a:t>E</a:t>
                      </a:r>
                      <a:r>
                        <a:rPr lang="en-US" baseline="-25000" dirty="0"/>
                        <a:t>acc</a:t>
                      </a:r>
                      <a:r>
                        <a:rPr lang="en-US" baseline="0" dirty="0"/>
                        <a:t> (MV/m)</a:t>
                      </a:r>
                      <a:endParaRPr lang="en-IN" dirty="0"/>
                    </a:p>
                  </a:txBody>
                  <a:tcPr/>
                </a:tc>
                <a:tc>
                  <a:txBody>
                    <a:bodyPr/>
                    <a:lstStyle/>
                    <a:p>
                      <a:pPr algn="ctr"/>
                      <a:r>
                        <a:rPr lang="en-US" dirty="0"/>
                        <a:t>1.767</a:t>
                      </a:r>
                      <a:endParaRPr lang="en-IN" dirty="0"/>
                    </a:p>
                  </a:txBody>
                  <a:tcPr/>
                </a:tc>
                <a:extLst>
                  <a:ext uri="{0D108BD9-81ED-4DB2-BD59-A6C34878D82A}">
                    <a16:rowId xmlns:a16="http://schemas.microsoft.com/office/drawing/2014/main" val="2100703674"/>
                  </a:ext>
                </a:extLst>
              </a:tr>
              <a:tr h="359450">
                <a:tc>
                  <a:txBody>
                    <a:bodyPr/>
                    <a:lstStyle/>
                    <a:p>
                      <a:pPr algn="ctr"/>
                      <a:r>
                        <a:rPr lang="en-US" dirty="0"/>
                        <a:t>LFD Coefficient (Hz/(MV/m)</a:t>
                      </a:r>
                      <a:r>
                        <a:rPr lang="en-US" baseline="30000" dirty="0"/>
                        <a:t>2</a:t>
                      </a:r>
                      <a:r>
                        <a:rPr lang="en-US" baseline="0" dirty="0"/>
                        <a:t>)</a:t>
                      </a:r>
                      <a:endParaRPr lang="en-IN" dirty="0"/>
                    </a:p>
                  </a:txBody>
                  <a:tcPr>
                    <a:solidFill>
                      <a:schemeClr val="accent6">
                        <a:lumMod val="40000"/>
                        <a:lumOff val="60000"/>
                      </a:schemeClr>
                    </a:solidFill>
                  </a:tcPr>
                </a:tc>
                <a:tc>
                  <a:txBody>
                    <a:bodyPr/>
                    <a:lstStyle/>
                    <a:p>
                      <a:pPr algn="ctr"/>
                      <a:r>
                        <a:rPr lang="en-US" dirty="0"/>
                        <a:t>-5.44</a:t>
                      </a:r>
                      <a:endParaRPr lang="en-IN" dirty="0"/>
                    </a:p>
                  </a:txBody>
                  <a:tcPr>
                    <a:solidFill>
                      <a:schemeClr val="accent6">
                        <a:lumMod val="40000"/>
                        <a:lumOff val="60000"/>
                      </a:schemeClr>
                    </a:solidFill>
                  </a:tcPr>
                </a:tc>
                <a:extLst>
                  <a:ext uri="{0D108BD9-81ED-4DB2-BD59-A6C34878D82A}">
                    <a16:rowId xmlns:a16="http://schemas.microsoft.com/office/drawing/2014/main" val="4153529600"/>
                  </a:ext>
                </a:extLst>
              </a:tr>
            </a:tbl>
          </a:graphicData>
        </a:graphic>
      </p:graphicFrame>
      <p:sp>
        <p:nvSpPr>
          <p:cNvPr id="9" name="Rectangle: Rounded Corners 8"/>
          <p:cNvSpPr/>
          <p:nvPr/>
        </p:nvSpPr>
        <p:spPr>
          <a:xfrm>
            <a:off x="5681709" y="4945470"/>
            <a:ext cx="4802819" cy="727969"/>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Boundary Condition used:</a:t>
            </a:r>
          </a:p>
          <a:p>
            <a:pPr algn="ctr"/>
            <a:r>
              <a:rPr lang="en-US" dirty="0"/>
              <a:t>Both ends of beam pipe fixed </a:t>
            </a:r>
            <a:r>
              <a:rPr lang="en-US" dirty="0">
                <a:solidFill>
                  <a:srgbClr val="FF0000"/>
                </a:solidFill>
              </a:rPr>
              <a:t>(unrealistic)</a:t>
            </a:r>
            <a:endParaRPr lang="en-IN" dirty="0">
              <a:solidFill>
                <a:srgbClr val="FF0000"/>
              </a:solidFill>
            </a:endParaRPr>
          </a:p>
        </p:txBody>
      </p:sp>
      <p:sp>
        <p:nvSpPr>
          <p:cNvPr id="10" name="Rectangle: Rounded Corners 9"/>
          <p:cNvSpPr/>
          <p:nvPr/>
        </p:nvSpPr>
        <p:spPr>
          <a:xfrm>
            <a:off x="5681709" y="5780579"/>
            <a:ext cx="4802819" cy="9306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Material for the Cavity: Niobium</a:t>
            </a:r>
          </a:p>
          <a:p>
            <a:pPr algn="ctr"/>
            <a:r>
              <a:rPr lang="en-US" dirty="0"/>
              <a:t>Young’s Modulus = 105 GPa</a:t>
            </a:r>
          </a:p>
          <a:p>
            <a:pPr algn="ctr"/>
            <a:r>
              <a:rPr lang="en-US" dirty="0"/>
              <a:t>Poisson’s Ratio = 0.38</a:t>
            </a:r>
            <a:endParaRPr lang="en-IN" dirty="0"/>
          </a:p>
        </p:txBody>
      </p:sp>
      <p:sp>
        <p:nvSpPr>
          <p:cNvPr id="11" name="Rectangle: Rounded Corners 10"/>
          <p:cNvSpPr/>
          <p:nvPr/>
        </p:nvSpPr>
        <p:spPr>
          <a:xfrm>
            <a:off x="5681709" y="3427284"/>
            <a:ext cx="4802819" cy="14110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 total of 16 daisy ribs (beam pipe ribs), 2 donut ribs &amp; 1 Circumferential stiffener are used on the bare cavity and they are present throughout the simulations later on (even on Jacketed cavity).</a:t>
            </a:r>
            <a:endParaRPr lang="en-IN" dirty="0"/>
          </a:p>
        </p:txBody>
      </p:sp>
      <p:sp>
        <p:nvSpPr>
          <p:cNvPr id="3" name="Slide Number Placeholder 2"/>
          <p:cNvSpPr>
            <a:spLocks noGrp="1"/>
          </p:cNvSpPr>
          <p:nvPr>
            <p:ph type="sldNum" sz="quarter" idx="12"/>
          </p:nvPr>
        </p:nvSpPr>
        <p:spPr/>
        <p:txBody>
          <a:bodyPr/>
          <a:lstStyle/>
          <a:p>
            <a:fld id="{84B0E83B-25BD-4523-984A-9558D782703C}" type="slidenum">
              <a:rPr lang="en-IN" smtClean="0"/>
              <a:t>6</a:t>
            </a:fld>
            <a:endParaRPr lang="en-IN"/>
          </a:p>
        </p:txBody>
      </p:sp>
      <p:sp>
        <p:nvSpPr>
          <p:cNvPr id="6" name="TextBox 5"/>
          <p:cNvSpPr txBox="1"/>
          <p:nvPr/>
        </p:nvSpPr>
        <p:spPr>
          <a:xfrm>
            <a:off x="8194089" y="1159882"/>
            <a:ext cx="2840855" cy="369332"/>
          </a:xfrm>
          <a:prstGeom prst="rect">
            <a:avLst/>
          </a:prstGeom>
          <a:noFill/>
        </p:spPr>
        <p:txBody>
          <a:bodyPr wrap="square" rtlCol="0">
            <a:spAutoFit/>
          </a:bodyPr>
          <a:lstStyle/>
          <a:p>
            <a:r>
              <a:rPr lang="en-US" dirty="0"/>
              <a:t>Presented on 24</a:t>
            </a:r>
            <a:r>
              <a:rPr lang="en-US" baseline="30000" dirty="0"/>
              <a:t>th</a:t>
            </a:r>
            <a:r>
              <a:rPr lang="en-US" dirty="0"/>
              <a:t> May 2018</a:t>
            </a:r>
            <a:endParaRPr lang="en-IN" dirty="0"/>
          </a:p>
        </p:txBody>
      </p:sp>
      <p:cxnSp>
        <p:nvCxnSpPr>
          <p:cNvPr id="12" name="Straight Arrow Connector 11"/>
          <p:cNvCxnSpPr/>
          <p:nvPr/>
        </p:nvCxnSpPr>
        <p:spPr>
          <a:xfrm flipH="1">
            <a:off x="1393794" y="3968318"/>
            <a:ext cx="1278386" cy="35511"/>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393794" y="3559945"/>
            <a:ext cx="639193" cy="8878"/>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393794" y="2849732"/>
            <a:ext cx="2299317" cy="26633"/>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3317" y="2614755"/>
            <a:ext cx="1358284" cy="523220"/>
          </a:xfrm>
          <a:prstGeom prst="rect">
            <a:avLst/>
          </a:prstGeom>
          <a:noFill/>
        </p:spPr>
        <p:txBody>
          <a:bodyPr wrap="square" rtlCol="0">
            <a:spAutoFit/>
          </a:bodyPr>
          <a:lstStyle/>
          <a:p>
            <a:pPr algn="ctr"/>
            <a:r>
              <a:rPr lang="en-US" sz="1400" dirty="0"/>
              <a:t>Circumferential Stiffener</a:t>
            </a:r>
            <a:endParaRPr lang="en-IN" sz="1400" dirty="0"/>
          </a:p>
        </p:txBody>
      </p:sp>
      <p:sp>
        <p:nvSpPr>
          <p:cNvPr id="24" name="TextBox 23"/>
          <p:cNvSpPr txBox="1"/>
          <p:nvPr/>
        </p:nvSpPr>
        <p:spPr>
          <a:xfrm>
            <a:off x="113317" y="3406056"/>
            <a:ext cx="1358284" cy="307777"/>
          </a:xfrm>
          <a:prstGeom prst="rect">
            <a:avLst/>
          </a:prstGeom>
          <a:noFill/>
        </p:spPr>
        <p:txBody>
          <a:bodyPr wrap="square" rtlCol="0">
            <a:spAutoFit/>
          </a:bodyPr>
          <a:lstStyle/>
          <a:p>
            <a:pPr algn="ctr"/>
            <a:r>
              <a:rPr lang="en-US" sz="1400" dirty="0"/>
              <a:t>Donut Rib</a:t>
            </a:r>
            <a:endParaRPr lang="en-IN" sz="1400" dirty="0"/>
          </a:p>
        </p:txBody>
      </p:sp>
      <p:sp>
        <p:nvSpPr>
          <p:cNvPr id="25" name="TextBox 24"/>
          <p:cNvSpPr txBox="1"/>
          <p:nvPr/>
        </p:nvSpPr>
        <p:spPr>
          <a:xfrm>
            <a:off x="113317" y="3867722"/>
            <a:ext cx="1358284" cy="307777"/>
          </a:xfrm>
          <a:prstGeom prst="rect">
            <a:avLst/>
          </a:prstGeom>
          <a:noFill/>
        </p:spPr>
        <p:txBody>
          <a:bodyPr wrap="square" rtlCol="0">
            <a:spAutoFit/>
          </a:bodyPr>
          <a:lstStyle/>
          <a:p>
            <a:pPr algn="ctr"/>
            <a:r>
              <a:rPr lang="en-US" sz="1400" dirty="0"/>
              <a:t>Beam Pipe Rib</a:t>
            </a:r>
            <a:endParaRPr lang="en-IN" sz="1400" dirty="0"/>
          </a:p>
        </p:txBody>
      </p:sp>
    </p:spTree>
    <p:extLst>
      <p:ext uri="{BB962C8B-B14F-4D97-AF65-F5344CB8AC3E}">
        <p14:creationId xmlns:p14="http://schemas.microsoft.com/office/powerpoint/2010/main" val="392940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171852"/>
            <a:ext cx="10515600" cy="1357636"/>
          </a:xfrm>
        </p:spPr>
        <p:txBody>
          <a:bodyPr>
            <a:normAutofit/>
          </a:bodyPr>
          <a:lstStyle/>
          <a:p>
            <a:pPr algn="ctr"/>
            <a:r>
              <a:rPr lang="en-US" dirty="0"/>
              <a:t>SSR2 Jacketed Cavity Analysis</a:t>
            </a:r>
            <a:endParaRPr lang="en-IN" dirty="0"/>
          </a:p>
        </p:txBody>
      </p:sp>
      <p:sp>
        <p:nvSpPr>
          <p:cNvPr id="2" name="Text Placeholder 1"/>
          <p:cNvSpPr>
            <a:spLocks noGrp="1"/>
          </p:cNvSpPr>
          <p:nvPr>
            <p:ph type="body" idx="1"/>
          </p:nvPr>
        </p:nvSpPr>
        <p:spPr>
          <a:xfrm>
            <a:off x="831850" y="2982605"/>
            <a:ext cx="10515600" cy="1500187"/>
          </a:xfrm>
        </p:spPr>
        <p:txBody>
          <a:bodyPr/>
          <a:lstStyle/>
          <a:p>
            <a:pPr algn="ctr"/>
            <a:r>
              <a:rPr lang="en-US" b="1" dirty="0"/>
              <a:t>Boundary Conditions used on the One-fourth Cavity for LFD &amp; df/dp Analysis</a:t>
            </a:r>
            <a:endParaRPr lang="en-IN" b="1" dirty="0"/>
          </a:p>
        </p:txBody>
      </p:sp>
      <p:sp>
        <p:nvSpPr>
          <p:cNvPr id="3" name="Slide Number Placeholder 2"/>
          <p:cNvSpPr>
            <a:spLocks noGrp="1"/>
          </p:cNvSpPr>
          <p:nvPr>
            <p:ph type="sldNum" sz="quarter" idx="12"/>
          </p:nvPr>
        </p:nvSpPr>
        <p:spPr/>
        <p:txBody>
          <a:bodyPr/>
          <a:lstStyle/>
          <a:p>
            <a:fld id="{84B0E83B-25BD-4523-984A-9558D782703C}" type="slidenum">
              <a:rPr lang="en-IN" smtClean="0"/>
              <a:t>7</a:t>
            </a:fld>
            <a:endParaRPr lang="en-IN"/>
          </a:p>
        </p:txBody>
      </p:sp>
    </p:spTree>
    <p:extLst>
      <p:ext uri="{BB962C8B-B14F-4D97-AF65-F5344CB8AC3E}">
        <p14:creationId xmlns:p14="http://schemas.microsoft.com/office/powerpoint/2010/main" val="43576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SSR2 Model</a:t>
            </a:r>
            <a:endParaRPr lang="en-IN" dirty="0"/>
          </a:p>
        </p:txBody>
      </p:sp>
      <p:pic>
        <p:nvPicPr>
          <p:cNvPr id="4" name="Content Placeholder 3"/>
          <p:cNvPicPr>
            <a:picLocks noChangeAspect="1"/>
          </p:cNvPicPr>
          <p:nvPr/>
        </p:nvPicPr>
        <p:blipFill>
          <a:blip r:embed="rId2"/>
          <a:stretch>
            <a:fillRect/>
          </a:stretch>
        </p:blipFill>
        <p:spPr>
          <a:xfrm>
            <a:off x="2887911" y="1315607"/>
            <a:ext cx="6420119" cy="4351338"/>
          </a:xfrm>
          <a:prstGeom prst="rect">
            <a:avLst/>
          </a:prstGeom>
        </p:spPr>
      </p:pic>
      <p:cxnSp>
        <p:nvCxnSpPr>
          <p:cNvPr id="5" name="Straight Arrow Connector 4"/>
          <p:cNvCxnSpPr/>
          <p:nvPr/>
        </p:nvCxnSpPr>
        <p:spPr>
          <a:xfrm flipH="1" flipV="1">
            <a:off x="3089098" y="2830863"/>
            <a:ext cx="8389" cy="20636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65725" y="3570321"/>
            <a:ext cx="1468073" cy="584775"/>
          </a:xfrm>
          <a:prstGeom prst="rect">
            <a:avLst/>
          </a:prstGeom>
          <a:noFill/>
        </p:spPr>
        <p:txBody>
          <a:bodyPr wrap="square" rtlCol="0">
            <a:spAutoFit/>
          </a:bodyPr>
          <a:lstStyle/>
          <a:p>
            <a:r>
              <a:rPr lang="en-US" sz="1600" dirty="0"/>
              <a:t>Bellow Disc Radius</a:t>
            </a:r>
            <a:endParaRPr lang="en-IN" sz="1600" dirty="0"/>
          </a:p>
        </p:txBody>
      </p:sp>
      <p:sp>
        <p:nvSpPr>
          <p:cNvPr id="7" name="TextBox 6"/>
          <p:cNvSpPr txBox="1"/>
          <p:nvPr/>
        </p:nvSpPr>
        <p:spPr>
          <a:xfrm>
            <a:off x="3335476" y="5642944"/>
            <a:ext cx="5326602" cy="369332"/>
          </a:xfrm>
          <a:prstGeom prst="rect">
            <a:avLst/>
          </a:prstGeom>
          <a:noFill/>
        </p:spPr>
        <p:txBody>
          <a:bodyPr wrap="square" rtlCol="0">
            <a:spAutoFit/>
          </a:bodyPr>
          <a:lstStyle/>
          <a:p>
            <a:pPr algn="ctr"/>
            <a:r>
              <a:rPr lang="en-US" dirty="0"/>
              <a:t>A model of SSR2 Cavity with Helium Jacket</a:t>
            </a:r>
            <a:endParaRPr lang="en-IN" dirty="0"/>
          </a:p>
        </p:txBody>
      </p:sp>
      <p:cxnSp>
        <p:nvCxnSpPr>
          <p:cNvPr id="9" name="Straight Arrow Connector 8"/>
          <p:cNvCxnSpPr/>
          <p:nvPr/>
        </p:nvCxnSpPr>
        <p:spPr>
          <a:xfrm flipV="1">
            <a:off x="3433798" y="2136531"/>
            <a:ext cx="6796418" cy="761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470536" y="2136531"/>
            <a:ext cx="1759680" cy="7750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230216" y="1975866"/>
            <a:ext cx="1501629" cy="338554"/>
          </a:xfrm>
          <a:prstGeom prst="rect">
            <a:avLst/>
          </a:prstGeom>
          <a:noFill/>
        </p:spPr>
        <p:txBody>
          <a:bodyPr wrap="square" rtlCol="0">
            <a:spAutoFit/>
          </a:bodyPr>
          <a:lstStyle/>
          <a:p>
            <a:r>
              <a:rPr lang="en-US" sz="1600" dirty="0"/>
              <a:t>Donut Ribs</a:t>
            </a:r>
            <a:endParaRPr lang="en-IN" sz="1600" dirty="0"/>
          </a:p>
        </p:txBody>
      </p:sp>
      <p:cxnSp>
        <p:nvCxnSpPr>
          <p:cNvPr id="17" name="Straight Arrow Connector 16"/>
          <p:cNvCxnSpPr/>
          <p:nvPr/>
        </p:nvCxnSpPr>
        <p:spPr>
          <a:xfrm>
            <a:off x="3747534" y="3849180"/>
            <a:ext cx="6417578" cy="697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143365" y="3862708"/>
            <a:ext cx="2013358" cy="7009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138540" y="4376738"/>
            <a:ext cx="1501629" cy="338554"/>
          </a:xfrm>
          <a:prstGeom prst="rect">
            <a:avLst/>
          </a:prstGeom>
          <a:noFill/>
        </p:spPr>
        <p:txBody>
          <a:bodyPr wrap="square" rtlCol="0">
            <a:spAutoFit/>
          </a:bodyPr>
          <a:lstStyle/>
          <a:p>
            <a:r>
              <a:rPr lang="en-US" sz="1600" dirty="0"/>
              <a:t>End Walls</a:t>
            </a:r>
            <a:endParaRPr lang="en-IN" sz="1600" dirty="0"/>
          </a:p>
        </p:txBody>
      </p:sp>
      <p:cxnSp>
        <p:nvCxnSpPr>
          <p:cNvPr id="23" name="Straight Arrow Connector 22"/>
          <p:cNvCxnSpPr/>
          <p:nvPr/>
        </p:nvCxnSpPr>
        <p:spPr>
          <a:xfrm flipV="1">
            <a:off x="6725625" y="3459391"/>
            <a:ext cx="3615655" cy="31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424471" y="3306056"/>
            <a:ext cx="1501629" cy="338554"/>
          </a:xfrm>
          <a:prstGeom prst="rect">
            <a:avLst/>
          </a:prstGeom>
          <a:noFill/>
        </p:spPr>
        <p:txBody>
          <a:bodyPr wrap="square" rtlCol="0">
            <a:spAutoFit/>
          </a:bodyPr>
          <a:lstStyle/>
          <a:p>
            <a:r>
              <a:rPr lang="en-US" sz="1600" dirty="0"/>
              <a:t>Spoke</a:t>
            </a:r>
            <a:endParaRPr lang="en-IN" sz="1600" dirty="0"/>
          </a:p>
        </p:txBody>
      </p:sp>
      <p:sp>
        <p:nvSpPr>
          <p:cNvPr id="3" name="Slide Number Placeholder 2"/>
          <p:cNvSpPr>
            <a:spLocks noGrp="1"/>
          </p:cNvSpPr>
          <p:nvPr>
            <p:ph type="sldNum" sz="quarter" idx="12"/>
          </p:nvPr>
        </p:nvSpPr>
        <p:spPr/>
        <p:txBody>
          <a:bodyPr/>
          <a:lstStyle/>
          <a:p>
            <a:fld id="{84B0E83B-25BD-4523-984A-9558D782703C}" type="slidenum">
              <a:rPr lang="en-IN" smtClean="0"/>
              <a:t>8</a:t>
            </a:fld>
            <a:endParaRPr lang="en-IN"/>
          </a:p>
        </p:txBody>
      </p:sp>
    </p:spTree>
    <p:extLst>
      <p:ext uri="{BB962C8B-B14F-4D97-AF65-F5344CB8AC3E}">
        <p14:creationId xmlns:p14="http://schemas.microsoft.com/office/powerpoint/2010/main" val="57286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Boundary Conditions</a:t>
            </a:r>
            <a:endParaRPr lang="en-IN" dirty="0"/>
          </a:p>
        </p:txBody>
      </p:sp>
      <p:pic>
        <p:nvPicPr>
          <p:cNvPr id="8" name="Picture 7"/>
          <p:cNvPicPr>
            <a:picLocks noChangeAspect="1"/>
          </p:cNvPicPr>
          <p:nvPr/>
        </p:nvPicPr>
        <p:blipFill>
          <a:blip r:embed="rId2"/>
          <a:stretch>
            <a:fillRect/>
          </a:stretch>
        </p:blipFill>
        <p:spPr>
          <a:xfrm>
            <a:off x="681577" y="1824407"/>
            <a:ext cx="5330599" cy="3418713"/>
          </a:xfrm>
          <a:prstGeom prst="rect">
            <a:avLst/>
          </a:prstGeom>
        </p:spPr>
      </p:pic>
      <p:pic>
        <p:nvPicPr>
          <p:cNvPr id="9" name="Picture 8"/>
          <p:cNvPicPr>
            <a:picLocks noChangeAspect="1"/>
          </p:cNvPicPr>
          <p:nvPr/>
        </p:nvPicPr>
        <p:blipFill>
          <a:blip r:embed="rId3"/>
          <a:stretch>
            <a:fillRect/>
          </a:stretch>
        </p:blipFill>
        <p:spPr>
          <a:xfrm>
            <a:off x="6475445" y="1795610"/>
            <a:ext cx="5375500" cy="3447509"/>
          </a:xfrm>
          <a:prstGeom prst="rect">
            <a:avLst/>
          </a:prstGeom>
        </p:spPr>
      </p:pic>
      <p:sp>
        <p:nvSpPr>
          <p:cNvPr id="10" name="TextBox 9"/>
          <p:cNvSpPr txBox="1"/>
          <p:nvPr/>
        </p:nvSpPr>
        <p:spPr>
          <a:xfrm>
            <a:off x="838201" y="5411755"/>
            <a:ext cx="5105400" cy="369332"/>
          </a:xfrm>
          <a:prstGeom prst="rect">
            <a:avLst/>
          </a:prstGeom>
          <a:noFill/>
        </p:spPr>
        <p:txBody>
          <a:bodyPr wrap="square" rtlCol="0">
            <a:spAutoFit/>
          </a:bodyPr>
          <a:lstStyle/>
          <a:p>
            <a:r>
              <a:rPr lang="en-US" dirty="0"/>
              <a:t>Boundaries over which Lorentz Pressure was applied</a:t>
            </a:r>
            <a:endParaRPr lang="en-IN" dirty="0"/>
          </a:p>
        </p:txBody>
      </p:sp>
      <p:sp>
        <p:nvSpPr>
          <p:cNvPr id="11" name="TextBox 10"/>
          <p:cNvSpPr txBox="1"/>
          <p:nvPr/>
        </p:nvSpPr>
        <p:spPr>
          <a:xfrm>
            <a:off x="6610495" y="5411755"/>
            <a:ext cx="5105400" cy="369332"/>
          </a:xfrm>
          <a:prstGeom prst="rect">
            <a:avLst/>
          </a:prstGeom>
          <a:noFill/>
        </p:spPr>
        <p:txBody>
          <a:bodyPr wrap="square" rtlCol="0">
            <a:spAutoFit/>
          </a:bodyPr>
          <a:lstStyle/>
          <a:p>
            <a:r>
              <a:rPr lang="en-US" dirty="0"/>
              <a:t>Boundaries over which Helium Pressure was applied</a:t>
            </a:r>
            <a:endParaRPr lang="en-IN" dirty="0"/>
          </a:p>
        </p:txBody>
      </p:sp>
      <p:sp>
        <p:nvSpPr>
          <p:cNvPr id="3" name="Slide Number Placeholder 2"/>
          <p:cNvSpPr>
            <a:spLocks noGrp="1"/>
          </p:cNvSpPr>
          <p:nvPr>
            <p:ph type="sldNum" sz="quarter" idx="12"/>
          </p:nvPr>
        </p:nvSpPr>
        <p:spPr/>
        <p:txBody>
          <a:bodyPr/>
          <a:lstStyle/>
          <a:p>
            <a:fld id="{84B0E83B-25BD-4523-984A-9558D782703C}" type="slidenum">
              <a:rPr lang="en-IN" smtClean="0"/>
              <a:t>9</a:t>
            </a:fld>
            <a:endParaRPr lang="en-IN"/>
          </a:p>
        </p:txBody>
      </p:sp>
    </p:spTree>
    <p:extLst>
      <p:ext uri="{BB962C8B-B14F-4D97-AF65-F5344CB8AC3E}">
        <p14:creationId xmlns:p14="http://schemas.microsoft.com/office/powerpoint/2010/main" val="2166564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10135</TotalTime>
  <Words>3945</Words>
  <Application>Microsoft Office PowerPoint</Application>
  <PresentationFormat>Widescreen</PresentationFormat>
  <Paragraphs>649</Paragraphs>
  <Slides>46</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Times New Roman</vt:lpstr>
      <vt:lpstr>Office Theme</vt:lpstr>
      <vt:lpstr>LFD &amp; df/dp Simulations on SSR2 v. 2.6</vt:lpstr>
      <vt:lpstr>Outline</vt:lpstr>
      <vt:lpstr>Objective</vt:lpstr>
      <vt:lpstr>Parameters varied during the Simulations</vt:lpstr>
      <vt:lpstr>Time Progress of LFD on SSR2 Cavity</vt:lpstr>
      <vt:lpstr>1. Bare Cavity Analysis</vt:lpstr>
      <vt:lpstr>SSR2 Jacketed Cavity Analysis</vt:lpstr>
      <vt:lpstr>SSR2 Model</vt:lpstr>
      <vt:lpstr>Boundary Conditions</vt:lpstr>
      <vt:lpstr>Boundary Conditions continued..</vt:lpstr>
      <vt:lpstr>Materials used for the cavity:</vt:lpstr>
      <vt:lpstr>Boundary Conditions continued..</vt:lpstr>
      <vt:lpstr>Boundary Conditions continued..</vt:lpstr>
      <vt:lpstr>Boundary Conditions continued..</vt:lpstr>
      <vt:lpstr>2. Jacketed Cavity Analysis:  Contribution of Various Cavity Regions to LFD</vt:lpstr>
      <vt:lpstr>Deformation of Cavity due to Lorentz Forces</vt:lpstr>
      <vt:lpstr>Deformation of Cavity due to Lorentz Forces</vt:lpstr>
      <vt:lpstr>i. Contribution of End Walls towards LFD</vt:lpstr>
      <vt:lpstr>ii. Contribution of Spoke region towards LFD</vt:lpstr>
      <vt:lpstr>iii. Contribution of Cylindrical region towards LFD</vt:lpstr>
      <vt:lpstr>iii. Contribution of Cylindrical region towards LFD</vt:lpstr>
      <vt:lpstr>3. Optimization of df/dp</vt:lpstr>
      <vt:lpstr>4. Optimization of LFD with Tuner Stiffness</vt:lpstr>
      <vt:lpstr>Optimization of df/dp</vt:lpstr>
      <vt:lpstr>5. Effect of Jacket Thickness on LFD</vt:lpstr>
      <vt:lpstr>6. Effect of Cavity Thickness on LFD</vt:lpstr>
      <vt:lpstr>7. LFD for Optimum Cavity Thickness &amp; Jacket Thickness</vt:lpstr>
      <vt:lpstr>Optimization of df/dp</vt:lpstr>
      <vt:lpstr>8. Study of Different Techniques for Reducing LFD</vt:lpstr>
      <vt:lpstr>8. Study of Different Techniques for Reducing LFD</vt:lpstr>
      <vt:lpstr>8. Study of Different Techniques for Reducing LFD</vt:lpstr>
      <vt:lpstr>8. Study of Different Techniques for Reducing LFD</vt:lpstr>
      <vt:lpstr>8. Study of Different Techniques for Reducing LFD</vt:lpstr>
      <vt:lpstr>8. Study of Different Techniques for Reducing LFD</vt:lpstr>
      <vt:lpstr>8. Study of Different Techniques for Reducing LFD</vt:lpstr>
      <vt:lpstr>8. Study of Different Techniques for Reducing LFD</vt:lpstr>
      <vt:lpstr>8. Study of Different Techniques for Reducing LFD</vt:lpstr>
      <vt:lpstr>8. Study of Different Techniques for Reducing LFD</vt:lpstr>
      <vt:lpstr>8. Study of Different Techniques for Reducing LFD</vt:lpstr>
      <vt:lpstr>8. Study of Different Techniques for Reducing LFD</vt:lpstr>
      <vt:lpstr>Other Possibilities tried</vt:lpstr>
      <vt:lpstr>1. Connecting the Donut Rib to Jacket</vt:lpstr>
      <vt:lpstr>1. Connecting the Donut Rib to Jacket</vt:lpstr>
      <vt:lpstr>2. Increasing the welding area of beam pipe ribs to the cavity</vt:lpstr>
      <vt:lpstr>3. Changes performed on the models to reduce LFD</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Srinivas Krishnagopal</cp:lastModifiedBy>
  <cp:revision>175</cp:revision>
  <dcterms:created xsi:type="dcterms:W3CDTF">2019-02-05T05:12:06Z</dcterms:created>
  <dcterms:modified xsi:type="dcterms:W3CDTF">2019-02-23T16:51:13Z</dcterms:modified>
</cp:coreProperties>
</file>