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4" r:id="rId5"/>
    <p:sldId id="260" r:id="rId6"/>
    <p:sldId id="261" r:id="rId7"/>
    <p:sldId id="263" r:id="rId8"/>
    <p:sldId id="265" r:id="rId9"/>
    <p:sldId id="266" r:id="rId10"/>
    <p:sldId id="262" r:id="rId11"/>
    <p:sldId id="273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E6339-170B-482A-9A6F-4CB2B48C39F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CDC3D-C412-40BC-9ADF-8EF7B399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55F7-94B0-41B8-9BF5-079F6D411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F7E89-2D24-4521-BC7E-BF190932E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7A2B0-42BC-43B9-9649-46F6D87B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324C-0E6F-41E1-A042-71C937508D8E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63793-5602-45E2-B42F-D75E27D5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63B27-3802-4FE7-AB4F-66C363CF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3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6AB-FDE3-40EE-B0A6-C049896C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9835C-F7C4-44ED-9A62-99C6432E3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6849E-5DB7-41B1-87F8-56B673DD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FF13-C9BB-446D-992D-59C6A5F3882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1BBF2-E0D7-4075-BB2F-7419BA9C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092D9-C097-4594-BFCF-E6A142DF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3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9BF11-6EF9-4938-9AAF-5E15CE8F7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79398-DDB5-404F-A90A-4A03FCF4D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7CFB2-0D60-48EB-B095-5DD37A45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0DEA-EBD1-4167-BBAC-99B45F9E5FDB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81070-B3D4-4AC4-8576-433DED70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DE920-EB2E-4212-906E-1EF5A0E0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4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8D3D-BF7E-4F95-A785-5A9DC2FF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9948-5799-428B-8475-270CAC31B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E37DA-98A4-46B2-9297-9389C06B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5A0E-6F7F-4803-96DF-89391F77E3E9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EB752-F214-455F-8947-B06A1C56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000EC-F701-46CD-9659-66C433CC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5DA0-77B2-4897-B6ED-2A73CDDB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7FAAD-1EA7-4061-826A-A2734A737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2677-40F8-483B-BE63-0B7C5DCC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9B4-0B0C-487F-B71F-7C0CCC9055C8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DD7C-58D9-4CDC-BA31-67D0ADA3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CB71-B665-4F00-98F5-0BDDE719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DC17-DCE5-447B-AB9A-5D5EEEC0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CC0E3-EC4B-433C-B818-0E79225D4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D4915-06DB-425E-A004-405ADCB8B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40B9F-643E-4A79-9529-A1A0DD42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6413-C09A-47BB-A776-7B0AEC4F1259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3B9C5-D4CE-4539-83B2-CE6EEC6E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5D038-ADCB-45CE-A6EC-CBE7025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55FD-0130-4203-B007-6B60E422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176A3-9725-4531-9351-9E1DA280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43657-EE61-41F1-B0F4-C513B062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5DDA1-DB3A-493D-83AD-CE8E7D51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95183-C368-49FD-B6C3-14BAEA61C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F7342-6D5A-40E3-B895-EC6B8E19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E87-90B7-4204-A565-B0179A05D9AC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DC8BD-ED69-44CE-A1FD-9305DE7A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96AB5-1E53-497A-84CA-29A634BF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7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1C3C-8350-4FC7-BE33-4856E4A2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F7264-5A89-4F19-9B4E-D749C498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F94F-AEA0-4200-B3DE-CBF7ECA19DB8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823A6-56EE-491F-BA49-12CF5DA2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C8D56-882F-4FB6-8D23-ECDC8DCE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3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086DE-4656-47EC-8543-471846DE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383C-9230-452C-8551-E59BA9B294D4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6CAEA-BFB1-4176-8B4A-D68D7F6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4CF10-B05D-4808-AFCC-5B09CA32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2A7B-F4A8-4EF5-8D22-A43667A7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1E60E-ECE0-4472-A8D9-CF7E0355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EB578-C85D-4857-B2E0-C605FF23E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C1E2F-3793-43EF-9C56-CBF455CD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E30-5E94-40A9-8BEA-D72707819A9B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62F3B-AF1D-4C3D-8024-0FB05E72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BF897-771E-456E-A622-8C256C28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D876-1927-4EB6-B74B-AE111BAD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C78AA-BC1C-4AF0-8465-3B822BBFC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29972-CC29-4715-878A-B0515342A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372E2-BB28-4C2F-AE1E-83DA6D38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0A1-E0AE-44AB-ACA1-711A2A28D7E6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65818-343B-4C76-AB00-DBD332E9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A0F7C-4414-4CED-824D-A44AE78F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2AC14-7FC9-4602-8174-550BF57E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ADD2D-915C-4041-8D0B-59223FC0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D78CD-8887-4A58-9771-2328E36C3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3313-4C04-449D-9A08-3EEF0B5A7FD3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FAFD3-4760-427D-8CC9-0A6DC1159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ProtoDUNE Sim/Reco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6637-37F5-4AA6-B8BC-13E270CEB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8204-BB01-44BA-8E45-EDB90EB36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indico.fnal.gov/event/19540/contribution/1/material/slides/0.pdf" TargetMode="External"/><Relationship Id="rId4" Type="http://schemas.openxmlformats.org/officeDocument/2006/relationships/hyperlink" Target="https://indico.fnal.gov/event/16764/session/17/contribution/60/material/slides/0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6764/session/17/contribution/60/material/slides/0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hyperlink" Target="https://indico.fnal.gov/event/18427/contribution/1/material/slides/0.pdf" TargetMode="External"/><Relationship Id="rId7" Type="http://schemas.openxmlformats.org/officeDocument/2006/relationships/image" Target="../media/image10.tmp"/><Relationship Id="rId2" Type="http://schemas.openxmlformats.org/officeDocument/2006/relationships/hyperlink" Target="https://indico.fnal.gov/event/18638/contribution/2/material/slides/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fnal.gov/event/18525/contribution/3/material/slides/0.pdf" TargetMode="External"/><Relationship Id="rId4" Type="http://schemas.openxmlformats.org/officeDocument/2006/relationships/hyperlink" Target="https://indico.fnal.gov/event/18638/contribution/2/material/slides/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indico.fnal.gov/event/19015/contribution/1/material/slides/0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0261-0518-4D94-A935-763D2FD2E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6774"/>
            <a:ext cx="9144000" cy="1796054"/>
          </a:xfrm>
        </p:spPr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Update of noise filtering in protoDUNE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1B961-1ECC-4469-91BE-FB5FDC118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5173"/>
            <a:ext cx="9144000" cy="896226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Wenqiang Gu (BNL)</a:t>
            </a:r>
          </a:p>
          <a:p>
            <a:r>
              <a:rPr lang="en-US" dirty="0">
                <a:cs typeface="+mn-ea"/>
                <a:sym typeface="+mn-lt"/>
              </a:rPr>
              <a:t>Carlos Sarasty (University of Cincinnati)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7F969-802F-4821-AC54-1BA50F5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B31A4-53DC-4996-A17E-48D8A3A9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02B0-2C12-442C-A55C-1B633DCE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electronics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743C4-CC8F-4EC8-9C02-5CC16E07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RC correction works well, however, still observed some imperfect electronics response even after small signals</a:t>
            </a:r>
          </a:p>
          <a:p>
            <a:pPr lvl="1"/>
            <a:r>
              <a:rPr lang="en-US" dirty="0"/>
              <a:t>Imperfect pole-zero cancellation?</a:t>
            </a:r>
          </a:p>
          <a:p>
            <a:r>
              <a:rPr lang="en-US" dirty="0"/>
              <a:t>A dedicated calibration could help if indeed an electronics response issue</a:t>
            </a:r>
          </a:p>
          <a:p>
            <a:pPr lvl="1"/>
            <a:r>
              <a:rPr lang="en-US" dirty="0"/>
              <a:t>Current </a:t>
            </a:r>
            <a:r>
              <a:rPr lang="en-US" dirty="0" err="1"/>
              <a:t>pulser</a:t>
            </a:r>
            <a:r>
              <a:rPr lang="en-US" dirty="0"/>
              <a:t> data: too short distance between the positive and the negative pulses</a:t>
            </a:r>
          </a:p>
          <a:p>
            <a:r>
              <a:rPr lang="en-US" dirty="0"/>
              <a:t>Need more samples for a 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6F0ED-F487-4ABE-B7DE-A5C0A7A0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872D-2857-430E-97B8-D7B3F3C3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https://lh3.googleusercontent.com/tYCGQCBRLkI4ZzycsAmShM5ypl9gJzhvA7flq-NMvPKWYR6V_7qLh1lQNdkoVVnOTtb78UmjbyUEiQcSXDs19xa61rOI7VTAzAPKQGjLnw1B7ts4w7l3B-lIJD-SLfztBNbfBqQgpYM">
            <a:extLst>
              <a:ext uri="{FF2B5EF4-FFF2-40B4-BE49-F238E27FC236}">
                <a16:creationId xmlns:a16="http://schemas.microsoft.com/office/drawing/2014/main" id="{A4FC6CCC-F389-46BF-B62C-030F0A27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11" y="4623646"/>
            <a:ext cx="4322989" cy="223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0DBED-546D-40EF-89CB-AB98E00B95EC}"/>
              </a:ext>
            </a:extLst>
          </p:cNvPr>
          <p:cNvSpPr txBox="1"/>
          <p:nvPr/>
        </p:nvSpPr>
        <p:spPr>
          <a:xfrm>
            <a:off x="8925669" y="6139295"/>
            <a:ext cx="254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 constant ~ 0.2ms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2AFCD-2B68-4540-A2C5-3C0D16978D9D}"/>
              </a:ext>
            </a:extLst>
          </p:cNvPr>
          <p:cNvSpPr txBox="1"/>
          <p:nvPr/>
        </p:nvSpPr>
        <p:spPr>
          <a:xfrm>
            <a:off x="8925669" y="4772674"/>
            <a:ext cx="336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Imperfect pole-zero cancellation?</a:t>
            </a:r>
          </a:p>
        </p:txBody>
      </p:sp>
    </p:spTree>
    <p:extLst>
      <p:ext uri="{BB962C8B-B14F-4D97-AF65-F5344CB8AC3E}">
        <p14:creationId xmlns:p14="http://schemas.microsoft.com/office/powerpoint/2010/main" val="79476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8B49E-F442-409A-80B3-0713DF3D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BFCFD-658C-410F-93C6-1BF98089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11</a:t>
            </a:fld>
            <a:endParaRPr lang="en-US"/>
          </a:p>
        </p:txBody>
      </p:sp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EC34DE-D55A-436B-80CE-867E20C786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436563"/>
            <a:ext cx="5229225" cy="3549650"/>
          </a:xfrm>
        </p:spPr>
      </p:pic>
      <p:pic>
        <p:nvPicPr>
          <p:cNvPr id="6" name="Picture 2" descr="https://lh3.googleusercontent.com/tYCGQCBRLkI4ZzycsAmShM5ypl9gJzhvA7flq-NMvPKWYR6V_7qLh1lQNdkoVVnOTtb78UmjbyUEiQcSXDs19xa61rOI7VTAzAPKQGjLnw1B7ts4w7l3B-lIJD-SLfztBNbfBqQgpYM">
            <a:extLst>
              <a:ext uri="{FF2B5EF4-FFF2-40B4-BE49-F238E27FC236}">
                <a16:creationId xmlns:a16="http://schemas.microsoft.com/office/drawing/2014/main" id="{01CE88B9-A8D4-4787-BF27-7A226D9C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229100"/>
            <a:ext cx="50863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6.googleusercontent.com/7bPU7dQRdBhO5qx4vZH8e8V7mLfmeigSPHonl5O0w7frIq0tmI8NUP_BgN4EIHr-qq59g7NfxlBf0_XdGKkkyzJ7qRYft3nY6WOIdZm08MNERCc8LeM7dKGy86h4tTyaSHOvxA0gviM">
            <a:extLst>
              <a:ext uri="{FF2B5EF4-FFF2-40B4-BE49-F238E27FC236}">
                <a16:creationId xmlns:a16="http://schemas.microsoft.com/office/drawing/2014/main" id="{8D7BA820-26F2-41A6-92FF-565BCA372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286250"/>
            <a:ext cx="52292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7971D27-1EA2-4862-903C-77BD75DB3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3" y="633780"/>
            <a:ext cx="5156465" cy="3352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832E3B-F568-4C7B-AFB8-92294A1C45CF}"/>
              </a:ext>
            </a:extLst>
          </p:cNvPr>
          <p:cNvCxnSpPr/>
          <p:nvPr/>
        </p:nvCxnSpPr>
        <p:spPr>
          <a:xfrm>
            <a:off x="6137827" y="659593"/>
            <a:ext cx="0" cy="6061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57C277-278E-46FF-9201-ED020FEEE26D}"/>
              </a:ext>
            </a:extLst>
          </p:cNvPr>
          <p:cNvSpPr txBox="1"/>
          <p:nvPr/>
        </p:nvSpPr>
        <p:spPr>
          <a:xfrm>
            <a:off x="2816503" y="1103510"/>
            <a:ext cx="233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Pulser</a:t>
            </a:r>
            <a:r>
              <a:rPr lang="en-US" dirty="0"/>
              <a:t> calibration</a:t>
            </a:r>
          </a:p>
          <a:p>
            <a:r>
              <a:rPr lang="en-US" dirty="0"/>
              <a:t>Run 6068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4B04C-F2D2-4D57-A893-D6EDD467FD98}"/>
              </a:ext>
            </a:extLst>
          </p:cNvPr>
          <p:cNvSpPr txBox="1"/>
          <p:nvPr/>
        </p:nvSpPr>
        <p:spPr>
          <a:xfrm>
            <a:off x="2816503" y="4689709"/>
            <a:ext cx="234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Cosmic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DF606-0E10-4541-9BB2-7387788ECDED}"/>
              </a:ext>
            </a:extLst>
          </p:cNvPr>
          <p:cNvSpPr txBox="1"/>
          <p:nvPr/>
        </p:nvSpPr>
        <p:spPr>
          <a:xfrm>
            <a:off x="3028335" y="3986213"/>
            <a:ext cx="310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Seems to be not consistent?</a:t>
            </a:r>
          </a:p>
        </p:txBody>
      </p:sp>
    </p:spTree>
    <p:extLst>
      <p:ext uri="{BB962C8B-B14F-4D97-AF65-F5344CB8AC3E}">
        <p14:creationId xmlns:p14="http://schemas.microsoft.com/office/powerpoint/2010/main" val="400574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9125-1063-471D-B41B-F420F47D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“50 kHz” noise in some collection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FAA1-7461-488D-B4B7-0C7FEE11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7363"/>
            <a:ext cx="10515600" cy="829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automated spike filtering is implemented</a:t>
            </a:r>
          </a:p>
          <a:p>
            <a:pPr lvl="1"/>
            <a:r>
              <a:rPr lang="en-US" dirty="0"/>
              <a:t>Zero-out extreme outliers of each sub-region in frequency domain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506C6-E698-4858-83F4-3716145F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B11E6-33F2-4ACA-927C-3AD0027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 descr="https://lh4.googleusercontent.com/sAsRItnoU7FXkLX3v9oVmczcoxtoS9JvSaBROMgRNe_X7pTqMEyvAyDppmAKHKOHITjiQrBz7Xz1TfeTzBSa1DX8UFnEermonsKqVi9gdAGtu3K7HvdW-mV1nUfmJ8AgVEFcsEB_uWA">
            <a:extLst>
              <a:ext uri="{FF2B5EF4-FFF2-40B4-BE49-F238E27FC236}">
                <a16:creationId xmlns:a16="http://schemas.microsoft.com/office/drawing/2014/main" id="{1B754969-7674-47C6-8FE1-2E3002A9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39128"/>
            <a:ext cx="35623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lh6.googleusercontent.com/ETqBDd5Iwerw0NcaCWUE8036eJPmSto2rlN_K-afkRyHO62tTsSwpSIUn-_ZMfitjC2bGWwDs0-P4TMS_FySYOPeS8k1FQQM9AkrxAMmbJ5RgXMn_C9hIMofJQ5mFZ2Dj3LXqERyf0w">
            <a:extLst>
              <a:ext uri="{FF2B5EF4-FFF2-40B4-BE49-F238E27FC236}">
                <a16:creationId xmlns:a16="http://schemas.microsoft.com/office/drawing/2014/main" id="{B3E9C894-7956-4AD0-9E23-7B4CDADF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3" y="1797969"/>
            <a:ext cx="34861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5B53FF-66DF-4A09-9EA2-9302CB979B7E}"/>
              </a:ext>
            </a:extLst>
          </p:cNvPr>
          <p:cNvSpPr txBox="1"/>
          <p:nvPr/>
        </p:nvSpPr>
        <p:spPr>
          <a:xfrm>
            <a:off x="5670419" y="1857589"/>
            <a:ext cx="174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--- before NF</a:t>
            </a:r>
          </a:p>
          <a:p>
            <a:r>
              <a:rPr lang="en-US" dirty="0">
                <a:solidFill>
                  <a:srgbClr val="FF0000"/>
                </a:solidFill>
              </a:rPr>
              <a:t>--- after NF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785C8-6E4D-4133-99AC-AD94F7C01763}"/>
              </a:ext>
            </a:extLst>
          </p:cNvPr>
          <p:cNvSpPr txBox="1"/>
          <p:nvPr/>
        </p:nvSpPr>
        <p:spPr>
          <a:xfrm>
            <a:off x="8050491" y="90766"/>
            <a:ext cx="414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see previous analysis by Carlos: </a:t>
            </a:r>
            <a:r>
              <a:rPr lang="en-US" dirty="0">
                <a:hlinkClick r:id="rId4"/>
              </a:rPr>
              <a:t>1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4639C-4CD7-4FC7-9062-2B8C754DBDF3}"/>
              </a:ext>
            </a:extLst>
          </p:cNvPr>
          <p:cNvSpPr txBox="1"/>
          <p:nvPr/>
        </p:nvSpPr>
        <p:spPr>
          <a:xfrm>
            <a:off x="1960698" y="1910180"/>
            <a:ext cx="174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--- before NF</a:t>
            </a:r>
          </a:p>
          <a:p>
            <a:r>
              <a:rPr lang="en-US" dirty="0">
                <a:solidFill>
                  <a:srgbClr val="FF0000"/>
                </a:solidFill>
              </a:rPr>
              <a:t>--- after NF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D88FB-D4AB-4536-A64C-8CBCF6316EA4}"/>
              </a:ext>
            </a:extLst>
          </p:cNvPr>
          <p:cNvSpPr txBox="1"/>
          <p:nvPr/>
        </p:nvSpPr>
        <p:spPr>
          <a:xfrm>
            <a:off x="6048881" y="4748065"/>
            <a:ext cx="144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Ticks [0.5us]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8083C0-6BCE-4A42-8C03-99F2B67B80EA}"/>
              </a:ext>
            </a:extLst>
          </p:cNvPr>
          <p:cNvSpPr txBox="1"/>
          <p:nvPr/>
        </p:nvSpPr>
        <p:spPr>
          <a:xfrm>
            <a:off x="2690421" y="4774597"/>
            <a:ext cx="118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Freq. bins</a:t>
            </a:r>
          </a:p>
        </p:txBody>
      </p:sp>
      <p:pic>
        <p:nvPicPr>
          <p:cNvPr id="18" name="Picture 4" descr="https://lh3.googleusercontent.com/AZoWEDZSfQ-w6Q4wsKBGSsvNws4VPAxBq0cdrrpNFycOfzt3cHwl2V_wagxOEXf1Aptae4HbJeRwJbO4Oqnc_glpVbuxoJSEbCulDHZWPnZjYceeiIyt2Tw6IJUxfcV7LGb3RZmJc7k">
            <a:extLst>
              <a:ext uri="{FF2B5EF4-FFF2-40B4-BE49-F238E27FC236}">
                <a16:creationId xmlns:a16="http://schemas.microsoft.com/office/drawing/2014/main" id="{886E54B6-B09A-4F80-AFE4-5CC92F56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98" y="1510637"/>
            <a:ext cx="2077902" cy="19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7081133-B30B-4528-B59C-8D5E431D0A64}"/>
              </a:ext>
            </a:extLst>
          </p:cNvPr>
          <p:cNvSpPr/>
          <p:nvPr/>
        </p:nvSpPr>
        <p:spPr>
          <a:xfrm>
            <a:off x="6422834" y="2503920"/>
            <a:ext cx="481339" cy="172260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F8F18-D0B7-4071-B79F-A60E8052638B}"/>
              </a:ext>
            </a:extLst>
          </p:cNvPr>
          <p:cNvCxnSpPr>
            <a:cxnSpLocks/>
          </p:cNvCxnSpPr>
          <p:nvPr/>
        </p:nvCxnSpPr>
        <p:spPr>
          <a:xfrm flipV="1">
            <a:off x="6979503" y="2330332"/>
            <a:ext cx="1665248" cy="70595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https://lh5.googleusercontent.com/I0r46JIJlPEpJTPalTk_HayMMf7lUs6X-moS7jvS9V81w6MRA-UY0Xv6blfonML1I7VMDeEdOyIaBgyj3LeWlpJm8vnDicBiijx4Fw4REiuuLrbS0NpRG86RCqbAWydE0lBzv7ZK0oc">
            <a:extLst>
              <a:ext uri="{FF2B5EF4-FFF2-40B4-BE49-F238E27FC236}">
                <a16:creationId xmlns:a16="http://schemas.microsoft.com/office/drawing/2014/main" id="{E122219D-E6C1-4580-8A8C-8E01220C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53" y="3464181"/>
            <a:ext cx="2009747" cy="20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3AEBD13-7E74-4279-B168-1EC7CC638DBB}"/>
              </a:ext>
            </a:extLst>
          </p:cNvPr>
          <p:cNvSpPr txBox="1"/>
          <p:nvPr/>
        </p:nvSpPr>
        <p:spPr>
          <a:xfrm>
            <a:off x="10029450" y="3667884"/>
            <a:ext cx="200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Filtered noise component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Looks reasonable!</a:t>
            </a:r>
          </a:p>
        </p:txBody>
      </p:sp>
    </p:spTree>
    <p:extLst>
      <p:ext uri="{BB962C8B-B14F-4D97-AF65-F5344CB8AC3E}">
        <p14:creationId xmlns:p14="http://schemas.microsoft.com/office/powerpoint/2010/main" val="413996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1EA6-9B8E-4BF8-820C-98EAC0C4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for “ledge”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585A0-A135-4FD3-AF03-2E8103CE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0463"/>
            <a:ext cx="10515600" cy="1436500"/>
          </a:xfrm>
        </p:spPr>
        <p:txBody>
          <a:bodyPr/>
          <a:lstStyle/>
          <a:p>
            <a:r>
              <a:rPr lang="en-US" dirty="0"/>
              <a:t>The bad region of the identified “ledge” will be masked and ignored in the SP</a:t>
            </a:r>
          </a:p>
          <a:p>
            <a:r>
              <a:rPr lang="en-US" dirty="0"/>
              <a:t>Still need some tuning for the range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3E23F-EA3E-4532-B1D1-BA74192E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A7054-5326-44AF-A4E3-4BE2BD05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A81F69-4C5F-4716-BB74-A2800C23C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"/>
          <a:stretch/>
        </p:blipFill>
        <p:spPr>
          <a:xfrm>
            <a:off x="2824905" y="1761237"/>
            <a:ext cx="5525484" cy="2711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349FA9-8609-4BDB-9694-C1E530722278}"/>
              </a:ext>
            </a:extLst>
          </p:cNvPr>
          <p:cNvSpPr txBox="1"/>
          <p:nvPr/>
        </p:nvSpPr>
        <p:spPr>
          <a:xfrm>
            <a:off x="6477918" y="2335576"/>
            <a:ext cx="154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Masked region for SP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8649B-F9C2-40E4-8279-ADB12B03CC0E}"/>
              </a:ext>
            </a:extLst>
          </p:cNvPr>
          <p:cNvSpPr txBox="1"/>
          <p:nvPr/>
        </p:nvSpPr>
        <p:spPr>
          <a:xfrm>
            <a:off x="9497961" y="82265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see previous </a:t>
            </a:r>
            <a:r>
              <a:rPr lang="en-US" dirty="0">
                <a:hlinkClick r:id="rId3"/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A196-8F77-448A-8902-0DA0BFF7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17F6-9644-48AE-BEA1-2A87492C9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filtering are revisited and the general performance are good</a:t>
            </a:r>
          </a:p>
          <a:p>
            <a:r>
              <a:rPr lang="en-US" dirty="0"/>
              <a:t>Still need more detailed evaluation/hand scan for sticky code, ledge, undershoot, etc.</a:t>
            </a:r>
          </a:p>
          <a:p>
            <a:pPr lvl="1"/>
            <a:r>
              <a:rPr lang="en-US" dirty="0"/>
              <a:t>Imperfect response shape in some channels</a:t>
            </a:r>
          </a:p>
          <a:p>
            <a:pPr lvl="1"/>
            <a:r>
              <a:rPr lang="en-US" dirty="0"/>
              <a:t>Calibration </a:t>
            </a:r>
            <a:r>
              <a:rPr lang="en-US" dirty="0" err="1"/>
              <a:t>pulser</a:t>
            </a:r>
            <a:r>
              <a:rPr lang="en-US" dirty="0"/>
              <a:t> data could be helpful</a:t>
            </a:r>
          </a:p>
          <a:p>
            <a:r>
              <a:rPr lang="en-US" dirty="0"/>
              <a:t>Before we tune the SP algorithm, a solid performance of NF is necessary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C07A6-FEBB-480E-98CD-72B791E8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ACCC5-FF22-47A7-9A13-B6856CCB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4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97CF-777F-4FDC-927D-E5F19F7F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noise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09CA-00DC-42C1-8D3D-C30FD1E7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filtering (NF) is a key step towards a high-quality signal processing (SP)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5D855-2369-4F20-AF21-59F8D2F7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5F711-8AD2-46AA-BDA9-965A6242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589652-2B69-4811-A752-EDF2E31125FE}"/>
              </a:ext>
            </a:extLst>
          </p:cNvPr>
          <p:cNvGrpSpPr/>
          <p:nvPr/>
        </p:nvGrpSpPr>
        <p:grpSpPr>
          <a:xfrm>
            <a:off x="303844" y="2696900"/>
            <a:ext cx="3556498" cy="1843655"/>
            <a:chOff x="0" y="4175647"/>
            <a:chExt cx="3556498" cy="1843655"/>
          </a:xfrm>
        </p:grpSpPr>
        <p:pic>
          <p:nvPicPr>
            <p:cNvPr id="7" name="Picture 2" descr="https://lh4.googleusercontent.com/khF61WUMmrf6ygJbN-xHyzDtrjNcONz7K_h2AxIfBLdQjefWetKuRNRKG87Q3GNyPJoYo2eu0PwZakusQMojmkDzsB62oYH_TG5KcKulMZ2Ui_a6fPWAifBeSm5IsZkODWM91M8mm64">
              <a:extLst>
                <a:ext uri="{FF2B5EF4-FFF2-40B4-BE49-F238E27FC236}">
                  <a16:creationId xmlns:a16="http://schemas.microsoft.com/office/drawing/2014/main" id="{15610F2A-CCF1-4D56-A321-F5D9BB2B1B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4"/>
            <a:stretch/>
          </p:blipFill>
          <p:spPr bwMode="auto">
            <a:xfrm>
              <a:off x="0" y="4175647"/>
              <a:ext cx="3556498" cy="184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876BB0-710C-47F9-AEF3-A3077B004907}"/>
                </a:ext>
              </a:extLst>
            </p:cNvPr>
            <p:cNvSpPr txBox="1"/>
            <p:nvPr/>
          </p:nvSpPr>
          <p:spPr>
            <a:xfrm>
              <a:off x="319949" y="4356651"/>
              <a:ext cx="1356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Sticky codes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B1CCF01-88A1-4177-9DEB-2BDD3400AAB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676400" y="4541317"/>
              <a:ext cx="1178560" cy="261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45880A-0087-47E8-96E1-83479328BFC7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676400" y="4541317"/>
              <a:ext cx="822960" cy="331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7DB0706-BAF2-44A4-832B-59674D3748FD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676400" y="4541317"/>
              <a:ext cx="233295" cy="261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9EFB7E7-CF58-4C89-92D0-EB09AC8F361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1524002" y="4541317"/>
              <a:ext cx="152398" cy="296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A78D72-06D9-4FD2-A0F2-5BA44B2FB2BB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701040" y="4541317"/>
              <a:ext cx="975360" cy="296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2032C6-7630-46DF-B221-BAC559587BA5}"/>
              </a:ext>
            </a:extLst>
          </p:cNvPr>
          <p:cNvGrpSpPr/>
          <p:nvPr/>
        </p:nvGrpSpPr>
        <p:grpSpPr>
          <a:xfrm>
            <a:off x="4182240" y="2821926"/>
            <a:ext cx="2777210" cy="1843655"/>
            <a:chOff x="3797360" y="4266149"/>
            <a:chExt cx="2777210" cy="1843655"/>
          </a:xfrm>
        </p:grpSpPr>
        <p:pic>
          <p:nvPicPr>
            <p:cNvPr id="15" name="Picture 2" descr="https://lh4.googleusercontent.com/-gbkgvi_Prk4lxRwMdG7Xa1y_kIs4xeB2O8yJbePWBdVwfmo9Yd_bKEu56YJB-j_3ruW6v3IbsZWvHzbtYo1yRocAr2lfzuIphHGsnAT9KoLyUvd8L_O4OZp4Tb1KNDqOT6QI_vEchw">
              <a:extLst>
                <a:ext uri="{FF2B5EF4-FFF2-40B4-BE49-F238E27FC236}">
                  <a16:creationId xmlns:a16="http://schemas.microsoft.com/office/drawing/2014/main" id="{1D3C6F83-3BC1-4B81-BB2F-A1CFAECC3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360" y="4266149"/>
              <a:ext cx="2777210" cy="184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ECD876-65D4-4585-BE2C-595374D70D81}"/>
                </a:ext>
              </a:extLst>
            </p:cNvPr>
            <p:cNvSpPr txBox="1"/>
            <p:nvPr/>
          </p:nvSpPr>
          <p:spPr>
            <a:xfrm>
              <a:off x="4016297" y="4323616"/>
              <a:ext cx="1269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FEMB clock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C7649E-1574-4D6B-A1B6-183FE2B6841D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5285799" y="4508282"/>
              <a:ext cx="264145" cy="34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6C44725-9041-4E98-A56E-D2F25B8B8436}"/>
                </a:ext>
              </a:extLst>
            </p:cNvPr>
            <p:cNvCxnSpPr>
              <a:cxnSpLocks/>
            </p:cNvCxnSpPr>
            <p:nvPr/>
          </p:nvCxnSpPr>
          <p:spPr>
            <a:xfrm>
              <a:off x="4702097" y="4708770"/>
              <a:ext cx="134898" cy="7083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E4082B-525B-4609-B120-6E80C98AFB3E}"/>
              </a:ext>
            </a:extLst>
          </p:cNvPr>
          <p:cNvGrpSpPr/>
          <p:nvPr/>
        </p:nvGrpSpPr>
        <p:grpSpPr>
          <a:xfrm>
            <a:off x="7210757" y="2756735"/>
            <a:ext cx="2534513" cy="1860167"/>
            <a:chOff x="6922418" y="4159135"/>
            <a:chExt cx="2534513" cy="1860167"/>
          </a:xfrm>
        </p:grpSpPr>
        <p:pic>
          <p:nvPicPr>
            <p:cNvPr id="20" name="Picture 4" descr="https://lh4.googleusercontent.com/xbfvPyhzw9zZiq-Fs3MlZYyLJSVa6n8N11-A0tgh_ELbrwSkDSRIyyxU9CAyyN3Xlzoobi4pJuvhcj_clXSM9IwQ1yDLj0t29enb-jVUpi2SV-mhGwIbto44kKKMIvHQEIWrwLPyAMQ">
              <a:extLst>
                <a:ext uri="{FF2B5EF4-FFF2-40B4-BE49-F238E27FC236}">
                  <a16:creationId xmlns:a16="http://schemas.microsoft.com/office/drawing/2014/main" id="{A1386724-F993-4D2B-BD2B-9B8E9E7C3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88" b="4693"/>
            <a:stretch/>
          </p:blipFill>
          <p:spPr bwMode="auto">
            <a:xfrm>
              <a:off x="6922418" y="4159135"/>
              <a:ext cx="2534513" cy="186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AA0448-DE3D-4A44-857C-7CB1743F3C0F}"/>
                </a:ext>
              </a:extLst>
            </p:cNvPr>
            <p:cNvSpPr txBox="1"/>
            <p:nvPr/>
          </p:nvSpPr>
          <p:spPr>
            <a:xfrm>
              <a:off x="7707571" y="4305252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Undershoot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6ADEF64-73B3-4425-BAC5-D2E32A975D09}"/>
                </a:ext>
              </a:extLst>
            </p:cNvPr>
            <p:cNvCxnSpPr>
              <a:stCxn id="21" idx="2"/>
            </p:cNvCxnSpPr>
            <p:nvPr/>
          </p:nvCxnSpPr>
          <p:spPr>
            <a:xfrm flipH="1">
              <a:off x="8058091" y="4674584"/>
              <a:ext cx="335280" cy="116106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F89BCF-96D9-42DC-B66D-6D73FD907E45}"/>
              </a:ext>
            </a:extLst>
          </p:cNvPr>
          <p:cNvGrpSpPr/>
          <p:nvPr/>
        </p:nvGrpSpPr>
        <p:grpSpPr>
          <a:xfrm>
            <a:off x="10070220" y="2416239"/>
            <a:ext cx="2068734" cy="2236430"/>
            <a:chOff x="9933980" y="3782872"/>
            <a:chExt cx="2068734" cy="2236430"/>
          </a:xfrm>
        </p:grpSpPr>
        <p:pic>
          <p:nvPicPr>
            <p:cNvPr id="24" name="Picture 6" descr="https://lh5.googleusercontent.com/I0r46JIJlPEpJTPalTk_HayMMf7lUs6X-moS7jvS9V81w6MRA-UY0Xv6blfonML1I7VMDeEdOyIaBgyj3LeWlpJm8vnDicBiijx4Fw4REiuuLrbS0NpRG86RCqbAWydE0lBzv7ZK0oc">
              <a:extLst>
                <a:ext uri="{FF2B5EF4-FFF2-40B4-BE49-F238E27FC236}">
                  <a16:creationId xmlns:a16="http://schemas.microsoft.com/office/drawing/2014/main" id="{9D63076D-D995-456D-AE2B-0150C6E8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3980" y="4268588"/>
              <a:ext cx="1755716" cy="175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CFBD7B-A9DB-4DFE-BA1E-8B4F8F27264F}"/>
                </a:ext>
              </a:extLst>
            </p:cNvPr>
            <p:cNvSpPr txBox="1"/>
            <p:nvPr/>
          </p:nvSpPr>
          <p:spPr>
            <a:xfrm>
              <a:off x="10087922" y="3782872"/>
              <a:ext cx="1914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“50kHz” noise (collection plane)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93FD56-24CD-4E3C-B929-FA18892CCB22}"/>
              </a:ext>
            </a:extLst>
          </p:cNvPr>
          <p:cNvGrpSpPr/>
          <p:nvPr/>
        </p:nvGrpSpPr>
        <p:grpSpPr>
          <a:xfrm>
            <a:off x="384896" y="4975147"/>
            <a:ext cx="3219575" cy="1517728"/>
            <a:chOff x="8722825" y="2519676"/>
            <a:chExt cx="3219575" cy="1517728"/>
          </a:xfrm>
        </p:grpSpPr>
        <p:pic>
          <p:nvPicPr>
            <p:cNvPr id="27" name="Picture 2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81F1A598-A2E9-42A6-9109-4CAD98270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825" y="2519676"/>
              <a:ext cx="2946551" cy="15177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E364F5-D07F-4826-B7AE-EB7F5D015FE0}"/>
                </a:ext>
              </a:extLst>
            </p:cNvPr>
            <p:cNvSpPr txBox="1"/>
            <p:nvPr/>
          </p:nvSpPr>
          <p:spPr>
            <a:xfrm>
              <a:off x="10123760" y="2715715"/>
              <a:ext cx="181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“Ledge” effect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7B24D-B978-4EB5-AA56-F42D5E3E9405}"/>
              </a:ext>
            </a:extLst>
          </p:cNvPr>
          <p:cNvGrpSpPr/>
          <p:nvPr/>
        </p:nvGrpSpPr>
        <p:grpSpPr>
          <a:xfrm>
            <a:off x="4076607" y="4671314"/>
            <a:ext cx="2914172" cy="2049010"/>
            <a:chOff x="351200" y="4774613"/>
            <a:chExt cx="2914172" cy="2049010"/>
          </a:xfrm>
        </p:grpSpPr>
        <p:pic>
          <p:nvPicPr>
            <p:cNvPr id="2050" name="Picture 2" descr="https://lh6.googleusercontent.com/nzLLqMHHgT2TcmOixppldE2zv6oWttPWMWlUnpALCNO1jZH_pxZyGZTVL0Ff8Xjox02ur0FUbtBmsZIkCAbyGEHDQXMhlGLll8mViiRA883eJoHbtrGdWsFgO42dcRbgA2d6dowPHqE">
              <a:extLst>
                <a:ext uri="{FF2B5EF4-FFF2-40B4-BE49-F238E27FC236}">
                  <a16:creationId xmlns:a16="http://schemas.microsoft.com/office/drawing/2014/main" id="{9A1796C3-014F-4CEE-9533-47D073A14B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4"/>
            <a:stretch/>
          </p:blipFill>
          <p:spPr bwMode="auto">
            <a:xfrm>
              <a:off x="351200" y="4979967"/>
              <a:ext cx="2914172" cy="184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B6AAC5-EA24-40FF-8831-89B27E7D1E32}"/>
                </a:ext>
              </a:extLst>
            </p:cNvPr>
            <p:cNvSpPr txBox="1"/>
            <p:nvPr/>
          </p:nvSpPr>
          <p:spPr>
            <a:xfrm>
              <a:off x="1031528" y="4774613"/>
              <a:ext cx="19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Coherent noise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CD2BBB0-CB9F-4802-97A2-D2C78474F0ED}"/>
              </a:ext>
            </a:extLst>
          </p:cNvPr>
          <p:cNvSpPr txBox="1">
            <a:spLocks/>
          </p:cNvSpPr>
          <p:nvPr/>
        </p:nvSpPr>
        <p:spPr>
          <a:xfrm>
            <a:off x="7462914" y="4975147"/>
            <a:ext cx="4465581" cy="151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Recently, revisited the performance of noise filtering</a:t>
            </a:r>
          </a:p>
          <a:p>
            <a:r>
              <a:rPr lang="en-US" sz="1800" dirty="0"/>
              <a:t>Some problems, some new ideas, …</a:t>
            </a:r>
          </a:p>
          <a:p>
            <a:r>
              <a:rPr lang="en-US" sz="1800" dirty="0"/>
              <a:t>Towards a high-quality NF soon</a:t>
            </a:r>
          </a:p>
          <a:p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AE848E-158B-4198-8CE6-3F3D7C1A101C}"/>
              </a:ext>
            </a:extLst>
          </p:cNvPr>
          <p:cNvSpPr txBox="1"/>
          <p:nvPr/>
        </p:nvSpPr>
        <p:spPr>
          <a:xfrm>
            <a:off x="5476602" y="5976602"/>
            <a:ext cx="129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talked about today</a:t>
            </a:r>
          </a:p>
        </p:txBody>
      </p:sp>
    </p:spTree>
    <p:extLst>
      <p:ext uri="{BB962C8B-B14F-4D97-AF65-F5344CB8AC3E}">
        <p14:creationId xmlns:p14="http://schemas.microsoft.com/office/powerpoint/2010/main" val="398000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D950-5DB1-401D-8BED-DBC54DDF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codes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676E6-D566-4FF4-95DA-7676DC49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5829"/>
          </a:xfrm>
        </p:spPr>
        <p:txBody>
          <a:bodyPr>
            <a:normAutofit/>
          </a:bodyPr>
          <a:lstStyle/>
          <a:p>
            <a:r>
              <a:rPr lang="en-US" dirty="0"/>
              <a:t>Apply correction</a:t>
            </a:r>
          </a:p>
          <a:p>
            <a:pPr lvl="1"/>
            <a:r>
              <a:rPr lang="en-US" dirty="0"/>
              <a:t>“noise-like”: linear interpolation + FFT resampling</a:t>
            </a:r>
          </a:p>
          <a:p>
            <a:pPr lvl="1"/>
            <a:r>
              <a:rPr lang="en-US" dirty="0"/>
              <a:t>“signal-like”: FFT resampling</a:t>
            </a:r>
          </a:p>
          <a:p>
            <a:pPr lvl="2"/>
            <a:r>
              <a:rPr lang="en-US" dirty="0"/>
              <a:t>Peak value &gt; 15 ADC, nearby (+/- 1 tick) &gt; 2*RMS</a:t>
            </a:r>
          </a:p>
          <a:p>
            <a:r>
              <a:rPr lang="en-US" dirty="0"/>
              <a:t>Some additional sticky codes need to be deal with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B2B09-0174-4462-8AB7-FB59E540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146EB-FFAB-4A25-80D8-CCECE93D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24192-B111-4D79-ADE9-8AB9D229B8E1}"/>
              </a:ext>
            </a:extLst>
          </p:cNvPr>
          <p:cNvSpPr txBox="1"/>
          <p:nvPr/>
        </p:nvSpPr>
        <p:spPr>
          <a:xfrm>
            <a:off x="7216049" y="88134"/>
            <a:ext cx="497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see prev. analyses by 1) </a:t>
            </a:r>
            <a:r>
              <a:rPr lang="en-US" dirty="0">
                <a:hlinkClick r:id="rId2"/>
              </a:rPr>
              <a:t>David</a:t>
            </a:r>
            <a:r>
              <a:rPr lang="en-US" dirty="0"/>
              <a:t>,  2) </a:t>
            </a:r>
            <a:r>
              <a:rPr lang="en-US" dirty="0">
                <a:hlinkClick r:id="rId3"/>
              </a:rPr>
              <a:t>Wenqiang</a:t>
            </a:r>
            <a:endParaRPr lang="en-US" dirty="0"/>
          </a:p>
        </p:txBody>
      </p:sp>
      <p:pic>
        <p:nvPicPr>
          <p:cNvPr id="16" name="Picture 2" descr="https://lh3.googleusercontent.com/kmp6EwK6jfMQtGDSoURoKpK-D7zxuys742Iap4ktmwQqwXD26JU8l6U9QKBPHA9T4Y8S5eOtMMbSaZie2uBVxVnogNt-8IPx8wge72i4av_LRfoOtdVblFIbc56cx010G95ZqED5mf8">
            <a:extLst>
              <a:ext uri="{FF2B5EF4-FFF2-40B4-BE49-F238E27FC236}">
                <a16:creationId xmlns:a16="http://schemas.microsoft.com/office/drawing/2014/main" id="{B14124E3-C1C9-4D72-9844-314C3AF7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9" y="678381"/>
            <a:ext cx="4189491" cy="22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966967-43E2-4AF8-A219-15B3E3118378}"/>
              </a:ext>
            </a:extLst>
          </p:cNvPr>
          <p:cNvSpPr txBox="1"/>
          <p:nvPr/>
        </p:nvSpPr>
        <p:spPr>
          <a:xfrm>
            <a:off x="11103006" y="2141625"/>
            <a:ext cx="12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Mod64 = 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3134B9-05D5-4FB1-BB04-907885DD14CD}"/>
              </a:ext>
            </a:extLst>
          </p:cNvPr>
          <p:cNvCxnSpPr/>
          <p:nvPr/>
        </p:nvCxnSpPr>
        <p:spPr>
          <a:xfrm flipH="1" flipV="1">
            <a:off x="10976577" y="2101720"/>
            <a:ext cx="223520" cy="122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54E189-F400-4F68-889C-AC4CA04B7A0A}"/>
              </a:ext>
            </a:extLst>
          </p:cNvPr>
          <p:cNvSpPr txBox="1"/>
          <p:nvPr/>
        </p:nvSpPr>
        <p:spPr>
          <a:xfrm>
            <a:off x="8866186" y="906755"/>
            <a:ext cx="260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 sticky codes</a:t>
            </a:r>
          </a:p>
          <a:p>
            <a:r>
              <a:rPr lang="en-US" dirty="0">
                <a:solidFill>
                  <a:srgbClr val="FF0000"/>
                </a:solidFill>
              </a:rPr>
              <a:t>other than Mod64=0,1,63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3806BF-A62E-4E4C-803B-D8AD129B6FBF}"/>
              </a:ext>
            </a:extLst>
          </p:cNvPr>
          <p:cNvGrpSpPr/>
          <p:nvPr/>
        </p:nvGrpSpPr>
        <p:grpSpPr>
          <a:xfrm>
            <a:off x="913552" y="4037011"/>
            <a:ext cx="7010157" cy="2781826"/>
            <a:chOff x="270100" y="1406952"/>
            <a:chExt cx="7010157" cy="278182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EC01C4C-EABD-4067-9E03-7CC3D84F96CE}"/>
                </a:ext>
              </a:extLst>
            </p:cNvPr>
            <p:cNvSpPr/>
            <p:nvPr/>
          </p:nvSpPr>
          <p:spPr>
            <a:xfrm>
              <a:off x="270100" y="1443544"/>
              <a:ext cx="7010157" cy="2745234"/>
            </a:xfrm>
            <a:prstGeom prst="roundRect">
              <a:avLst>
                <a:gd name="adj" fmla="val 3606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 descr="Figure 3 - Zero Padding">
              <a:extLst>
                <a:ext uri="{FF2B5EF4-FFF2-40B4-BE49-F238E27FC236}">
                  <a16:creationId xmlns:a16="http://schemas.microsoft.com/office/drawing/2014/main" id="{F5EB4988-7EF4-407D-A5A1-0DD6E81E21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" r="53865" b="62108"/>
            <a:stretch/>
          </p:blipFill>
          <p:spPr bwMode="auto">
            <a:xfrm>
              <a:off x="344508" y="1499531"/>
              <a:ext cx="2896692" cy="106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Figure 3 - Zero Padding">
              <a:extLst>
                <a:ext uri="{FF2B5EF4-FFF2-40B4-BE49-F238E27FC236}">
                  <a16:creationId xmlns:a16="http://schemas.microsoft.com/office/drawing/2014/main" id="{F60333BF-F1B4-46D4-A523-D8D3CD3F87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" t="51967" r="52082" b="6850"/>
            <a:stretch/>
          </p:blipFill>
          <p:spPr bwMode="auto">
            <a:xfrm>
              <a:off x="4113293" y="1485516"/>
              <a:ext cx="2814024" cy="101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Figure 4 - Interpolated Signal">
              <a:extLst>
                <a:ext uri="{FF2B5EF4-FFF2-40B4-BE49-F238E27FC236}">
                  <a16:creationId xmlns:a16="http://schemas.microsoft.com/office/drawing/2014/main" id="{971B2EC7-C24C-480E-B6C2-0ED527A41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843" y="3205652"/>
              <a:ext cx="4186474" cy="98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79E322-EC04-40DD-8DD1-CE6E05E2612D}"/>
                </a:ext>
              </a:extLst>
            </p:cNvPr>
            <p:cNvSpPr txBox="1"/>
            <p:nvPr/>
          </p:nvSpPr>
          <p:spPr>
            <a:xfrm>
              <a:off x="2369106" y="1406952"/>
              <a:ext cx="2448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Resampling in freq.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38FEAB-B455-48A3-BE8D-F94448AD93F4}"/>
                </a:ext>
              </a:extLst>
            </p:cNvPr>
            <p:cNvSpPr txBox="1"/>
            <p:nvPr/>
          </p:nvSpPr>
          <p:spPr>
            <a:xfrm>
              <a:off x="5448424" y="2671535"/>
              <a:ext cx="1301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Inverse FFT</a:t>
              </a:r>
            </a:p>
          </p:txBody>
        </p:sp>
        <p:sp>
          <p:nvSpPr>
            <p:cNvPr id="37" name="Arrow: Striped Right 36">
              <a:extLst>
                <a:ext uri="{FF2B5EF4-FFF2-40B4-BE49-F238E27FC236}">
                  <a16:creationId xmlns:a16="http://schemas.microsoft.com/office/drawing/2014/main" id="{73312CFA-47C8-4F5A-BF35-DE707692812C}"/>
                </a:ext>
              </a:extLst>
            </p:cNvPr>
            <p:cNvSpPr/>
            <p:nvPr/>
          </p:nvSpPr>
          <p:spPr>
            <a:xfrm rot="5400000">
              <a:off x="4955644" y="2560046"/>
              <a:ext cx="478007" cy="507553"/>
            </a:xfrm>
            <a:prstGeom prst="striped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Striped Right 37">
              <a:extLst>
                <a:ext uri="{FF2B5EF4-FFF2-40B4-BE49-F238E27FC236}">
                  <a16:creationId xmlns:a16="http://schemas.microsoft.com/office/drawing/2014/main" id="{7F846AEF-923D-4D21-97EF-1233BCAD2493}"/>
                </a:ext>
              </a:extLst>
            </p:cNvPr>
            <p:cNvSpPr/>
            <p:nvPr/>
          </p:nvSpPr>
          <p:spPr>
            <a:xfrm>
              <a:off x="3194953" y="1702892"/>
              <a:ext cx="762000" cy="579434"/>
            </a:xfrm>
            <a:prstGeom prst="striped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10E527-9F54-4CE4-AA80-9FB83E62869F}"/>
              </a:ext>
            </a:extLst>
          </p:cNvPr>
          <p:cNvSpPr txBox="1"/>
          <p:nvPr/>
        </p:nvSpPr>
        <p:spPr>
          <a:xfrm>
            <a:off x="987960" y="5710019"/>
            <a:ext cx="194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 of “FFT resampling”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EE94F1-8AAF-4C00-B87C-FB451F209BB5}"/>
              </a:ext>
            </a:extLst>
          </p:cNvPr>
          <p:cNvGrpSpPr/>
          <p:nvPr/>
        </p:nvGrpSpPr>
        <p:grpSpPr>
          <a:xfrm>
            <a:off x="8480645" y="3203029"/>
            <a:ext cx="3827614" cy="3612421"/>
            <a:chOff x="8282936" y="3219497"/>
            <a:chExt cx="3827614" cy="3612421"/>
          </a:xfrm>
        </p:grpSpPr>
        <p:pic>
          <p:nvPicPr>
            <p:cNvPr id="40" name="Picture 39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B55D70B4-6794-43E1-9ADE-DFDB9FA43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159" y="5278752"/>
              <a:ext cx="2927500" cy="1530429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A52B26-83CB-42B0-B2DE-F41A2DB0E797}"/>
                </a:ext>
              </a:extLst>
            </p:cNvPr>
            <p:cNvSpPr/>
            <p:nvPr/>
          </p:nvSpPr>
          <p:spPr>
            <a:xfrm>
              <a:off x="8282936" y="3434584"/>
              <a:ext cx="3342646" cy="33973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837285-0E00-4E3D-B024-DEE971E06BF6}"/>
                </a:ext>
              </a:extLst>
            </p:cNvPr>
            <p:cNvSpPr txBox="1"/>
            <p:nvPr/>
          </p:nvSpPr>
          <p:spPr>
            <a:xfrm>
              <a:off x="8496859" y="3219497"/>
              <a:ext cx="3613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Sticky on a ledge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Good correction for afterward steps</a:t>
              </a:r>
            </a:p>
          </p:txBody>
        </p:sp>
        <p:pic>
          <p:nvPicPr>
            <p:cNvPr id="43" name="Picture 42" descr="A close up of a piece of paper&#10;&#10;Description generated with high confidence">
              <a:extLst>
                <a:ext uri="{FF2B5EF4-FFF2-40B4-BE49-F238E27FC236}">
                  <a16:creationId xmlns:a16="http://schemas.microsoft.com/office/drawing/2014/main" id="{6FF4D29C-FDCA-468F-83AE-DC7705A5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859" y="3787826"/>
              <a:ext cx="2914800" cy="1524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30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C53D-92D7-4DAD-A323-4F0E83CD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 example of sticky code mitigation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188E2-5836-427C-9E47-7FA34220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33EEE-F3B4-4964-B80F-4B6EA74F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D08204-BB01-44BA-8E45-EDB90EB361D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4B3EBF7-3913-48EE-A89B-0D41BE965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9" y="3638798"/>
            <a:ext cx="2965602" cy="151772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B5593E9-1D87-454E-B528-448EF269F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9" y="1903921"/>
            <a:ext cx="2997354" cy="1498677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9D33214-7532-490D-95C3-7A9F5147D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07" y="2443192"/>
            <a:ext cx="3016405" cy="1549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E43E5E-485D-4118-902B-BE697897F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3" y="2378636"/>
            <a:ext cx="2965602" cy="1492327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290F143-37E4-4153-8410-56ADCBAA3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12" y="2459068"/>
            <a:ext cx="2965602" cy="15177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5A4568-E408-4680-A606-D3430733000E}"/>
              </a:ext>
            </a:extLst>
          </p:cNvPr>
          <p:cNvSpPr txBox="1"/>
          <p:nvPr/>
        </p:nvSpPr>
        <p:spPr>
          <a:xfrm>
            <a:off x="1654676" y="1742222"/>
            <a:ext cx="192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Before mitigation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52C14-B86A-4F93-9326-F8CDF65AAE3C}"/>
              </a:ext>
            </a:extLst>
          </p:cNvPr>
          <p:cNvSpPr txBox="1"/>
          <p:nvPr/>
        </p:nvSpPr>
        <p:spPr>
          <a:xfrm>
            <a:off x="1282045" y="3638798"/>
            <a:ext cx="214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mitigation</a:t>
            </a:r>
          </a:p>
          <a:p>
            <a:r>
              <a:rPr lang="en-US" dirty="0">
                <a:solidFill>
                  <a:srgbClr val="FF0000"/>
                </a:solidFill>
              </a:rPr>
              <a:t>Deconvolved signal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2AEE1C-B062-49B2-BED3-1F5DE1C431A1}"/>
              </a:ext>
            </a:extLst>
          </p:cNvPr>
          <p:cNvSpPr txBox="1"/>
          <p:nvPr/>
        </p:nvSpPr>
        <p:spPr>
          <a:xfrm>
            <a:off x="6423912" y="407024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extreme sticky channel, an artificial “bipolar” shape after interpolation</a:t>
            </a:r>
          </a:p>
          <a:p>
            <a:r>
              <a:rPr lang="en-US" dirty="0"/>
              <a:t>=&gt; fake charge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788BB3-378C-4325-94E5-15684F68438D}"/>
              </a:ext>
            </a:extLst>
          </p:cNvPr>
          <p:cNvSpPr txBox="1"/>
          <p:nvPr/>
        </p:nvSpPr>
        <p:spPr>
          <a:xfrm>
            <a:off x="6574583" y="3370437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Sticky at baseline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47FDB9-0D48-46E3-95D5-298159FC89D2}"/>
              </a:ext>
            </a:extLst>
          </p:cNvPr>
          <p:cNvCxnSpPr/>
          <p:nvPr/>
        </p:nvCxnSpPr>
        <p:spPr>
          <a:xfrm flipV="1">
            <a:off x="7102485" y="3059353"/>
            <a:ext cx="0" cy="311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BE5F266-5585-454A-A876-563ABDBC5E7F}"/>
              </a:ext>
            </a:extLst>
          </p:cNvPr>
          <p:cNvSpPr txBox="1"/>
          <p:nvPr/>
        </p:nvSpPr>
        <p:spPr>
          <a:xfrm>
            <a:off x="3509979" y="4176075"/>
            <a:ext cx="252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Deconvolved charge from adjacent channels: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“2D” deconvolution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33B9C9A-CD59-4D64-92E3-36B5ADF6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1638"/>
            <a:ext cx="10515600" cy="1145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 more detailed evaluation </a:t>
            </a:r>
          </a:p>
          <a:p>
            <a:pPr lvl="1"/>
            <a:r>
              <a:rPr lang="en-US" dirty="0"/>
              <a:t>Exclude very sticky channels / time regions for SP</a:t>
            </a:r>
          </a:p>
          <a:p>
            <a:pPr lvl="1"/>
            <a:r>
              <a:rPr lang="en-US" dirty="0"/>
              <a:t>Any over-correction for SP?</a:t>
            </a:r>
          </a:p>
        </p:txBody>
      </p:sp>
    </p:spTree>
    <p:extLst>
      <p:ext uri="{BB962C8B-B14F-4D97-AF65-F5344CB8AC3E}">
        <p14:creationId xmlns:p14="http://schemas.microsoft.com/office/powerpoint/2010/main" val="34026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61C7-131B-4FDD-84B4-EB80609A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FEMB 302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E43D-6046-4450-A9C5-1A4F568F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660574"/>
            <a:ext cx="10952480" cy="1593511"/>
          </a:xfrm>
        </p:spPr>
        <p:txBody>
          <a:bodyPr>
            <a:normAutofit/>
          </a:bodyPr>
          <a:lstStyle/>
          <a:p>
            <a:r>
              <a:rPr lang="en-US" dirty="0"/>
              <a:t>128 channels in FEMB 302 is “slower” than others</a:t>
            </a:r>
          </a:p>
          <a:p>
            <a:r>
              <a:rPr lang="en-US" dirty="0"/>
              <a:t>The FFT resampling approach also works here</a:t>
            </a:r>
          </a:p>
          <a:p>
            <a:pPr lvl="1"/>
            <a:r>
              <a:rPr lang="en-US" dirty="0"/>
              <a:t>Extend 5996 samples =&gt; 6000 samples in freq. domain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39C59-2581-45F8-BF5B-AAD9991A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3676C-B5A6-4A12-8AEC-BBEEE864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2" descr="https://lh4.googleusercontent.com/-gbkgvi_Prk4lxRwMdG7Xa1y_kIs4xeB2O8yJbePWBdVwfmo9Yd_bKEu56YJB-j_3ruW6v3IbsZWvHzbtYo1yRocAr2lfzuIphHGsnAT9KoLyUvd8L_O4OZp4Tb1KNDqOT6QI_vEchw">
            <a:extLst>
              <a:ext uri="{FF2B5EF4-FFF2-40B4-BE49-F238E27FC236}">
                <a16:creationId xmlns:a16="http://schemas.microsoft.com/office/drawing/2014/main" id="{0291BA7E-95EF-4D21-815F-25DA05D1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38" y="3343732"/>
            <a:ext cx="4471133" cy="29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lh3.googleusercontent.com/1USRmyXogcnNxGOHplMAQf7HWivtx_u-SIaESNKm4Pwf-UGwaqqU9G94fJ9omm8X4khUlC02OOYc5T5QS71hj2BYtPnccbndJjVr_ZxE-CF0IiqPh1OWWvBQayO6ujLIJSdikGftMv4">
            <a:extLst>
              <a:ext uri="{FF2B5EF4-FFF2-40B4-BE49-F238E27FC236}">
                <a16:creationId xmlns:a16="http://schemas.microsoft.com/office/drawing/2014/main" id="{347BA8C2-E16F-4834-9744-FCE77553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95" y="3343732"/>
            <a:ext cx="4286573" cy="28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E703DF-BB93-481A-BDB7-9E63E88ECDB1}"/>
              </a:ext>
            </a:extLst>
          </p:cNvPr>
          <p:cNvSpPr txBox="1"/>
          <p:nvPr/>
        </p:nvSpPr>
        <p:spPr>
          <a:xfrm>
            <a:off x="2407920" y="3159066"/>
            <a:ext cx="19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correction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14557B-FD2E-4522-BA9F-74D8A16477CE}"/>
              </a:ext>
            </a:extLst>
          </p:cNvPr>
          <p:cNvSpPr txBox="1"/>
          <p:nvPr/>
        </p:nvSpPr>
        <p:spPr>
          <a:xfrm>
            <a:off x="7774167" y="3156195"/>
            <a:ext cx="19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correction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CCD7EA-FD63-436C-800C-38E8BD52CB15}"/>
              </a:ext>
            </a:extLst>
          </p:cNvPr>
          <p:cNvCxnSpPr>
            <a:stCxn id="12" idx="2"/>
          </p:cNvCxnSpPr>
          <p:nvPr/>
        </p:nvCxnSpPr>
        <p:spPr>
          <a:xfrm flipH="1">
            <a:off x="2621280" y="3528398"/>
            <a:ext cx="767080" cy="230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C79FF3-6889-4EB2-87AA-1920031AFF76}"/>
              </a:ext>
            </a:extLst>
          </p:cNvPr>
          <p:cNvCxnSpPr/>
          <p:nvPr/>
        </p:nvCxnSpPr>
        <p:spPr>
          <a:xfrm>
            <a:off x="3388360" y="3525527"/>
            <a:ext cx="534284" cy="274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6FDFC8-F738-473D-AB36-C3E5E16C873F}"/>
              </a:ext>
            </a:extLst>
          </p:cNvPr>
          <p:cNvCxnSpPr>
            <a:stCxn id="12" idx="2"/>
          </p:cNvCxnSpPr>
          <p:nvPr/>
        </p:nvCxnSpPr>
        <p:spPr>
          <a:xfrm>
            <a:off x="3388360" y="3528398"/>
            <a:ext cx="201720" cy="1714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E1D7E0-05FE-4521-B504-A8DE619A75A9}"/>
              </a:ext>
            </a:extLst>
          </p:cNvPr>
          <p:cNvCxnSpPr/>
          <p:nvPr/>
        </p:nvCxnSpPr>
        <p:spPr>
          <a:xfrm flipH="1">
            <a:off x="2773428" y="3525527"/>
            <a:ext cx="614932" cy="1656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72D1C72-B205-4864-B093-0AFC7E8EFEE9}"/>
              </a:ext>
            </a:extLst>
          </p:cNvPr>
          <p:cNvSpPr txBox="1"/>
          <p:nvPr/>
        </p:nvSpPr>
        <p:spPr>
          <a:xfrm>
            <a:off x="8772940" y="190657"/>
            <a:ext cx="316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see </a:t>
            </a:r>
            <a:r>
              <a:rPr lang="en-US" dirty="0">
                <a:hlinkClick r:id="rId4"/>
              </a:rPr>
              <a:t>David</a:t>
            </a:r>
            <a:r>
              <a:rPr lang="en-US" dirty="0"/>
              <a:t> &amp; </a:t>
            </a:r>
            <a:r>
              <a:rPr lang="en-US" dirty="0">
                <a:hlinkClick r:id="rId5"/>
              </a:rPr>
              <a:t>Tom</a:t>
            </a:r>
            <a:r>
              <a:rPr lang="en-US" dirty="0"/>
              <a:t>’s talk for resampling in time domain</a:t>
            </a:r>
          </a:p>
        </p:txBody>
      </p:sp>
    </p:spTree>
    <p:extLst>
      <p:ext uri="{BB962C8B-B14F-4D97-AF65-F5344CB8AC3E}">
        <p14:creationId xmlns:p14="http://schemas.microsoft.com/office/powerpoint/2010/main" val="208747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4E6D-5624-4367-B714-2E574C1A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Undershoot correction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D278-877E-4AD0-8544-31B435B9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 dirty="0"/>
              <a:t>Undershoot can be successfully removed by deconvolving the RC response (~ 1.1ms) in frequency domain via FFT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69A76-89FE-4455-B1FC-1348261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ProtoDUNE Sim/</a:t>
            </a:r>
            <a:r>
              <a:rPr lang="en-US" dirty="0" err="1"/>
              <a:t>Reco</a:t>
            </a:r>
            <a:r>
              <a:rPr lang="en-US" dirty="0"/>
              <a:t>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F201F-B795-42FA-BDD0-661DB555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 descr="https://lh4.googleusercontent.com/xbfvPyhzw9zZiq-Fs3MlZYyLJSVa6n8N11-A0tgh_ELbrwSkDSRIyyxU9CAyyN3Xlzoobi4pJuvhcj_clXSM9IwQ1yDLj0t29enb-jVUpi2SV-mhGwIbto44kKKMIvHQEIWrwLPyAMQ">
            <a:extLst>
              <a:ext uri="{FF2B5EF4-FFF2-40B4-BE49-F238E27FC236}">
                <a16:creationId xmlns:a16="http://schemas.microsoft.com/office/drawing/2014/main" id="{A761A635-0C90-49EC-A2E0-346F87597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286" r="3704" b="3225"/>
          <a:stretch/>
        </p:blipFill>
        <p:spPr bwMode="auto">
          <a:xfrm>
            <a:off x="945942" y="1885961"/>
            <a:ext cx="4852462" cy="24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s://lh4.googleusercontent.com/-3Np3dWMwmCvcs4VWml7ISWPXmKphhNN979rmpQE9eyxcEcAkCu7gRsDU4QDqzMw-sDdh3_5U51jZ6ibrUjLao9M1jVYdWwYGj_nxjuuIeYTJ4naX1w88N3uQcasYdV6h_8ZbMAOXow">
            <a:extLst>
              <a:ext uri="{FF2B5EF4-FFF2-40B4-BE49-F238E27FC236}">
                <a16:creationId xmlns:a16="http://schemas.microsoft.com/office/drawing/2014/main" id="{6A5544BE-33D1-405E-9642-81CA57570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3333" r="2099" b="3191"/>
          <a:stretch/>
        </p:blipFill>
        <p:spPr bwMode="auto">
          <a:xfrm>
            <a:off x="6337727" y="1885961"/>
            <a:ext cx="4953000" cy="24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7D33BB1-B341-4720-A43C-9E644CC97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630" y="2111157"/>
            <a:ext cx="22034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After correction</a:t>
            </a:r>
            <a:endParaRPr kumimoji="0" lang="en-US" altLang="en-US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(RC constant 1.1ms)</a:t>
            </a:r>
            <a:endParaRPr kumimoji="0" lang="en-US" altLang="en-US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8846B-F7BA-4A6C-9B5A-48B4B7E56588}"/>
              </a:ext>
            </a:extLst>
          </p:cNvPr>
          <p:cNvSpPr txBox="1"/>
          <p:nvPr/>
        </p:nvSpPr>
        <p:spPr>
          <a:xfrm>
            <a:off x="3625585" y="2249657"/>
            <a:ext cx="196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Before correction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4FEB33-0923-4DC8-81DB-38E1B6F8572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812026" y="2434323"/>
            <a:ext cx="813559" cy="167556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DF9DCA-C170-421A-8555-9698BE8992F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324226" y="2434323"/>
            <a:ext cx="718404" cy="1558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9B6EC84-8C77-46B8-9616-5BDBCDC154B2}"/>
              </a:ext>
            </a:extLst>
          </p:cNvPr>
          <p:cNvSpPr/>
          <p:nvPr/>
        </p:nvSpPr>
        <p:spPr>
          <a:xfrm>
            <a:off x="837139" y="1516629"/>
            <a:ext cx="230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 5424 Event 10447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E4C43C-69F7-4928-8D2D-68E3C39D837D}"/>
              </a:ext>
            </a:extLst>
          </p:cNvPr>
          <p:cNvSpPr txBox="1"/>
          <p:nvPr/>
        </p:nvSpPr>
        <p:spPr>
          <a:xfrm>
            <a:off x="8405870" y="94705"/>
            <a:ext cx="378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see Tom’s </a:t>
            </a:r>
            <a:r>
              <a:rPr lang="en-US" dirty="0">
                <a:hlinkClick r:id="rId4"/>
              </a:rPr>
              <a:t>time-domain RC fixer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ED3FD-A36A-4D1B-861D-62FF07A43767}"/>
                  </a:ext>
                </a:extLst>
              </p:cNvPr>
              <p:cNvSpPr txBox="1"/>
              <p:nvPr/>
            </p:nvSpPr>
            <p:spPr>
              <a:xfrm>
                <a:off x="9776890" y="5422696"/>
                <a:ext cx="2527388" cy="93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1.1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(collection)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3.3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(induction)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ED3FD-A36A-4D1B-861D-62FF07A43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890" y="5422696"/>
                <a:ext cx="2527388" cy="933654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F68CFEE-E50B-434E-A3D9-CCFDA80A2928}"/>
              </a:ext>
            </a:extLst>
          </p:cNvPr>
          <p:cNvSpPr/>
          <p:nvPr/>
        </p:nvSpPr>
        <p:spPr>
          <a:xfrm>
            <a:off x="71513" y="4245847"/>
            <a:ext cx="191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deconvolved signal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A2E49C-C19C-4E0F-B47A-951C0AA4A07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29532" y="3866920"/>
            <a:ext cx="612731" cy="378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2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C1C0-8E62-4AA4-A070-FD3F1FC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Undershoot correction: 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85166-7287-4518-BF32-BE3FEE85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8560"/>
            <a:ext cx="10515600" cy="1188402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F5145-8491-4650-BFE3-74201DAC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1CEFA-B787-47AC-895E-49F639A2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 descr="https://lh3.googleusercontent.com/75BjOcziZHGy3_UC596iVa-RnV2dvlRtaGMhBzHBN9vwDce6fYdwCI-aPXRcE9S785jLbDlAhj8sAbDm41v6FjeTi20gDY8s35VhMXp7D3frFnFCV9mDMA-6k9WpVRzVRv3uU3JZemM">
            <a:extLst>
              <a:ext uri="{FF2B5EF4-FFF2-40B4-BE49-F238E27FC236}">
                <a16:creationId xmlns:a16="http://schemas.microsoft.com/office/drawing/2014/main" id="{914EE943-4F40-44F0-980C-3ECA40F40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"/>
          <a:stretch/>
        </p:blipFill>
        <p:spPr bwMode="auto">
          <a:xfrm>
            <a:off x="838200" y="2008505"/>
            <a:ext cx="5133975" cy="24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F5A5E-7BAA-4336-A6CF-0A844B8C5EA4}"/>
              </a:ext>
            </a:extLst>
          </p:cNvPr>
          <p:cNvSpPr txBox="1"/>
          <p:nvPr/>
        </p:nvSpPr>
        <p:spPr>
          <a:xfrm>
            <a:off x="6400800" y="3321903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deconvolving RC response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5885E0-2C4F-4CFB-9140-812D4738FBFE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659120" y="3352800"/>
            <a:ext cx="741680" cy="292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E479E7-944F-4F03-A245-95716360FF32}"/>
              </a:ext>
            </a:extLst>
          </p:cNvPr>
          <p:cNvSpPr txBox="1"/>
          <p:nvPr/>
        </p:nvSpPr>
        <p:spPr>
          <a:xfrm>
            <a:off x="6471920" y="2607119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Raw waveform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35DA2E-A113-4CC0-8C7B-2899C7C81F7F}"/>
              </a:ext>
            </a:extLst>
          </p:cNvPr>
          <p:cNvCxnSpPr/>
          <p:nvPr/>
        </p:nvCxnSpPr>
        <p:spPr>
          <a:xfrm flipH="1">
            <a:off x="5659120" y="2892155"/>
            <a:ext cx="741680" cy="15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9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A1F5-269C-431D-AE68-2E0F799B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Undershoot correction (ii)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9688A-72A4-4C55-920B-7494B1F7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 dirty="0"/>
              <a:t>In case that a large signal happens right before the readout window (“partial RC”), an adaptive baseline correction (linear) is applied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429E-E76C-4F84-8E15-60C78477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7BC1C-73C1-4558-B1D0-F67570A4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8</a:t>
            </a:fld>
            <a:endParaRPr lang="en-US"/>
          </a:p>
        </p:txBody>
      </p:sp>
      <p:pic>
        <p:nvPicPr>
          <p:cNvPr id="7171" name="Picture 3" descr="https://lh6.googleusercontent.com/VsP_xZdDaXnbtYrwdc9ZD8rQBau6u60CnyfvK9TEg9k5jHFm7Uj9VwmMQYgsfpWswfUbZJv_bad-UmjmsSgbOzuZ83eFU64OUkasEaR_UaJEKBrRW0I4umdlwlYIjY08n32YTiQjSEo">
            <a:extLst>
              <a:ext uri="{FF2B5EF4-FFF2-40B4-BE49-F238E27FC236}">
                <a16:creationId xmlns:a16="http://schemas.microsoft.com/office/drawing/2014/main" id="{BA20D7EE-FEC5-4601-8062-CED6BEC5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2" y="1825625"/>
            <a:ext cx="49720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h5.googleusercontent.com/ey4rinFBP14LUQC-9ZezkuHOnIpa3BH6FXrgsVx_Sti6PM1d6rFiMxEP3j3_ImWCvWPXFf_wHY-2-fflZ04UYX2bKXXUn-JODq330u0ocVFkRLRy8nAt3g1BINE5LrlziV2lSOOoVYA">
            <a:extLst>
              <a:ext uri="{FF2B5EF4-FFF2-40B4-BE49-F238E27FC236}">
                <a16:creationId xmlns:a16="http://schemas.microsoft.com/office/drawing/2014/main" id="{FA097863-04CD-4B52-AE45-5E8B2F406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" b="2151"/>
          <a:stretch/>
        </p:blipFill>
        <p:spPr bwMode="auto">
          <a:xfrm>
            <a:off x="838199" y="1825624"/>
            <a:ext cx="49720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F63A2-945A-4545-8B82-91D3348550A6}"/>
              </a:ext>
            </a:extLst>
          </p:cNvPr>
          <p:cNvSpPr txBox="1"/>
          <p:nvPr/>
        </p:nvSpPr>
        <p:spPr>
          <a:xfrm>
            <a:off x="1616765" y="3574910"/>
            <a:ext cx="188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Before correction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0F769-2D5A-483B-BA23-437876599D7F}"/>
              </a:ext>
            </a:extLst>
          </p:cNvPr>
          <p:cNvSpPr txBox="1"/>
          <p:nvPr/>
        </p:nvSpPr>
        <p:spPr>
          <a:xfrm>
            <a:off x="6853447" y="3570004"/>
            <a:ext cx="188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correction</a:t>
            </a:r>
          </a:p>
        </p:txBody>
      </p:sp>
    </p:spTree>
    <p:extLst>
      <p:ext uri="{BB962C8B-B14F-4D97-AF65-F5344CB8AC3E}">
        <p14:creationId xmlns:p14="http://schemas.microsoft.com/office/powerpoint/2010/main" val="331470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00E6-17B8-443C-9377-C5EEE1E9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Undershoot correction (ii): 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4B35-95C4-40E1-AB47-7C3780A0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 dirty="0"/>
              <a:t>Another example of “partial RC” correction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043FA-783E-4F4A-98F1-5D0EA702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BCF91-F76D-4666-88B0-86F4930A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204-BB01-44BA-8E45-EDB90EB361D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3" descr="https://lh6.googleusercontent.com/8wmiXW9Epq935uuLcyphAGrIgHc8zxaeeOzwj9ClpNDC5TMqvUTihsA7WmVbk6o9oPIvRNJP3psLYjfSSiqt1R2vk-uKhxvegGLx6PS0_VSxx6A09EhrYkdIIWP9dlPLhiQXFoz3-ko">
            <a:extLst>
              <a:ext uri="{FF2B5EF4-FFF2-40B4-BE49-F238E27FC236}">
                <a16:creationId xmlns:a16="http://schemas.microsoft.com/office/drawing/2014/main" id="{E1DA5FA0-62FB-4BD6-BDCB-2400A32C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57" y="2392087"/>
            <a:ext cx="4093486" cy="20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5.googleusercontent.com/4mvReZFK4QT-K8EGcYpG3amka8tOdC8u7RcKy9TC0OdMREGd8MkqifFje31sTMh9MVkCfd1SYHQMZ71kQf16cMRzWwQ0tuFQw5cvvrmFewNsP_5pw5DfzTuQkz5bv-PJ3qrP1SOAiNE">
            <a:extLst>
              <a:ext uri="{FF2B5EF4-FFF2-40B4-BE49-F238E27FC236}">
                <a16:creationId xmlns:a16="http://schemas.microsoft.com/office/drawing/2014/main" id="{B375ECC3-256E-4B6D-BB69-DCB335166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21" y="2155066"/>
            <a:ext cx="4271223" cy="223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A016B-0126-4C18-B0ED-2A4502DED699}"/>
              </a:ext>
            </a:extLst>
          </p:cNvPr>
          <p:cNvSpPr txBox="1"/>
          <p:nvPr/>
        </p:nvSpPr>
        <p:spPr>
          <a:xfrm>
            <a:off x="2156791" y="3548405"/>
            <a:ext cx="188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Before correction</a:t>
            </a:r>
          </a:p>
        </p:txBody>
      </p:sp>
    </p:spTree>
    <p:extLst>
      <p:ext uri="{BB962C8B-B14F-4D97-AF65-F5344CB8AC3E}">
        <p14:creationId xmlns:p14="http://schemas.microsoft.com/office/powerpoint/2010/main" val="114652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2b3vfi">
      <a:majorFont>
        <a:latin typeface="Gill Sans MT" panose="020F0302020204030204"/>
        <a:ea typeface="Microsoft YaHei"/>
        <a:cs typeface=""/>
      </a:majorFont>
      <a:minorFont>
        <a:latin typeface="Gill Sans MT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716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Calibri</vt:lpstr>
      <vt:lpstr>Cambria Math</vt:lpstr>
      <vt:lpstr>Gill Sans MT</vt:lpstr>
      <vt:lpstr>Office Theme</vt:lpstr>
      <vt:lpstr>Update of noise filtering in protoDUNE</vt:lpstr>
      <vt:lpstr>Overview of the noise filtering</vt:lpstr>
      <vt:lpstr>Sticky codes mitigation</vt:lpstr>
      <vt:lpstr>An example of sticky code mitigation</vt:lpstr>
      <vt:lpstr>FEMB 302 clock</vt:lpstr>
      <vt:lpstr>Undershoot correction (i)</vt:lpstr>
      <vt:lpstr>Undershoot correction: another example</vt:lpstr>
      <vt:lpstr>Undershoot correction (ii) </vt:lpstr>
      <vt:lpstr>Undershoot correction (ii): another example</vt:lpstr>
      <vt:lpstr>Imperfect electronics response</vt:lpstr>
      <vt:lpstr>PowerPoint Presentation</vt:lpstr>
      <vt:lpstr>“50 kHz” noise in some collection channels</vt:lpstr>
      <vt:lpstr>Mask for “ledge” region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of noise filtering in protoDUNE</dc:title>
  <dc:creator>Gu, Wenqiang</dc:creator>
  <cp:lastModifiedBy>Gu, Wenqiang</cp:lastModifiedBy>
  <cp:revision>74</cp:revision>
  <dcterms:created xsi:type="dcterms:W3CDTF">2019-03-05T18:33:22Z</dcterms:created>
  <dcterms:modified xsi:type="dcterms:W3CDTF">2019-03-06T14:56:33Z</dcterms:modified>
</cp:coreProperties>
</file>