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9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62" r:id="rId5"/>
    <p:sldId id="260" r:id="rId6"/>
    <p:sldId id="261" r:id="rId7"/>
    <p:sldId id="263" r:id="rId8"/>
    <p:sldId id="264" r:id="rId9"/>
  </p:sldIdLst>
  <p:sldSz cx="9144000" cy="6858000" type="screen4x3"/>
  <p:notesSz cx="9601200" cy="731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pyrus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pyrus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pyrus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pyrus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pyru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Papyru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Papyru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Papyru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Papyrus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72"/>
    <p:restoredTop sz="93059"/>
  </p:normalViewPr>
  <p:slideViewPr>
    <p:cSldViewPr snapToGrid="0" snapToObjects="1">
      <p:cViewPr varScale="1">
        <p:scale>
          <a:sx n="86" d="100"/>
          <a:sy n="86" d="100"/>
        </p:scale>
        <p:origin x="193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838" cy="365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775" y="0"/>
            <a:ext cx="4160838" cy="365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8D8211-FAEF-264E-82BA-4A9071B8AB99}" type="datetimeFigureOut">
              <a:rPr lang="en-US" smtClean="0"/>
              <a:t>3/5/19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488"/>
            <a:ext cx="4160838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775" y="6948488"/>
            <a:ext cx="4160838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2AC96C-6AC2-A94B-B7ED-498E43556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2925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838" cy="365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775" y="0"/>
            <a:ext cx="4160838" cy="365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50BB4B-7210-CE47-B58C-A1967974215E}" type="datetimeFigureOut">
              <a:rPr lang="en-US" smtClean="0"/>
              <a:t>3/5/19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71800" y="549275"/>
            <a:ext cx="3657600" cy="2743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438" y="3475038"/>
            <a:ext cx="7680325" cy="32908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488"/>
            <a:ext cx="4160838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775" y="6948488"/>
            <a:ext cx="4160838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FB8F9D-A206-5B44-AB46-15D45222C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9049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4026" y="462518"/>
            <a:ext cx="8229600" cy="64710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algn="l">
              <a:defRPr sz="40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454029" y="1207770"/>
            <a:ext cx="8232771" cy="5070302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fld id="{F0EEE620-EE62-7C49-B5CF-A2EC2021EC39}" type="datetime1">
              <a:rPr lang="en-US" smtClean="0"/>
              <a:t>3/5/19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endParaRPr lang="en-US" dirty="0"/>
          </a:p>
          <a:p>
            <a:endParaRPr lang="en-US" dirty="0"/>
          </a:p>
          <a:p>
            <a:fld id="{01A0B35B-92FC-4436-A986-B881E1E75555}" type="slidenum">
              <a:rPr lang="en-US" smtClean="0">
                <a:latin typeface="+mj-lt"/>
              </a:rPr>
              <a:pPr/>
              <a:t>‹#›</a:t>
            </a:fld>
            <a:endParaRPr lang="en-US" dirty="0">
              <a:latin typeface="+mj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684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fld id="{ADCB9228-F74B-4A45-BF40-1509403E56C2}" type="datetime1">
              <a:rPr lang="en-US" smtClean="0"/>
              <a:t>3/5/19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endParaRPr lang="en-US" dirty="0"/>
          </a:p>
          <a:p>
            <a:fld id="{01A0B35B-92FC-4436-A986-B881E1E75555}" type="slidenum">
              <a:rPr lang="en-US" smtClean="0"/>
              <a:pPr/>
              <a:t>‹#›</a:t>
            </a:fld>
            <a:endParaRPr lang="en-US" dirty="0"/>
          </a:p>
          <a:p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1"/>
          </p:nvPr>
        </p:nvSpPr>
        <p:spPr>
          <a:xfrm>
            <a:off x="454026" y="1207770"/>
            <a:ext cx="3990750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marL="256032" marR="0" lvl="0" indent="-265176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/>
              <a:t>Edit Master text styles</a:t>
            </a:r>
          </a:p>
          <a:p>
            <a:pPr marL="256032" marR="0" lvl="1" indent="-265176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/>
              <a:t>Second level</a:t>
            </a:r>
          </a:p>
          <a:p>
            <a:pPr marL="256032" marR="0" lvl="2" indent="-265176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/>
              <a:t>Third level</a:t>
            </a:r>
          </a:p>
          <a:p>
            <a:pPr marL="256032" marR="0" lvl="3" indent="-265176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/>
              <a:t>Fourth level</a:t>
            </a:r>
          </a:p>
          <a:p>
            <a:pPr marL="256032" marR="0" lvl="4" indent="-265176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2"/>
          </p:nvPr>
        </p:nvSpPr>
        <p:spPr>
          <a:xfrm>
            <a:off x="4696050" y="1215721"/>
            <a:ext cx="3990750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063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4" y="5521482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4683195" y="5521482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fld id="{0E7C65CA-9574-A442-8779-303AB663CC9F}" type="datetime1">
              <a:rPr lang="en-US" smtClean="0"/>
              <a:t>3/5/19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endParaRPr lang="en-US" dirty="0"/>
          </a:p>
          <a:p>
            <a:fld id="{01A0B35B-92FC-4436-A986-B881E1E75555}" type="slidenum">
              <a:rPr lang="en-US" smtClean="0"/>
              <a:pPr/>
              <a:t>‹#›</a:t>
            </a:fld>
            <a:endParaRPr lang="en-US" dirty="0"/>
          </a:p>
          <a:p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1"/>
          </p:nvPr>
        </p:nvSpPr>
        <p:spPr>
          <a:xfrm>
            <a:off x="470059" y="1206941"/>
            <a:ext cx="3990750" cy="418011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14"/>
          </p:nvPr>
        </p:nvSpPr>
        <p:spPr>
          <a:xfrm>
            <a:off x="4696050" y="1206941"/>
            <a:ext cx="3990750" cy="418011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620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457200" y="1238250"/>
            <a:ext cx="8229600" cy="5009097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3F66C95-12C9-564B-BD90-AB80DE195325}" type="datetime1">
              <a:rPr lang="en-US" smtClean="0"/>
              <a:t>3/5/19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fld id="{3BA15A8C-074D-4538-9F00-2FB86F4CAC9A}" type="slidenum">
              <a:rPr lang="en-US" smtClean="0">
                <a:latin typeface="+mn-lt"/>
              </a:rPr>
              <a:pPr/>
              <a:t>‹#›</a:t>
            </a:fld>
            <a:endParaRPr lang="en-US" sz="105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50782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237106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96D5E04-F7E8-C840-99C1-97A0BAEBA8AE}" type="datetime1">
              <a:rPr lang="en-US" smtClean="0"/>
              <a:t>3/5/19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fld id="{3BA15A8C-074D-4538-9F00-2FB86F4CAC9A}" type="slidenum">
              <a:rPr lang="en-US" smtClean="0">
                <a:latin typeface="+mn-lt"/>
              </a:rPr>
              <a:pPr/>
              <a:t>‹#›</a:t>
            </a:fld>
            <a:endParaRPr lang="en-US" sz="105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58088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340612"/>
            <a:ext cx="3017520" cy="915332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3716338" y="1208366"/>
            <a:ext cx="4959767" cy="5047578"/>
          </a:xfrm>
          <a:prstGeom prst="rect">
            <a:avLst/>
          </a:prstGeom>
        </p:spPr>
        <p:txBody>
          <a:bodyPr vert="horz" lIns="0" rIns="0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3B11BA-84A6-6D49-87D0-5A852778CB1B}" type="datetime1">
              <a:rPr lang="en-US" smtClean="0"/>
              <a:t>3/5/19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fld id="{3BA15A8C-074D-4538-9F00-2FB86F4CAC9A}" type="slidenum">
              <a:rPr lang="en-US" smtClean="0">
                <a:latin typeface="+mn-lt"/>
              </a:rPr>
              <a:pPr/>
              <a:t>‹#›</a:t>
            </a:fld>
            <a:endParaRPr lang="en-US" sz="1050" dirty="0">
              <a:latin typeface="+mn-lt"/>
            </a:endParaRPr>
          </a:p>
        </p:txBody>
      </p:sp>
      <p:sp>
        <p:nvSpPr>
          <p:cNvPr id="13" name="Content Placeholder 2"/>
          <p:cNvSpPr>
            <a:spLocks noGrp="1"/>
          </p:cNvSpPr>
          <p:nvPr>
            <p:ph idx="16"/>
          </p:nvPr>
        </p:nvSpPr>
        <p:spPr>
          <a:xfrm>
            <a:off x="470059" y="1206941"/>
            <a:ext cx="3004665" cy="404697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480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025" y="1227137"/>
            <a:ext cx="8229600" cy="4487650"/>
          </a:xfrm>
          <a:prstGeom prst="rect">
            <a:avLst/>
          </a:prstGeom>
        </p:spPr>
        <p:txBody>
          <a:bodyPr lIns="0" rIns="0"/>
          <a:lstStyle>
            <a:lvl1pPr marL="0" indent="0">
              <a:buNone/>
              <a:defRPr sz="3200">
                <a:solidFill>
                  <a:srgbClr val="3C5A77"/>
                </a:solidFill>
                <a:latin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839748"/>
            <a:ext cx="8229596" cy="4397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458988"/>
            <a:ext cx="8229600" cy="7019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7EEDA8F-C02D-E847-B702-0E06B22E5475}" type="datetime1">
              <a:rPr lang="en-US" smtClean="0"/>
              <a:t>3/5/19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fld id="{3BA15A8C-074D-4538-9F00-2FB86F4CAC9A}" type="slidenum">
              <a:rPr lang="en-US" smtClean="0">
                <a:latin typeface="+mn-lt"/>
              </a:rPr>
              <a:pPr/>
              <a:t>‹#›</a:t>
            </a:fld>
            <a:endParaRPr lang="en-US" sz="105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12412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  <a:prstGeom prst="rect">
            <a:avLst/>
          </a:prstGeo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C2F969A-BF0B-0644-A6DF-E48A1D9C3409}" type="datetime1">
              <a:rPr lang="en-US" smtClean="0"/>
              <a:t>3/5/19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45E4570-D6F6-43C8-A4F7-30C0A76FD776}" type="slidenum">
              <a:rPr lang="en-US" smtClean="0">
                <a:latin typeface="+mn-lt"/>
              </a:rPr>
              <a:pPr/>
              <a:t>‹#›</a:t>
            </a:fld>
            <a:endParaRPr lang="en-US">
              <a:latin typeface="+mn-lt"/>
            </a:endParaRPr>
          </a:p>
          <a:p>
            <a:endParaRPr lang="en-US"/>
          </a:p>
          <a:p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fld id="{39D82A88-C6FC-8343-9605-D50DFC601577}" type="datetime1">
              <a:rPr lang="en-US" smtClean="0"/>
              <a:t>3/5/19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892514" cy="170720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fld id="{3BA15A8C-074D-4538-9F00-2FB86F4CAC9A}" type="slidenum">
              <a:rPr lang="en-US" smtClean="0">
                <a:latin typeface="+mn-lt"/>
              </a:rPr>
              <a:pPr/>
              <a:t>‹#›</a:t>
            </a:fld>
            <a:endParaRPr lang="en-US" sz="1050" dirty="0">
              <a:latin typeface="+mn-lt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6357635"/>
            <a:ext cx="82296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6770299" y="6506136"/>
            <a:ext cx="1101070" cy="22048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0" i="0" dirty="0">
                <a:solidFill>
                  <a:schemeClr val="tx1"/>
                </a:solidFill>
                <a:latin typeface="Baskerville SemiBold"/>
                <a:cs typeface="Baskerville SemiBold"/>
              </a:rPr>
              <a:t>Oregon State University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31175" y="6489520"/>
            <a:ext cx="561974" cy="23709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</p:sldLayoutIdLst>
  <p:hf hdr="0" ft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dunescience.org/wiki/Useful_Production_Links" TargetMode="External"/><Relationship Id="rId2" Type="http://schemas.openxmlformats.org/officeDocument/2006/relationships/hyperlink" Target="https://wiki.dunescience.org/wiki/Production_and_Processing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MC discussion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Heidi Schellman, Oregon State University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BFF2E-D26C-7D4A-BC09-B8738134B069}" type="datetime1">
              <a:rPr lang="en-US" smtClean="0"/>
              <a:t>3/5/19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E4570-D6F6-43C8-A4F7-30C0A76FD776}" type="slidenum">
              <a:rPr lang="en-US" smtClean="0">
                <a:latin typeface="+mn-lt"/>
              </a:rPr>
              <a:pPr/>
              <a:t>1</a:t>
            </a:fld>
            <a:endParaRPr lang="en-US">
              <a:latin typeface="+mn-lt"/>
            </a:endParaRPr>
          </a:p>
          <a:p>
            <a:endParaRPr lang="en-US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228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MC for </a:t>
            </a:r>
            <a:r>
              <a:rPr lang="en-US" dirty="0" err="1"/>
              <a:t>protoDUNE</a:t>
            </a:r>
            <a:r>
              <a:rPr lang="en-US" dirty="0"/>
              <a:t> analysis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US" dirty="0"/>
              <a:t>What samples are needed and how to find them</a:t>
            </a:r>
          </a:p>
          <a:p>
            <a:r>
              <a:rPr lang="en-US" dirty="0">
                <a:hlinkClick r:id="rId2"/>
              </a:rPr>
              <a:t>https://wiki.dunescience.org/wiki/Production_and_Processing</a:t>
            </a:r>
            <a:endParaRPr lang="en-US" dirty="0"/>
          </a:p>
          <a:p>
            <a:r>
              <a:rPr lang="en-US" dirty="0">
                <a:hlinkClick r:id="rId3"/>
              </a:rPr>
              <a:t>https://wiki.dunescience.org/wiki/Useful_Production_Links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Requests are in </a:t>
            </a:r>
            <a:r>
              <a:rPr lang="en-US" dirty="0" err="1"/>
              <a:t>servicenow</a:t>
            </a:r>
            <a:endParaRPr lang="en-US" dirty="0"/>
          </a:p>
          <a:p>
            <a:r>
              <a:rPr lang="en-US" dirty="0"/>
              <a:t>https://</a:t>
            </a:r>
            <a:r>
              <a:rPr lang="en-US" dirty="0" err="1"/>
              <a:t>fermi.service-now.com</a:t>
            </a:r>
            <a:r>
              <a:rPr lang="en-US" dirty="0"/>
              <a:t>/</a:t>
            </a:r>
            <a:r>
              <a:rPr lang="en-US" dirty="0" err="1"/>
              <a:t>nav_to.do?uri</a:t>
            </a:r>
            <a:r>
              <a:rPr lang="en-US" dirty="0"/>
              <a:t>=%2Fsys_report_template.do%3Fjvar_report_id%3Dd6ee1b9bdb9203c03aa6fd0e0f96190c%26jvar_selected_tab%3DmyReports%26jvar_list_order_by%3D%26jvar_list_sort_direction%3D%26sysparm_reportquery%3D%26jvar_search_created_by%3D%26jvar_search_table%3D%26jvar_search_report_sys_id%3D%26jvar_report_home_query%3D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C2F969A-BF0B-0644-A6DF-E48A1D9C3409}" type="datetime1">
              <a:rPr lang="en-US" smtClean="0"/>
              <a:t>3/5/19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45E4570-D6F6-43C8-A4F7-30C0A76FD776}" type="slidenum">
              <a:rPr lang="en-US" smtClean="0">
                <a:latin typeface="+mn-lt"/>
              </a:rPr>
              <a:pPr/>
              <a:t>2</a:t>
            </a:fld>
            <a:endParaRPr lang="en-US">
              <a:latin typeface="+mn-lt"/>
            </a:endParaRPr>
          </a:p>
          <a:p>
            <a:endParaRPr lang="en-US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743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6CC4B9D-A06B-B349-9851-44578F0D8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Specifying jobs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764BBDA-A7A6-3440-A8D1-A6CC3EB94A70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US" dirty="0"/>
              <a:t>Need code version</a:t>
            </a:r>
          </a:p>
          <a:p>
            <a:r>
              <a:rPr lang="en-US" dirty="0" err="1"/>
              <a:t>Fcl</a:t>
            </a:r>
            <a:r>
              <a:rPr lang="en-US" dirty="0"/>
              <a:t> files</a:t>
            </a:r>
          </a:p>
          <a:p>
            <a:r>
              <a:rPr lang="en-US" dirty="0"/>
              <a:t>Beam input files</a:t>
            </a:r>
          </a:p>
          <a:p>
            <a:r>
              <a:rPr lang="en-US" dirty="0"/>
              <a:t>Gets quite complex quite quickly as you have n beam settings and different </a:t>
            </a:r>
            <a:r>
              <a:rPr lang="en-US" dirty="0" err="1"/>
              <a:t>fcl’s</a:t>
            </a:r>
            <a:r>
              <a:rPr lang="en-US" dirty="0"/>
              <a:t> for detector configs.</a:t>
            </a:r>
          </a:p>
          <a:p>
            <a:r>
              <a:rPr lang="en-US" dirty="0"/>
              <a:t>In the end you can find the output you want by looking for </a:t>
            </a:r>
            <a:r>
              <a:rPr lang="en-US" dirty="0" err="1"/>
              <a:t>sam</a:t>
            </a:r>
            <a:r>
              <a:rPr lang="en-US" dirty="0"/>
              <a:t> metadata: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2B0703-2A53-B342-80F3-0BDA9E2201E6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ADCB9228-F74B-4A45-BF40-1509403E56C2}" type="datetime1">
              <a:rPr lang="en-US" smtClean="0"/>
              <a:t>3/5/19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C758C9-8779-7444-9D34-1D6DA6A9E4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endParaRPr lang="en-US"/>
          </a:p>
          <a:p>
            <a:fld id="{01A0B35B-92FC-4436-A986-B881E1E75555}" type="slidenum">
              <a:rPr lang="en-US" smtClean="0"/>
              <a:pPr/>
              <a:t>3</a:t>
            </a:fld>
            <a:endParaRPr lang="en-US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492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B65E58-7726-664E-BB26-4AF8A6C11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Jobs use POMS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D2DFEC-C688-3947-84B4-12D582F13362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US" dirty="0"/>
              <a:t>Can set up a config file that specified # of events, </a:t>
            </a:r>
            <a:r>
              <a:rPr lang="en-US" dirty="0" err="1"/>
              <a:t>fcl</a:t>
            </a:r>
            <a:r>
              <a:rPr lang="en-US" dirty="0"/>
              <a:t> files, versions …</a:t>
            </a:r>
          </a:p>
          <a:p>
            <a:r>
              <a:rPr lang="en-US" dirty="0"/>
              <a:t>Jobs can have multiple steps!</a:t>
            </a:r>
          </a:p>
          <a:p>
            <a:r>
              <a:rPr lang="en-US" dirty="0"/>
              <a:t>POMS can then keep track of success and failure, do resubmissions with more memory or time …</a:t>
            </a:r>
          </a:p>
          <a:p>
            <a:endParaRPr lang="en-US" dirty="0"/>
          </a:p>
          <a:p>
            <a:r>
              <a:rPr lang="en-US" dirty="0"/>
              <a:t>Getting a lot easier to set up and will become available for “users” to use for things like tuple creation.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3D34E1-0DB4-A643-88F4-BB4D9A0E497E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0EEE620-EE62-7C49-B5CF-A2EC2021EC39}" type="datetime1">
              <a:rPr lang="en-US" smtClean="0"/>
              <a:t>3/5/19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461BEE-9225-DE40-98C5-BCFBF28A72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fld id="{01A0B35B-92FC-4436-A986-B881E1E75555}" type="slidenum">
              <a:rPr lang="en-US" smtClean="0">
                <a:latin typeface="+mj-lt"/>
              </a:rPr>
              <a:pPr/>
              <a:t>4</a:t>
            </a:fld>
            <a:endParaRPr lang="en-US">
              <a:latin typeface="+mj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068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888B68-3E9D-294B-A340-BA7F3C725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 you can use to find outputs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EC69DD-F964-854F-9360-5DC37168E05F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 </a:t>
            </a:r>
            <a:r>
              <a:rPr lang="en-US" dirty="0" err="1"/>
              <a:t>beam.momentum</a:t>
            </a:r>
            <a:r>
              <a:rPr lang="en-US" dirty="0"/>
              <a:t>: -1.0</a:t>
            </a:r>
          </a:p>
          <a:p>
            <a:pPr marL="0" indent="0">
              <a:buNone/>
            </a:pPr>
            <a:r>
              <a:rPr lang="en-US" dirty="0"/>
              <a:t>            </a:t>
            </a:r>
            <a:r>
              <a:rPr lang="en-US" dirty="0" err="1"/>
              <a:t>beam.polarity</a:t>
            </a:r>
            <a:r>
              <a:rPr lang="en-US" dirty="0"/>
              <a:t>: -1</a:t>
            </a:r>
          </a:p>
          <a:p>
            <a:pPr marL="0" indent="0">
              <a:buNone/>
            </a:pPr>
            <a:r>
              <a:rPr lang="en-US" dirty="0"/>
              <a:t>            </a:t>
            </a:r>
            <a:r>
              <a:rPr lang="en-US" dirty="0" err="1"/>
              <a:t>DUNE.campaign</a:t>
            </a:r>
            <a:r>
              <a:rPr lang="en-US" dirty="0"/>
              <a:t>: MCC11</a:t>
            </a:r>
          </a:p>
          <a:p>
            <a:pPr marL="0" indent="0">
              <a:buNone/>
            </a:pPr>
            <a:r>
              <a:rPr lang="en-US" dirty="0"/>
              <a:t>   </a:t>
            </a:r>
            <a:r>
              <a:rPr lang="en-US" dirty="0" err="1"/>
              <a:t>DUNE.production_status</a:t>
            </a:r>
            <a:r>
              <a:rPr lang="en-US" dirty="0"/>
              <a:t>: final</a:t>
            </a:r>
          </a:p>
          <a:p>
            <a:pPr marL="0" indent="0">
              <a:buNone/>
            </a:pPr>
            <a:r>
              <a:rPr lang="en-US" dirty="0"/>
              <a:t>      </a:t>
            </a:r>
            <a:r>
              <a:rPr lang="en-US" dirty="0" err="1"/>
              <a:t>DUNE_MC.beam_energy</a:t>
            </a:r>
            <a:r>
              <a:rPr lang="en-US" dirty="0"/>
              <a:t>: -1.0</a:t>
            </a:r>
          </a:p>
          <a:p>
            <a:pPr marL="0" indent="0">
              <a:buNone/>
            </a:pPr>
            <a:r>
              <a:rPr lang="en-US" dirty="0"/>
              <a:t>    </a:t>
            </a:r>
            <a:r>
              <a:rPr lang="en-US" dirty="0" err="1"/>
              <a:t>DUNE_MC.detector_type</a:t>
            </a:r>
            <a:r>
              <a:rPr lang="en-US" dirty="0"/>
              <a:t>: </a:t>
            </a:r>
            <a:r>
              <a:rPr lang="en-US" dirty="0" err="1"/>
              <a:t>protoDUNE</a:t>
            </a:r>
            <a:r>
              <a:rPr lang="en-US" dirty="0"/>
              <a:t> SP</a:t>
            </a:r>
          </a:p>
          <a:p>
            <a:pPr marL="0" indent="0">
              <a:buNone/>
            </a:pPr>
            <a:r>
              <a:rPr lang="en-US" dirty="0" err="1"/>
              <a:t>DUNE_MC.electron_lifetime</a:t>
            </a:r>
            <a:r>
              <a:rPr lang="en-US" dirty="0"/>
              <a:t>: 3ms</a:t>
            </a:r>
          </a:p>
          <a:p>
            <a:pPr marL="0" indent="0">
              <a:buNone/>
            </a:pPr>
            <a:r>
              <a:rPr lang="en-US" dirty="0"/>
              <a:t>      </a:t>
            </a:r>
            <a:r>
              <a:rPr lang="en-US" dirty="0" err="1"/>
              <a:t>DUNE_MC.liquid_flow</a:t>
            </a:r>
            <a:r>
              <a:rPr lang="en-US" dirty="0"/>
              <a:t>: no</a:t>
            </a:r>
          </a:p>
          <a:p>
            <a:pPr marL="0" indent="0">
              <a:buNone/>
            </a:pPr>
            <a:r>
              <a:rPr lang="en-US" dirty="0"/>
              <a:t>     </a:t>
            </a:r>
            <a:r>
              <a:rPr lang="en-US" dirty="0" err="1"/>
              <a:t>DUNE_MC.space_charge</a:t>
            </a:r>
            <a:r>
              <a:rPr lang="en-US" dirty="0"/>
              <a:t>: no</a:t>
            </a:r>
          </a:p>
          <a:p>
            <a:pPr marL="0" indent="0">
              <a:buNone/>
            </a:pPr>
            <a:r>
              <a:rPr lang="en-US" dirty="0"/>
              <a:t>     </a:t>
            </a:r>
            <a:r>
              <a:rPr lang="en-US" dirty="0" err="1"/>
              <a:t>DUNE_MC.with_cosmics</a:t>
            </a:r>
            <a:r>
              <a:rPr lang="en-US" dirty="0"/>
              <a:t>: 1</a:t>
            </a:r>
          </a:p>
          <a:p>
            <a:pPr marL="0" indent="0">
              <a:buNone/>
            </a:pPr>
            <a:r>
              <a:rPr lang="en-US" dirty="0"/>
              <a:t>           </a:t>
            </a:r>
            <a:r>
              <a:rPr lang="en-US" dirty="0" err="1"/>
              <a:t>MC.liquid_flow</a:t>
            </a:r>
            <a:r>
              <a:rPr lang="en-US" dirty="0"/>
              <a:t>: no            &lt;&lt; duplicate information? </a:t>
            </a:r>
          </a:p>
          <a:p>
            <a:pPr marL="0" indent="0">
              <a:buNone/>
            </a:pPr>
            <a:r>
              <a:rPr lang="en-US" dirty="0"/>
              <a:t>          </a:t>
            </a:r>
            <a:r>
              <a:rPr lang="en-US" dirty="0" err="1"/>
              <a:t>MC.space_charge</a:t>
            </a:r>
            <a:r>
              <a:rPr lang="en-US" dirty="0"/>
              <a:t>: no</a:t>
            </a:r>
          </a:p>
          <a:p>
            <a:pPr marL="0" indent="0">
              <a:buNone/>
            </a:pPr>
            <a:r>
              <a:rPr lang="en-US" dirty="0"/>
              <a:t>          </a:t>
            </a:r>
            <a:r>
              <a:rPr lang="en-US" dirty="0" err="1"/>
              <a:t>MC.with_cosmics</a:t>
            </a:r>
            <a:r>
              <a:rPr lang="en-US" dirty="0"/>
              <a:t>: 1</a:t>
            </a:r>
          </a:p>
          <a:p>
            <a:pPr marL="0" indent="0">
              <a:buNone/>
            </a:pPr>
            <a:r>
              <a:rPr lang="en-US" dirty="0"/>
              <a:t>                     Runs: 1.0000 (physics)   &lt;&lt; this should be </a:t>
            </a:r>
            <a:r>
              <a:rPr lang="en-US" dirty="0" err="1"/>
              <a:t>protoDUNE-sp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50001E-B48B-2144-867C-34681CCEA896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0EEE620-EE62-7C49-B5CF-A2EC2021EC39}" type="datetime1">
              <a:rPr lang="en-US" smtClean="0"/>
              <a:t>3/5/19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0DE412-6587-834B-BC61-4E470E5D67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fld id="{01A0B35B-92FC-4436-A986-B881E1E75555}" type="slidenum">
              <a:rPr lang="en-US" smtClean="0">
                <a:latin typeface="+mj-lt"/>
              </a:rPr>
              <a:pPr/>
              <a:t>5</a:t>
            </a:fld>
            <a:endParaRPr lang="en-US">
              <a:latin typeface="+mj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829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4823BA7B-02C8-F241-867B-2BE118AAF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D00A461-F9B3-5A45-AEF6-7433BC89D5AB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US" dirty="0"/>
              <a:t> </a:t>
            </a:r>
            <a:r>
              <a:rPr lang="en-US" dirty="0" err="1"/>
              <a:t>samweb</a:t>
            </a:r>
            <a:r>
              <a:rPr lang="en-US" dirty="0"/>
              <a:t> list-files "</a:t>
            </a:r>
            <a:r>
              <a:rPr lang="en-US" dirty="0" err="1"/>
              <a:t>DUNE_MC.detector_type</a:t>
            </a:r>
            <a:r>
              <a:rPr lang="en-US" dirty="0"/>
              <a:t> '</a:t>
            </a:r>
            <a:r>
              <a:rPr lang="en-US" dirty="0" err="1"/>
              <a:t>protoDUNE</a:t>
            </a:r>
            <a:r>
              <a:rPr lang="en-US" dirty="0"/>
              <a:t> SP' and </a:t>
            </a:r>
            <a:r>
              <a:rPr lang="en-US" dirty="0" err="1"/>
              <a:t>data_tier</a:t>
            </a:r>
            <a:r>
              <a:rPr lang="en-US" dirty="0"/>
              <a:t> full-reconstructed and </a:t>
            </a:r>
            <a:r>
              <a:rPr lang="en-US" dirty="0" err="1"/>
              <a:t>beam.momentum</a:t>
            </a:r>
            <a:r>
              <a:rPr lang="en-US" dirty="0"/>
              <a:t>=1" –summary  </a:t>
            </a:r>
          </a:p>
          <a:p>
            <a:r>
              <a:rPr lang="en-US" dirty="0"/>
              <a:t>Is an example but would likely need some other qualifiers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062044-F336-C243-9D59-585C12431CAD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ADCB9228-F74B-4A45-BF40-1509403E56C2}" type="datetime1">
              <a:rPr lang="en-US" smtClean="0"/>
              <a:t>3/5/19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CC632B-024C-2C41-BDE9-FB4CD7C6E1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endParaRPr lang="en-US"/>
          </a:p>
          <a:p>
            <a:fld id="{01A0B35B-92FC-4436-A986-B881E1E75555}" type="slidenum">
              <a:rPr lang="en-US" smtClean="0"/>
              <a:pPr/>
              <a:t>6</a:t>
            </a:fld>
            <a:endParaRPr lang="en-US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544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B9EF060-79FA-A749-97BC-DF295E7D6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Needs – people to help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4FCC8FE-156F-D749-9571-61FE182DE89C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US" dirty="0"/>
              <a:t>Once configs are set up, jobs do need people to keep them going and the current production team is very swamped</a:t>
            </a:r>
          </a:p>
          <a:p>
            <a:r>
              <a:rPr lang="en-US" dirty="0"/>
              <a:t>Experts can help set up but you don’t have to be Linus Torvalds to keep </a:t>
            </a:r>
            <a:r>
              <a:rPr lang="en-US" dirty="0" err="1"/>
              <a:t>em</a:t>
            </a:r>
            <a:r>
              <a:rPr lang="en-US" dirty="0"/>
              <a:t> going.  You can help and impress your friends with the thousands of cores worldwide that are doing your bidding. </a:t>
            </a:r>
          </a:p>
          <a:p>
            <a:r>
              <a:rPr lang="en-US" dirty="0"/>
              <a:t>Although expert help with scripting and improving the system would also be very welcome. </a:t>
            </a:r>
          </a:p>
          <a:p>
            <a:r>
              <a:rPr lang="en-US" dirty="0"/>
              <a:t>Can job-sitting count as shifts for the experiment (1 week = 1 shift?)</a:t>
            </a:r>
          </a:p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39E146-50FB-5344-9E57-AF7513C7A2FC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ADCB9228-F74B-4A45-BF40-1509403E56C2}" type="datetime1">
              <a:rPr lang="en-US" smtClean="0"/>
              <a:t>3/5/19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BF5B34-E8D6-EC4E-A8D0-0FF4F9441D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endParaRPr lang="en-US"/>
          </a:p>
          <a:p>
            <a:fld id="{01A0B35B-92FC-4436-A986-B881E1E75555}" type="slidenum">
              <a:rPr lang="en-US" smtClean="0"/>
              <a:pPr/>
              <a:t>7</a:t>
            </a:fld>
            <a:endParaRPr lang="en-US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4807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57F88-BDDF-DF43-8088-5CF0D149F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F2A0208-E95F-7C4F-AE03-F06BE1B94E68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US" dirty="0"/>
              <a:t>Metadata and tracking look like they may need some work</a:t>
            </a:r>
          </a:p>
          <a:p>
            <a:r>
              <a:rPr lang="en-US"/>
              <a:t>Add </a:t>
            </a:r>
            <a:r>
              <a:rPr lang="en-US" dirty="0"/>
              <a:t>the request-id to the metadata so you can see how it is going.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738686-01C7-7B45-8AB0-26FC5C37A77E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ADCB9228-F74B-4A45-BF40-1509403E56C2}" type="datetime1">
              <a:rPr lang="en-US" smtClean="0"/>
              <a:t>3/5/19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D10326-32DB-0446-B7B2-710D56B1D0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endParaRPr lang="en-US"/>
          </a:p>
          <a:p>
            <a:fld id="{01A0B35B-92FC-4436-A986-B881E1E75555}" type="slidenum">
              <a:rPr lang="en-US" smtClean="0"/>
              <a:pPr/>
              <a:t>8</a:t>
            </a:fld>
            <a:endParaRPr lang="en-US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227200"/>
      </p:ext>
    </p:extLst>
  </p:cSld>
  <p:clrMapOvr>
    <a:masterClrMapping/>
  </p:clrMapOvr>
</p:sld>
</file>

<file path=ppt/theme/theme1.xml><?xml version="1.0" encoding="utf-8"?>
<a:theme xmlns:a="http://schemas.openxmlformats.org/drawingml/2006/main" name="DUN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DUNE_Template" id="{50D38FC7-D0FB-4342-87F3-CEEFEFA75ECF}" vid="{C0BCEEF5-1009-C242-AFE8-975740A170E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DUNE</Template>
  <TotalTime>32</TotalTime>
  <Words>415</Words>
  <Application>Microsoft Macintosh PowerPoint</Application>
  <PresentationFormat>On-screen Show (4:3)</PresentationFormat>
  <Paragraphs>72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Baskerville SemiBold</vt:lpstr>
      <vt:lpstr>Calibri</vt:lpstr>
      <vt:lpstr>Geneva</vt:lpstr>
      <vt:lpstr>Helvetica</vt:lpstr>
      <vt:lpstr>Lucida Grande</vt:lpstr>
      <vt:lpstr>Papyrus</vt:lpstr>
      <vt:lpstr>DUNE</vt:lpstr>
      <vt:lpstr>MC discussion</vt:lpstr>
      <vt:lpstr>MC for protoDUNE analysis</vt:lpstr>
      <vt:lpstr>Specifying jobs</vt:lpstr>
      <vt:lpstr>Jobs use POMS</vt:lpstr>
      <vt:lpstr>Info you can use to find outputs </vt:lpstr>
      <vt:lpstr>finding</vt:lpstr>
      <vt:lpstr>Needs – people to help</vt:lpstr>
      <vt:lpstr>Issues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MC discussion</dc:title>
  <dc:creator>Microsoft Office User</dc:creator>
  <cp:lastModifiedBy>Microsoft Office User</cp:lastModifiedBy>
  <cp:revision>3</cp:revision>
  <dcterms:created xsi:type="dcterms:W3CDTF">2019-03-06T04:24:45Z</dcterms:created>
  <dcterms:modified xsi:type="dcterms:W3CDTF">2019-03-06T04:57:08Z</dcterms:modified>
</cp:coreProperties>
</file>