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0"/>
  </p:notesMasterIdLst>
  <p:handoutMasterIdLst>
    <p:handoutMasterId r:id="rId11"/>
  </p:handoutMasterIdLst>
  <p:sldIdLst>
    <p:sldId id="294" r:id="rId2"/>
    <p:sldId id="275" r:id="rId3"/>
    <p:sldId id="284" r:id="rId4"/>
    <p:sldId id="296" r:id="rId5"/>
    <p:sldId id="298" r:id="rId6"/>
    <p:sldId id="295" r:id="rId7"/>
    <p:sldId id="297" r:id="rId8"/>
    <p:sldId id="299" r:id="rId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4E"/>
    <a:srgbClr val="004C97"/>
    <a:srgbClr val="4E4E4E"/>
    <a:srgbClr val="404040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6" autoAdjust="0"/>
    <p:restoredTop sz="94660"/>
  </p:normalViewPr>
  <p:slideViewPr>
    <p:cSldViewPr snapToGrid="0" snapToObjects="1" showGuides="1">
      <p:cViewPr varScale="1">
        <p:scale>
          <a:sx n="114" d="100"/>
          <a:sy n="114" d="100"/>
        </p:scale>
        <p:origin x="547" y="91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3/5/2019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3/5/2019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3/5/2019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3/5/2019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3/5/2019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3/5/2019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3/5/2019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IARC Strategy – Technolog</a:t>
            </a:r>
            <a:r>
              <a:rPr lang="en-US" dirty="0"/>
              <a:t>y </a:t>
            </a:r>
            <a:r>
              <a:rPr lang="en-US" sz="2400" dirty="0"/>
              <a:t>Portfolio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Presenter Name [16pt Regular]	</a:t>
            </a:r>
          </a:p>
          <a:p>
            <a:r>
              <a:rPr lang="en-US" dirty="0"/>
              <a:t>Meeting Title</a:t>
            </a:r>
          </a:p>
          <a:p>
            <a:r>
              <a:rPr lang="en-US" dirty="0"/>
              <a:t>Day Month Year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2250" y="595314"/>
            <a:ext cx="8672513" cy="37945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Recently IARC had a strategic planning meeting in which we examined where IARC is today and where we need to go for long term success. </a:t>
            </a:r>
          </a:p>
          <a:p>
            <a:pPr marL="0" indent="0">
              <a:buNone/>
            </a:pPr>
            <a:r>
              <a:rPr lang="en-US" dirty="0"/>
              <a:t>We identified 7 areas to look into further including: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Be a Change Agent/ Catalyst for Lab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IARC Technology Portfolio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Establish an Effective Communications Strategy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Develop a Technical Assistance Strategy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Bring Others into the IARC World through a Fellows Program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Execute the Tech Roadmap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Engage Industry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We have gathered preliminary information to help us focus our future efforts!</a:t>
            </a:r>
          </a:p>
          <a:p>
            <a:pPr marL="0" indent="0">
              <a:buNone/>
            </a:pPr>
            <a:endParaRPr lang="en-US" dirty="0"/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3/5/2019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0" y="728663"/>
            <a:ext cx="7162799" cy="2725341"/>
          </a:xfrm>
        </p:spPr>
        <p:txBody>
          <a:bodyPr/>
          <a:lstStyle/>
          <a:p>
            <a:r>
              <a:rPr lang="en-US" dirty="0"/>
              <a:t>IARC originally focused only on accelerator technology</a:t>
            </a:r>
          </a:p>
          <a:p>
            <a:r>
              <a:rPr lang="en-US" dirty="0"/>
              <a:t>The question is does it now make sense to expand IARC to develop and promote additional technologies?</a:t>
            </a:r>
          </a:p>
          <a:p>
            <a:r>
              <a:rPr lang="en-US" dirty="0"/>
              <a:t>And if so what areas to expand to?</a:t>
            </a:r>
          </a:p>
          <a:p>
            <a:endParaRPr lang="en-US" sz="800" dirty="0"/>
          </a:p>
          <a:p>
            <a:r>
              <a:rPr lang="en-US" dirty="0"/>
              <a:t>Metrics of success:</a:t>
            </a:r>
          </a:p>
          <a:p>
            <a:pPr lvl="1"/>
            <a:r>
              <a:rPr lang="en-US" dirty="0"/>
              <a:t>Ability to engage others (government, </a:t>
            </a:r>
          </a:p>
          <a:p>
            <a:pPr marL="282575" lvl="1" indent="0">
              <a:buNone/>
            </a:pPr>
            <a:r>
              <a:rPr lang="en-US" dirty="0"/>
              <a:t>	 industry and academia), both in quantity quality</a:t>
            </a:r>
          </a:p>
          <a:p>
            <a:pPr lvl="1"/>
            <a:r>
              <a:rPr lang="en-US" dirty="0"/>
              <a:t>Ability to do technology transfer via established mechanism</a:t>
            </a:r>
          </a:p>
          <a:p>
            <a:pPr lvl="1"/>
            <a:r>
              <a:rPr lang="en-US" dirty="0"/>
              <a:t>Ability to partner through CRADA/SPP</a:t>
            </a:r>
          </a:p>
          <a:p>
            <a:pPr lvl="1"/>
            <a:r>
              <a:rPr lang="en-US" dirty="0"/>
              <a:t>Ability to increase non-DOE HEP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Quantifiable as awareness of Fermi measured by invitations, engagements, &amp; written partnerships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3/5/2019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IARC Technology Portfolio - Question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E91CFC66-3D1B-4905-940B-468470D1185B}"/>
              </a:ext>
            </a:extLst>
          </p:cNvPr>
          <p:cNvSpPr/>
          <p:nvPr/>
        </p:nvSpPr>
        <p:spPr>
          <a:xfrm>
            <a:off x="6302780" y="2846660"/>
            <a:ext cx="387350" cy="1562100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F53C2A-6D85-4AF0-A252-26584B286C1C}"/>
              </a:ext>
            </a:extLst>
          </p:cNvPr>
          <p:cNvSpPr txBox="1"/>
          <p:nvPr/>
        </p:nvSpPr>
        <p:spPr>
          <a:xfrm>
            <a:off x="6690130" y="3027545"/>
            <a:ext cx="2457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Ability to tell a good story about our efforts</a:t>
            </a:r>
          </a:p>
        </p:txBody>
      </p:sp>
    </p:spTree>
    <p:extLst>
      <p:ext uri="{BB962C8B-B14F-4D97-AF65-F5344CB8AC3E}">
        <p14:creationId xmlns:p14="http://schemas.microsoft.com/office/powerpoint/2010/main" val="2319708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9AB82820-0C2E-4F07-91DE-146AB0C2FA49}"/>
              </a:ext>
            </a:extLst>
          </p:cNvPr>
          <p:cNvSpPr txBox="1">
            <a:spLocks/>
          </p:cNvSpPr>
          <p:nvPr/>
        </p:nvSpPr>
        <p:spPr>
          <a:xfrm>
            <a:off x="222250" y="595314"/>
            <a:ext cx="8672513" cy="37945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lvl="4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6A937D96-A7E1-EC4E-8ABD-C91279E01925}" type="datetime1">
              <a:rPr lang="en-US" smtClean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017" y="30244"/>
            <a:ext cx="8686800" cy="320908"/>
          </a:xfrm>
        </p:spPr>
        <p:txBody>
          <a:bodyPr/>
          <a:lstStyle/>
          <a:p>
            <a:r>
              <a:rPr lang="en-US" sz="2400" dirty="0"/>
              <a:t>2. IARC Technology Portfolio – Discussion Points 1/2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E3C8FD9-12E3-472A-9679-7D4B7A646E02}"/>
              </a:ext>
            </a:extLst>
          </p:cNvPr>
          <p:cNvSpPr txBox="1">
            <a:spLocks/>
          </p:cNvSpPr>
          <p:nvPr/>
        </p:nvSpPr>
        <p:spPr>
          <a:xfrm>
            <a:off x="0" y="441406"/>
            <a:ext cx="8457102" cy="37945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4C97"/>
                </a:solidFill>
              </a:rPr>
              <a:t>Questions to consider when choosing a technology/s to expand to:</a:t>
            </a:r>
          </a:p>
          <a:p>
            <a:r>
              <a:rPr lang="en-US" sz="1800" dirty="0"/>
              <a:t>Access to new expertise outside IARC core is critical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Could be a network of innovation fellows imbedded in their home orgs (possibly adjunct professor even) that have a specific responsibility to interact with IARC and gain </a:t>
            </a:r>
            <a:r>
              <a:rPr lang="en-US" sz="1800" dirty="0" err="1">
                <a:solidFill>
                  <a:srgbClr val="00B050"/>
                </a:solidFill>
              </a:rPr>
              <a:t>entrepren</a:t>
            </a:r>
            <a:r>
              <a:rPr lang="en-US" sz="1800" dirty="0">
                <a:solidFill>
                  <a:srgbClr val="00B050"/>
                </a:solidFill>
              </a:rPr>
              <a:t>. / business skills </a:t>
            </a:r>
          </a:p>
          <a:p>
            <a:pPr lvl="1"/>
            <a:r>
              <a:rPr lang="en-US" sz="1800" dirty="0"/>
              <a:t>Could be a liaison within IARC – current model, seemed less preferred in meeting </a:t>
            </a:r>
          </a:p>
          <a:p>
            <a:r>
              <a:rPr lang="en-US" sz="1800" dirty="0"/>
              <a:t>Is the new technology in line with current IARC efforts or is it orthogonal?</a:t>
            </a:r>
          </a:p>
          <a:p>
            <a:pPr lvl="1"/>
            <a:r>
              <a:rPr lang="en-US" sz="1800" dirty="0"/>
              <a:t>The more diverse the technology is the more costly it will be to get up to speed and the less likely to see synergistic benefits from existing IARC efforts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New IARC efforts should build on success…so connection to existing program is a good idea </a:t>
            </a:r>
          </a:p>
          <a:p>
            <a:pPr marL="0" indent="0">
              <a:buFont typeface="Arial" charset="0"/>
              <a:buNone/>
            </a:pPr>
            <a:endParaRPr lang="en-US" sz="1800" dirty="0"/>
          </a:p>
          <a:p>
            <a:pPr marL="1828800" lvl="4" indent="0">
              <a:buFont typeface="Arial" charset="0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1257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9AB82820-0C2E-4F07-91DE-146AB0C2FA49}"/>
              </a:ext>
            </a:extLst>
          </p:cNvPr>
          <p:cNvSpPr txBox="1">
            <a:spLocks/>
          </p:cNvSpPr>
          <p:nvPr/>
        </p:nvSpPr>
        <p:spPr>
          <a:xfrm>
            <a:off x="222250" y="595314"/>
            <a:ext cx="8672513" cy="37945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lvl="4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6A937D96-A7E1-EC4E-8ABD-C91279E01925}" type="datetime1">
              <a:rPr lang="en-US" smtClean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017" y="30244"/>
            <a:ext cx="8686800" cy="320908"/>
          </a:xfrm>
        </p:spPr>
        <p:txBody>
          <a:bodyPr/>
          <a:lstStyle/>
          <a:p>
            <a:r>
              <a:rPr lang="en-US" sz="2400" dirty="0"/>
              <a:t>2. IARC Technology Portfolio – Discussion Points 1/2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E3C8FD9-12E3-472A-9679-7D4B7A646E02}"/>
              </a:ext>
            </a:extLst>
          </p:cNvPr>
          <p:cNvSpPr txBox="1">
            <a:spLocks/>
          </p:cNvSpPr>
          <p:nvPr/>
        </p:nvSpPr>
        <p:spPr>
          <a:xfrm>
            <a:off x="0" y="674489"/>
            <a:ext cx="8457102" cy="37945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4C97"/>
                </a:solidFill>
              </a:rPr>
              <a:t>Questions to consider when choosing a technology/s to expand to</a:t>
            </a:r>
            <a:r>
              <a:rPr lang="en-US" sz="1800" dirty="0">
                <a:solidFill>
                  <a:srgbClr val="004C97"/>
                </a:solidFill>
              </a:rPr>
              <a:t>:</a:t>
            </a:r>
          </a:p>
          <a:p>
            <a:r>
              <a:rPr lang="en-US" sz="1800" dirty="0"/>
              <a:t>Does the TRL level of the technology area matter?</a:t>
            </a:r>
          </a:p>
          <a:p>
            <a:pPr lvl="1"/>
            <a:r>
              <a:rPr lang="en-US" sz="1800" dirty="0"/>
              <a:t>Do we want to tell smaller success stories more often with techs easier to bring to market? Or are we happy with current type of low TRL long haul IARC story?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TRL less important than overall engagement.  First few steps are talk about , then talk, then partner, then produce, then win</a:t>
            </a:r>
          </a:p>
          <a:p>
            <a:r>
              <a:rPr lang="en-US" sz="1800" dirty="0"/>
              <a:t>What is the implementation strategy for new technology/</a:t>
            </a:r>
            <a:r>
              <a:rPr lang="en-US" sz="1800" dirty="0" err="1"/>
              <a:t>ies</a:t>
            </a:r>
            <a:r>
              <a:rPr lang="en-US" sz="1800" dirty="0"/>
              <a:t>?</a:t>
            </a:r>
          </a:p>
          <a:p>
            <a:pPr lvl="1"/>
            <a:r>
              <a:rPr lang="en-US" sz="1800" dirty="0"/>
              <a:t>Has to do with how adjacent the new technology is to current technology</a:t>
            </a:r>
          </a:p>
          <a:p>
            <a:pPr lvl="1"/>
            <a:r>
              <a:rPr lang="en-US" sz="1800" dirty="0"/>
              <a:t>For orthogonal tech like Quan Comp IARC could be a resource to reach out to </a:t>
            </a:r>
          </a:p>
          <a:p>
            <a:pPr marL="0" indent="0">
              <a:buFont typeface="Arial" charset="0"/>
              <a:buNone/>
            </a:pPr>
            <a:endParaRPr lang="en-US" sz="1800" dirty="0"/>
          </a:p>
          <a:p>
            <a:pPr marL="1828800" lvl="4" indent="0">
              <a:buFont typeface="Arial" charset="0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504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9AB82820-0C2E-4F07-91DE-146AB0C2FA49}"/>
              </a:ext>
            </a:extLst>
          </p:cNvPr>
          <p:cNvSpPr txBox="1">
            <a:spLocks/>
          </p:cNvSpPr>
          <p:nvPr/>
        </p:nvSpPr>
        <p:spPr>
          <a:xfrm>
            <a:off x="222250" y="595314"/>
            <a:ext cx="8672513" cy="37945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200" dirty="0">
                <a:solidFill>
                  <a:srgbClr val="004C97"/>
                </a:solidFill>
              </a:rPr>
              <a:t>Question 1: Should we expand portfolio?</a:t>
            </a:r>
          </a:p>
          <a:p>
            <a:pPr marL="0" indent="0">
              <a:buFont typeface="Arial" charset="0"/>
              <a:buNone/>
            </a:pPr>
            <a:r>
              <a:rPr lang="en-US" sz="1200" dirty="0"/>
              <a:t>There was little discussion as to if we should expand, but it seemed the general consensus was yes if we have the right area/areas to expand to.  YES</a:t>
            </a:r>
          </a:p>
          <a:p>
            <a:pPr marL="0" indent="0">
              <a:buFont typeface="Arial" charset="0"/>
              <a:buNone/>
            </a:pPr>
            <a:r>
              <a:rPr lang="en-US" sz="1200" dirty="0">
                <a:solidFill>
                  <a:srgbClr val="004C97"/>
                </a:solidFill>
              </a:rPr>
              <a:t>Question 2: Where should IARC expand? – Areas Discussed</a:t>
            </a:r>
          </a:p>
          <a:p>
            <a:r>
              <a:rPr lang="en-US" sz="1200" dirty="0"/>
              <a:t>Quantum Computing</a:t>
            </a:r>
          </a:p>
          <a:p>
            <a:pPr lvl="1"/>
            <a:r>
              <a:rPr lang="en-US" sz="1100" dirty="0"/>
              <a:t>Quantum sensor develop. </a:t>
            </a:r>
          </a:p>
          <a:p>
            <a:pPr marL="457200" lvl="1" indent="0">
              <a:buNone/>
            </a:pPr>
            <a:r>
              <a:rPr lang="en-US" sz="1100" dirty="0"/>
              <a:t>     &amp; networked sensor develop.</a:t>
            </a:r>
          </a:p>
          <a:p>
            <a:pPr lvl="1"/>
            <a:r>
              <a:rPr lang="en-US" sz="1100" dirty="0"/>
              <a:t>Quantum Supply Chain – Cryogenics </a:t>
            </a:r>
          </a:p>
          <a:p>
            <a:pPr marL="457200" lvl="1" indent="0">
              <a:buNone/>
            </a:pPr>
            <a:r>
              <a:rPr lang="en-US" sz="1100" dirty="0"/>
              <a:t>     Quantum Opus</a:t>
            </a:r>
          </a:p>
          <a:p>
            <a:pPr marL="457200" lvl="1" indent="0">
              <a:buNone/>
            </a:pPr>
            <a:endParaRPr lang="en-US" sz="1100" dirty="0"/>
          </a:p>
          <a:p>
            <a:r>
              <a:rPr lang="en-US" sz="1200" dirty="0"/>
              <a:t>Detector Tech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Font typeface="Arial" charset="0"/>
              <a:buNone/>
            </a:pPr>
            <a:r>
              <a:rPr lang="en-US" sz="1200" dirty="0">
                <a:solidFill>
                  <a:srgbClr val="004C97"/>
                </a:solidFill>
              </a:rPr>
              <a:t>Not Discussed: Please everyone think here</a:t>
            </a:r>
          </a:p>
          <a:p>
            <a:r>
              <a:rPr lang="en-US" sz="1200" dirty="0"/>
              <a:t>Magnet, Cryogenics, …..</a:t>
            </a:r>
          </a:p>
          <a:p>
            <a:pPr marL="1828800" lvl="4" indent="0">
              <a:buFont typeface="Arial" charset="0"/>
              <a:buNone/>
            </a:pPr>
            <a:endParaRPr lang="en-US" sz="1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6A937D96-A7E1-EC4E-8ABD-C91279E01925}" type="datetime1">
              <a:rPr lang="en-US" smtClean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IARC Technology Portfolio – Which Technologies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7862E1DD-DCC0-48F9-B3C4-3D03EDF30B59}"/>
              </a:ext>
            </a:extLst>
          </p:cNvPr>
          <p:cNvSpPr txBox="1">
            <a:spLocks/>
          </p:cNvSpPr>
          <p:nvPr/>
        </p:nvSpPr>
        <p:spPr>
          <a:xfrm>
            <a:off x="4572000" y="1841770"/>
            <a:ext cx="4284207" cy="294121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Computing</a:t>
            </a:r>
          </a:p>
          <a:p>
            <a:pPr lvl="1"/>
            <a:r>
              <a:rPr lang="en-US" dirty="0"/>
              <a:t>Storage</a:t>
            </a:r>
          </a:p>
          <a:p>
            <a:pPr lvl="1"/>
            <a:r>
              <a:rPr lang="en-US" dirty="0"/>
              <a:t>Networking</a:t>
            </a:r>
          </a:p>
          <a:p>
            <a:pPr lvl="1"/>
            <a:r>
              <a:rPr lang="en-US" dirty="0"/>
              <a:t>Processing</a:t>
            </a:r>
          </a:p>
          <a:p>
            <a:pPr lvl="1"/>
            <a:r>
              <a:rPr lang="en-US" dirty="0"/>
              <a:t>ASIC/DSP/Front end electronics</a:t>
            </a:r>
          </a:p>
          <a:p>
            <a:pPr lvl="1"/>
            <a:r>
              <a:rPr lang="en-US" dirty="0"/>
              <a:t>Data Acquisition</a:t>
            </a:r>
          </a:p>
          <a:p>
            <a:pPr lvl="1"/>
            <a:r>
              <a:rPr lang="en-US" dirty="0"/>
              <a:t>Rad Resistant Circuits (Jim Hoff)</a:t>
            </a:r>
          </a:p>
          <a:p>
            <a:pPr lvl="1"/>
            <a:r>
              <a:rPr lang="en-US" dirty="0"/>
              <a:t>Real Time Circuitry</a:t>
            </a:r>
          </a:p>
          <a:p>
            <a:pPr marL="0" indent="0">
              <a:buFont typeface="Arial" charset="0"/>
              <a:buNone/>
            </a:pPr>
            <a:endParaRPr lang="en-US" sz="1800" dirty="0"/>
          </a:p>
          <a:p>
            <a:pPr marL="1828800" lvl="4" indent="0"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288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9AB82820-0C2E-4F07-91DE-146AB0C2FA49}"/>
              </a:ext>
            </a:extLst>
          </p:cNvPr>
          <p:cNvSpPr txBox="1">
            <a:spLocks/>
          </p:cNvSpPr>
          <p:nvPr/>
        </p:nvSpPr>
        <p:spPr>
          <a:xfrm>
            <a:off x="222250" y="595314"/>
            <a:ext cx="8672513" cy="37945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lvl="4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6A937D96-A7E1-EC4E-8ABD-C91279E01925}" type="datetime1">
              <a:rPr lang="en-US" smtClean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IARC Technology Portfolio – Technology Discussion Points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E3C8FD9-12E3-472A-9679-7D4B7A646E02}"/>
              </a:ext>
            </a:extLst>
          </p:cNvPr>
          <p:cNvSpPr txBox="1">
            <a:spLocks/>
          </p:cNvSpPr>
          <p:nvPr/>
        </p:nvSpPr>
        <p:spPr>
          <a:xfrm>
            <a:off x="174575" y="595314"/>
            <a:ext cx="8672512" cy="37945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4C97"/>
                </a:solidFill>
              </a:rPr>
              <a:t>Discussion points specific to a Tech: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4C97"/>
                </a:solidFill>
              </a:rPr>
              <a:t>Quantum Related</a:t>
            </a:r>
          </a:p>
          <a:p>
            <a:r>
              <a:rPr lang="en-US" sz="1800" dirty="0">
                <a:solidFill>
                  <a:srgbClr val="00B050"/>
                </a:solidFill>
              </a:rPr>
              <a:t>Quantum Computing is a research program and would </a:t>
            </a:r>
            <a:r>
              <a:rPr lang="en-US" sz="1800" b="1" dirty="0">
                <a:solidFill>
                  <a:srgbClr val="00B050"/>
                </a:solidFill>
              </a:rPr>
              <a:t>NOT</a:t>
            </a:r>
            <a:r>
              <a:rPr lang="en-US" sz="1800" dirty="0">
                <a:solidFill>
                  <a:srgbClr val="00B050"/>
                </a:solidFill>
              </a:rPr>
              <a:t> likely be a candidate </a:t>
            </a:r>
            <a:r>
              <a:rPr lang="en-US" sz="1800" dirty="0"/>
              <a:t>for an expanded IARC.  A “liaison” or “innovation fellow” within Quantum might be useful. </a:t>
            </a:r>
          </a:p>
          <a:p>
            <a:r>
              <a:rPr lang="en-US" sz="1800" dirty="0"/>
              <a:t>Compact more rugged cryogenics needed for quantum computing might be in scope for IARC tech expansion.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4C97"/>
                </a:solidFill>
              </a:rPr>
              <a:t>Detectors</a:t>
            </a:r>
          </a:p>
          <a:p>
            <a:r>
              <a:rPr lang="en-US" sz="1800" dirty="0"/>
              <a:t>Compact and field deployable detectors might be of interest.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4C97"/>
                </a:solidFill>
              </a:rPr>
              <a:t>Computing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ASICs, data acquisition, rad resistant circuitry </a:t>
            </a:r>
            <a:r>
              <a:rPr lang="en-US" dirty="0"/>
              <a:t>– Cherri considers more in IARC scope  </a:t>
            </a:r>
          </a:p>
          <a:p>
            <a:pPr lvl="1"/>
            <a:r>
              <a:rPr lang="en-US" dirty="0"/>
              <a:t>Storage, Networking, Big data management – Cherri considers less in IARC scope</a:t>
            </a:r>
          </a:p>
          <a:p>
            <a:pPr marL="0" indent="0">
              <a:buNone/>
            </a:pPr>
            <a:endParaRPr lang="en-US" sz="1800" b="1" dirty="0">
              <a:solidFill>
                <a:srgbClr val="004C97"/>
              </a:solidFill>
            </a:endParaRPr>
          </a:p>
          <a:p>
            <a:endParaRPr lang="en-US" sz="1800" dirty="0"/>
          </a:p>
          <a:p>
            <a:pPr marL="1828800" lvl="4" indent="0"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78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B10F9A-9483-4C23-A220-BF4E961B6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923" y="551441"/>
            <a:ext cx="3027894" cy="376700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Charlie/Charles/Cherri/Tim/Joe met and discussed increasing technology portfolio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Wrote up notes and Tim commented on them (Green)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Little or no discussion on if increasing was a good idea most conversation on which areas to expand into and implementation</a:t>
            </a:r>
          </a:p>
          <a:p>
            <a:endParaRPr lang="en-US" sz="1800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302F72D-C3DC-459F-B121-24D9DE331DDF}"/>
              </a:ext>
            </a:extLst>
          </p:cNvPr>
          <p:cNvGraphicFramePr>
            <a:graphicFrameLocks noGrp="1"/>
          </p:cNvGraphicFramePr>
          <p:nvPr>
            <p:ph sz="half" idx="15"/>
            <p:extLst>
              <p:ext uri="{D42A27DB-BD31-4B8C-83A1-F6EECF244321}">
                <p14:modId xmlns:p14="http://schemas.microsoft.com/office/powerpoint/2010/main" val="226985058"/>
              </p:ext>
            </p:extLst>
          </p:nvPr>
        </p:nvGraphicFramePr>
        <p:xfrm>
          <a:off x="3242210" y="1367807"/>
          <a:ext cx="5684076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4076">
                  <a:extLst>
                    <a:ext uri="{9D8B030D-6E8A-4147-A177-3AD203B41FA5}">
                      <a16:colId xmlns:a16="http://schemas.microsoft.com/office/drawing/2014/main" val="1593732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Adding to Technology Portfolio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540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Detectors</a:t>
                      </a:r>
                    </a:p>
                    <a:p>
                      <a:r>
                        <a:rPr lang="en-US" dirty="0"/>
                        <a:t>ASICs, Data Acquisition, Rad Resistant Circuitry </a:t>
                      </a:r>
                    </a:p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009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Cryogenics, Magnet</a:t>
                      </a:r>
                    </a:p>
                    <a:p>
                      <a:r>
                        <a:rPr lang="en-US" dirty="0"/>
                        <a:t>Storage, Networking, Big Data Management </a:t>
                      </a:r>
                    </a:p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065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Quantum Computing</a:t>
                      </a:r>
                    </a:p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60559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E7548-956A-4D72-A6AC-6BBEE9BC827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3/5/2019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96529-591D-4408-939E-4F7E1AC5CE0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0F803-E2D0-4E39-B380-DC3A564BA48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EE6DAE7-BC46-42BA-9024-9EABAD668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84970"/>
            <a:ext cx="8686800" cy="320908"/>
          </a:xfrm>
        </p:spPr>
        <p:txBody>
          <a:bodyPr/>
          <a:lstStyle/>
          <a:p>
            <a:r>
              <a:rPr lang="en-US" dirty="0"/>
              <a:t>2. IARC Technology Portfolio Summary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4940A60-F161-43DA-B1A6-1972CDEAD33A}"/>
              </a:ext>
            </a:extLst>
          </p:cNvPr>
          <p:cNvSpPr txBox="1">
            <a:spLocks/>
          </p:cNvSpPr>
          <p:nvPr/>
        </p:nvSpPr>
        <p:spPr>
          <a:xfrm>
            <a:off x="3444826" y="405878"/>
            <a:ext cx="5049128" cy="78345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Increase Portfolio via a network of innovation fellows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External engagement key metric of success</a:t>
            </a:r>
          </a:p>
        </p:txBody>
      </p:sp>
    </p:spTree>
    <p:extLst>
      <p:ext uri="{BB962C8B-B14F-4D97-AF65-F5344CB8AC3E}">
        <p14:creationId xmlns:p14="http://schemas.microsoft.com/office/powerpoint/2010/main" val="329048474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FNAL_PowerPoint_16x9_100716</Template>
  <TotalTime>1213</TotalTime>
  <Words>739</Words>
  <Application>Microsoft Office PowerPoint</Application>
  <PresentationFormat>On-screen Show (16:9)</PresentationFormat>
  <Paragraphs>114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Calibri</vt:lpstr>
      <vt:lpstr>Geneva</vt:lpstr>
      <vt:lpstr>Helvetica</vt:lpstr>
      <vt:lpstr>Fermilab_PPT_090915</vt:lpstr>
      <vt:lpstr>PowerPoint Presentation</vt:lpstr>
      <vt:lpstr>Background</vt:lpstr>
      <vt:lpstr>2. IARC Technology Portfolio - Question</vt:lpstr>
      <vt:lpstr>2. IARC Technology Portfolio – Discussion Points 1/2</vt:lpstr>
      <vt:lpstr>2. IARC Technology Portfolio – Discussion Points 1/2</vt:lpstr>
      <vt:lpstr>2. IARC Technology Portfolio – Which Technologies</vt:lpstr>
      <vt:lpstr>2. IARC Technology Portfolio – Technology Discussion Points</vt:lpstr>
      <vt:lpstr>2. IARC Technology Portfolio Summary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Cooper</dc:creator>
  <cp:lastModifiedBy>Michael I Geelhoed</cp:lastModifiedBy>
  <cp:revision>51</cp:revision>
  <cp:lastPrinted>2014-01-20T19:40:21Z</cp:lastPrinted>
  <dcterms:created xsi:type="dcterms:W3CDTF">2019-02-06T19:05:48Z</dcterms:created>
  <dcterms:modified xsi:type="dcterms:W3CDTF">2019-03-05T17:51:25Z</dcterms:modified>
</cp:coreProperties>
</file>