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98" r:id="rId3"/>
    <p:sldId id="300" r:id="rId4"/>
    <p:sldId id="299" r:id="rId5"/>
    <p:sldId id="304" r:id="rId6"/>
    <p:sldId id="301" r:id="rId7"/>
    <p:sldId id="302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275" r:id="rId16"/>
    <p:sldId id="311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35499-3DD6-5A4C-B83B-86144E33B6D8}" v="73" dt="2019-03-14T05:08:45.7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47" autoAdjust="0"/>
    <p:restoredTop sz="94674"/>
  </p:normalViewPr>
  <p:slideViewPr>
    <p:cSldViewPr snapToGrid="0" snapToObjects="1" showGuides="1">
      <p:cViewPr>
        <p:scale>
          <a:sx n="190" d="100"/>
          <a:sy n="190" d="100"/>
        </p:scale>
        <p:origin x="376" y="3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to the Fermilab Scientific Program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James Amundson, Scientific Computing Division Head</a:t>
            </a:r>
          </a:p>
          <a:p>
            <a:r>
              <a:rPr lang="en-US" dirty="0"/>
              <a:t>Inaugural Meeting of the International Computing Advisory Committee</a:t>
            </a:r>
          </a:p>
          <a:p>
            <a:r>
              <a:rPr lang="en-US" dirty="0"/>
              <a:t>March 14, 2019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A3F6E9-498E-4048-896E-A2799A1A8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CMS T1 Facility</a:t>
            </a:r>
          </a:p>
          <a:p>
            <a:r>
              <a:rPr lang="en-US" dirty="0"/>
              <a:t>LHC Physics Center</a:t>
            </a:r>
          </a:p>
          <a:p>
            <a:r>
              <a:rPr lang="en-US" dirty="0"/>
              <a:t>Remote Operations Center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74DE5A-F1B6-B543-8ABC-E57E517B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is the U.S. CMS National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98FB5-0169-5341-A748-A9A55DEA11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9685F-9EFE-6949-BE7B-AFE98FFDD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F9470-6A5F-0343-A617-A61533B5A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11080-8C7E-FE4D-B5FD-CE1C5655B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40" y="728663"/>
            <a:ext cx="5264685" cy="3372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33229-A9FD-B746-BC37-265240B8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" y="2737402"/>
            <a:ext cx="3331088" cy="1963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61E31-9460-FD4A-93CB-A4F8B9BC151B}"/>
              </a:ext>
            </a:extLst>
          </p:cNvPr>
          <p:cNvSpPr txBox="1"/>
          <p:nvPr/>
        </p:nvSpPr>
        <p:spPr>
          <a:xfrm>
            <a:off x="81745" y="2460403"/>
            <a:ext cx="3355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We have been working on CMS for a long time</a:t>
            </a:r>
          </a:p>
        </p:txBody>
      </p:sp>
    </p:spTree>
    <p:extLst>
      <p:ext uri="{BB962C8B-B14F-4D97-AF65-F5344CB8AC3E}">
        <p14:creationId xmlns:p14="http://schemas.microsoft.com/office/powerpoint/2010/main" val="414578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A19C9A-FD87-C644-9BCB-F76D2965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CMS not included</a:t>
            </a:r>
          </a:p>
          <a:p>
            <a:pPr lvl="1"/>
            <a:r>
              <a:rPr lang="en-US" dirty="0"/>
              <a:t>CMS computing is separately funded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BFC3-B073-6540-9911-1596862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Fermilab Experiments: CPU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A9EFE-FB5E-3A42-A17B-924AF567E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35B9-0210-2345-9E3A-0A8A7DCAB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2177-62B7-3448-9F1E-AEAB69B8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FDAFF-8D47-E64B-A23E-BCAEE00C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875" y="1311597"/>
            <a:ext cx="4867813" cy="32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A19C9A-FD87-C644-9BCB-F76D2965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CMS not included</a:t>
            </a:r>
          </a:p>
          <a:p>
            <a:r>
              <a:rPr lang="en-US" dirty="0"/>
              <a:t>This is disk space that is permanently resident but with no backup</a:t>
            </a:r>
          </a:p>
          <a:p>
            <a:pPr lvl="1"/>
            <a:r>
              <a:rPr lang="en-US" dirty="0"/>
              <a:t>Allocated via SCPMT / SPPM process</a:t>
            </a:r>
          </a:p>
          <a:p>
            <a:pPr lvl="1"/>
            <a:r>
              <a:rPr lang="en-US" dirty="0"/>
              <a:t>Management under experiment control</a:t>
            </a:r>
          </a:p>
          <a:p>
            <a:pPr lvl="1"/>
            <a:r>
              <a:rPr lang="en-US" dirty="0"/>
              <a:t>2.3 PB split across 32 experiment/project users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BFC3-B073-6540-9911-1596862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Fermilab Experiments: Analysis / Persistent Disk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A9EFE-FB5E-3A42-A17B-924AF567E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35B9-0210-2345-9E3A-0A8A7DCAB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2177-62B7-3448-9F1E-AEAB69B8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9B414-B960-C945-951B-997318E4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06" y="2582657"/>
            <a:ext cx="3105434" cy="2159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239B1-755E-994F-94B3-98B71A2E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585" y="1618623"/>
            <a:ext cx="3244849" cy="30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7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A19C9A-FD87-C644-9BCB-F76D2965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CMS not included</a:t>
            </a:r>
          </a:p>
          <a:p>
            <a:r>
              <a:rPr lang="en-US" dirty="0"/>
              <a:t>This is “tape backed” disk space that is dedicated to a specific experiment</a:t>
            </a:r>
          </a:p>
          <a:p>
            <a:pPr lvl="1"/>
            <a:r>
              <a:rPr lang="en-US" dirty="0"/>
              <a:t>Allocated via SCPMT / SPPM process</a:t>
            </a:r>
          </a:p>
          <a:p>
            <a:pPr lvl="1"/>
            <a:r>
              <a:rPr lang="en-US" dirty="0"/>
              <a:t>Typically for raw data ingest or pre-staging</a:t>
            </a:r>
          </a:p>
          <a:p>
            <a:pPr lvl="1"/>
            <a:r>
              <a:rPr lang="en-US" dirty="0"/>
              <a:t>2.1 PB split across 13 functions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BFC3-B073-6540-9911-1596862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Fermilab Experiments: Dedicated Disk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A9EFE-FB5E-3A42-A17B-924AF567E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35B9-0210-2345-9E3A-0A8A7DCAB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2177-62B7-3448-9F1E-AEAB69B8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B1CD7-8800-9842-BE0D-3EEFDFD0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62" y="2511514"/>
            <a:ext cx="3146113" cy="2185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D41C8-2C5A-F24C-8C7E-0C0F36F4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66" y="1959280"/>
            <a:ext cx="3550701" cy="25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A19C9A-FD87-C644-9BCB-F76D2965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CMS not included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BFC3-B073-6540-9911-1596862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Fermilab Experiments: CPU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A9EFE-FB5E-3A42-A17B-924AF567E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35B9-0210-2345-9E3A-0A8A7DCAB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2177-62B7-3448-9F1E-AEAB69B8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426DD-E32F-0146-B373-9E942221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8" y="947605"/>
            <a:ext cx="7833292" cy="37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Support of the accelerator-based particle physics experiments is the primary mission of the Scientific Computing Division</a:t>
            </a:r>
          </a:p>
          <a:p>
            <a:r>
              <a:rPr lang="en-US" dirty="0"/>
              <a:t>… but it is not the entire mission</a:t>
            </a:r>
          </a:p>
          <a:p>
            <a:r>
              <a:rPr lang="en-US" dirty="0"/>
              <a:t>Other topics include</a:t>
            </a:r>
          </a:p>
          <a:p>
            <a:pPr lvl="1"/>
            <a:r>
              <a:rPr lang="en-US" dirty="0"/>
              <a:t>Particle Theory</a:t>
            </a:r>
          </a:p>
          <a:p>
            <a:pPr lvl="2"/>
            <a:r>
              <a:rPr lang="en-US" dirty="0"/>
              <a:t>Lattice QCD</a:t>
            </a:r>
          </a:p>
          <a:p>
            <a:pPr lvl="1"/>
            <a:r>
              <a:rPr lang="en-US" dirty="0"/>
              <a:t>Accelerator Physics</a:t>
            </a:r>
          </a:p>
          <a:p>
            <a:pPr lvl="2"/>
            <a:r>
              <a:rPr lang="en-US" dirty="0"/>
              <a:t>Computational accelerator physics</a:t>
            </a:r>
          </a:p>
          <a:p>
            <a:pPr lvl="3"/>
            <a:r>
              <a:rPr lang="en-US" dirty="0"/>
              <a:t>Especially collective effects and HPC</a:t>
            </a:r>
          </a:p>
          <a:p>
            <a:pPr lvl="1"/>
            <a:r>
              <a:rPr lang="en-US" dirty="0"/>
              <a:t>Cosmology</a:t>
            </a:r>
          </a:p>
          <a:p>
            <a:pPr lvl="2"/>
            <a:r>
              <a:rPr lang="en-US" dirty="0"/>
              <a:t>Computing support for cosmological experiments</a:t>
            </a:r>
          </a:p>
          <a:p>
            <a:pPr lvl="3"/>
            <a:r>
              <a:rPr lang="en-US" dirty="0"/>
              <a:t>DES (ending), LSST (beginning)</a:t>
            </a:r>
          </a:p>
          <a:p>
            <a:pPr lvl="1"/>
            <a:r>
              <a:rPr lang="en-US" dirty="0"/>
              <a:t>Artificial Intelligence</a:t>
            </a:r>
          </a:p>
          <a:p>
            <a:pPr lvl="2"/>
            <a:r>
              <a:rPr lang="en-US" dirty="0"/>
              <a:t>Mostly machine learning applications</a:t>
            </a:r>
          </a:p>
          <a:p>
            <a:pPr lvl="1"/>
            <a:r>
              <a:rPr lang="en-US" dirty="0"/>
              <a:t>Quantum Computing</a:t>
            </a:r>
          </a:p>
          <a:p>
            <a:pPr lvl="2"/>
            <a:r>
              <a:rPr lang="en-US" dirty="0"/>
              <a:t>Now in its own organization, but with continuing SCD contributions</a:t>
            </a:r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</a:t>
            </a:r>
            <a:r>
              <a:rPr lang="en-US" i="1" dirty="0"/>
              <a:t>Computing</a:t>
            </a:r>
            <a:r>
              <a:rPr lang="en-US" dirty="0"/>
              <a:t> Program at Fermilab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C466F-0DB8-D440-B1EA-8D6C03942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04FE6B-0913-F94B-9E4E-F4B588C19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Fermilab Scientific Program has many components</a:t>
            </a:r>
          </a:p>
          <a:p>
            <a:pPr lvl="1"/>
            <a:r>
              <a:rPr lang="en-US" dirty="0"/>
              <a:t>Fermilab accelerator-based physics</a:t>
            </a:r>
          </a:p>
          <a:p>
            <a:pPr lvl="2"/>
            <a:r>
              <a:rPr lang="en-US" dirty="0"/>
              <a:t>Neutrinos</a:t>
            </a:r>
          </a:p>
          <a:p>
            <a:pPr lvl="2"/>
            <a:r>
              <a:rPr lang="en-US" dirty="0"/>
              <a:t>Muons</a:t>
            </a:r>
          </a:p>
          <a:p>
            <a:pPr lvl="1"/>
            <a:r>
              <a:rPr lang="en-US" dirty="0"/>
              <a:t>CERN accelerator-based physics</a:t>
            </a:r>
          </a:p>
          <a:p>
            <a:pPr lvl="2"/>
            <a:r>
              <a:rPr lang="en-US" dirty="0"/>
              <a:t>CMS</a:t>
            </a:r>
          </a:p>
          <a:p>
            <a:pPr lvl="1"/>
            <a:r>
              <a:rPr lang="en-US" dirty="0"/>
              <a:t>Cosmological experiments</a:t>
            </a:r>
          </a:p>
          <a:p>
            <a:r>
              <a:rPr lang="en-US" dirty="0"/>
              <a:t>The Fermilab accelerator complex is expanding</a:t>
            </a:r>
          </a:p>
          <a:p>
            <a:r>
              <a:rPr lang="en-US" dirty="0"/>
              <a:t>DUNE will be our flagship experiment</a:t>
            </a:r>
          </a:p>
          <a:p>
            <a:r>
              <a:rPr lang="en-US" dirty="0"/>
              <a:t>Program includes many smaller computational physics topics</a:t>
            </a:r>
          </a:p>
          <a:p>
            <a:r>
              <a:rPr lang="en-US" dirty="0"/>
              <a:t>The Scientific Computing </a:t>
            </a:r>
            <a:r>
              <a:rPr lang="en-US"/>
              <a:t>Division supports them all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BA29E6-8BCD-DD47-B681-DEE8DFE9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75840-72E8-0B4B-8C75-54BCA8E0B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5F12-13B1-1D48-AD07-B01539589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1C32D-2E1F-6445-8901-DCC734A90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0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243603-D70F-F842-9EE9-969A8090C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America’s laboratory for particle physics and accelerators</a:t>
            </a:r>
          </a:p>
          <a:p>
            <a:r>
              <a:rPr lang="en-US" dirty="0"/>
              <a:t>About 1,800 staff at $550M/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6,800 acres for federal land including restored prairie</a:t>
            </a:r>
          </a:p>
          <a:p>
            <a:r>
              <a:rPr lang="en-US" dirty="0"/>
              <a:t>4,000 scientists from across the U.S. and 53 countries use Fermilab’s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7B9A84-B438-E04B-A479-09CDA514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D5806-5472-8E44-9B86-419C0F79E8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0375-2F2E-6A4A-BA2C-EEE267551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 to the Fermilab Scientific Program | Amundson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96D7C-DBA8-1244-86DD-B70E00BB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62" y="2020716"/>
            <a:ext cx="1901937" cy="2662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861D8-D0FF-3241-BBB0-0B474661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713" y="2020716"/>
            <a:ext cx="1775142" cy="266271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A852B7-E59C-BF49-AA8E-C46355585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4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ED52A-BA50-EA40-B4FE-B2AB4663D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900920" cy="37945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Particle Physics Project Prioritization Panel (P5)</a:t>
            </a:r>
          </a:p>
          <a:p>
            <a:pPr lvl="1"/>
            <a:r>
              <a:rPr lang="en-US" dirty="0"/>
              <a:t>A strategic plan for U.S. particle physics maximizing</a:t>
            </a:r>
          </a:p>
          <a:p>
            <a:pPr lvl="2"/>
            <a:r>
              <a:rPr lang="en-US" dirty="0"/>
              <a:t>opportunities for breakthrough science</a:t>
            </a:r>
          </a:p>
          <a:p>
            <a:pPr lvl="1"/>
            <a:r>
              <a:rPr lang="en-US" dirty="0"/>
              <a:t>Explicit prioritization, hard choices made within realistic budget scenarios</a:t>
            </a:r>
          </a:p>
          <a:p>
            <a:r>
              <a:rPr lang="en-US" dirty="0"/>
              <a:t>Plan:</a:t>
            </a:r>
          </a:p>
          <a:p>
            <a:pPr lvl="1"/>
            <a:r>
              <a:rPr lang="en-US" dirty="0"/>
              <a:t>Continue U.S. commitment and leading roles in the LHC</a:t>
            </a:r>
          </a:p>
          <a:p>
            <a:pPr lvl="1"/>
            <a:r>
              <a:rPr lang="en-US" dirty="0"/>
              <a:t>Build a neutrino program at Fermilab that will attract the world community</a:t>
            </a:r>
          </a:p>
          <a:p>
            <a:pPr lvl="1"/>
            <a:r>
              <a:rPr lang="en-US" dirty="0"/>
              <a:t>Continue U.S. leading efforts in dark matter, dark energy and cosmic microwave background</a:t>
            </a:r>
          </a:p>
          <a:p>
            <a:pPr lvl="1"/>
            <a:r>
              <a:rPr lang="en-US" dirty="0"/>
              <a:t>Pursue the Fermilab-based muon program</a:t>
            </a:r>
          </a:p>
          <a:p>
            <a:pPr lvl="1"/>
            <a:r>
              <a:rPr lang="en-US" dirty="0"/>
              <a:t>Invest in the accelerator and detector technologies that we will need in the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AA9E9C-F431-3647-84E9-E07C8AD3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Program Driven by the P5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25A6-992C-A647-8140-B8A30F2896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E4081-CB17-224E-8654-55CE25313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79284-57C0-3544-8B4C-535A7DAC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805" y="666016"/>
            <a:ext cx="2992724" cy="391981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55727-27E5-6C4B-BE7E-B1529DEB7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50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aerial-double-loop-07-0329-11D.jpg">
            <a:extLst>
              <a:ext uri="{FF2B5EF4-FFF2-40B4-BE49-F238E27FC236}">
                <a16:creationId xmlns:a16="http://schemas.microsoft.com/office/drawing/2014/main" id="{2C7F1652-9E1C-354B-9E18-68FE4D196E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42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B48C6D-8C07-4643-8903-6F9FF22C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9290"/>
            <a:ext cx="8686800" cy="320908"/>
          </a:xfrm>
        </p:spPr>
        <p:txBody>
          <a:bodyPr/>
          <a:lstStyle/>
          <a:p>
            <a:r>
              <a:rPr lang="en-US" dirty="0"/>
              <a:t>Current Fermilab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724F9-E21A-1D4E-8654-B3AF97BE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527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529D9-B378-2B40-8C67-379B14656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527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Intro to the Fermilab Scientific Program | Amundson</a:t>
            </a:r>
            <a:endParaRPr lang="en-US" b="1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909298E-010A-6C4D-BC74-B20288B936EB}"/>
              </a:ext>
            </a:extLst>
          </p:cNvPr>
          <p:cNvSpPr txBox="1">
            <a:spLocks/>
          </p:cNvSpPr>
          <p:nvPr/>
        </p:nvSpPr>
        <p:spPr>
          <a:xfrm>
            <a:off x="6553200" y="53657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7EFDD4CE-FF50-AC48-881A-7F04F37733F6}" type="slidenum">
              <a:rPr lang="en-US" sz="1200">
                <a:solidFill>
                  <a:srgbClr val="8996B8"/>
                </a:solidFill>
                <a:latin typeface="Arial" charset="0"/>
              </a:rPr>
              <a:pPr algn="r" eaLnBrk="1" hangingPunct="1"/>
              <a:t>4</a:t>
            </a:fld>
            <a:endParaRPr lang="en-US" sz="1200">
              <a:solidFill>
                <a:srgbClr val="8996B8"/>
              </a:solidFill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3E2AE-660A-0B48-81EA-075A66B232FD}"/>
              </a:ext>
            </a:extLst>
          </p:cNvPr>
          <p:cNvSpPr txBox="1"/>
          <p:nvPr/>
        </p:nvSpPr>
        <p:spPr>
          <a:xfrm>
            <a:off x="3097213" y="1195388"/>
            <a:ext cx="23907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ln w="11430"/>
                <a:solidFill>
                  <a:schemeClr val="accent3"/>
                </a:solidFill>
                <a:latin typeface="Helvetica"/>
                <a:ea typeface="ＭＳ Ｐゴシック" pitchFamily="-101" charset="-128"/>
                <a:cs typeface="Helvetica"/>
              </a:rPr>
              <a:t>Booster</a:t>
            </a:r>
          </a:p>
          <a:p>
            <a:pPr algn="ctr">
              <a:defRPr/>
            </a:pPr>
            <a:r>
              <a:rPr lang="en-US" sz="1600" kern="0" dirty="0">
                <a:ln w="11430"/>
                <a:solidFill>
                  <a:schemeClr val="accent3"/>
                </a:solidFill>
                <a:latin typeface="Helvetica"/>
                <a:ea typeface="ＭＳ Ｐゴシック" pitchFamily="-101" charset="-128"/>
                <a:cs typeface="Helvetica"/>
              </a:rPr>
              <a:t>proton energy: 8 GeV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572047-72C5-5943-B683-7BF12D837B26}"/>
              </a:ext>
            </a:extLst>
          </p:cNvPr>
          <p:cNvSpPr/>
          <p:nvPr/>
        </p:nvSpPr>
        <p:spPr>
          <a:xfrm>
            <a:off x="2286000" y="2297113"/>
            <a:ext cx="5394325" cy="2032000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B6DEC5-ECEE-E441-9B9F-29516C0F30C5}"/>
              </a:ext>
            </a:extLst>
          </p:cNvPr>
          <p:cNvSpPr/>
          <p:nvPr/>
        </p:nvSpPr>
        <p:spPr>
          <a:xfrm>
            <a:off x="2808288" y="1695450"/>
            <a:ext cx="417512" cy="158750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5FB788-480F-0847-BE57-B1B58D52594B}"/>
              </a:ext>
            </a:extLst>
          </p:cNvPr>
          <p:cNvCxnSpPr>
            <a:endCxn id="15" idx="2"/>
          </p:cNvCxnSpPr>
          <p:nvPr/>
        </p:nvCxnSpPr>
        <p:spPr>
          <a:xfrm>
            <a:off x="2730500" y="1568450"/>
            <a:ext cx="77788" cy="206375"/>
          </a:xfrm>
          <a:prstGeom prst="line">
            <a:avLst/>
          </a:pr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7D65C5-52F0-DE47-B671-B7F924B5BF10}"/>
              </a:ext>
            </a:extLst>
          </p:cNvPr>
          <p:cNvCxnSpPr/>
          <p:nvPr/>
        </p:nvCxnSpPr>
        <p:spPr>
          <a:xfrm>
            <a:off x="104775" y="2133600"/>
            <a:ext cx="3838575" cy="101600"/>
          </a:xfrm>
          <a:prstGeom prst="line">
            <a:avLst/>
          </a:prstGeom>
          <a:ln w="50800">
            <a:solidFill>
              <a:schemeClr val="accent4"/>
            </a:solidFill>
            <a:prstDash val="sysDash"/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19109-8886-4B49-8029-929A23AEF8E5}"/>
              </a:ext>
            </a:extLst>
          </p:cNvPr>
          <p:cNvCxnSpPr/>
          <p:nvPr/>
        </p:nvCxnSpPr>
        <p:spPr>
          <a:xfrm>
            <a:off x="3943350" y="2235200"/>
            <a:ext cx="1377950" cy="6191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E5A6ED6A-9945-434F-9D28-5ED8F13978DF}"/>
              </a:ext>
            </a:extLst>
          </p:cNvPr>
          <p:cNvSpPr/>
          <p:nvPr/>
        </p:nvSpPr>
        <p:spPr>
          <a:xfrm>
            <a:off x="2908300" y="1841500"/>
            <a:ext cx="835025" cy="627063"/>
          </a:xfrm>
          <a:custGeom>
            <a:avLst/>
            <a:gdLst>
              <a:gd name="connsiteX0" fmla="*/ 0 w 834344"/>
              <a:gd name="connsiteY0" fmla="*/ 0 h 627560"/>
              <a:gd name="connsiteX1" fmla="*/ 647700 w 834344"/>
              <a:gd name="connsiteY1" fmla="*/ 190500 h 627560"/>
              <a:gd name="connsiteX2" fmla="*/ 831850 w 834344"/>
              <a:gd name="connsiteY2" fmla="*/ 368300 h 627560"/>
              <a:gd name="connsiteX3" fmla="*/ 742950 w 834344"/>
              <a:gd name="connsiteY3" fmla="*/ 533400 h 627560"/>
              <a:gd name="connsiteX4" fmla="*/ 584200 w 834344"/>
              <a:gd name="connsiteY4" fmla="*/ 622300 h 627560"/>
              <a:gd name="connsiteX5" fmla="*/ 584200 w 834344"/>
              <a:gd name="connsiteY5" fmla="*/ 609600 h 62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4344" h="627560">
                <a:moveTo>
                  <a:pt x="0" y="0"/>
                </a:moveTo>
                <a:cubicBezTo>
                  <a:pt x="254529" y="64558"/>
                  <a:pt x="509058" y="129117"/>
                  <a:pt x="647700" y="190500"/>
                </a:cubicBezTo>
                <a:cubicBezTo>
                  <a:pt x="786342" y="251883"/>
                  <a:pt x="815975" y="311150"/>
                  <a:pt x="831850" y="368300"/>
                </a:cubicBezTo>
                <a:cubicBezTo>
                  <a:pt x="847725" y="425450"/>
                  <a:pt x="784225" y="491067"/>
                  <a:pt x="742950" y="533400"/>
                </a:cubicBezTo>
                <a:cubicBezTo>
                  <a:pt x="701675" y="575733"/>
                  <a:pt x="610658" y="609600"/>
                  <a:pt x="584200" y="622300"/>
                </a:cubicBezTo>
                <a:cubicBezTo>
                  <a:pt x="557742" y="635000"/>
                  <a:pt x="570971" y="622300"/>
                  <a:pt x="584200" y="609600"/>
                </a:cubicBezTo>
              </a:path>
            </a:pathLst>
          </a:cu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D8FDB-E24B-E54D-8431-B54FFCAC0A25}"/>
              </a:ext>
            </a:extLst>
          </p:cNvPr>
          <p:cNvSpPr txBox="1"/>
          <p:nvPr/>
        </p:nvSpPr>
        <p:spPr>
          <a:xfrm>
            <a:off x="3505200" y="2949575"/>
            <a:ext cx="28559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Main Injector</a:t>
            </a:r>
          </a:p>
          <a:p>
            <a:pPr algn="ctr">
              <a:defRPr/>
            </a:pPr>
            <a:r>
              <a:rPr lang="en-US" sz="1600" kern="0" dirty="0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proton energy: 120 </a:t>
            </a:r>
            <a:r>
              <a:rPr lang="en-US" sz="1600" kern="0" dirty="0" err="1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GeV</a:t>
            </a:r>
            <a:endParaRPr lang="en-US" sz="1600" kern="0" dirty="0">
              <a:ln w="11430"/>
              <a:solidFill>
                <a:schemeClr val="accent4"/>
              </a:solidFill>
              <a:latin typeface="Helvetica"/>
              <a:ea typeface="ＭＳ Ｐゴシック" pitchFamily="-101" charset="-128"/>
              <a:cs typeface="Helvetic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540D4-5015-A449-BA52-6E5A85827C31}"/>
              </a:ext>
            </a:extLst>
          </p:cNvPr>
          <p:cNvCxnSpPr/>
          <p:nvPr/>
        </p:nvCxnSpPr>
        <p:spPr>
          <a:xfrm>
            <a:off x="228600" y="1774825"/>
            <a:ext cx="2579688" cy="600075"/>
          </a:xfrm>
          <a:prstGeom prst="line">
            <a:avLst/>
          </a:prstGeom>
          <a:ln w="50800">
            <a:solidFill>
              <a:schemeClr val="accent3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0A93C89C-DABF-7947-941B-5B6AA8CB472C}"/>
              </a:ext>
            </a:extLst>
          </p:cNvPr>
          <p:cNvSpPr/>
          <p:nvPr/>
        </p:nvSpPr>
        <p:spPr>
          <a:xfrm>
            <a:off x="2768600" y="1860550"/>
            <a:ext cx="977900" cy="596900"/>
          </a:xfrm>
          <a:custGeom>
            <a:avLst/>
            <a:gdLst>
              <a:gd name="connsiteX0" fmla="*/ 222250 w 978084"/>
              <a:gd name="connsiteY0" fmla="*/ 0 h 596980"/>
              <a:gd name="connsiteX1" fmla="*/ 908050 w 978084"/>
              <a:gd name="connsiteY1" fmla="*/ 228600 h 596980"/>
              <a:gd name="connsiteX2" fmla="*/ 908050 w 978084"/>
              <a:gd name="connsiteY2" fmla="*/ 488950 h 596980"/>
              <a:gd name="connsiteX3" fmla="*/ 488950 w 978084"/>
              <a:gd name="connsiteY3" fmla="*/ 596900 h 596980"/>
              <a:gd name="connsiteX4" fmla="*/ 0 w 978084"/>
              <a:gd name="connsiteY4" fmla="*/ 508000 h 59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084" h="596980">
                <a:moveTo>
                  <a:pt x="222250" y="0"/>
                </a:moveTo>
                <a:cubicBezTo>
                  <a:pt x="508000" y="73554"/>
                  <a:pt x="793750" y="147108"/>
                  <a:pt x="908050" y="228600"/>
                </a:cubicBezTo>
                <a:cubicBezTo>
                  <a:pt x="1022350" y="310092"/>
                  <a:pt x="977900" y="427567"/>
                  <a:pt x="908050" y="488950"/>
                </a:cubicBezTo>
                <a:cubicBezTo>
                  <a:pt x="838200" y="550333"/>
                  <a:pt x="640292" y="593725"/>
                  <a:pt x="488950" y="596900"/>
                </a:cubicBezTo>
                <a:cubicBezTo>
                  <a:pt x="337608" y="600075"/>
                  <a:pt x="0" y="508000"/>
                  <a:pt x="0" y="508000"/>
                </a:cubicBezTo>
              </a:path>
            </a:pathLst>
          </a:cu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06C7E466-AFCA-8943-9253-383FD9CA7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2209800"/>
            <a:ext cx="26225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AF272F"/>
                </a:solidFill>
                <a:latin typeface="Helvetica" charset="0"/>
                <a:cs typeface="Helvetica" charset="0"/>
              </a:rPr>
              <a:t>NuMI</a:t>
            </a:r>
            <a:r>
              <a:rPr lang="en-US" b="1" dirty="0">
                <a:solidFill>
                  <a:srgbClr val="AF272F"/>
                </a:solidFill>
                <a:latin typeface="Helvetica" charset="0"/>
                <a:cs typeface="Helvetica" charset="0"/>
              </a:rPr>
              <a:t> </a:t>
            </a:r>
            <a:r>
              <a:rPr lang="en-US" b="1" dirty="0">
                <a:solidFill>
                  <a:srgbClr val="AF272F"/>
                </a:solidFill>
                <a:latin typeface="Symbol" charset="0"/>
                <a:cs typeface="Symbol" charset="0"/>
              </a:rPr>
              <a:t>n</a:t>
            </a:r>
            <a:r>
              <a:rPr lang="en-US" b="1" dirty="0">
                <a:solidFill>
                  <a:srgbClr val="AF272F"/>
                </a:solidFill>
                <a:latin typeface="Helvetica" charset="0"/>
                <a:cs typeface="Helvetica" charset="0"/>
              </a:rPr>
              <a:t> beam</a:t>
            </a:r>
          </a:p>
          <a:p>
            <a:pPr eaLnBrk="1" hangingPunct="1"/>
            <a:r>
              <a:rPr lang="en-US" sz="1400" i="1" dirty="0">
                <a:solidFill>
                  <a:srgbClr val="AF272F"/>
                </a:solidFill>
                <a:latin typeface="Helvetica" charset="0"/>
                <a:cs typeface="Helvetica" charset="0"/>
              </a:rPr>
              <a:t>NOvA, MINERvA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8C4C450F-1519-EA41-81C8-6EB664E5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939800"/>
            <a:ext cx="31464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519A24"/>
                </a:solidFill>
                <a:latin typeface="Helvetica" charset="0"/>
                <a:cs typeface="Helvetica" charset="0"/>
              </a:rPr>
              <a:t>Booster </a:t>
            </a:r>
            <a:r>
              <a:rPr lang="en-US" b="1" dirty="0">
                <a:solidFill>
                  <a:srgbClr val="519A24"/>
                </a:solidFill>
                <a:latin typeface="Symbol" charset="0"/>
                <a:cs typeface="Symbol" charset="0"/>
              </a:rPr>
              <a:t>n</a:t>
            </a:r>
            <a:r>
              <a:rPr lang="en-US" b="1" dirty="0">
                <a:solidFill>
                  <a:srgbClr val="519A24"/>
                </a:solidFill>
                <a:latin typeface="Helvetica" charset="0"/>
                <a:cs typeface="Helvetica" charset="0"/>
              </a:rPr>
              <a:t> beam</a:t>
            </a:r>
          </a:p>
          <a:p>
            <a:pPr eaLnBrk="1" hangingPunct="1"/>
            <a:r>
              <a:rPr lang="en-US" sz="1400" i="1" dirty="0">
                <a:solidFill>
                  <a:srgbClr val="519A24"/>
                </a:solidFill>
                <a:latin typeface="Helvetica" charset="0"/>
                <a:cs typeface="Helvetica" charset="0"/>
              </a:rPr>
              <a:t>MicroBooNE, SBN program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AEFE05F-3223-834D-A7BF-A152D369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2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7354FC-7837-EB4B-836C-7989574E4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247" y="728663"/>
            <a:ext cx="5053218" cy="3794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7A898E-581C-DF44-93CA-5769D412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Improvement Plan-II (PIP-II)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D0EEC-2A48-884E-A3C4-AC34917AAC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58E83-DD08-B944-AB67-0F25832A4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FF8DC-0A5B-774C-B196-A1E42004C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1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28491-FD8D-F14A-BCF0-E3812B9D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Utilizing the Fermilab Accelerator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BFA41-46E9-FD48-8BF2-BE2E6E4003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FD3E8-190E-5645-934A-C907241FB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C098F2-C4FF-5B41-B81E-7C4B3ACBA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40" y="728663"/>
            <a:ext cx="8297432" cy="37941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0E03B-21AA-644F-89B4-66E8913F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5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B62F3-9240-9A42-A83A-1A42A643A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Current/recent</a:t>
            </a:r>
          </a:p>
          <a:p>
            <a:pPr lvl="1"/>
            <a:r>
              <a:rPr lang="en-US" dirty="0"/>
              <a:t>MINERvA</a:t>
            </a:r>
          </a:p>
          <a:p>
            <a:pPr lvl="1"/>
            <a:r>
              <a:rPr lang="en-US" dirty="0"/>
              <a:t>MicroBooNE</a:t>
            </a:r>
          </a:p>
          <a:p>
            <a:pPr lvl="1"/>
            <a:r>
              <a:rPr lang="en-US" dirty="0"/>
              <a:t>NOvA</a:t>
            </a:r>
          </a:p>
          <a:p>
            <a:r>
              <a:rPr lang="en-US" dirty="0"/>
              <a:t>New/Upcoming</a:t>
            </a:r>
          </a:p>
          <a:p>
            <a:pPr lvl="1"/>
            <a:r>
              <a:rPr lang="en-US" dirty="0"/>
              <a:t>ICARUS</a:t>
            </a:r>
          </a:p>
          <a:p>
            <a:pPr lvl="1"/>
            <a:r>
              <a:rPr lang="en-US" dirty="0"/>
              <a:t>SBND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624FA-344D-F542-A8AB-430D9099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37C4-9FDE-2646-A83A-F6459EF6B6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65833-8DA9-D745-8A62-DB03D8D40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3247C-1087-254A-82EF-98637E869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190" y="233099"/>
            <a:ext cx="1478941" cy="1443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417A44-8F91-8749-8B67-119BC53F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147" y="728664"/>
            <a:ext cx="25400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5FA86-24CB-EC41-A785-354EEF4B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774" y="1859063"/>
            <a:ext cx="3717444" cy="2481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8A11C-8D6B-BD43-BD6E-F51484A3A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705" y="2132133"/>
            <a:ext cx="1470778" cy="2208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545030-F78E-CF43-917A-A16824DFD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82" y="2868908"/>
            <a:ext cx="1770328" cy="177032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2683A9-8238-5947-B8CE-DCB3A9BD5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7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4962E7-9154-AF4B-AB1F-6A826776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Fermilab’s Future Flagship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CE87-1292-034B-8088-6AF12D3FAE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8F1D-A593-FA4A-AC2B-A5D8175B7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3228E-1BAF-B34E-BA69-2291C152B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Content Placeholder 6" descr="DUNE logo.png">
            <a:extLst>
              <a:ext uri="{FF2B5EF4-FFF2-40B4-BE49-F238E27FC236}">
                <a16:creationId xmlns:a16="http://schemas.microsoft.com/office/drawing/2014/main" id="{495D3FD1-2D8A-8B42-92FD-ABF2061EC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5" y="728663"/>
            <a:ext cx="8298303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0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1FC6A-BE46-6B4F-ACC7-6AD3A3FB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FBA3-C663-C84E-8704-B74421CBC1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AEE6E-BAEC-C14A-B5C1-FE6E2E3CC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Fermilab Scientific Program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EF641-06EF-8F41-A8D9-2447E72E1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E0390-E7DB-164B-868A-10299EEF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1" y="551329"/>
            <a:ext cx="2898864" cy="4040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C7D38-2532-E84B-9D52-AF18A2E6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551328"/>
            <a:ext cx="3571324" cy="40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6886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AF2188A-C144-E943-A6FE-A13852BAE840}" vid="{E79B5BFA-C28A-8D43-95C4-BBF48F666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264</TotalTime>
  <Words>658</Words>
  <Application>Microsoft Macintosh PowerPoint</Application>
  <PresentationFormat>On-screen Show (16:9)</PresentationFormat>
  <Paragraphs>137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Symbol</vt:lpstr>
      <vt:lpstr>Fermilab_PPT_090915</vt:lpstr>
      <vt:lpstr>PowerPoint Presentation</vt:lpstr>
      <vt:lpstr>Fermilab</vt:lpstr>
      <vt:lpstr>Fermilab Program Driven by the P5 Report</vt:lpstr>
      <vt:lpstr>Current Fermilab Accelerators</vt:lpstr>
      <vt:lpstr>Proton Improvement Plan-II (PIP-II)</vt:lpstr>
      <vt:lpstr>Experiments Utilizing the Fermilab Accelerator Complex</vt:lpstr>
      <vt:lpstr>Neutrino Experiments</vt:lpstr>
      <vt:lpstr>Fermilab’s Future Flagship</vt:lpstr>
      <vt:lpstr>Muon Experiments</vt:lpstr>
      <vt:lpstr>Fermilab is the U.S. CMS National Lab</vt:lpstr>
      <vt:lpstr>Supporting Fermilab Experiments: CPU</vt:lpstr>
      <vt:lpstr>Supporting Fermilab Experiments: Analysis / Persistent Disk</vt:lpstr>
      <vt:lpstr>Supporting Fermilab Experiments: Dedicated Disk</vt:lpstr>
      <vt:lpstr>Supporting Fermilab Experiments: CPU</vt:lpstr>
      <vt:lpstr>Scientific Computing Program at Fermilab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F Amundson</dc:creator>
  <cp:lastModifiedBy>James F Amundson</cp:lastModifiedBy>
  <cp:revision>1</cp:revision>
  <cp:lastPrinted>2014-01-20T19:40:21Z</cp:lastPrinted>
  <dcterms:created xsi:type="dcterms:W3CDTF">2019-03-14T00:47:13Z</dcterms:created>
  <dcterms:modified xsi:type="dcterms:W3CDTF">2019-03-14T05:12:12Z</dcterms:modified>
</cp:coreProperties>
</file>