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15"/>
  </p:notesMasterIdLst>
  <p:handoutMasterIdLst>
    <p:handoutMasterId r:id="rId16"/>
  </p:handoutMasterIdLst>
  <p:sldIdLst>
    <p:sldId id="294" r:id="rId2"/>
    <p:sldId id="275" r:id="rId3"/>
    <p:sldId id="301" r:id="rId4"/>
    <p:sldId id="303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116484-4D34-0749-B9D0-0EA811F7C1C9}" v="33" dt="2019-03-14T06:37:58.88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347" autoAdjust="0"/>
    <p:restoredTop sz="94674"/>
  </p:normalViewPr>
  <p:slideViewPr>
    <p:cSldViewPr snapToGrid="0" snapToObjects="1" showGuides="1">
      <p:cViewPr varScale="1">
        <p:scale>
          <a:sx n="196" d="100"/>
          <a:sy n="196" d="100"/>
        </p:scale>
        <p:origin x="176" y="280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 Strategy/Exascale | Amundson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 Strategy/Exascale | Amundson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HPC Strategy/Exascale | Amundson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 Strategy/Exascale | Amundson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HPC Strategy/Exascale | Amundson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HPC Strategy/Exascale | Amundson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 Strategy/Exascale | Amundson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karlrupp.net/2018/02/42-years-of-microprocessor-trend-dat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science.energy.gov/ascr/research/scidac/exascale-challenges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HPC Strategy &amp; US Exascale Program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</p:spPr>
        <p:txBody>
          <a:bodyPr/>
          <a:lstStyle/>
          <a:p>
            <a:r>
              <a:rPr lang="en-US" dirty="0"/>
              <a:t>James Amundson, Scientific Computing Division Head</a:t>
            </a:r>
          </a:p>
          <a:p>
            <a:r>
              <a:rPr lang="en-US" dirty="0"/>
              <a:t>Inaugural Meeting of the International Computing Advisory Committee</a:t>
            </a:r>
          </a:p>
          <a:p>
            <a:r>
              <a:rPr lang="en-US" dirty="0"/>
              <a:t>March 14, 2019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C84B4C-BC09-D140-ACC7-25C702885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Oak Ridge Leadership Computing Facility (OLCF)</a:t>
            </a:r>
          </a:p>
          <a:p>
            <a:pPr lvl="1"/>
            <a:r>
              <a:rPr lang="en-US" dirty="0"/>
              <a:t>Time allocated primarily through competitive awards (INCITE, ALCC)</a:t>
            </a:r>
          </a:p>
          <a:p>
            <a:pPr lvl="1"/>
            <a:r>
              <a:rPr lang="en-US" dirty="0"/>
              <a:t>Current: Summit</a:t>
            </a:r>
          </a:p>
          <a:p>
            <a:pPr lvl="2"/>
            <a:r>
              <a:rPr lang="en-US" dirty="0"/>
              <a:t>IBM POWER9™ 9,216 CPUs</a:t>
            </a:r>
          </a:p>
          <a:p>
            <a:pPr lvl="2"/>
            <a:r>
              <a:rPr lang="en-US" dirty="0"/>
              <a:t>NVIDIA Volta™ 27,648 GPUs</a:t>
            </a:r>
          </a:p>
          <a:p>
            <a:pPr lvl="2"/>
            <a:r>
              <a:rPr lang="en-US" dirty="0"/>
              <a:t>Top 500 Rank: 1</a:t>
            </a:r>
          </a:p>
          <a:p>
            <a:pPr lvl="1"/>
            <a:r>
              <a:rPr lang="en-US" dirty="0"/>
              <a:t>Next: Frontier</a:t>
            </a:r>
          </a:p>
          <a:p>
            <a:pPr lvl="2"/>
            <a:r>
              <a:rPr lang="en-US" dirty="0"/>
              <a:t>IBM</a:t>
            </a:r>
          </a:p>
          <a:p>
            <a:pPr lvl="2"/>
            <a:r>
              <a:rPr lang="en-US" dirty="0"/>
              <a:t>expected 2021, user availability expected in 2022</a:t>
            </a:r>
          </a:p>
          <a:p>
            <a:pPr lvl="2"/>
            <a:r>
              <a:rPr lang="en-US" dirty="0"/>
              <a:t>exascale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0EC7A-B75A-9F44-8D50-4A342E74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DOE Supercomputer Centers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C07F7-F518-5D4D-B997-B904A2DCB1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6B902-B0D0-A448-AB94-57997765C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 Strategy/Exascale | Amundson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2EF57-6CB2-5148-AC31-FBE20AE32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69C9DF-79EA-564C-9D8E-EE33A8258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053" y="1311044"/>
            <a:ext cx="2488356" cy="19906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7FDC46-D342-4249-B853-DDCC6ECA9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591" y="3364185"/>
            <a:ext cx="2816462" cy="131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67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839452-ADCD-EC42-99DE-88FDBB983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HPC tape storage tends to be write only</a:t>
            </a:r>
          </a:p>
          <a:p>
            <a:r>
              <a:rPr lang="en-US" dirty="0"/>
              <a:t>Storage/CPU ratio much smaller than in HEP</a:t>
            </a:r>
          </a:p>
          <a:p>
            <a:r>
              <a:rPr lang="en-US" dirty="0"/>
              <a:t>In HEP, jobs are typically allocated in tiny units, down to single cores</a:t>
            </a:r>
          </a:p>
          <a:p>
            <a:pPr lvl="1"/>
            <a:r>
              <a:rPr lang="en-US" dirty="0"/>
              <a:t>On Theta, the smallest allocatable unit is 8192 cores</a:t>
            </a:r>
          </a:p>
          <a:p>
            <a:r>
              <a:rPr lang="en-US" dirty="0"/>
              <a:t>Cutting-edge C++ is popular in HEP</a:t>
            </a:r>
          </a:p>
          <a:p>
            <a:pPr lvl="1"/>
            <a:r>
              <a:rPr lang="en-US" dirty="0"/>
              <a:t>Viewed skeptically in HPC</a:t>
            </a:r>
          </a:p>
          <a:p>
            <a:r>
              <a:rPr lang="en-US" dirty="0"/>
              <a:t>HPC people expect to use a variety of vendor-supplied compilers</a:t>
            </a:r>
          </a:p>
          <a:p>
            <a:pPr lvl="1"/>
            <a:r>
              <a:rPr lang="en-US" dirty="0"/>
              <a:t>Clang is rapidly taking over, sometimes as a frontend</a:t>
            </a:r>
          </a:p>
          <a:p>
            <a:r>
              <a:rPr lang="en-US" dirty="0"/>
              <a:t>HPC users have no control over their surroundings</a:t>
            </a:r>
          </a:p>
          <a:p>
            <a:pPr lvl="1"/>
            <a:r>
              <a:rPr lang="en-US" dirty="0"/>
              <a:t>However, containers are rapidly gaining traction in HPC</a:t>
            </a:r>
          </a:p>
          <a:p>
            <a:r>
              <a:rPr lang="en-US" dirty="0"/>
              <a:t>There are many HPC paradigms that are different than HEP paradigms</a:t>
            </a:r>
          </a:p>
          <a:p>
            <a:pPr lvl="1"/>
            <a:r>
              <a:rPr lang="en-US" dirty="0"/>
              <a:t>Not more or less complicated, </a:t>
            </a:r>
            <a:r>
              <a:rPr lang="en-US"/>
              <a:t>just different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8EC881-1AE5-4549-90BA-A03058BA4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Cultural Observations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DA680-3BE2-FB42-B98C-9DA50F48FF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CF0B6-AD84-7749-8D29-0A4C769C97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 Strategy/Exascale | Amundson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F88FF-5FB0-1345-86D2-C487C5A0B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37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9291C9-8441-8C4C-BFDC-2FA425F8B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pieces of software infrastructure are under active development to meet the needs of the Exascale project</a:t>
            </a:r>
          </a:p>
          <a:p>
            <a:pPr lvl="1"/>
            <a:r>
              <a:rPr lang="en-US" dirty="0"/>
              <a:t>Lower level:</a:t>
            </a:r>
          </a:p>
          <a:p>
            <a:pPr lvl="2"/>
            <a:r>
              <a:rPr lang="en-US" dirty="0"/>
              <a:t>OpenMP</a:t>
            </a:r>
          </a:p>
          <a:p>
            <a:pPr lvl="2"/>
            <a:r>
              <a:rPr lang="en-US" dirty="0"/>
              <a:t>HDF5</a:t>
            </a:r>
          </a:p>
          <a:p>
            <a:pPr lvl="2"/>
            <a:r>
              <a:rPr lang="en-US" dirty="0"/>
              <a:t>MPI</a:t>
            </a:r>
          </a:p>
          <a:p>
            <a:pPr lvl="1"/>
            <a:r>
              <a:rPr lang="en-US" dirty="0"/>
              <a:t>Higher level:</a:t>
            </a:r>
          </a:p>
          <a:p>
            <a:pPr lvl="2"/>
            <a:r>
              <a:rPr lang="en-US" dirty="0" err="1"/>
              <a:t>Kokkos</a:t>
            </a:r>
            <a:r>
              <a:rPr lang="en-US" dirty="0"/>
              <a:t> &amp; Raja</a:t>
            </a:r>
          </a:p>
          <a:p>
            <a:r>
              <a:rPr lang="en-US" dirty="0"/>
              <a:t>Many things ubiquitous in HEP are unfamiliar (or worse) in the HPC community</a:t>
            </a:r>
          </a:p>
          <a:p>
            <a:pPr lvl="1"/>
            <a:r>
              <a:rPr lang="en-US" dirty="0"/>
              <a:t>TBB (uncommon, not unknown)</a:t>
            </a:r>
          </a:p>
          <a:p>
            <a:pPr lvl="1"/>
            <a:r>
              <a:rPr lang="en-US" dirty="0"/>
              <a:t>C++ after 14 (will happen eventually)</a:t>
            </a:r>
          </a:p>
          <a:p>
            <a:pPr lvl="1"/>
            <a:r>
              <a:rPr lang="en-US" dirty="0"/>
              <a:t>Root (unheard of)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53CC69-F697-B340-9DC8-83D0D6428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Disconnect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D0551-A52B-C441-B473-295D0D27CD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04062-0598-714E-9C7B-B166D3376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 Strategy/Exascale | Amundson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A673E-A467-4549-BF7B-5FCE3F3952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062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9291C9-8441-8C4C-BFDC-2FA425F8B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significant, but not all, CPU resources will come from Exascale</a:t>
            </a:r>
          </a:p>
          <a:p>
            <a:pPr lvl="1"/>
            <a:r>
              <a:rPr lang="en-US" dirty="0"/>
              <a:t>Work on Exascale-friendly software</a:t>
            </a:r>
          </a:p>
          <a:p>
            <a:pPr lvl="2"/>
            <a:r>
              <a:rPr lang="en-US" dirty="0"/>
              <a:t>Actively engage the HPC community</a:t>
            </a:r>
          </a:p>
          <a:p>
            <a:pPr lvl="3"/>
            <a:r>
              <a:rPr lang="en-US" dirty="0"/>
              <a:t>Pursue ASCR partners</a:t>
            </a:r>
          </a:p>
          <a:p>
            <a:pPr lvl="3"/>
            <a:r>
              <a:rPr lang="en-US" dirty="0"/>
              <a:t>(Re-)investigate mainstream HPC technologies</a:t>
            </a:r>
          </a:p>
          <a:p>
            <a:pPr lvl="1"/>
            <a:r>
              <a:rPr lang="en-US" dirty="0"/>
              <a:t>Work closely with our neighbors at Argonne</a:t>
            </a:r>
          </a:p>
          <a:p>
            <a:pPr lvl="2"/>
            <a:r>
              <a:rPr lang="en-US" dirty="0"/>
              <a:t>Also include work with Oak Ridge</a:t>
            </a:r>
          </a:p>
          <a:p>
            <a:pPr lvl="1"/>
            <a:r>
              <a:rPr lang="en-US" dirty="0"/>
              <a:t>Utilize HEPCloud to submit to Supercomputer facilities</a:t>
            </a:r>
          </a:p>
          <a:p>
            <a:pPr lvl="2"/>
            <a:r>
              <a:rPr lang="en-US" dirty="0"/>
              <a:t>more on HEPCloud later</a:t>
            </a:r>
          </a:p>
          <a:p>
            <a:r>
              <a:rPr lang="en-US" dirty="0"/>
              <a:t>Maintain Fermilab as a primary storage site</a:t>
            </a:r>
          </a:p>
          <a:p>
            <a:pPr lvl="1"/>
            <a:r>
              <a:rPr lang="en-US" dirty="0"/>
              <a:t>Pursue a Terabit link with Argonne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53CC69-F697-B340-9DC8-83D0D6428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 Exascale Strategy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D0551-A52B-C441-B473-295D0D27CD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04062-0598-714E-9C7B-B166D3376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 Strategy/Exascale | Amundson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A673E-A467-4549-BF7B-5FCE3F3952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79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vast majority of HEP computing to date has been high throughput computing (HTC).</a:t>
            </a:r>
          </a:p>
          <a:p>
            <a:r>
              <a:rPr lang="en-US" dirty="0"/>
              <a:t>My personal </a:t>
            </a:r>
            <a:r>
              <a:rPr lang="en-US" i="1" dirty="0"/>
              <a:t>technical </a:t>
            </a:r>
            <a:r>
              <a:rPr lang="en-US" dirty="0"/>
              <a:t>experience includes:</a:t>
            </a:r>
          </a:p>
          <a:p>
            <a:pPr lvl="1"/>
            <a:r>
              <a:rPr lang="en-US" dirty="0"/>
              <a:t>particle theory (ancient history)</a:t>
            </a:r>
          </a:p>
          <a:p>
            <a:pPr lvl="1"/>
            <a:r>
              <a:rPr lang="en-US" dirty="0"/>
              <a:t>Tevatron Run-II computing</a:t>
            </a:r>
          </a:p>
          <a:p>
            <a:pPr lvl="1"/>
            <a:r>
              <a:rPr lang="en-US" dirty="0"/>
              <a:t>CMS grid computing (through 2001)</a:t>
            </a:r>
          </a:p>
          <a:p>
            <a:pPr lvl="1"/>
            <a:r>
              <a:rPr lang="en-US" dirty="0"/>
              <a:t>particle accelerator simulation (after 2001)</a:t>
            </a:r>
          </a:p>
          <a:p>
            <a:pPr lvl="2"/>
            <a:r>
              <a:rPr lang="en-US" dirty="0"/>
              <a:t>primarily for HPC</a:t>
            </a:r>
          </a:p>
          <a:p>
            <a:r>
              <a:rPr lang="en-US" dirty="0"/>
              <a:t>I have observed the gap between the HEP and HPC communities from a unique vantage point</a:t>
            </a:r>
          </a:p>
          <a:p>
            <a:pPr marL="0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Perspective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 Strategy/Exascale | Amundson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820091-6000-7545-A1B5-7A639C2E6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350" dirty="0">
                <a:hlinkClick r:id="rId2"/>
              </a:rPr>
              <a:t>https://www.karlrupp.net/2018/02/42-years-of-microprocessor-trend-data/</a:t>
            </a:r>
            <a:endParaRPr lang="en-US" sz="135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9E38C1-1AF8-774A-8D8B-C9C06FF13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“Moore’s Law” – the good old days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A5EDF-1F42-4846-AE93-5358061B0A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11/5/18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723FC-0E2C-2A42-87CB-EED66A730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James Amundson | Computing All 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5D53E-8DF7-344D-9BA0-31BC76AC9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33BF1A85-0A07-2A47-8B08-A1237ACA9B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0952" y="1265188"/>
            <a:ext cx="4696589" cy="34524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7E74FD-3B66-9345-B6C2-C26FB85428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688" y="999288"/>
            <a:ext cx="5210988" cy="23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88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27A3C8-4EA7-3846-A1D6-177259DD3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Trends have changed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B2213F-0ED8-CA42-A211-1F7B47D55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“Moore’s Law” – recent times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00BC9-0FC1-734D-8582-86DBC351E5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11/5/18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34B56-8BC8-3047-A0B5-2D3351A1E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James Amundson | Computing All 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F5B90-23D8-864F-8610-96A88C985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A44611-F5E1-2B4B-9605-AB81BA6BC6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512" y="1069248"/>
            <a:ext cx="3411344" cy="337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73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EF8218-C578-8F4A-8891-404959C5E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4"/>
                </a:solidFill>
              </a:rPr>
              <a:t>Architectures are changing</a:t>
            </a:r>
          </a:p>
          <a:p>
            <a:pPr lvl="1"/>
            <a:r>
              <a:rPr lang="en-US" dirty="0"/>
              <a:t>Driven by solid state physics of CPUs</a:t>
            </a:r>
          </a:p>
          <a:p>
            <a:pPr lvl="2"/>
            <a:r>
              <a:rPr lang="en-US" dirty="0"/>
              <a:t>Multi-core</a:t>
            </a:r>
          </a:p>
          <a:p>
            <a:pPr lvl="2"/>
            <a:r>
              <a:rPr lang="en-US" dirty="0"/>
              <a:t>Limited power/core</a:t>
            </a:r>
          </a:p>
          <a:p>
            <a:pPr lvl="2"/>
            <a:r>
              <a:rPr lang="en-US" dirty="0"/>
              <a:t>Limited memory/core</a:t>
            </a:r>
          </a:p>
          <a:p>
            <a:pPr lvl="2"/>
            <a:r>
              <a:rPr lang="en-US" i="1" dirty="0"/>
              <a:t>Memory bandwidth increasingly limiting</a:t>
            </a:r>
          </a:p>
          <a:p>
            <a:pPr lvl="2"/>
            <a:r>
              <a:rPr lang="en-US" i="1" dirty="0"/>
              <a:t>GPUs are winning the day when they can be used</a:t>
            </a:r>
          </a:p>
          <a:p>
            <a:r>
              <a:rPr lang="en-US" dirty="0">
                <a:solidFill>
                  <a:schemeClr val="accent4"/>
                </a:solidFill>
              </a:rPr>
              <a:t>High Performance Computing (HPC, aka Supercomputers) are becoming increasingly important for HEP</a:t>
            </a:r>
          </a:p>
          <a:p>
            <a:pPr lvl="1"/>
            <a:r>
              <a:rPr lang="en-US" dirty="0"/>
              <a:t>2000s: HPC meant Linux boxes + low-latency networking</a:t>
            </a:r>
          </a:p>
          <a:p>
            <a:pPr lvl="2"/>
            <a:r>
              <a:rPr lang="en-US" dirty="0"/>
              <a:t>No advantage for experimental HEP</a:t>
            </a:r>
          </a:p>
          <a:p>
            <a:pPr lvl="3"/>
            <a:r>
              <a:rPr lang="en-US" dirty="0"/>
              <a:t>Really? Low-latency not very important, but high-bandwidth is</a:t>
            </a:r>
          </a:p>
          <a:p>
            <a:pPr lvl="1"/>
            <a:r>
              <a:rPr lang="en-US" dirty="0"/>
              <a:t>Now: HPC means power efficiency</a:t>
            </a:r>
          </a:p>
          <a:p>
            <a:pPr lvl="2"/>
            <a:r>
              <a:rPr lang="en-US" dirty="0"/>
              <a:t>Rapidly becoming important for HEP, everyone else</a:t>
            </a:r>
          </a:p>
          <a:p>
            <a:r>
              <a:rPr lang="en-US" dirty="0">
                <a:solidFill>
                  <a:schemeClr val="accent4"/>
                </a:solidFill>
              </a:rPr>
              <a:t>The old times are never coming back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Today’s HPC technologies are tomorrow’s commodity technologies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30B501-8940-244A-9ADA-5F51E3745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is changing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ACC34-6EE0-FC4F-9A58-D6956AEF67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11/5/18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F1817-33A6-1143-A196-D3613EEEE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James Amundson | Computing All 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FF2CA-D314-B34E-9390-13ACA1B01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609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92C66A-7336-6346-ABE3-7E9B56E93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/>
              <a:t>President Obama, July 29, 2015: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EXECUTIVE ORDER</a:t>
            </a:r>
          </a:p>
          <a:p>
            <a:pPr marL="0" indent="0" algn="ctr">
              <a:buNone/>
            </a:pPr>
            <a:r>
              <a:rPr lang="en-US" dirty="0"/>
              <a:t>CREATING A NATIONAL STRATEGIC COMPUTING INITIATIVE </a:t>
            </a:r>
          </a:p>
          <a:p>
            <a:pPr marL="0" indent="0">
              <a:buNone/>
            </a:pPr>
            <a:r>
              <a:rPr lang="en-US" dirty="0"/>
              <a:t>By the authority vested in me as President by the Constitution and the laws of the United States of America, and to maximize benefits of high-performance computing (HPC) research, development, and deployment, it is hereby ordered as follows:</a:t>
            </a:r>
          </a:p>
          <a:p>
            <a:pPr marL="0" indent="0">
              <a:buNone/>
            </a:pPr>
            <a:r>
              <a:rPr lang="is-IS" dirty="0"/>
              <a:t>…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Sec. 2.  Objectives.  Executive departments, agencies, and offices (agencies) participating in the NSCI shall pursue five strategic objectives: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Accelerating delivery of a capable exascale computing system that integrates hardware and software capability to deliver approximately 100 times the performance of current 10 petaflop systems across a range of applications representing government needs.</a:t>
            </a:r>
          </a:p>
          <a:p>
            <a:pPr marL="0" indent="0">
              <a:buNone/>
            </a:pPr>
            <a:r>
              <a:rPr lang="is-IS" dirty="0"/>
              <a:t>…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98B449-28F7-8B43-A2AF-EBEEB5191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Exascale computing is coming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19FFD-3FA1-7E43-85A2-0BACD98267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11/5/18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41978-FD2B-E149-B55B-186BBDF0B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James Amundson | Computing All 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C2DE4-F400-C647-9601-61EBB4110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5FB39-A9E1-C44B-A476-D05F104C3B32}"/>
              </a:ext>
            </a:extLst>
          </p:cNvPr>
          <p:cNvSpPr txBox="1"/>
          <p:nvPr/>
        </p:nvSpPr>
        <p:spPr>
          <a:xfrm>
            <a:off x="1721901" y="4239008"/>
            <a:ext cx="6449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DOE is spending $2B on the Exascale Project</a:t>
            </a:r>
          </a:p>
        </p:txBody>
      </p:sp>
    </p:spTree>
    <p:extLst>
      <p:ext uri="{BB962C8B-B14F-4D97-AF65-F5344CB8AC3E}">
        <p14:creationId xmlns:p14="http://schemas.microsoft.com/office/powerpoint/2010/main" val="3207577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880C00-AC28-6841-BD20-154A37819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350" dirty="0">
                <a:hlinkClick r:id="rId2"/>
              </a:rPr>
              <a:t>http://science.energy.gov/ascr/research/scidac/exascale-challenges/</a:t>
            </a:r>
            <a:endParaRPr lang="en-US" sz="1350" dirty="0"/>
          </a:p>
          <a:p>
            <a:r>
              <a:rPr lang="en-US" dirty="0">
                <a:solidFill>
                  <a:schemeClr val="accent4"/>
                </a:solidFill>
              </a:rPr>
              <a:t>Power. Power, power, power.</a:t>
            </a:r>
          </a:p>
          <a:p>
            <a:pPr lvl="1"/>
            <a:r>
              <a:rPr lang="en-US" dirty="0"/>
              <a:t>Naively scaling current supercomputers to exascale would require a dedicated nuclear power plant to operate.</a:t>
            </a:r>
          </a:p>
          <a:p>
            <a:pPr lvl="2"/>
            <a:r>
              <a:rPr lang="en-US" dirty="0"/>
              <a:t>ALCF’s Mira: 4 MW, 0.01 exaflop</a:t>
            </a:r>
          </a:p>
          <a:p>
            <a:pPr lvl="2"/>
            <a:r>
              <a:rPr lang="en-US" dirty="0"/>
              <a:t>“The target is 20-40 MW in 2020 for 1 exaflop”</a:t>
            </a:r>
          </a:p>
          <a:p>
            <a:r>
              <a:rPr lang="en-US" dirty="0"/>
              <a:t>Exascale computing is the leading edge of advances of computing architecture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same changes are happening outside of HPC, just not as quickly</a:t>
            </a:r>
          </a:p>
          <a:p>
            <a:pPr lvl="2"/>
            <a:r>
              <a:rPr lang="en-US" dirty="0">
                <a:solidFill>
                  <a:schemeClr val="accent6"/>
                </a:solidFill>
              </a:rPr>
              <a:t>Optimizing for Exascale is really optimizing for the future</a:t>
            </a:r>
          </a:p>
          <a:p>
            <a:r>
              <a:rPr lang="en-US" dirty="0">
                <a:solidFill>
                  <a:schemeClr val="accent6"/>
                </a:solidFill>
              </a:rPr>
              <a:t>Storage of large-scale physics data sets will remain our job</a:t>
            </a:r>
          </a:p>
          <a:p>
            <a:r>
              <a:rPr lang="en-US" dirty="0">
                <a:solidFill>
                  <a:schemeClr val="accent4"/>
                </a:solidFill>
              </a:rPr>
              <a:t>The Exascale machines will be a large fraction of the U.S. computing resources in the HL-LHC/DUNE era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F8A904-1831-8C4C-AAAA-217AA3AFD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Exascale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B801E-74AF-C94E-B342-1BC211302F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11/5/18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C5713-D8A4-614B-9196-B0CDF92CB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James Amundson | Computing All Hands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6D87F-64A5-8444-B839-E16076CED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057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AB7F9E-9BC3-494B-978C-8C173A3F9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NERSC (LBL)</a:t>
            </a:r>
          </a:p>
          <a:p>
            <a:pPr lvl="1"/>
            <a:r>
              <a:rPr lang="en-US" dirty="0"/>
              <a:t>Most “open” facility</a:t>
            </a:r>
          </a:p>
          <a:p>
            <a:pPr lvl="1"/>
            <a:r>
              <a:rPr lang="en-US" dirty="0"/>
              <a:t>Allocations are awarded by science offices</a:t>
            </a:r>
          </a:p>
          <a:p>
            <a:pPr lvl="1"/>
            <a:r>
              <a:rPr lang="en-US" dirty="0"/>
              <a:t>Current: Cori</a:t>
            </a:r>
          </a:p>
          <a:p>
            <a:pPr lvl="3"/>
            <a:r>
              <a:rPr lang="en-US" dirty="0"/>
              <a:t>Phase I: 2,388 Intel Xeon Haswell processor nodes</a:t>
            </a:r>
          </a:p>
          <a:p>
            <a:pPr lvl="3"/>
            <a:r>
              <a:rPr lang="en-US" dirty="0"/>
              <a:t>Phase 2: 9,688 Intel Xeon Phi Knight's Landing nodes</a:t>
            </a:r>
          </a:p>
          <a:p>
            <a:pPr lvl="4"/>
            <a:r>
              <a:rPr lang="en-US" dirty="0"/>
              <a:t>AVX-512</a:t>
            </a:r>
          </a:p>
          <a:p>
            <a:pPr lvl="3"/>
            <a:r>
              <a:rPr lang="en-US" dirty="0"/>
              <a:t>Top 500 Rank: 12</a:t>
            </a:r>
          </a:p>
          <a:p>
            <a:pPr lvl="1"/>
            <a:r>
              <a:rPr lang="en-US" dirty="0"/>
              <a:t>Next: Perlmutter</a:t>
            </a:r>
          </a:p>
          <a:p>
            <a:pPr lvl="2"/>
            <a:r>
              <a:rPr lang="en-US" dirty="0"/>
              <a:t>AMD + GPU</a:t>
            </a:r>
          </a:p>
          <a:p>
            <a:pPr lvl="3"/>
            <a:r>
              <a:rPr lang="en-US" dirty="0"/>
              <a:t>No AVX-512</a:t>
            </a:r>
          </a:p>
          <a:p>
            <a:pPr lvl="2"/>
            <a:r>
              <a:rPr lang="en-US" dirty="0"/>
              <a:t>to be delivered in 2020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7C59C5-6FDF-7A46-9574-C0C279944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DOE Supercomputer Centers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55DAD-C060-664D-9F98-1256717076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22BF2-5926-6146-9BE4-86A76B469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 Strategy/Exascale | Amundson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90010-8933-D141-9722-D609987E9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791AF3-2860-904A-AAB8-3B7D47426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954" y="864697"/>
            <a:ext cx="14732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E6C906-E9BB-E84C-8EBD-97ACF5FC6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881" y="2420891"/>
            <a:ext cx="38100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94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C84B4C-BC09-D140-ACC7-25C702885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Argonne Leadership Computing Facility (ALCF)</a:t>
            </a:r>
          </a:p>
          <a:p>
            <a:pPr lvl="1"/>
            <a:r>
              <a:rPr lang="en-US" dirty="0"/>
              <a:t>Time allocated primarily through competitive awards (INCITE, ALCC)</a:t>
            </a:r>
          </a:p>
          <a:p>
            <a:pPr lvl="1"/>
            <a:r>
              <a:rPr lang="en-US" dirty="0"/>
              <a:t>Current: Theta</a:t>
            </a:r>
          </a:p>
          <a:p>
            <a:pPr lvl="2"/>
            <a:r>
              <a:rPr lang="en-US" dirty="0"/>
              <a:t>4,392 Intel Xeon Phi Knight's Landing nodes</a:t>
            </a:r>
          </a:p>
          <a:p>
            <a:pPr lvl="3"/>
            <a:r>
              <a:rPr lang="en-US" dirty="0"/>
              <a:t>Very similar to Cori Phase 2</a:t>
            </a:r>
          </a:p>
          <a:p>
            <a:pPr lvl="2"/>
            <a:r>
              <a:rPr lang="en-US" dirty="0"/>
              <a:t>Top 500 Rank: 24</a:t>
            </a:r>
          </a:p>
          <a:p>
            <a:pPr lvl="1"/>
            <a:r>
              <a:rPr lang="en-US" dirty="0"/>
              <a:t>Next: Aurora</a:t>
            </a:r>
          </a:p>
          <a:p>
            <a:pPr lvl="2"/>
            <a:r>
              <a:rPr lang="en-US" dirty="0"/>
              <a:t>Architecture: unknown*</a:t>
            </a:r>
          </a:p>
          <a:p>
            <a:pPr lvl="3"/>
            <a:r>
              <a:rPr lang="en-US" dirty="0"/>
              <a:t>Intel</a:t>
            </a:r>
          </a:p>
          <a:p>
            <a:pPr lvl="3"/>
            <a:r>
              <a:rPr lang="en-US" dirty="0"/>
              <a:t>definitely not Knight’s anything</a:t>
            </a:r>
          </a:p>
          <a:p>
            <a:pPr lvl="2"/>
            <a:r>
              <a:rPr lang="en-US" dirty="0"/>
              <a:t>Coming in 2021</a:t>
            </a:r>
          </a:p>
          <a:p>
            <a:pPr lvl="2"/>
            <a:r>
              <a:rPr lang="en-US" dirty="0"/>
              <a:t>Scheduled to be first exascale machine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0EC7A-B75A-9F44-8D50-4A342E74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DOE Supercomputer Centers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C07F7-F518-5D4D-B997-B904A2DCB1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π-day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6B902-B0D0-A448-AB94-57997765C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 Strategy/Exascale | Amundson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2EF57-6CB2-5148-AC31-FBE20AE32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3715FB-BB68-4144-AE31-3E518A6FC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956" y="1327364"/>
            <a:ext cx="2623765" cy="1778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33A748-1BC8-3641-B4E1-ACE0832FF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721" y="3359279"/>
            <a:ext cx="3287949" cy="10555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82A271-249A-764C-9261-7C6ED246A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639" y="399320"/>
            <a:ext cx="1350281" cy="50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8684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AAF2188A-C144-E943-A6FE-A13852BAE840}" vid="{E79B5BFA-C28A-8D43-95C4-BBF48F666D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73</TotalTime>
  <Words>1017</Words>
  <Application>Microsoft Macintosh PowerPoint</Application>
  <PresentationFormat>On-screen Show (16:9)</PresentationFormat>
  <Paragraphs>164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Helvetica</vt:lpstr>
      <vt:lpstr>Fermilab_PPT_090915</vt:lpstr>
      <vt:lpstr>PowerPoint Presentation</vt:lpstr>
      <vt:lpstr>My Perspective</vt:lpstr>
      <vt:lpstr>“Moore’s Law” – the good old days</vt:lpstr>
      <vt:lpstr>“Moore’s Law” – recent times</vt:lpstr>
      <vt:lpstr>Computing is changing</vt:lpstr>
      <vt:lpstr>Exascale computing is coming</vt:lpstr>
      <vt:lpstr>Exascale</vt:lpstr>
      <vt:lpstr>US DOE Supercomputer Centers</vt:lpstr>
      <vt:lpstr>US DOE Supercomputer Centers</vt:lpstr>
      <vt:lpstr>US DOE Supercomputer Centers</vt:lpstr>
      <vt:lpstr>Cultural Observations</vt:lpstr>
      <vt:lpstr>Technology Disconnect</vt:lpstr>
      <vt:lpstr>Fermilab Exascale Strategy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F Amundson</dc:creator>
  <cp:lastModifiedBy>James F Amundson</cp:lastModifiedBy>
  <cp:revision>2</cp:revision>
  <cp:lastPrinted>2014-01-20T19:40:21Z</cp:lastPrinted>
  <dcterms:created xsi:type="dcterms:W3CDTF">2019-03-14T05:25:16Z</dcterms:created>
  <dcterms:modified xsi:type="dcterms:W3CDTF">2019-03-14T06:39:12Z</dcterms:modified>
</cp:coreProperties>
</file>