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36"/>
  </p:notesMasterIdLst>
  <p:handoutMasterIdLst>
    <p:handoutMasterId r:id="rId37"/>
  </p:handoutMasterIdLst>
  <p:sldIdLst>
    <p:sldId id="294" r:id="rId6"/>
    <p:sldId id="380" r:id="rId7"/>
    <p:sldId id="381" r:id="rId8"/>
    <p:sldId id="371" r:id="rId9"/>
    <p:sldId id="382" r:id="rId10"/>
    <p:sldId id="383" r:id="rId11"/>
    <p:sldId id="372" r:id="rId12"/>
    <p:sldId id="326" r:id="rId13"/>
    <p:sldId id="374" r:id="rId14"/>
    <p:sldId id="333" r:id="rId15"/>
    <p:sldId id="328" r:id="rId16"/>
    <p:sldId id="385" r:id="rId17"/>
    <p:sldId id="387" r:id="rId18"/>
    <p:sldId id="375" r:id="rId19"/>
    <p:sldId id="386" r:id="rId20"/>
    <p:sldId id="357" r:id="rId21"/>
    <p:sldId id="341" r:id="rId22"/>
    <p:sldId id="376" r:id="rId23"/>
    <p:sldId id="347" r:id="rId24"/>
    <p:sldId id="377" r:id="rId25"/>
    <p:sldId id="388" r:id="rId26"/>
    <p:sldId id="389" r:id="rId27"/>
    <p:sldId id="369" r:id="rId28"/>
    <p:sldId id="384" r:id="rId29"/>
    <p:sldId id="340" r:id="rId30"/>
    <p:sldId id="361" r:id="rId31"/>
    <p:sldId id="364" r:id="rId32"/>
    <p:sldId id="379" r:id="rId33"/>
    <p:sldId id="368" r:id="rId34"/>
    <p:sldId id="378" r:id="rId35"/>
  </p:sldIdLst>
  <p:sldSz cx="12192000" cy="6858000"/>
  <p:notesSz cx="9283700" cy="6985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C Fuess" initials="SCF" lastIdx="1" clrIdx="0">
    <p:extLst>
      <p:ext uri="{19B8F6BF-5375-455C-9EA6-DF929625EA0E}">
        <p15:presenceInfo xmlns:p15="http://schemas.microsoft.com/office/powerpoint/2012/main" userId="Stuart C Fu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004C97"/>
    <a:srgbClr val="71B54B"/>
    <a:srgbClr val="4E4E4E"/>
    <a:srgbClr val="505050"/>
    <a:srgbClr val="FFCC66"/>
    <a:srgbClr val="FFCC00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533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6" y="0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6" y="6634538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6" y="0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6" y="6634538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b" anchorCtr="0"/>
          <a:lstStyle>
            <a:lvl1pPr marL="230188" indent="0"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Stu Fuess / Scientific Computing Division</a:t>
            </a:r>
          </a:p>
          <a:p>
            <a:r>
              <a:rPr lang="en-US" dirty="0"/>
              <a:t>2019 ICAC</a:t>
            </a:r>
          </a:p>
          <a:p>
            <a:r>
              <a:rPr lang="en-US" dirty="0"/>
              <a:t>14 March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Future Facility Plans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C7192F-1B15-45FB-A25D-BED79782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57" y="1756249"/>
            <a:ext cx="6843695" cy="451519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processing history and current requests from all experiments participating in SCPMT: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Processing future: Public HTC Requests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8D5FC-FD30-4F5E-8AA5-04FB80B243F8}"/>
              </a:ext>
            </a:extLst>
          </p:cNvPr>
          <p:cNvSpPr txBox="1"/>
          <p:nvPr/>
        </p:nvSpPr>
        <p:spPr>
          <a:xfrm>
            <a:off x="546930" y="3282588"/>
            <a:ext cx="186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Current capacity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160 M hours/year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81F3A5-D8A2-4911-82E3-AF43F1D13BD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414364" y="3561045"/>
            <a:ext cx="5645621" cy="4470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5979D5-4E33-4E7A-9F5A-D48638640451}"/>
              </a:ext>
            </a:extLst>
          </p:cNvPr>
          <p:cNvSpPr txBox="1"/>
          <p:nvPr/>
        </p:nvSpPr>
        <p:spPr>
          <a:xfrm>
            <a:off x="9767843" y="2256090"/>
            <a:ext cx="2178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Add ~ 5M hours/year</a:t>
            </a:r>
            <a:br>
              <a:rPr lang="en-US" sz="1800" dirty="0"/>
            </a:br>
            <a:r>
              <a:rPr lang="en-US" sz="1800" dirty="0"/>
              <a:t>to requests for other</a:t>
            </a:r>
            <a:br>
              <a:rPr lang="en-US" sz="1800" dirty="0"/>
            </a:br>
            <a:r>
              <a:rPr lang="en-US" sz="1800" dirty="0"/>
              <a:t>local usage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AC93C-5C8E-47CB-9DCA-2E28E5DF30B2}"/>
              </a:ext>
            </a:extLst>
          </p:cNvPr>
          <p:cNvSpPr/>
          <p:nvPr/>
        </p:nvSpPr>
        <p:spPr>
          <a:xfrm>
            <a:off x="4564434" y="3922520"/>
            <a:ext cx="359992" cy="36746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641DA-332A-40BB-892E-20ACF7D9CA0D}"/>
              </a:ext>
            </a:extLst>
          </p:cNvPr>
          <p:cNvSpPr txBox="1"/>
          <p:nvPr/>
        </p:nvSpPr>
        <p:spPr>
          <a:xfrm>
            <a:off x="600915" y="3959454"/>
            <a:ext cx="1663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Opportunistic use</a:t>
            </a:r>
            <a:br>
              <a:rPr lang="en-US" sz="1600" dirty="0"/>
            </a:br>
            <a:r>
              <a:rPr lang="en-US" sz="1600" dirty="0"/>
              <a:t>from OSG ~ 24M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059B33-9CCF-4ABE-AF07-05A75419BFF3}"/>
              </a:ext>
            </a:extLst>
          </p:cNvPr>
          <p:cNvCxnSpPr>
            <a:stCxn id="10" idx="3"/>
            <a:endCxn id="7" idx="1"/>
          </p:cNvCxnSpPr>
          <p:nvPr/>
        </p:nvCxnSpPr>
        <p:spPr>
          <a:xfrm flipV="1">
            <a:off x="2264447" y="4106255"/>
            <a:ext cx="2299987" cy="14558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901455-F107-4E90-842F-02F04100322C}"/>
              </a:ext>
            </a:extLst>
          </p:cNvPr>
          <p:cNvSpPr txBox="1"/>
          <p:nvPr/>
        </p:nvSpPr>
        <p:spPr>
          <a:xfrm>
            <a:off x="9559325" y="3619162"/>
            <a:ext cx="2386935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Bottom line:</a:t>
            </a:r>
          </a:p>
          <a:p>
            <a:r>
              <a:rPr lang="en-US" dirty="0"/>
              <a:t>HTC need is to</a:t>
            </a:r>
            <a:br>
              <a:rPr lang="en-US" dirty="0"/>
            </a:br>
            <a:r>
              <a:rPr lang="en-US" dirty="0"/>
              <a:t>sustain at approx.</a:t>
            </a:r>
            <a:br>
              <a:rPr lang="en-US" dirty="0"/>
            </a:br>
            <a:r>
              <a:rPr lang="en-US" dirty="0"/>
              <a:t>current level</a:t>
            </a:r>
          </a:p>
        </p:txBody>
      </p:sp>
    </p:spTree>
    <p:extLst>
      <p:ext uri="{BB962C8B-B14F-4D97-AF65-F5344CB8AC3E}">
        <p14:creationId xmlns:p14="http://schemas.microsoft.com/office/powerpoint/2010/main" val="12690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971551"/>
            <a:ext cx="7206952" cy="5059363"/>
          </a:xfrm>
        </p:spPr>
        <p:txBody>
          <a:bodyPr/>
          <a:lstStyle/>
          <a:p>
            <a:r>
              <a:rPr lang="en-US" dirty="0"/>
              <a:t>FermiGrid: shared (all except CMS) worker nodes</a:t>
            </a:r>
          </a:p>
          <a:p>
            <a:pPr lvl="1"/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19,000 cores </a:t>
            </a:r>
            <a:r>
              <a:rPr lang="en-US" dirty="0"/>
              <a:t>of various vintage</a:t>
            </a:r>
          </a:p>
          <a:p>
            <a:pPr lvl="2"/>
            <a:r>
              <a:rPr lang="en-US" dirty="0"/>
              <a:t>Availability of ~ </a:t>
            </a:r>
            <a:r>
              <a:rPr lang="en-US" dirty="0">
                <a:solidFill>
                  <a:srgbClr val="FF0000"/>
                </a:solidFill>
              </a:rPr>
              <a:t>160M core-hours per year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(200 kHS06 units)</a:t>
            </a:r>
          </a:p>
          <a:p>
            <a:pPr lvl="2"/>
            <a:r>
              <a:rPr lang="en-US" dirty="0"/>
              <a:t>Last purchase using Computing and</a:t>
            </a:r>
            <a:br>
              <a:rPr lang="en-US" dirty="0"/>
            </a:br>
            <a:r>
              <a:rPr lang="en-US" dirty="0"/>
              <a:t>Detector Operations funds was in FY17</a:t>
            </a:r>
          </a:p>
          <a:p>
            <a:pPr lvl="2"/>
            <a:r>
              <a:rPr lang="en-US" dirty="0"/>
              <a:t>No funds for additions in FY19</a:t>
            </a:r>
          </a:p>
          <a:p>
            <a:pPr lvl="3"/>
            <a:r>
              <a:rPr lang="en-US" dirty="0"/>
              <a:t>~ $2M purchase price</a:t>
            </a:r>
          </a:p>
          <a:p>
            <a:pPr lvl="3"/>
            <a:r>
              <a:rPr lang="en-US" dirty="0"/>
              <a:t>To replenish 20%/year need ~ $400K</a:t>
            </a:r>
          </a:p>
          <a:p>
            <a:pPr lvl="1"/>
            <a:r>
              <a:rPr lang="en-US" dirty="0"/>
              <a:t>At least 2 GB per core</a:t>
            </a:r>
          </a:p>
          <a:p>
            <a:pPr lvl="2"/>
            <a:r>
              <a:rPr lang="en-US" dirty="0"/>
              <a:t>some (for DES) have ~ 5-6 GB per core</a:t>
            </a:r>
            <a:br>
              <a:rPr lang="en-US" dirty="0"/>
            </a:br>
            <a:r>
              <a:rPr lang="en-US" dirty="0"/>
              <a:t>(256 GB/node)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Processing future: Public HTC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ADF4C-3C61-4859-B5AE-9887C74A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638" y="1817784"/>
            <a:ext cx="5796614" cy="4213130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30F5B74-7299-43A4-96A1-87579F44981C}"/>
              </a:ext>
            </a:extLst>
          </p:cNvPr>
          <p:cNvCxnSpPr>
            <a:endCxn id="8" idx="0"/>
          </p:cNvCxnSpPr>
          <p:nvPr/>
        </p:nvCxnSpPr>
        <p:spPr>
          <a:xfrm>
            <a:off x="6939185" y="1563880"/>
            <a:ext cx="2354760" cy="25390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8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362327-A647-449A-A8C3-73511741D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resources</a:t>
            </a:r>
          </a:p>
          <a:p>
            <a:pPr lvl="1"/>
            <a:r>
              <a:rPr lang="en-US" dirty="0"/>
              <a:t>pi0G cluster (512 cores, 128 K40 GPUs) will be available for general use in 2020</a:t>
            </a:r>
          </a:p>
          <a:p>
            <a:pPr lvl="2"/>
            <a:r>
              <a:rPr lang="en-US" dirty="0"/>
              <a:t>“HPC like” in that nodes have no external connectivity</a:t>
            </a:r>
          </a:p>
          <a:p>
            <a:pPr lvl="2"/>
            <a:r>
              <a:rPr lang="en-US" dirty="0"/>
              <a:t>Limited cluster storage (~1PB Lustre)</a:t>
            </a:r>
          </a:p>
          <a:p>
            <a:pPr lvl="1"/>
            <a:r>
              <a:rPr lang="en-US" dirty="0"/>
              <a:t>Wilson cluster</a:t>
            </a:r>
          </a:p>
          <a:p>
            <a:pPr lvl="2"/>
            <a:r>
              <a:rPr lang="en-US" dirty="0"/>
              <a:t>Currently available, small, but very ancient HPC cluster</a:t>
            </a:r>
          </a:p>
          <a:p>
            <a:pPr lvl="2"/>
            <a:r>
              <a:rPr lang="en-US" dirty="0"/>
              <a:t>Also home of various development platforms:</a:t>
            </a:r>
          </a:p>
          <a:p>
            <a:pPr lvl="3"/>
            <a:r>
              <a:rPr lang="en-US" dirty="0"/>
              <a:t>5 GPU enabled hosts, 1 KNL host, 1 “Summit” Power9 node (these will move to IC, below)</a:t>
            </a:r>
          </a:p>
          <a:p>
            <a:r>
              <a:rPr lang="en-US" dirty="0"/>
              <a:t>New/pending resources</a:t>
            </a:r>
          </a:p>
          <a:p>
            <a:pPr lvl="1"/>
            <a:r>
              <a:rPr lang="en-US" dirty="0"/>
              <a:t>“Institutional Cluster” (*) RFP in progress</a:t>
            </a:r>
          </a:p>
          <a:p>
            <a:pPr lvl="2"/>
            <a:r>
              <a:rPr lang="en-US" dirty="0"/>
              <a:t>~75 nodes + 5 nodes with Voltas, IB, ~1PB Lustre</a:t>
            </a:r>
          </a:p>
          <a:p>
            <a:pPr lvl="2"/>
            <a:r>
              <a:rPr lang="en-US" dirty="0"/>
              <a:t>Operated as a service, with LQCD “purchasing” hours (promised ~92% of available)</a:t>
            </a:r>
          </a:p>
          <a:p>
            <a:pPr marL="457200" lvl="1" indent="0">
              <a:buNone/>
            </a:pPr>
            <a:r>
              <a:rPr lang="en-US" dirty="0"/>
              <a:t>* The “processing as a service” model will be applied to all local resources</a:t>
            </a:r>
          </a:p>
          <a:p>
            <a:pPr marL="857250" lvl="2" indent="0">
              <a:buNone/>
            </a:pPr>
            <a:r>
              <a:rPr lang="en-US" dirty="0"/>
              <a:t>With access via HEPCloud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195C8-6850-42BD-BFC6-9E59713DFB1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Processing future: HPC/accelerator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5FF14-A4A3-405A-B407-DDBDB5CFEB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3F30-1EF7-4956-AA00-4D0BDF10A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3E48-3E00-4FDA-95EB-E6FA441D7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2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5F40E-510A-45AE-8EBF-FDFBF1BB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HEPCloud will be the gateway to both local and external resources</a:t>
            </a:r>
          </a:p>
          <a:p>
            <a:pPr lvl="1"/>
            <a:endParaRPr lang="en-US" dirty="0"/>
          </a:p>
          <a:p>
            <a:r>
              <a:rPr lang="en-US" dirty="0"/>
              <a:t>In aggregate, local resources will follow the “Institutional Cluster” model</a:t>
            </a:r>
          </a:p>
          <a:p>
            <a:pPr lvl="1"/>
            <a:r>
              <a:rPr lang="en-US" dirty="0"/>
              <a:t>“Processing as a service”</a:t>
            </a:r>
          </a:p>
          <a:p>
            <a:pPr lvl="1"/>
            <a:r>
              <a:rPr lang="en-US" dirty="0"/>
              <a:t>With allocations and “cost” accounting</a:t>
            </a:r>
          </a:p>
          <a:p>
            <a:pPr lvl="1"/>
            <a:endParaRPr lang="en-US" dirty="0"/>
          </a:p>
          <a:p>
            <a:r>
              <a:rPr lang="en-US" dirty="0"/>
              <a:t>Local HPC resources provided at a level enabling:</a:t>
            </a:r>
          </a:p>
          <a:p>
            <a:pPr lvl="1"/>
            <a:r>
              <a:rPr lang="en-US" dirty="0"/>
              <a:t>Code development</a:t>
            </a:r>
          </a:p>
          <a:p>
            <a:pPr lvl="1"/>
            <a:r>
              <a:rPr lang="en-US" dirty="0"/>
              <a:t>Container development</a:t>
            </a:r>
          </a:p>
          <a:p>
            <a:pPr lvl="1"/>
            <a:r>
              <a:rPr lang="en-US" dirty="0"/>
              <a:t>Testing at small-to-mid scale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39633-4FF1-4130-A589-617A789F35F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Processing future: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74257-E75B-4520-B8DE-C3FF5ED303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E89C4-BBF6-4874-9AFC-C66E0EAFC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56CA-C639-4E79-9C84-7D3EF9778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4A8CBF4-42FA-4B2A-88CE-E4FD3920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CD520-783B-433E-B77A-A0BE6747FF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Storage: Current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EBFD-DCA5-45EB-99EC-26E48A7461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D320-68A2-4FA1-9355-1C17897A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F3CBF-4CEC-4052-865B-5BF2030AB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0CE762-1899-4F22-9BFC-1684E255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27" y="1833142"/>
            <a:ext cx="2921850" cy="133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28E3C7-93D4-4E0B-8F70-BC1BB05D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18" y="769412"/>
            <a:ext cx="1954350" cy="100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33CE97-B327-437E-82EC-469E78EB1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96" y="1658542"/>
            <a:ext cx="503100" cy="34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34686B-A9FB-435E-AB60-544AC86E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889" y="827086"/>
            <a:ext cx="5340600" cy="19982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9DC9F1-5BA8-4D2D-A878-32EAE3C27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889" y="3272273"/>
            <a:ext cx="5340600" cy="2987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E77BCB-E948-42E5-9EA9-13C0CF360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083" y="4488143"/>
            <a:ext cx="1470600" cy="6790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3558DC-7FE1-4CB5-A84E-0288E9EB5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978" y="4488142"/>
            <a:ext cx="986850" cy="6790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7CFFB0-38CD-4F45-883B-C3997CE83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978" y="3858733"/>
            <a:ext cx="986850" cy="34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2970F0-17D3-48A0-BE57-39D49BBB7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6978" y="5447352"/>
            <a:ext cx="986850" cy="34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15A369-BB3F-48F6-B2F3-7C8C6B329A93}"/>
              </a:ext>
            </a:extLst>
          </p:cNvPr>
          <p:cNvCxnSpPr/>
          <p:nvPr/>
        </p:nvCxnSpPr>
        <p:spPr>
          <a:xfrm>
            <a:off x="296333" y="3225327"/>
            <a:ext cx="114543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79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A0B6A5-3C51-4FE4-96AC-A9B31E36D01C}"/>
              </a:ext>
            </a:extLst>
          </p:cNvPr>
          <p:cNvCxnSpPr/>
          <p:nvPr/>
        </p:nvCxnSpPr>
        <p:spPr>
          <a:xfrm>
            <a:off x="296333" y="3225327"/>
            <a:ext cx="114543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4A8CBF4-42FA-4B2A-88CE-E4FD3920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CD520-783B-433E-B77A-A0BE6747FF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Storage: Current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EBFD-DCA5-45EB-99EC-26E48A7461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D320-68A2-4FA1-9355-1C17897A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F3CBF-4CEC-4052-865B-5BF2030AB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0CE762-1899-4F22-9BFC-1684E255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27" y="1833142"/>
            <a:ext cx="2921850" cy="133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28E3C7-93D4-4E0B-8F70-BC1BB05D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18" y="769412"/>
            <a:ext cx="1954350" cy="100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33CE97-B327-437E-82EC-469E78EB1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96" y="1658542"/>
            <a:ext cx="503100" cy="34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34686B-A9FB-435E-AB60-544AC86E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889" y="827086"/>
            <a:ext cx="5340600" cy="19982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9DC9F1-5BA8-4D2D-A878-32EAE3C27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889" y="3272273"/>
            <a:ext cx="5340600" cy="2987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E77BCB-E948-42E5-9EA9-13C0CF360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083" y="4488143"/>
            <a:ext cx="1470600" cy="6790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3558DC-7FE1-4CB5-A84E-0288E9EB5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978" y="4488142"/>
            <a:ext cx="986850" cy="6790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7CFFB0-38CD-4F45-883B-C3997CE83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978" y="3858733"/>
            <a:ext cx="986850" cy="34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2970F0-17D3-48A0-BE57-39D49BBB7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6978" y="5447352"/>
            <a:ext cx="986850" cy="34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DDD1C4-E1E2-48A3-B500-A0F51A8EC21B}"/>
              </a:ext>
            </a:extLst>
          </p:cNvPr>
          <p:cNvSpPr txBox="1"/>
          <p:nvPr/>
        </p:nvSpPr>
        <p:spPr>
          <a:xfrm>
            <a:off x="6367212" y="2391592"/>
            <a:ext cx="437395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Aggregate of Legacy and Intensity</a:t>
            </a:r>
            <a:br>
              <a:rPr lang="en-US" dirty="0"/>
            </a:br>
            <a:r>
              <a:rPr lang="en-US" dirty="0"/>
              <a:t>Frontier experiments have more</a:t>
            </a:r>
            <a:br>
              <a:rPr lang="en-US" dirty="0"/>
            </a:br>
            <a:r>
              <a:rPr lang="en-US" dirty="0"/>
              <a:t>stored data than CMS Tier-1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85197-AEC2-436D-8679-8E4C3D1C000A}"/>
              </a:ext>
            </a:extLst>
          </p:cNvPr>
          <p:cNvSpPr txBox="1"/>
          <p:nvPr/>
        </p:nvSpPr>
        <p:spPr>
          <a:xfrm>
            <a:off x="204387" y="4201365"/>
            <a:ext cx="2401363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Paucity of disk</a:t>
            </a:r>
            <a:br>
              <a:rPr lang="en-US" dirty="0"/>
            </a:br>
            <a:r>
              <a:rPr lang="en-US" dirty="0"/>
              <a:t>means far greater</a:t>
            </a:r>
            <a:br>
              <a:rPr lang="en-US" dirty="0"/>
            </a:br>
            <a:r>
              <a:rPr lang="en-US" dirty="0"/>
              <a:t>use of tape by</a:t>
            </a:r>
            <a:br>
              <a:rPr lang="en-US" dirty="0"/>
            </a:br>
            <a:r>
              <a:rPr lang="en-US" dirty="0"/>
              <a:t>average user</a:t>
            </a:r>
          </a:p>
        </p:txBody>
      </p:sp>
    </p:spTree>
    <p:extLst>
      <p:ext uri="{BB962C8B-B14F-4D97-AF65-F5344CB8AC3E}">
        <p14:creationId xmlns:p14="http://schemas.microsoft.com/office/powerpoint/2010/main" val="146621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1ED95-2777-4D45-B8D8-4898D837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51753"/>
            <a:ext cx="11582400" cy="427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Public dCache disk: Warranty expiration dates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7927-D7A9-4A1C-8543-193611F111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2B4C-A462-4B33-BE0C-28C5F48D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43AD-E03F-4B40-A9FC-7C8DDE33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A83E1-746E-4D9E-A38C-BE785652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813560"/>
            <a:ext cx="7419714" cy="5376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F87C55-80C3-4EDA-B7E2-0269B4BA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047" y="788379"/>
            <a:ext cx="4400717" cy="31915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629B65-F29C-4B2D-9075-1DB7605CD6A8}"/>
              </a:ext>
            </a:extLst>
          </p:cNvPr>
          <p:cNvSpPr txBox="1"/>
          <p:nvPr/>
        </p:nvSpPr>
        <p:spPr>
          <a:xfrm>
            <a:off x="8055864" y="3810613"/>
            <a:ext cx="3847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2018     2019     2020     2021     2022     2023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83430-7378-40BC-9C89-C9796A039D4D}"/>
              </a:ext>
            </a:extLst>
          </p:cNvPr>
          <p:cNvSpPr txBox="1"/>
          <p:nvPr/>
        </p:nvSpPr>
        <p:spPr>
          <a:xfrm>
            <a:off x="7998412" y="4293617"/>
            <a:ext cx="365568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Bottom line:</a:t>
            </a:r>
          </a:p>
          <a:p>
            <a:r>
              <a:rPr lang="en-US" dirty="0"/>
              <a:t>Funding constraints unlikely</a:t>
            </a:r>
            <a:br>
              <a:rPr lang="en-US" dirty="0"/>
            </a:br>
            <a:r>
              <a:rPr lang="en-US" dirty="0"/>
              <a:t>to allow little expansion of</a:t>
            </a:r>
            <a:br>
              <a:rPr lang="en-US" dirty="0"/>
            </a:br>
            <a:r>
              <a:rPr lang="en-US" dirty="0"/>
              <a:t>Public disk</a:t>
            </a:r>
          </a:p>
        </p:txBody>
      </p:sp>
    </p:spTree>
    <p:extLst>
      <p:ext uri="{BB962C8B-B14F-4D97-AF65-F5344CB8AC3E}">
        <p14:creationId xmlns:p14="http://schemas.microsoft.com/office/powerpoint/2010/main" val="125289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We see no near-term alternative hardware technology for archival storage</a:t>
            </a:r>
          </a:p>
          <a:p>
            <a:pPr lvl="1"/>
            <a:endParaRPr lang="en-US" dirty="0"/>
          </a:p>
          <a:p>
            <a:r>
              <a:rPr lang="en-US" dirty="0"/>
              <a:t>Technology change (from Oracle to…):</a:t>
            </a:r>
          </a:p>
          <a:p>
            <a:pPr lvl="1"/>
            <a:r>
              <a:rPr lang="en-US" dirty="0"/>
              <a:t>At start of 2018 we had 7 10K-slot SL8500 libraries with ~80 enterprise drives</a:t>
            </a:r>
          </a:p>
          <a:p>
            <a:pPr lvl="1"/>
            <a:r>
              <a:rPr lang="en-US" dirty="0"/>
              <a:t>Have retired 2 libraries, purchased 2 new 8.5K slot IBM libraries (will do 3</a:t>
            </a:r>
            <a:r>
              <a:rPr lang="en-US" baseline="30000" dirty="0"/>
              <a:t>rd</a:t>
            </a:r>
            <a:r>
              <a:rPr lang="en-US" dirty="0"/>
              <a:t> this year)</a:t>
            </a:r>
          </a:p>
          <a:p>
            <a:pPr lvl="1"/>
            <a:r>
              <a:rPr lang="en-US" dirty="0"/>
              <a:t>Moving to (~100) LTO8 drives with M8/LTO8 media</a:t>
            </a:r>
          </a:p>
          <a:p>
            <a:pPr lvl="2"/>
            <a:r>
              <a:rPr lang="en-US" dirty="0"/>
              <a:t>With LTO8, each new IBM library is ~ 100PB</a:t>
            </a:r>
          </a:p>
          <a:p>
            <a:pPr lvl="1"/>
            <a:endParaRPr lang="en-US" dirty="0"/>
          </a:p>
          <a:p>
            <a:r>
              <a:rPr lang="en-US" dirty="0"/>
              <a:t>Need to both ingest new data and migrate legacy data</a:t>
            </a:r>
          </a:p>
          <a:p>
            <a:pPr marL="857250" lvl="2" indent="0">
              <a:buNone/>
            </a:pPr>
            <a:r>
              <a:rPr lang="en-US" dirty="0"/>
              <a:t>~140 PB (+20PB CDF, D0) of existing data to potentially migrate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Tape: Hardware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9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 uses enstore for all tape storage</a:t>
            </a:r>
          </a:p>
          <a:p>
            <a:pPr lvl="1"/>
            <a:r>
              <a:rPr lang="en-US" dirty="0"/>
              <a:t>Closely connected as HSM to dCache</a:t>
            </a:r>
          </a:p>
          <a:p>
            <a:pPr lvl="1"/>
            <a:r>
              <a:rPr lang="en-US" dirty="0"/>
              <a:t>enstore also used by another CMS Tier-1 (PIC) and several Tier-2s</a:t>
            </a:r>
          </a:p>
          <a:p>
            <a:pPr lvl="1"/>
            <a:r>
              <a:rPr lang="en-US" dirty="0"/>
              <a:t>But limited personnel with enstore expertise</a:t>
            </a:r>
          </a:p>
          <a:p>
            <a:endParaRPr lang="en-US" dirty="0"/>
          </a:p>
          <a:p>
            <a:r>
              <a:rPr lang="en-US" dirty="0"/>
              <a:t>CERN has used Castor, moving to CTA</a:t>
            </a:r>
          </a:p>
          <a:p>
            <a:endParaRPr lang="en-US" dirty="0"/>
          </a:p>
          <a:p>
            <a:r>
              <a:rPr lang="en-US" dirty="0"/>
              <a:t>Fermilab will evaluate CTA as future option</a:t>
            </a:r>
          </a:p>
          <a:p>
            <a:pPr lvl="1"/>
            <a:r>
              <a:rPr lang="en-US" dirty="0"/>
              <a:t>Tape format is a complication</a:t>
            </a:r>
          </a:p>
          <a:p>
            <a:pPr lvl="2"/>
            <a:r>
              <a:rPr lang="en-US" dirty="0"/>
              <a:t>CERN uses “CERN format” for both Castor and CTA, so can physically “move” tapes to CTA</a:t>
            </a:r>
          </a:p>
          <a:p>
            <a:pPr lvl="2"/>
            <a:r>
              <a:rPr lang="en-US" dirty="0"/>
              <a:t>enstore uses CPIO format, which would require copying files (so best done at a migration)</a:t>
            </a:r>
          </a:p>
          <a:p>
            <a:pPr lvl="1"/>
            <a:r>
              <a:rPr lang="en-US" dirty="0"/>
              <a:t>Need to evaluate effort in all surrounding utilities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Tape: Software status,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8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b" anchorCtr="0"/>
          <a:lstStyle/>
          <a:p>
            <a:r>
              <a:rPr lang="en-US" dirty="0"/>
              <a:t>Tape: Volume of “Public” (=not CMS) new tape requests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C6833-135A-4DE1-8DC2-C190CD3F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1" y="852684"/>
            <a:ext cx="6993472" cy="5353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6F154-9CE3-45A2-AA59-2979F68F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843" y="2891082"/>
            <a:ext cx="3531701" cy="3314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7730A-6C4F-495E-845E-1155F6C2E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641" y="812559"/>
            <a:ext cx="1337808" cy="1998782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C5A3BA8-AE9E-4805-A4FC-8D6A5989DE4C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 flipH="1">
            <a:off x="5858610" y="2199909"/>
            <a:ext cx="1018696" cy="6993472"/>
          </a:xfrm>
          <a:prstGeom prst="bentConnector4">
            <a:avLst>
              <a:gd name="adj1" fmla="val -6501"/>
              <a:gd name="adj2" fmla="val 10001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C13FB6-29AD-4A6A-991E-5F5A1DBB7D61}"/>
              </a:ext>
            </a:extLst>
          </p:cNvPr>
          <p:cNvSpPr txBox="1"/>
          <p:nvPr/>
        </p:nvSpPr>
        <p:spPr>
          <a:xfrm>
            <a:off x="7845040" y="1273323"/>
            <a:ext cx="223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For reference, the net</a:t>
            </a:r>
            <a:br>
              <a:rPr lang="en-US" sz="1800" dirty="0"/>
            </a:br>
            <a:r>
              <a:rPr lang="en-US" sz="1800" dirty="0"/>
              <a:t>tape usage to date:</a:t>
            </a:r>
          </a:p>
        </p:txBody>
      </p:sp>
    </p:spTree>
    <p:extLst>
      <p:ext uri="{BB962C8B-B14F-4D97-AF65-F5344CB8AC3E}">
        <p14:creationId xmlns:p14="http://schemas.microsoft.com/office/powerpoint/2010/main" val="421943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[Side note on operations]</a:t>
            </a:r>
          </a:p>
          <a:p>
            <a:pPr lvl="2"/>
            <a:endParaRPr lang="en-US" dirty="0"/>
          </a:p>
          <a:p>
            <a:r>
              <a:rPr lang="en-US" dirty="0"/>
              <a:t>General statement of problem</a:t>
            </a:r>
          </a:p>
          <a:p>
            <a:pPr lvl="1"/>
            <a:r>
              <a:rPr lang="en-US" dirty="0"/>
              <a:t>Motivation, complications, solution</a:t>
            </a:r>
          </a:p>
          <a:p>
            <a:pPr lvl="2"/>
            <a:endParaRPr lang="en-US" dirty="0"/>
          </a:p>
          <a:p>
            <a:r>
              <a:rPr lang="en-US" dirty="0"/>
              <a:t>Specifics on current resources, experiment requests – and plans</a:t>
            </a:r>
          </a:p>
          <a:p>
            <a:pPr lvl="1"/>
            <a:r>
              <a:rPr lang="en-US" dirty="0"/>
              <a:t>Processing</a:t>
            </a:r>
          </a:p>
          <a:p>
            <a:pPr lvl="2"/>
            <a:r>
              <a:rPr lang="en-US" dirty="0"/>
              <a:t>Local, grid, allocations, cloud</a:t>
            </a:r>
          </a:p>
          <a:p>
            <a:pPr lvl="2"/>
            <a:r>
              <a:rPr lang="en-US" dirty="0"/>
              <a:t>“HPC”</a:t>
            </a:r>
          </a:p>
          <a:p>
            <a:pPr lvl="3"/>
            <a:r>
              <a:rPr lang="en-US" dirty="0"/>
              <a:t>LQCD clusters (new, current, and old)</a:t>
            </a:r>
          </a:p>
          <a:p>
            <a:pPr lvl="3"/>
            <a:r>
              <a:rPr lang="en-US" dirty="0"/>
              <a:t>Development systems</a:t>
            </a:r>
          </a:p>
          <a:p>
            <a:pPr lvl="1"/>
            <a:r>
              <a:rPr lang="en-US" dirty="0"/>
              <a:t>Storage</a:t>
            </a:r>
          </a:p>
          <a:p>
            <a:pPr lvl="2"/>
            <a:r>
              <a:rPr lang="en-US" dirty="0"/>
              <a:t>Disk, tape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4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>
                <a:highlight>
                  <a:srgbClr val="FFFF00"/>
                </a:highlight>
              </a:rPr>
              <a:t>CMS (125PB by 2022)</a:t>
            </a:r>
            <a:r>
              <a:rPr lang="en-US" dirty="0"/>
              <a:t>							</a:t>
            </a:r>
            <a:r>
              <a:rPr lang="en-US" dirty="0">
                <a:highlight>
                  <a:srgbClr val="FFFF00"/>
                </a:highlight>
              </a:rPr>
              <a:t>Public (225PB by 2022)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Tape: Integral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58862-9C8E-40D4-B58F-DB3455AE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45" y="1852205"/>
            <a:ext cx="6161097" cy="3683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4FF54-33BB-46C3-A478-37319E61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72" y="2003101"/>
            <a:ext cx="4670850" cy="33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6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D8F6D5-03C2-49AA-8526-F6669E621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is a discrepancy between CMS and Public storage architectures and disk/tape balance</a:t>
            </a:r>
          </a:p>
          <a:p>
            <a:pPr lvl="1"/>
            <a:r>
              <a:rPr lang="en-US" dirty="0"/>
              <a:t>Would like greater coherence of methodologies</a:t>
            </a:r>
          </a:p>
          <a:p>
            <a:endParaRPr lang="en-US" dirty="0"/>
          </a:p>
          <a:p>
            <a:r>
              <a:rPr lang="en-US" dirty="0"/>
              <a:t>Storage architecture decisions will be greatly influenced by plans emerging from HSF etc.</a:t>
            </a:r>
          </a:p>
          <a:p>
            <a:endParaRPr lang="en-US" dirty="0"/>
          </a:p>
          <a:p>
            <a:r>
              <a:rPr lang="en-US" dirty="0"/>
              <a:t>Concern that funding will constrain options for Public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AE576-32A9-47FF-ADD1-44D47E55BEA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Storage future: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C315B-F9FF-43EB-990F-C15B94BF59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21ED-8C50-4AE8-961D-493D4DCF6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A1398-CB27-45E8-A1BD-FA724E037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8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A98D41-E127-4E4C-84A7-0BC71DE4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HEPCloud is seen as the path for uniform access to heterogeneous processing</a:t>
            </a:r>
          </a:p>
          <a:p>
            <a:pPr lvl="1"/>
            <a:r>
              <a:rPr lang="en-US" dirty="0"/>
              <a:t>Long path to incorporating more resources, attributes, storage…</a:t>
            </a:r>
          </a:p>
          <a:p>
            <a:endParaRPr lang="en-US" dirty="0"/>
          </a:p>
          <a:p>
            <a:r>
              <a:rPr lang="en-US" dirty="0"/>
              <a:t>Local resources will appear as a “processing service” to which allocations and cost accounting will apply (the “Institutional Cluster” model)</a:t>
            </a:r>
          </a:p>
          <a:p>
            <a:endParaRPr lang="en-US" dirty="0"/>
          </a:p>
          <a:p>
            <a:r>
              <a:rPr lang="en-US" dirty="0"/>
              <a:t>The path of storage architecture evolution is not yet clear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B45643-CEF9-4605-823C-C2621587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2705B-8211-45A9-8A5F-C96A11B834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873DC-1E36-4948-AA39-261D081A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4E59B-3BD9-405F-A738-3D27A501C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B472F2-63F8-4B6B-8638-4C84F2C2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5088343"/>
          </a:xfrm>
        </p:spPr>
        <p:txBody>
          <a:bodyPr/>
          <a:lstStyle/>
          <a:p>
            <a:pPr algn="ctr"/>
            <a:r>
              <a:rPr lang="en-US" sz="16600" dirty="0"/>
              <a:t>Backup slides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4DA84-F21B-4110-BE54-CD2CAAD21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396A8-7D2A-4A8D-AC60-CEDFD8A8E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3B06D-3EF1-4D4A-B027-6F1144CE7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CD520-783B-433E-B77A-A0BE6747FF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Disk: numbers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EBFD-DCA5-45EB-99EC-26E48A7461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D320-68A2-4FA1-9355-1C17897A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F3CBF-4CEC-4052-865B-5BF2030AB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8FFF9D-9273-4412-B986-BE12E5E14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11095"/>
              </p:ext>
            </p:extLst>
          </p:nvPr>
        </p:nvGraphicFramePr>
        <p:xfrm>
          <a:off x="2827132" y="1433364"/>
          <a:ext cx="49850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972">
                  <a:extLst>
                    <a:ext uri="{9D8B030D-6E8A-4147-A177-3AD203B41FA5}">
                      <a16:colId xmlns:a16="http://schemas.microsoft.com/office/drawing/2014/main" val="3601058995"/>
                    </a:ext>
                  </a:extLst>
                </a:gridCol>
                <a:gridCol w="1928192">
                  <a:extLst>
                    <a:ext uri="{9D8B030D-6E8A-4147-A177-3AD203B41FA5}">
                      <a16:colId xmlns:a16="http://schemas.microsoft.com/office/drawing/2014/main" val="2975299747"/>
                    </a:ext>
                  </a:extLst>
                </a:gridCol>
                <a:gridCol w="1818860">
                  <a:extLst>
                    <a:ext uri="{9D8B030D-6E8A-4147-A177-3AD203B41FA5}">
                      <a16:colId xmlns:a16="http://schemas.microsoft.com/office/drawing/2014/main" val="277119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1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dCache disk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1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50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dCache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2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dCache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6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dCache scratch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dCache dedicated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2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2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6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dCache is split into a number of pool groups, some for general use and others dedicated to specific experiment or project 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dCache disk: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EC5FE0-BDCB-4333-8917-DD953777A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60906"/>
              </p:ext>
            </p:extLst>
          </p:nvPr>
        </p:nvGraphicFramePr>
        <p:xfrm>
          <a:off x="1684528" y="1963250"/>
          <a:ext cx="6179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232">
                  <a:extLst>
                    <a:ext uri="{9D8B030D-6E8A-4147-A177-3AD203B41FA5}">
                      <a16:colId xmlns:a16="http://schemas.microsoft.com/office/drawing/2014/main" val="1590074476"/>
                    </a:ext>
                  </a:extLst>
                </a:gridCol>
                <a:gridCol w="1953768">
                  <a:extLst>
                    <a:ext uri="{9D8B030D-6E8A-4147-A177-3AD203B41FA5}">
                      <a16:colId xmlns:a16="http://schemas.microsoft.com/office/drawing/2014/main" val="2856989829"/>
                    </a:ext>
                  </a:extLst>
                </a:gridCol>
                <a:gridCol w="2115312">
                  <a:extLst>
                    <a:ext uri="{9D8B030D-6E8A-4147-A177-3AD203B41FA5}">
                      <a16:colId xmlns:a16="http://schemas.microsoft.com/office/drawing/2014/main" val="1077475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Pool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Number of Pools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Available Space (TB)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3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Read/Write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Scratch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9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Analysis / Persistent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Expt. Dedicated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75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2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12,677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36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40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2B407-F3E7-4141-B31A-88CE1B05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disk space that is permanently resident but with no backup</a:t>
            </a:r>
          </a:p>
          <a:p>
            <a:pPr lvl="1"/>
            <a:r>
              <a:rPr lang="en-US" dirty="0"/>
              <a:t>Allocated via SCPMT / SPPM process</a:t>
            </a:r>
          </a:p>
          <a:p>
            <a:pPr lvl="1"/>
            <a:r>
              <a:rPr lang="en-US" dirty="0"/>
              <a:t>Management under experiment control</a:t>
            </a:r>
          </a:p>
          <a:p>
            <a:pPr lvl="1"/>
            <a:r>
              <a:rPr lang="en-US" dirty="0"/>
              <a:t>2.3 PB split across 32 experiment/project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9462D-985E-48E5-9AD1-71C0D743938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dCache disk: Analysis / Persistent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2FA3-CE93-49C7-86AA-9AED823CA1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FCA3-747A-4447-B95C-3988C3A58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560A-C6E2-4B48-A3F3-E2CCA5C09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67699-E1E5-49E2-95BC-E82EC61A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2608968"/>
            <a:ext cx="5163565" cy="35906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4405EC-E182-4BC6-B5E0-F8E4E090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17038"/>
              </p:ext>
            </p:extLst>
          </p:nvPr>
        </p:nvGraphicFramePr>
        <p:xfrm>
          <a:off x="7114032" y="1437580"/>
          <a:ext cx="508177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073283892"/>
                    </a:ext>
                  </a:extLst>
                </a:gridCol>
                <a:gridCol w="1236726">
                  <a:extLst>
                    <a:ext uri="{9D8B030D-6E8A-4147-A177-3AD203B41FA5}">
                      <a16:colId xmlns:a16="http://schemas.microsoft.com/office/drawing/2014/main" val="1163564602"/>
                    </a:ext>
                  </a:extLst>
                </a:gridCol>
                <a:gridCol w="1236726">
                  <a:extLst>
                    <a:ext uri="{9D8B030D-6E8A-4147-A177-3AD203B41FA5}">
                      <a16:colId xmlns:a16="http://schemas.microsoft.com/office/drawing/2014/main" val="660330500"/>
                    </a:ext>
                  </a:extLst>
                </a:gridCol>
                <a:gridCol w="1236726">
                  <a:extLst>
                    <a:ext uri="{9D8B030D-6E8A-4147-A177-3AD203B41FA5}">
                      <a16:colId xmlns:a16="http://schemas.microsoft.com/office/drawing/2014/main" val="2841309158"/>
                    </a:ext>
                  </a:extLst>
                </a:gridCol>
              </a:tblGrid>
              <a:tr h="574167">
                <a:tc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262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292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958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414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MicroBoone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551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80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2771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984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SBND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66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Minerva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81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3451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9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8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2B407-F3E7-4141-B31A-88CE1B05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“tape backed” disk space that is dedicated to a specific experiment</a:t>
            </a:r>
          </a:p>
          <a:p>
            <a:pPr lvl="1"/>
            <a:r>
              <a:rPr lang="en-US" dirty="0"/>
              <a:t>Allocated via SCPMT / SPPM process</a:t>
            </a:r>
          </a:p>
          <a:p>
            <a:pPr lvl="1"/>
            <a:r>
              <a:rPr lang="en-US" dirty="0"/>
              <a:t>Typically for raw data ingest or pre-staging</a:t>
            </a:r>
          </a:p>
          <a:p>
            <a:pPr lvl="1"/>
            <a:r>
              <a:rPr lang="en-US" dirty="0"/>
              <a:t>2.1 PB split across 13 functions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9462D-985E-48E5-9AD1-71C0D743938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dCache disk: Dedicated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2FA3-CE93-49C7-86AA-9AED823CA1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FCA3-747A-4447-B95C-3988C3A58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560A-C6E2-4B48-A3F3-E2CCA5C09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4405EC-E182-4BC6-B5E0-F8E4E090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319"/>
              </p:ext>
            </p:extLst>
          </p:nvPr>
        </p:nvGraphicFramePr>
        <p:xfrm>
          <a:off x="7114032" y="1437580"/>
          <a:ext cx="508177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073283892"/>
                    </a:ext>
                  </a:extLst>
                </a:gridCol>
                <a:gridCol w="1236726">
                  <a:extLst>
                    <a:ext uri="{9D8B030D-6E8A-4147-A177-3AD203B41FA5}">
                      <a16:colId xmlns:a16="http://schemas.microsoft.com/office/drawing/2014/main" val="1163564602"/>
                    </a:ext>
                  </a:extLst>
                </a:gridCol>
                <a:gridCol w="1236726">
                  <a:extLst>
                    <a:ext uri="{9D8B030D-6E8A-4147-A177-3AD203B41FA5}">
                      <a16:colId xmlns:a16="http://schemas.microsoft.com/office/drawing/2014/main" val="660330500"/>
                    </a:ext>
                  </a:extLst>
                </a:gridCol>
                <a:gridCol w="1236726">
                  <a:extLst>
                    <a:ext uri="{9D8B030D-6E8A-4147-A177-3AD203B41FA5}">
                      <a16:colId xmlns:a16="http://schemas.microsoft.com/office/drawing/2014/main" val="2841309158"/>
                    </a:ext>
                  </a:extLst>
                </a:gridCol>
              </a:tblGrid>
              <a:tr h="574167">
                <a:tc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262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958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MicroBoone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551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Mu2e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80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984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SBND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66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Minerva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81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3451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9385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9CF2EA-B9FE-403B-AB04-C5C9C874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2605920"/>
            <a:ext cx="5235787" cy="3637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AD07F1-0F99-4E64-91E9-72FB06D28DD7}"/>
              </a:ext>
            </a:extLst>
          </p:cNvPr>
          <p:cNvSpPr txBox="1"/>
          <p:nvPr/>
        </p:nvSpPr>
        <p:spPr>
          <a:xfrm>
            <a:off x="6763388" y="5212907"/>
            <a:ext cx="387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Requests not substantially different</a:t>
            </a:r>
            <a:br>
              <a:rPr lang="en-US" sz="2000" dirty="0"/>
            </a:br>
            <a:r>
              <a:rPr lang="en-US" sz="2000" dirty="0"/>
              <a:t>than current allocations</a:t>
            </a:r>
          </a:p>
        </p:txBody>
      </p:sp>
    </p:spTree>
    <p:extLst>
      <p:ext uri="{BB962C8B-B14F-4D97-AF65-F5344CB8AC3E}">
        <p14:creationId xmlns:p14="http://schemas.microsoft.com/office/powerpoint/2010/main" val="2200920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Disk: dCache Transfers by VO (per month)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B1796-753A-4F5F-92EB-20A06351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9231"/>
            <a:ext cx="11559516" cy="4967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E9194-7257-41E9-B658-D62DC7F0F1F8}"/>
              </a:ext>
            </a:extLst>
          </p:cNvPr>
          <p:cNvSpPr txBox="1"/>
          <p:nvPr/>
        </p:nvSpPr>
        <p:spPr>
          <a:xfrm>
            <a:off x="5020056" y="1965960"/>
            <a:ext cx="224484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CMS is light blue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D048DE-CD6C-4830-8FFB-B181FDFC5F1F}"/>
              </a:ext>
            </a:extLst>
          </p:cNvPr>
          <p:cNvCxnSpPr/>
          <p:nvPr/>
        </p:nvCxnSpPr>
        <p:spPr>
          <a:xfrm flipH="1">
            <a:off x="3977640" y="2427625"/>
            <a:ext cx="1042416" cy="864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31C798-7F08-4C66-B260-025BCFA149FD}"/>
              </a:ext>
            </a:extLst>
          </p:cNvPr>
          <p:cNvCxnSpPr/>
          <p:nvPr/>
        </p:nvCxnSpPr>
        <p:spPr>
          <a:xfrm>
            <a:off x="7264901" y="2427625"/>
            <a:ext cx="1001275" cy="315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4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CB3068-DEDD-48AD-9D34-1DB31037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311" y="971550"/>
            <a:ext cx="6974328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Tape: Integral, CMS &amp; Public on new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A6204-F607-4078-8DC6-B64B5B56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r>
              <a:rPr lang="en-US" dirty="0"/>
              <a:t>Local resources are currently specific to </a:t>
            </a:r>
            <a:r>
              <a:rPr lang="en-US" dirty="0">
                <a:solidFill>
                  <a:srgbClr val="FF0000"/>
                </a:solidFill>
              </a:rPr>
              <a:t>CMS</a:t>
            </a:r>
            <a:r>
              <a:rPr lang="en-US" dirty="0"/>
              <a:t>, “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” (= not CMS, supporting all other experiment activities), or </a:t>
            </a:r>
            <a:r>
              <a:rPr lang="en-US" dirty="0">
                <a:solidFill>
                  <a:srgbClr val="FF0000"/>
                </a:solidFill>
              </a:rPr>
              <a:t>Lattice QCD</a:t>
            </a:r>
          </a:p>
          <a:p>
            <a:pPr lvl="1"/>
            <a:endParaRPr lang="en-US" dirty="0"/>
          </a:p>
          <a:p>
            <a:r>
              <a:rPr lang="en-US" dirty="0"/>
              <a:t>Important to note that </a:t>
            </a:r>
            <a:r>
              <a:rPr lang="en-US" dirty="0">
                <a:solidFill>
                  <a:srgbClr val="FF0000"/>
                </a:solidFill>
              </a:rPr>
              <a:t>people</a:t>
            </a:r>
            <a:r>
              <a:rPr lang="en-US" dirty="0"/>
              <a:t> operations are (</a:t>
            </a:r>
            <a:r>
              <a:rPr lang="en-US" sz="1600" dirty="0"/>
              <a:t>mostly</a:t>
            </a:r>
            <a:r>
              <a:rPr lang="en-US" dirty="0"/>
              <a:t>*) in common</a:t>
            </a:r>
          </a:p>
          <a:p>
            <a:pPr lvl="1"/>
            <a:r>
              <a:rPr lang="en-US" dirty="0"/>
              <a:t>Hardware purchasing and provisioning</a:t>
            </a:r>
          </a:p>
          <a:p>
            <a:pPr lvl="1"/>
            <a:r>
              <a:rPr lang="en-US" dirty="0"/>
              <a:t>System administration</a:t>
            </a:r>
          </a:p>
          <a:p>
            <a:pPr lvl="1"/>
            <a:r>
              <a:rPr lang="en-US" dirty="0"/>
              <a:t>Storage systems</a:t>
            </a:r>
          </a:p>
          <a:p>
            <a:pPr lvl="1"/>
            <a:r>
              <a:rPr lang="en-US" dirty="0"/>
              <a:t>Batch systems</a:t>
            </a:r>
          </a:p>
          <a:p>
            <a:pPr lvl="1"/>
            <a:r>
              <a:rPr lang="en-US" dirty="0"/>
              <a:t>Supporting services</a:t>
            </a:r>
          </a:p>
          <a:p>
            <a:pPr lvl="1"/>
            <a:endParaRPr lang="en-US" dirty="0"/>
          </a:p>
          <a:p>
            <a:pPr marL="400050" lvl="1" indent="0">
              <a:buNone/>
            </a:pPr>
            <a:r>
              <a:rPr lang="en-US" dirty="0"/>
              <a:t>* Several services on LQCD clusters traditionally independent, but slowly fixing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001BF-3605-4380-BD0A-BD79323C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[Side note on Facility operations]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CBC3-2FC8-4D9F-99A2-ECB21BD0D5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B1E7D-853C-44F7-8814-141A803FC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C0E5-6A80-453E-8AFC-6F6EA0B7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98158-2027-4B6A-AC80-B4539A604FA1}"/>
              </a:ext>
            </a:extLst>
          </p:cNvPr>
          <p:cNvSpPr txBox="1"/>
          <p:nvPr/>
        </p:nvSpPr>
        <p:spPr>
          <a:xfrm>
            <a:off x="8796528" y="1783081"/>
            <a:ext cx="2953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DUNE, Nova, MicroBoone,</a:t>
            </a:r>
            <a:br>
              <a:rPr lang="en-US" sz="1600" dirty="0"/>
            </a:br>
            <a:r>
              <a:rPr lang="en-US" sz="1600" dirty="0"/>
              <a:t>ICARUS, SBND, Mu2e, Muon g-2,</a:t>
            </a:r>
            <a:br>
              <a:rPr lang="en-US" sz="1600" dirty="0"/>
            </a:br>
            <a:r>
              <a:rPr lang="en-US" sz="1600" dirty="0"/>
              <a:t>many others…  Common funding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D3FCA2-7D65-4D48-8F45-71CD6052A4C0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708392" y="1783081"/>
            <a:ext cx="1088136" cy="415499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17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Tape: Transfers by VO (writes, reads per month)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92993-1D0B-4DA5-8B69-AFA11518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05" y="876300"/>
            <a:ext cx="8515350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522060-C88E-4A75-BB63-E388F5D0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05" y="3517039"/>
            <a:ext cx="8534400" cy="2609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B6A6D0-7A9C-4035-9290-BE5F7938C1DE}"/>
              </a:ext>
            </a:extLst>
          </p:cNvPr>
          <p:cNvSpPr txBox="1"/>
          <p:nvPr/>
        </p:nvSpPr>
        <p:spPr>
          <a:xfrm>
            <a:off x="2889504" y="1316736"/>
            <a:ext cx="194873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CMS is orange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83770B-F79A-452D-A8A6-CDCC47E2F9CE}"/>
              </a:ext>
            </a:extLst>
          </p:cNvPr>
          <p:cNvCxnSpPr/>
          <p:nvPr/>
        </p:nvCxnSpPr>
        <p:spPr>
          <a:xfrm>
            <a:off x="4838243" y="1778401"/>
            <a:ext cx="992837" cy="983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303BA9-B382-4980-9BF1-8C19D6F43DC3}"/>
              </a:ext>
            </a:extLst>
          </p:cNvPr>
          <p:cNvSpPr txBox="1"/>
          <p:nvPr/>
        </p:nvSpPr>
        <p:spPr>
          <a:xfrm>
            <a:off x="2889504" y="4002024"/>
            <a:ext cx="1628972" cy="461665"/>
          </a:xfrm>
          <a:prstGeom prst="rect">
            <a:avLst/>
          </a:prstGeom>
          <a:solidFill>
            <a:srgbClr val="99D6EA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CMS is blue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447B5-44E6-4751-A4EC-F91A8A891798}"/>
              </a:ext>
            </a:extLst>
          </p:cNvPr>
          <p:cNvCxnSpPr>
            <a:cxnSpLocks/>
          </p:cNvCxnSpPr>
          <p:nvPr/>
        </p:nvCxnSpPr>
        <p:spPr>
          <a:xfrm>
            <a:off x="4501255" y="4457130"/>
            <a:ext cx="1339350" cy="910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EDCE1D-94CB-448B-BF32-01A6CF93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to have limited / insufficient local resources</a:t>
            </a:r>
          </a:p>
          <a:p>
            <a:pPr lvl="1"/>
            <a:r>
              <a:rPr lang="en-US" dirty="0"/>
              <a:t>Need to find more elsewhere</a:t>
            </a:r>
          </a:p>
          <a:p>
            <a:endParaRPr lang="en-US" dirty="0"/>
          </a:p>
          <a:p>
            <a:r>
              <a:rPr lang="en-US" dirty="0"/>
              <a:t>Need to leverage opportunities to utilize new (not traditional HTC) resources</a:t>
            </a:r>
          </a:p>
          <a:p>
            <a:pPr lvl="1"/>
            <a:r>
              <a:rPr lang="en-US" dirty="0"/>
              <a:t>Cutting edge technology, accelerators, interconnects</a:t>
            </a:r>
          </a:p>
          <a:p>
            <a:pPr lvl="1"/>
            <a:r>
              <a:rPr lang="en-US" dirty="0"/>
              <a:t>Massive size</a:t>
            </a:r>
          </a:p>
          <a:p>
            <a:pPr lvl="1"/>
            <a:r>
              <a:rPr lang="en-US" dirty="0"/>
              <a:t>Better economics</a:t>
            </a:r>
          </a:p>
          <a:p>
            <a:endParaRPr lang="en-US" dirty="0"/>
          </a:p>
          <a:p>
            <a:r>
              <a:rPr lang="en-US" dirty="0"/>
              <a:t>Want to break ties of distinct physical resources (clusters, etc.) that are closely matched to their logical function (support of an experiment or project)</a:t>
            </a:r>
          </a:p>
          <a:p>
            <a:pPr lvl="1"/>
            <a:r>
              <a:rPr lang="en-US" dirty="0"/>
              <a:t>Current model of sharing (WLCG, OSG), as pledges or opportunistic, are largely on similar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E3233-9E3C-4A47-ABAA-556543E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96C1-351E-4009-842D-5293A7FF1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4079-6C5C-4C7C-AABF-1687300DF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BB70A-A86B-442A-9699-19677E36B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EDCE1D-94CB-448B-BF32-01A6CF93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understand the importance of </a:t>
            </a:r>
            <a:r>
              <a:rPr lang="en-US" dirty="0">
                <a:solidFill>
                  <a:srgbClr val="FF0000"/>
                </a:solidFill>
              </a:rPr>
              <a:t>data locality </a:t>
            </a:r>
            <a:r>
              <a:rPr lang="en-US" dirty="0"/>
              <a:t>and networks</a:t>
            </a:r>
          </a:p>
          <a:p>
            <a:r>
              <a:rPr lang="en-US" dirty="0"/>
              <a:t>Must support </a:t>
            </a:r>
            <a:r>
              <a:rPr lang="en-US" dirty="0">
                <a:solidFill>
                  <a:srgbClr val="FF0000"/>
                </a:solidFill>
              </a:rPr>
              <a:t>variety of architectures</a:t>
            </a:r>
          </a:p>
          <a:p>
            <a:pPr lvl="1"/>
            <a:r>
              <a:rPr lang="en-US" dirty="0"/>
              <a:t>Need container build and management infrastructure</a:t>
            </a:r>
          </a:p>
          <a:p>
            <a:r>
              <a:rPr lang="en-US" dirty="0"/>
              <a:t>Must understand </a:t>
            </a:r>
            <a:r>
              <a:rPr lang="en-US" dirty="0">
                <a:solidFill>
                  <a:srgbClr val="FF0000"/>
                </a:solidFill>
              </a:rPr>
              <a:t>local storage limitations </a:t>
            </a:r>
            <a:r>
              <a:rPr lang="en-US" dirty="0"/>
              <a:t>(both on node and on system/cluster)</a:t>
            </a:r>
          </a:p>
          <a:p>
            <a:pPr lvl="1"/>
            <a:r>
              <a:rPr lang="en-US" dirty="0"/>
              <a:t>Often optimized for speed/latency, not capacity</a:t>
            </a:r>
          </a:p>
          <a:p>
            <a:r>
              <a:rPr lang="en-US" dirty="0"/>
              <a:t>Must deal with In/Out </a:t>
            </a:r>
            <a:r>
              <a:rPr lang="en-US" dirty="0">
                <a:solidFill>
                  <a:srgbClr val="FF0000"/>
                </a:solidFill>
              </a:rPr>
              <a:t>WAN access limitations</a:t>
            </a:r>
          </a:p>
          <a:p>
            <a:pPr lvl="1"/>
            <a:r>
              <a:rPr lang="en-US" dirty="0"/>
              <a:t>for code (cvmfs), data, workload management, conditions, …</a:t>
            </a:r>
          </a:p>
          <a:p>
            <a:r>
              <a:rPr lang="en-US" dirty="0"/>
              <a:t>Must work with expanded </a:t>
            </a:r>
            <a:r>
              <a:rPr lang="en-US" dirty="0">
                <a:solidFill>
                  <a:srgbClr val="FF0000"/>
                </a:solidFill>
              </a:rPr>
              <a:t>proposal / allocation / purchase </a:t>
            </a:r>
            <a:r>
              <a:rPr lang="en-US" dirty="0"/>
              <a:t>method</a:t>
            </a:r>
          </a:p>
          <a:p>
            <a:r>
              <a:rPr lang="en-US" dirty="0"/>
              <a:t>Need more extensive and complex </a:t>
            </a:r>
            <a:r>
              <a:rPr lang="en-US" dirty="0">
                <a:solidFill>
                  <a:srgbClr val="FF0000"/>
                </a:solidFill>
              </a:rPr>
              <a:t>monitoring</a:t>
            </a:r>
          </a:p>
          <a:p>
            <a:r>
              <a:rPr lang="en-US" dirty="0"/>
              <a:t>Need more extensive and complex </a:t>
            </a:r>
            <a:r>
              <a:rPr lang="en-US" dirty="0">
                <a:solidFill>
                  <a:srgbClr val="FF0000"/>
                </a:solidFill>
              </a:rPr>
              <a:t>accounting</a:t>
            </a:r>
          </a:p>
          <a:p>
            <a:r>
              <a:rPr lang="en-US" dirty="0"/>
              <a:t>Need more complex (federated?) </a:t>
            </a:r>
            <a:r>
              <a:rPr lang="en-US" dirty="0">
                <a:solidFill>
                  <a:srgbClr val="FF0000"/>
                </a:solidFill>
              </a:rPr>
              <a:t>authentication / authorization </a:t>
            </a:r>
            <a:r>
              <a:rPr lang="en-US" dirty="0"/>
              <a:t>infrastructure</a:t>
            </a:r>
          </a:p>
          <a:p>
            <a:r>
              <a:rPr lang="en-US" dirty="0"/>
              <a:t>Need to understand impact of </a:t>
            </a:r>
            <a:r>
              <a:rPr lang="en-US" dirty="0">
                <a:solidFill>
                  <a:srgbClr val="FF0000"/>
                </a:solidFill>
              </a:rPr>
              <a:t>limited support </a:t>
            </a:r>
            <a:r>
              <a:rPr lang="en-US" dirty="0"/>
              <a:t>at remote sites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E3233-9E3C-4A47-ABAA-556543E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moving from homogeneous to heterogeneous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96C1-351E-4009-842D-5293A7FF1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4079-6C5C-4C7C-AABF-1687300DF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BB70A-A86B-442A-9699-19677E36B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0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EDCE1D-94CB-448B-BF32-01A6CF93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to a logical workload description based on characteristics of job, and match to physical resource satisfying those attributes</a:t>
            </a:r>
          </a:p>
          <a:p>
            <a:pPr lvl="1"/>
            <a:r>
              <a:rPr lang="en-US" dirty="0"/>
              <a:t>Allows significant expansion of types of jobs and match to heterogeneous resources: HPC sites, commercial clouds</a:t>
            </a:r>
          </a:p>
          <a:p>
            <a:endParaRPr lang="en-US" dirty="0"/>
          </a:p>
          <a:p>
            <a:r>
              <a:rPr lang="en-US" dirty="0"/>
              <a:t>Supply a “</a:t>
            </a:r>
            <a:r>
              <a:rPr lang="en-US" dirty="0">
                <a:solidFill>
                  <a:srgbClr val="FF0000"/>
                </a:solidFill>
              </a:rPr>
              <a:t>science gateway</a:t>
            </a:r>
            <a:r>
              <a:rPr lang="en-US" dirty="0"/>
              <a:t>” for workloads, implemented as </a:t>
            </a:r>
            <a:r>
              <a:rPr lang="en-US" dirty="0">
                <a:solidFill>
                  <a:srgbClr val="FF0000"/>
                </a:solidFill>
              </a:rPr>
              <a:t>HEPCloud</a:t>
            </a:r>
          </a:p>
          <a:p>
            <a:pPr lvl="1"/>
            <a:r>
              <a:rPr lang="en-US" dirty="0"/>
              <a:t>Provisioning based on workload / job characteristics</a:t>
            </a:r>
          </a:p>
          <a:p>
            <a:pPr lvl="2"/>
            <a:r>
              <a:rPr lang="en-US" dirty="0"/>
              <a:t>E.g. memory, MPI, architecture, accelerators, allocations, funding, storage…</a:t>
            </a:r>
          </a:p>
          <a:p>
            <a:pPr lvl="1"/>
            <a:r>
              <a:rPr lang="en-US" dirty="0"/>
              <a:t>“Best match” made by Decision Engine to resource attributes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E3233-9E3C-4A47-ABAA-556543E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expand the “facility”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96C1-351E-4009-842D-5293A7FF1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4079-6C5C-4C7C-AABF-1687300DF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BB70A-A86B-442A-9699-19677E36B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4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EDCE1D-94CB-448B-BF32-01A6CF93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HEPCloud system</a:t>
            </a:r>
          </a:p>
          <a:p>
            <a:pPr lvl="1"/>
            <a:r>
              <a:rPr lang="en-US" dirty="0"/>
              <a:t>Have DOE ATO and went “live” this Tuesday, 12-March-2019 ! </a:t>
            </a:r>
          </a:p>
          <a:p>
            <a:pPr lvl="2"/>
            <a:r>
              <a:rPr lang="en-US" dirty="0"/>
              <a:t>Accessing local clusters, NERSC, Amazon, Google</a:t>
            </a:r>
          </a:p>
          <a:p>
            <a:pPr lvl="1"/>
            <a:r>
              <a:rPr lang="en-US" dirty="0"/>
              <a:t>Job submission will look the same, now with additional optional attributes</a:t>
            </a:r>
          </a:p>
          <a:p>
            <a:pPr lvl="1"/>
            <a:r>
              <a:rPr lang="en-US" dirty="0"/>
              <a:t>On-boarding of experiments serially to ease transition</a:t>
            </a:r>
          </a:p>
          <a:p>
            <a:pPr lvl="2"/>
            <a:r>
              <a:rPr lang="en-US" dirty="0"/>
              <a:t>CMS – interface to global mechanism</a:t>
            </a:r>
          </a:p>
          <a:p>
            <a:pPr lvl="2"/>
            <a:r>
              <a:rPr lang="en-US" dirty="0"/>
              <a:t>Nova, Mu2e, DUNE – utilize Fermilab jobsub mechanism</a:t>
            </a:r>
          </a:p>
          <a:p>
            <a:r>
              <a:rPr lang="en-US" dirty="0"/>
              <a:t>Initially directing location-agnostic processing (compute cycles)</a:t>
            </a:r>
          </a:p>
          <a:p>
            <a:pPr lvl="1"/>
            <a:r>
              <a:rPr lang="en-US" dirty="0"/>
              <a:t>“Low-hanging fruit”</a:t>
            </a:r>
          </a:p>
          <a:p>
            <a:r>
              <a:rPr lang="en-US" dirty="0"/>
              <a:t>Matching with storage is more challenging, with continued development</a:t>
            </a:r>
          </a:p>
          <a:p>
            <a:pPr lvl="1"/>
            <a:r>
              <a:rPr lang="en-US" dirty="0"/>
              <a:t>Move towards unified data management</a:t>
            </a:r>
          </a:p>
          <a:p>
            <a:pPr lvl="1"/>
            <a:r>
              <a:rPr lang="en-US" dirty="0"/>
              <a:t>Co-scheduling as needed / when possible</a:t>
            </a:r>
          </a:p>
          <a:p>
            <a:r>
              <a:rPr lang="en-US" dirty="0"/>
              <a:t>Will add more sites in future: LCFs,  NSF/XSEDE sites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E3233-9E3C-4A47-ABAA-556543E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96C1-351E-4009-842D-5293A7FF1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4079-6C5C-4C7C-AABF-1687300DF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Future Facility Plans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BB70A-A86B-442A-9699-19677E36B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4526B-A14C-4409-BCF9-ABBED0B0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CMS Tier-1 and LPC</a:t>
            </a:r>
            <a:r>
              <a:rPr lang="en-US" dirty="0"/>
              <a:t>: to meet pledge and provide analysis platform, </a:t>
            </a:r>
            <a:r>
              <a:rPr lang="en-US" dirty="0">
                <a:solidFill>
                  <a:srgbClr val="FF0000"/>
                </a:solidFill>
              </a:rPr>
              <a:t>~27K cores</a:t>
            </a:r>
            <a:r>
              <a:rPr lang="en-US" dirty="0"/>
              <a:t>, 285 kHS06</a:t>
            </a:r>
          </a:p>
          <a:p>
            <a:r>
              <a:rPr lang="en-US" dirty="0">
                <a:solidFill>
                  <a:srgbClr val="FF0000"/>
                </a:solidFill>
              </a:rPr>
              <a:t>FermiGrid</a:t>
            </a:r>
            <a:r>
              <a:rPr lang="en-US" dirty="0"/>
              <a:t>: Intensity Frontier and other HTC usage, </a:t>
            </a:r>
            <a:r>
              <a:rPr lang="en-US" dirty="0">
                <a:solidFill>
                  <a:srgbClr val="FF0000"/>
                </a:solidFill>
              </a:rPr>
              <a:t>~19K cores</a:t>
            </a:r>
            <a:r>
              <a:rPr lang="en-US" dirty="0"/>
              <a:t>, 200 kHS06 </a:t>
            </a:r>
          </a:p>
          <a:p>
            <a:r>
              <a:rPr lang="en-US" dirty="0">
                <a:solidFill>
                  <a:srgbClr val="FF0000"/>
                </a:solidFill>
              </a:rPr>
              <a:t>LQCD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: allocated, high speed interconnect (</a:t>
            </a:r>
            <a:r>
              <a:rPr lang="en-US" dirty="0">
                <a:solidFill>
                  <a:srgbClr val="FF0000"/>
                </a:solidFill>
              </a:rPr>
              <a:t>IB</a:t>
            </a:r>
            <a:r>
              <a:rPr lang="en-US" dirty="0"/>
              <a:t>), some </a:t>
            </a:r>
            <a:r>
              <a:rPr lang="en-US" dirty="0">
                <a:solidFill>
                  <a:srgbClr val="FF0000"/>
                </a:solidFill>
              </a:rPr>
              <a:t>GPUs</a:t>
            </a:r>
          </a:p>
          <a:p>
            <a:pPr lvl="2"/>
            <a:r>
              <a:rPr lang="en-US" dirty="0"/>
              <a:t>Existing: </a:t>
            </a:r>
          </a:p>
          <a:p>
            <a:pPr lvl="3"/>
            <a:r>
              <a:rPr lang="en-US" dirty="0"/>
              <a:t>pi0	:   5,024 cores						--- only ~1/4 allocated to LQCD post 2019</a:t>
            </a:r>
          </a:p>
          <a:p>
            <a:pPr lvl="3"/>
            <a:r>
              <a:rPr lang="en-US" dirty="0"/>
              <a:t>pi0G	:     512 cores, 128 K40 GPUs			--- no allocation to LQCD post 2019</a:t>
            </a:r>
          </a:p>
          <a:p>
            <a:pPr lvl="3"/>
            <a:r>
              <a:rPr lang="en-US" dirty="0"/>
              <a:t>Bc	:   7,168 cores						---</a:t>
            </a:r>
          </a:p>
          <a:p>
            <a:pPr lvl="3"/>
            <a:r>
              <a:rPr lang="en-US" dirty="0"/>
              <a:t>Ds	:   6,272 cores						   |  All these are ancient</a:t>
            </a:r>
          </a:p>
          <a:p>
            <a:pPr lvl="3"/>
            <a:r>
              <a:rPr lang="en-US" dirty="0"/>
              <a:t>DsG	:     320 cores, 80 Tesla M2050 GPUs	---</a:t>
            </a:r>
          </a:p>
          <a:p>
            <a:pPr lvl="2"/>
            <a:r>
              <a:rPr lang="en-US" dirty="0"/>
              <a:t>Bid in progress:</a:t>
            </a:r>
          </a:p>
          <a:p>
            <a:pPr lvl="3"/>
            <a:r>
              <a:rPr lang="en-US" dirty="0"/>
              <a:t>IC	:  ~75 nodes (Cascade Lake?) + 5 nodes with dual Voltas  --- 92% LQCD allocated </a:t>
            </a:r>
          </a:p>
          <a:p>
            <a:r>
              <a:rPr lang="en-US" dirty="0">
                <a:solidFill>
                  <a:srgbClr val="FF0000"/>
                </a:solidFill>
              </a:rPr>
              <a:t>Wilson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cluster</a:t>
            </a:r>
            <a:r>
              <a:rPr lang="en-US" dirty="0"/>
              <a:t>: development with various accelerators, </a:t>
            </a:r>
            <a:r>
              <a:rPr lang="en-US" dirty="0">
                <a:solidFill>
                  <a:srgbClr val="FF0000"/>
                </a:solidFill>
              </a:rPr>
              <a:t>small HPC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A3BE-3945-4F2C-954F-17CC832165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Processing: Summary of current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45CA-E3BB-4E01-828D-297B4B7166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88054-944D-4A20-B8C0-4B8A55EF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762A-1B43-4129-9C80-E2E240F7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0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B6F962-0F31-4166-A0E1-B531F98E6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 Tier-1 pledge: 260 kHS06  (285 kHS06 currently available)</a:t>
            </a:r>
            <a:br>
              <a:rPr lang="en-US" dirty="0"/>
            </a:br>
            <a:r>
              <a:rPr lang="en-US" dirty="0"/>
              <a:t>2020-2021  pledge: 338 kHS06  (need to replace retirements, add some)</a:t>
            </a:r>
          </a:p>
          <a:p>
            <a:pPr lvl="3"/>
            <a:endParaRPr lang="en-US" dirty="0"/>
          </a:p>
          <a:p>
            <a:r>
              <a:rPr lang="en-US" dirty="0"/>
              <a:t>2019 CMS HPC allocations (requested annually)</a:t>
            </a:r>
          </a:p>
          <a:p>
            <a:pPr lvl="1"/>
            <a:r>
              <a:rPr lang="en-US" sz="2000" dirty="0"/>
              <a:t>DOE</a:t>
            </a:r>
          </a:p>
          <a:p>
            <a:pPr lvl="2"/>
            <a:r>
              <a:rPr lang="en-US" sz="1800" dirty="0"/>
              <a:t>NERSC (82M hours Cori)</a:t>
            </a:r>
          </a:p>
          <a:p>
            <a:pPr lvl="2"/>
            <a:r>
              <a:rPr lang="en-US" sz="1800" dirty="0"/>
              <a:t>ALCF (0.5M hours Theta)</a:t>
            </a:r>
          </a:p>
          <a:p>
            <a:pPr lvl="1"/>
            <a:r>
              <a:rPr lang="en-US" sz="2000" dirty="0"/>
              <a:t>NSF/XSEDE</a:t>
            </a:r>
          </a:p>
          <a:p>
            <a:pPr lvl="2"/>
            <a:r>
              <a:rPr lang="en-US" sz="1800" dirty="0"/>
              <a:t>SDCS (Comet), PSC (Bridges), TACC (Stampede)</a:t>
            </a:r>
          </a:p>
          <a:p>
            <a:pPr lvl="3"/>
            <a:endParaRPr lang="en-US" dirty="0"/>
          </a:p>
          <a:p>
            <a:r>
              <a:rPr lang="en-US" dirty="0"/>
              <a:t>Eventually expand T1_US_FNAL to include all HPC allocations</a:t>
            </a:r>
          </a:p>
          <a:p>
            <a:pPr lvl="1"/>
            <a:r>
              <a:rPr lang="en-US" sz="2000" dirty="0"/>
              <a:t>Map workflow characteristics to resource capabilities</a:t>
            </a:r>
          </a:p>
          <a:p>
            <a:pPr lvl="1"/>
            <a:r>
              <a:rPr lang="en-US" sz="2000" dirty="0"/>
              <a:t>Meet some of the pledge with external resources</a:t>
            </a:r>
          </a:p>
          <a:p>
            <a:pPr lvl="1"/>
            <a:r>
              <a:rPr lang="en-US" sz="2000" dirty="0"/>
              <a:t>Discussion started if and how some part of the pledge can be met with external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CD520-783B-433E-B77A-A0BE6747FF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Processing future: CMS use of HEPCloud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EBFD-DCA5-45EB-99EC-26E48A7461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3/14/2019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D320-68A2-4FA1-9355-1C17897A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Future Facility Plans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F3CBF-4CEC-4052-865B-5BF2030AB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779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type xmlns="be3f9213-c5b7-4449-80a1-edafd8f66b2b">scpmt-pres</Worktype>
    <fajd xmlns="be3f9213-c5b7-4449-80a1-edafd8f66b2b">2018-02-20T06:00:00+00:00</fajd>
    <Year xmlns="be3f9213-c5b7-4449-80a1-edafd8f66b2b">2019</Year>
    <Document_x0020_Type xmlns="b2a470d6-0deb-4550-8ae0-d7ea8881e2b6">Technical Document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226A9081EE44C8ECEE733CAFE383C" ma:contentTypeVersion="4" ma:contentTypeDescription="Create a new document." ma:contentTypeScope="" ma:versionID="dad6e2b33e057fec8a2b65ef81173f5c">
  <xsd:schema xmlns:xsd="http://www.w3.org/2001/XMLSchema" xmlns:xs="http://www.w3.org/2001/XMLSchema" xmlns:p="http://schemas.microsoft.com/office/2006/metadata/properties" xmlns:ns2="b2a470d6-0deb-4550-8ae0-d7ea8881e2b6" xmlns:ns3="3427cf1b-08f6-4349-98e1-9c40df501855" xmlns:ns4="be3f9213-c5b7-4449-80a1-edafd8f66b2b" targetNamespace="http://schemas.microsoft.com/office/2006/metadata/properties" ma:root="true" ma:fieldsID="7c1914b9f76f476a560112ec92a6d00d" ns2:_="" ns3:_="" ns4:_="">
    <xsd:import namespace="b2a470d6-0deb-4550-8ae0-d7ea8881e2b6"/>
    <xsd:import namespace="3427cf1b-08f6-4349-98e1-9c40df501855"/>
    <xsd:import namespace="be3f9213-c5b7-4449-80a1-edafd8f66b2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_dlc_DocId" minOccurs="0"/>
                <xsd:element ref="ns3:_dlc_DocIdUrl" minOccurs="0"/>
                <xsd:element ref="ns3:_dlc_DocIdPersistId" minOccurs="0"/>
                <xsd:element ref="ns4:Year" minOccurs="0"/>
                <xsd:element ref="ns4:Worktype" minOccurs="0"/>
                <xsd:element ref="ns4:faj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70d6-0deb-4550-8ae0-d7ea8881e2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scription="Field to indicate the type of document this document is such as Project Charter, Project Schedule, Meeting Minutes, Meeting Agenda, etc." ma:format="Dropdown" ma:internalName="Document_x0020_Type">
      <xsd:simpleType>
        <xsd:restriction base="dms:Choice">
          <xsd:enumeration value="Action Item List"/>
          <xsd:enumeration value="Change Request Log"/>
          <xsd:enumeration value="Communications Plan"/>
          <xsd:enumeration value="Decision Log"/>
          <xsd:enumeration value="Design Document"/>
          <xsd:enumeration value="Issues Log"/>
          <xsd:enumeration value="Lesson Learned"/>
          <xsd:enumeration value="Management and Organization Structure"/>
          <xsd:enumeration value="Meeting Minutes"/>
          <xsd:enumeration value="Project Acceptance Criteria"/>
          <xsd:enumeration value="Project Charter"/>
          <xsd:enumeration value="Project Cost Estimate"/>
          <xsd:enumeration value="Project Management Workbook"/>
          <xsd:enumeration value="Project Summary"/>
          <xsd:enumeration value="Requirements Document"/>
          <xsd:enumeration value="Risk Register"/>
          <xsd:enumeration value="Schedule"/>
          <xsd:enumeration value="Security Management Plan"/>
          <xsd:enumeration value="Technical Document"/>
          <xsd:enumeration value="Weekly Status Repor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f9213-c5b7-4449-80a1-edafd8f66b2b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Fiscal Year" ma:description="" ma:format="Dropdown" ma:internalName="Year">
      <xsd:simpleType>
        <xsd:restriction base="dms:Choice"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Worktype" ma:index="13" nillable="true" ma:displayName="Worktype" ma:description="" ma:format="Dropdown" ma:internalName="Worktype">
      <xsd:simpleType>
        <xsd:restriction base="dms:Choice">
          <xsd:enumeration value="scpmt-prep"/>
          <xsd:enumeration value="scpmt-pres"/>
          <xsd:enumeration value="scpmt-report"/>
          <xsd:enumeration value="sppmwg"/>
          <xsd:enumeration value="other"/>
        </xsd:restriction>
      </xsd:simpleType>
    </xsd:element>
    <xsd:element name="fajd" ma:index="14" nillable="true" ma:displayName="Date and Time" ma:internalName="faj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82C9242-2192-46C8-9A87-482060C92F36}">
  <ds:schemaRefs>
    <ds:schemaRef ds:uri="3427cf1b-08f6-4349-98e1-9c40df501855"/>
    <ds:schemaRef ds:uri="http://schemas.microsoft.com/office/2006/documentManagement/types"/>
    <ds:schemaRef ds:uri="be3f9213-c5b7-4449-80a1-edafd8f66b2b"/>
    <ds:schemaRef ds:uri="b2a470d6-0deb-4550-8ae0-d7ea8881e2b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8B690E-AB40-4720-B5CA-C3F5D42B65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470d6-0deb-4550-8ae0-d7ea8881e2b6"/>
    <ds:schemaRef ds:uri="3427cf1b-08f6-4349-98e1-9c40df501855"/>
    <ds:schemaRef ds:uri="be3f9213-c5b7-4449-80a1-edafd8f66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DC48F-084A-46AD-B685-DF7E0D3697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75347A-170C-4BDD-A796-83022099F2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7375</TotalTime>
  <Words>1742</Words>
  <Application>Microsoft Office PowerPoint</Application>
  <PresentationFormat>Widescreen</PresentationFormat>
  <Paragraphs>459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</vt:lpstr>
      <vt:lpstr>Fermilab_PPT_090815</vt:lpstr>
      <vt:lpstr>PowerPoint Presentation</vt:lpstr>
      <vt:lpstr>Outline</vt:lpstr>
      <vt:lpstr>[Side note on Facility operations]</vt:lpstr>
      <vt:lpstr>Motivation for change</vt:lpstr>
      <vt:lpstr>Complications moving from homogeneous to heterogeneous</vt:lpstr>
      <vt:lpstr>Solution: expand the “facility”</vt:lpstr>
      <vt:lpstr>HEPCloud</vt:lpstr>
      <vt:lpstr>Processing: Summary of current resources</vt:lpstr>
      <vt:lpstr>Processing future: CMS use of HEPCloud</vt:lpstr>
      <vt:lpstr>Processing future: Public HTC Requests</vt:lpstr>
      <vt:lpstr>Processing future: Public HTC resources</vt:lpstr>
      <vt:lpstr>Processing future: HPC/accelerator</vt:lpstr>
      <vt:lpstr>Processing future: Summary</vt:lpstr>
      <vt:lpstr>Storage: Current usage</vt:lpstr>
      <vt:lpstr>Storage: Current usage</vt:lpstr>
      <vt:lpstr>Public dCache disk: Warranty expiration dates </vt:lpstr>
      <vt:lpstr>Tape: Hardware status</vt:lpstr>
      <vt:lpstr>Tape: Software status, plans</vt:lpstr>
      <vt:lpstr>Tape: Volume of “Public” (=not CMS) new tape requests</vt:lpstr>
      <vt:lpstr>Tape: Integral</vt:lpstr>
      <vt:lpstr>Storage future: Summary</vt:lpstr>
      <vt:lpstr>Conclusions</vt:lpstr>
      <vt:lpstr>Backup slides</vt:lpstr>
      <vt:lpstr>Disk: numbers</vt:lpstr>
      <vt:lpstr>dCache disk: Resources</vt:lpstr>
      <vt:lpstr>dCache disk: Analysis / Persistent</vt:lpstr>
      <vt:lpstr>dCache disk: Dedicated</vt:lpstr>
      <vt:lpstr>Disk: dCache Transfers by VO (per month)</vt:lpstr>
      <vt:lpstr>Tape: Integral, CMS &amp; Public on new media</vt:lpstr>
      <vt:lpstr>Tape: Transfers by VO (writes, reads per month)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Resources_and_Requests_2019</dc:title>
  <dc:creator>Stuart C. Fuess x2452 05311N</dc:creator>
  <cp:lastModifiedBy>Stuart C. Fuess x2452 05311N</cp:lastModifiedBy>
  <cp:revision>591</cp:revision>
  <cp:lastPrinted>2019-03-13T19:05:46Z</cp:lastPrinted>
  <dcterms:created xsi:type="dcterms:W3CDTF">2016-04-24T19:25:25Z</dcterms:created>
  <dcterms:modified xsi:type="dcterms:W3CDTF">2019-03-14T14:37:25Z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0x010100C4F226A9081EE44C8ECEE733CAFE383C</vt:lpwstr>
  </property>
</Properties>
</file>