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265" r:id="rId3"/>
    <p:sldId id="483" r:id="rId4"/>
    <p:sldId id="447" r:id="rId5"/>
    <p:sldId id="485" r:id="rId6"/>
    <p:sldId id="486" r:id="rId7"/>
    <p:sldId id="487" r:id="rId8"/>
    <p:sldId id="488" r:id="rId9"/>
    <p:sldId id="478" r:id="rId10"/>
    <p:sldId id="479" r:id="rId11"/>
    <p:sldId id="480" r:id="rId12"/>
    <p:sldId id="481" r:id="rId13"/>
    <p:sldId id="48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0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561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13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9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02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0EC085-8786-416F-9B10-3FE59B803864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EC41185-EDFC-4091-9EC2-84BE9536EF65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0EFD8DE-221B-49E6-8DD9-2E52D04985FE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C46748B-B210-446F-85DE-6F0B79882B2E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AC39C38-6CE3-4099-9C28-05E4631F9217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38F486C-F0AC-4751-BC46-C349F9D32D19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5A9C0CC-3142-4D74-9440-0A3F892A3E15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127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8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4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22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338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74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159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806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64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Wednesday, October 23, 2013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44C4D-BEB7-4624-8D2A-34E58A073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1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7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3/7/2019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Summer Booster Studies Plan</a:t>
            </a:r>
            <a:endParaRPr lang="en-US" altLang="en-US" sz="28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Jeffrey Eldred,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Proton Source </a:t>
            </a:r>
          </a:p>
          <a:p>
            <a:pPr eaLnBrk="1" hangingPunct="1"/>
            <a:r>
              <a:rPr lang="en-US" dirty="0"/>
              <a:t>Proton PMG / All Experimenters' Meeting</a:t>
            </a:r>
          </a:p>
          <a:p>
            <a:r>
              <a:rPr lang="en-US" dirty="0"/>
              <a:t>March 7th 2019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Fermilab Support:</a:t>
            </a:r>
            <a:r>
              <a:rPr lang="en-US" sz="2200" dirty="0">
                <a:solidFill>
                  <a:schemeClr val="accent6"/>
                </a:solidFill>
              </a:rPr>
              <a:t> Vladimir </a:t>
            </a:r>
            <a:r>
              <a:rPr lang="en-US" sz="2200" dirty="0" err="1">
                <a:solidFill>
                  <a:schemeClr val="accent6"/>
                </a:solidFill>
              </a:rPr>
              <a:t>Shiltsev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chemeClr val="accent6"/>
                </a:solidFill>
              </a:rPr>
              <a:t>Time: </a:t>
            </a:r>
            <a:r>
              <a:rPr lang="en-US" altLang="en-US" sz="2200" dirty="0">
                <a:solidFill>
                  <a:schemeClr val="accent6"/>
                </a:solidFill>
              </a:rPr>
              <a:t>1 parasitic shift + </a:t>
            </a:r>
            <a:r>
              <a:rPr lang="en-US" sz="2200" dirty="0">
                <a:solidFill>
                  <a:schemeClr val="accent6"/>
                </a:solidFill>
              </a:rPr>
              <a:t>2 dedicated shifts.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Plan: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Scan intensity, tune, chromaticity, correctors.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Observe emittance growth and losses.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Motivation: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Understand the space-charge limit.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Tuning for operational improvement.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S.09 Study:  </a:t>
            </a:r>
            <a:r>
              <a:rPr lang="en-US" sz="2400" dirty="0">
                <a:solidFill>
                  <a:schemeClr val="accent6"/>
                </a:solidFill>
              </a:rPr>
              <a:t>Parameter Scan for Emittance Growth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20608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Fermilab Support:</a:t>
            </a:r>
            <a:r>
              <a:rPr lang="en-US" sz="2200" dirty="0">
                <a:solidFill>
                  <a:schemeClr val="accent6"/>
                </a:solidFill>
              </a:rPr>
              <a:t> Alexey Burov and Valeri Lebedev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chemeClr val="accent6"/>
                </a:solidFill>
              </a:rPr>
              <a:t>Time: </a:t>
            </a:r>
            <a:r>
              <a:rPr lang="en-US" altLang="en-US" sz="2200" dirty="0">
                <a:solidFill>
                  <a:schemeClr val="accent6"/>
                </a:solidFill>
              </a:rPr>
              <a:t>2 parasitic shifts + </a:t>
            </a:r>
            <a:r>
              <a:rPr lang="en-US" sz="2200" dirty="0">
                <a:solidFill>
                  <a:schemeClr val="accent6"/>
                </a:solidFill>
              </a:rPr>
              <a:t>1 dedicated shift.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Plan: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Measure instability thresholds in terms of minimum chromaticity and damper gains.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Determine whether space-charge affects instability thresholds.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Vary emittance if possible and study impact.</a:t>
            </a: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Motivation: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Evaluate Burov’s important beam-dynamics theory.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Understand instabilities in future high-intensity accelerators.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S.01 Study:  </a:t>
            </a:r>
            <a:r>
              <a:rPr lang="en-US" sz="2400" dirty="0">
                <a:solidFill>
                  <a:schemeClr val="accent6"/>
                </a:solidFill>
              </a:rPr>
              <a:t>Charged-Dominated Instabilities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31707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Fermilab Support:</a:t>
            </a:r>
            <a:r>
              <a:rPr lang="en-US" sz="2200" dirty="0">
                <a:solidFill>
                  <a:schemeClr val="accent6"/>
                </a:solidFill>
              </a:rPr>
              <a:t> Yuri </a:t>
            </a:r>
            <a:r>
              <a:rPr lang="en-US" sz="2200" dirty="0" err="1">
                <a:solidFill>
                  <a:schemeClr val="accent6"/>
                </a:solidFill>
              </a:rPr>
              <a:t>Alexahin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chemeClr val="accent6"/>
                </a:solidFill>
              </a:rPr>
              <a:t>Time: </a:t>
            </a:r>
            <a:r>
              <a:rPr lang="en-US" sz="2200" dirty="0">
                <a:solidFill>
                  <a:schemeClr val="accent6"/>
                </a:solidFill>
              </a:rPr>
              <a:t>1 dedicated shift.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Plan: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Measure phase-advance around Booster ring.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Vary intensity, observe phase-advance and closed-orbit.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Motivation: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Understand sources of instabilities, Booster intensity limits.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Support </a:t>
            </a:r>
            <a:r>
              <a:rPr lang="en-US" sz="2200" b="1" dirty="0">
                <a:solidFill>
                  <a:schemeClr val="tx1"/>
                </a:solidFill>
              </a:rPr>
              <a:t>S.03 </a:t>
            </a:r>
            <a:r>
              <a:rPr lang="en-US" sz="2200" dirty="0">
                <a:solidFill>
                  <a:schemeClr val="accent6"/>
                </a:solidFill>
              </a:rPr>
              <a:t>study on lattice super-periodicity.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S.05 Study:  </a:t>
            </a:r>
            <a:r>
              <a:rPr lang="en-US" sz="2400" dirty="0">
                <a:solidFill>
                  <a:schemeClr val="accent6"/>
                </a:solidFill>
              </a:rPr>
              <a:t>Phase-advance &amp; Impedance around Booster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27920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3"/>
                </a:solidFill>
              </a:rPr>
              <a:t>PIP-II: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      </a:t>
            </a:r>
            <a:r>
              <a:rPr lang="en-US" sz="2200" dirty="0">
                <a:solidFill>
                  <a:schemeClr val="accent6"/>
                </a:solidFill>
              </a:rPr>
              <a:t>Improvements we need to get Booster to 6.5e12 protons.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4"/>
                </a:solidFill>
              </a:rPr>
              <a:t>PIP-I+: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	Improvements needed to prepare for PIP-II.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      Improvements that can increase intensity right now.</a:t>
            </a: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 b="1" dirty="0">
                <a:solidFill>
                  <a:schemeClr val="accent6"/>
                </a:solidFill>
              </a:rPr>
              <a:t>	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rgbClr val="7030A0"/>
                </a:solidFill>
              </a:rPr>
              <a:t>Summer Booster Studies: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	Not exactly part of </a:t>
            </a:r>
            <a:r>
              <a:rPr lang="en-US" sz="2200" dirty="0">
                <a:solidFill>
                  <a:schemeClr val="accent4"/>
                </a:solidFill>
              </a:rPr>
              <a:t>PIP-I+</a:t>
            </a:r>
            <a:r>
              <a:rPr lang="en-US" sz="2200" dirty="0">
                <a:solidFill>
                  <a:schemeClr val="accent6"/>
                </a:solidFill>
              </a:rPr>
              <a:t>, but clearly aligned.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	We are studying the “known unknowns”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	Are there any roadblocks and what can we do?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	Can we understand the Booster in a broader context?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We will do several Booster studies and we will invite visitors to participate and collaborate.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Booster Studies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27721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F97282-EEAA-4763-928D-6C548B1111A2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F5B42A2-66C8-4C51-8727-BEF422F37C32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Current Booster Studies Schedule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6032A7-4828-4332-924E-AFA613555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20" y="1361362"/>
            <a:ext cx="8900903" cy="15479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ACAE18-3D8B-4A11-AF08-9A284A397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507" y="139521"/>
            <a:ext cx="2010984" cy="1098368"/>
          </a:xfrm>
          <a:prstGeom prst="rect">
            <a:avLst/>
          </a:prstGeom>
        </p:spPr>
      </p:pic>
      <p:sp>
        <p:nvSpPr>
          <p:cNvPr id="16" name="Content Placeholder 29">
            <a:extLst>
              <a:ext uri="{FF2B5EF4-FFF2-40B4-BE49-F238E27FC236}">
                <a16:creationId xmlns:a16="http://schemas.microsoft.com/office/drawing/2014/main" id="{46E7CFC5-CBF0-4840-9957-BBCD40324DB5}"/>
              </a:ext>
            </a:extLst>
          </p:cNvPr>
          <p:cNvSpPr txBox="1">
            <a:spLocks/>
          </p:cNvSpPr>
          <p:nvPr/>
        </p:nvSpPr>
        <p:spPr bwMode="auto">
          <a:xfrm>
            <a:off x="228600" y="3051547"/>
            <a:ext cx="8672513" cy="31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Details may be subject to change as we coordinate experimenters.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	- </a:t>
            </a:r>
            <a:r>
              <a:rPr lang="en-US" altLang="en-US" sz="2200" dirty="0">
                <a:solidFill>
                  <a:schemeClr val="tx1"/>
                </a:solidFill>
              </a:rPr>
              <a:t>communicate any constraints or preferences you have now.</a:t>
            </a:r>
            <a:endParaRPr lang="en-US" altLang="en-US" sz="1200" dirty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Up to six dedicated study days to support up to five Booster studies.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The parasitic phase of each study precedes the dedicated phase,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to ensure experimenters can make good use of time.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CERN</a:t>
            </a:r>
            <a:r>
              <a:rPr lang="en-US" altLang="en-US" sz="2200" dirty="0">
                <a:solidFill>
                  <a:schemeClr val="accent6"/>
                </a:solidFill>
              </a:rPr>
              <a:t> &amp; </a:t>
            </a:r>
            <a:r>
              <a:rPr lang="en-US" altLang="en-US" sz="2200" dirty="0" err="1">
                <a:solidFill>
                  <a:schemeClr val="tx1"/>
                </a:solidFill>
              </a:rPr>
              <a:t>Radiasoft</a:t>
            </a:r>
            <a:r>
              <a:rPr lang="en-US" altLang="en-US" sz="2200" dirty="0">
                <a:solidFill>
                  <a:schemeClr val="tx1"/>
                </a:solidFill>
              </a:rPr>
              <a:t> </a:t>
            </a:r>
            <a:r>
              <a:rPr lang="en-US" altLang="en-US" sz="2200" dirty="0">
                <a:solidFill>
                  <a:schemeClr val="accent6"/>
                </a:solidFill>
              </a:rPr>
              <a:t>- visitors to arrive for week of June 24th.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accent6"/>
                </a:solidFill>
              </a:rPr>
              <a:t>Participation by JPARC, GSI, others being investigated.</a:t>
            </a:r>
          </a:p>
        </p:txBody>
      </p:sp>
    </p:spTree>
    <p:extLst>
      <p:ext uri="{BB962C8B-B14F-4D97-AF65-F5344CB8AC3E}">
        <p14:creationId xmlns:p14="http://schemas.microsoft.com/office/powerpoint/2010/main" val="2761398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Loss-limited: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doesn’t depend on intensity, but the limit on absolute losses constrains beam power of the Booster.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Space-charge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scales with space-charge, which limits the charge-density at the Booster’s injection energy.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Instability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An instability is suddenly encountered at a certain intensity threshold – the specific instability needs to be avoided or mitigated.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Operationally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Accelerators and experiments downstream of the Booster are limited in beam power they can accept.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Booster Intensity Limits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47897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Loss-limited: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doesn’t depend on intensity, but the limit on absolute losses constrains beam power of the Booster.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Space-charge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scales with space-charge, which limits the charge-density at the Booster’s injection energy.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Instability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An instability is suddenly encountered at a certain intensity threshold – the specific instability needs to be avoided or mitigated.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Operationally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Accelerators and experiments downstream of the Booster are limited in beam power they can accept.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Booster Intensity Limits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EF0DF0-AB56-4B67-966A-2A386D32797F}"/>
              </a:ext>
            </a:extLst>
          </p:cNvPr>
          <p:cNvSpPr/>
          <p:nvPr/>
        </p:nvSpPr>
        <p:spPr>
          <a:xfrm>
            <a:off x="47847" y="956930"/>
            <a:ext cx="2301948" cy="584791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9">
            <a:extLst>
              <a:ext uri="{FF2B5EF4-FFF2-40B4-BE49-F238E27FC236}">
                <a16:creationId xmlns:a16="http://schemas.microsoft.com/office/drawing/2014/main" id="{797B429D-FFD2-42FF-8BFD-A1F7B7D04467}"/>
              </a:ext>
            </a:extLst>
          </p:cNvPr>
          <p:cNvSpPr txBox="1">
            <a:spLocks/>
          </p:cNvSpPr>
          <p:nvPr/>
        </p:nvSpPr>
        <p:spPr bwMode="auto">
          <a:xfrm>
            <a:off x="2402959" y="1011772"/>
            <a:ext cx="1382232" cy="5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3"/>
                </a:solidFill>
              </a:rPr>
              <a:t>PIP-I+</a:t>
            </a:r>
            <a:endParaRPr lang="en-US" sz="2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77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Loss-limited: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doesn’t depend on intensity, but the limit on absolute losses constrains beam power of the Booster.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Space-charge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scales with space-charge, which limits the charge-density at the Booster’s injection energy.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Instability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An instability is suddenly encountered at a certain intensity threshold – the specific instability needs to be avoided or mitigated.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Operationally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Accelerators and experiments downstream of the Booster are limited in beam power they can accept.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Booster Intensity Limits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EF0DF0-AB56-4B67-966A-2A386D32797F}"/>
              </a:ext>
            </a:extLst>
          </p:cNvPr>
          <p:cNvSpPr/>
          <p:nvPr/>
        </p:nvSpPr>
        <p:spPr>
          <a:xfrm>
            <a:off x="47847" y="624745"/>
            <a:ext cx="3229226" cy="2804255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9">
            <a:extLst>
              <a:ext uri="{FF2B5EF4-FFF2-40B4-BE49-F238E27FC236}">
                <a16:creationId xmlns:a16="http://schemas.microsoft.com/office/drawing/2014/main" id="{797B429D-FFD2-42FF-8BFD-A1F7B7D04467}"/>
              </a:ext>
            </a:extLst>
          </p:cNvPr>
          <p:cNvSpPr txBox="1">
            <a:spLocks/>
          </p:cNvSpPr>
          <p:nvPr/>
        </p:nvSpPr>
        <p:spPr bwMode="auto">
          <a:xfrm>
            <a:off x="3084499" y="901053"/>
            <a:ext cx="1382232" cy="5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4"/>
                </a:solidFill>
              </a:rPr>
              <a:t>PIP-II</a:t>
            </a:r>
            <a:endParaRPr lang="en-US" sz="2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6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Loss-limited: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doesn’t depend on intensity, but the limit on absolute losses constrains beam power of the Booster.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Space-charge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Loss rate scales with space-charge, which limits the charge-density at the Booster’s injection energy.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Instability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An instability is suddenly encountered at a certain intensity threshold – the specific instability needs to be avoided or mitigated.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Operationally limited: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>
                <a:solidFill>
                  <a:schemeClr val="accent6"/>
                </a:solidFill>
              </a:rPr>
              <a:t>Accelerators and experiments downstream of the Booster are limited in beam power they can accept.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Booster Intensity Limits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EF0DF0-AB56-4B67-966A-2A386D32797F}"/>
              </a:ext>
            </a:extLst>
          </p:cNvPr>
          <p:cNvSpPr/>
          <p:nvPr/>
        </p:nvSpPr>
        <p:spPr>
          <a:xfrm>
            <a:off x="47847" y="619066"/>
            <a:ext cx="3297380" cy="4677618"/>
          </a:xfrm>
          <a:prstGeom prst="ellipse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9">
            <a:extLst>
              <a:ext uri="{FF2B5EF4-FFF2-40B4-BE49-F238E27FC236}">
                <a16:creationId xmlns:a16="http://schemas.microsoft.com/office/drawing/2014/main" id="{797B429D-FFD2-42FF-8BFD-A1F7B7D04467}"/>
              </a:ext>
            </a:extLst>
          </p:cNvPr>
          <p:cNvSpPr txBox="1">
            <a:spLocks/>
          </p:cNvSpPr>
          <p:nvPr/>
        </p:nvSpPr>
        <p:spPr bwMode="auto">
          <a:xfrm>
            <a:off x="3044742" y="911117"/>
            <a:ext cx="2487094" cy="5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rgbClr val="7030A0"/>
                </a:solidFill>
              </a:rPr>
              <a:t>Booster Studies</a:t>
            </a:r>
            <a:endParaRPr lang="en-US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9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Fermilab Support:</a:t>
            </a:r>
            <a:r>
              <a:rPr lang="en-US" sz="2200" dirty="0">
                <a:solidFill>
                  <a:schemeClr val="accent6"/>
                </a:solidFill>
              </a:rPr>
              <a:t> Valeri Lebedev, Howie Pfeffer, and Jeff Eldred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b="1" dirty="0">
                <a:solidFill>
                  <a:schemeClr val="accent6"/>
                </a:solidFill>
              </a:rPr>
              <a:t>Visitors: </a:t>
            </a:r>
            <a:r>
              <a:rPr lang="en-US" sz="2200" dirty="0">
                <a:solidFill>
                  <a:schemeClr val="accent6"/>
                </a:solidFill>
              </a:rPr>
              <a:t>Frank Schmidt </a:t>
            </a:r>
            <a:r>
              <a:rPr lang="en-US" sz="2200" dirty="0">
                <a:solidFill>
                  <a:schemeClr val="tx1"/>
                </a:solidFill>
              </a:rPr>
              <a:t>(CERN) </a:t>
            </a:r>
            <a:r>
              <a:rPr lang="en-US" sz="2200" dirty="0">
                <a:solidFill>
                  <a:schemeClr val="accent6"/>
                </a:solidFill>
              </a:rPr>
              <a:t>and Jon Edelen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Radiasoft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chemeClr val="accent6"/>
                </a:solidFill>
              </a:rPr>
              <a:t>Time: </a:t>
            </a:r>
            <a:r>
              <a:rPr lang="en-US" sz="2200" dirty="0">
                <a:solidFill>
                  <a:schemeClr val="accent6"/>
                </a:solidFill>
              </a:rPr>
              <a:t>2 parasitic shifts + 0.5 dedicated shift.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Plan: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Measure PS noise in magnet current and in beam spectra.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Vary operational parameters tune and chromaticity, study losses.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Exacerbate PS noise by removing filtering, study losses.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Motivation: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We can learn from CERN’s experience on PS noise.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Opportunity for collaboration with CERN, </a:t>
            </a:r>
            <a:r>
              <a:rPr lang="en-US" sz="2200" dirty="0" err="1">
                <a:solidFill>
                  <a:schemeClr val="accent6"/>
                </a:solidFill>
              </a:rPr>
              <a:t>Radiasoft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Part of operational improvement efforts.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S.02 Study:  </a:t>
            </a:r>
            <a:r>
              <a:rPr lang="en-US" sz="2400" dirty="0">
                <a:solidFill>
                  <a:schemeClr val="accent6"/>
                </a:solidFill>
              </a:rPr>
              <a:t>Effect of Magnet Power-Supply Noise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68735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9">
            <a:extLst>
              <a:ext uri="{FF2B5EF4-FFF2-40B4-BE49-F238E27FC236}">
                <a16:creationId xmlns:a16="http://schemas.microsoft.com/office/drawing/2014/main" id="{0E313766-4604-4F35-A14B-F20D252CAF9C}"/>
              </a:ext>
            </a:extLst>
          </p:cNvPr>
          <p:cNvSpPr txBox="1">
            <a:spLocks/>
          </p:cNvSpPr>
          <p:nvPr/>
        </p:nvSpPr>
        <p:spPr bwMode="auto">
          <a:xfrm>
            <a:off x="242887" y="103817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Fermilab Support:</a:t>
            </a:r>
            <a:r>
              <a:rPr lang="en-US" sz="2200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Jeff Eldred and CY Tan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chemeClr val="accent6"/>
                </a:solidFill>
              </a:rPr>
              <a:t>Time: </a:t>
            </a:r>
            <a:r>
              <a:rPr lang="en-US" sz="2200" dirty="0">
                <a:solidFill>
                  <a:schemeClr val="accent6"/>
                </a:solidFill>
              </a:rPr>
              <a:t>2.5 dedicated shifts.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Plan: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Switch to DC-mode to measure beta-beating and periodicity.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Vary beta-beating/periodicity and observe losses.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Compare HEP lattice, lattice no dog-leg, lattice corrected dog-leg.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Motivation:</a:t>
            </a: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Better periodicity may mitigate an important space-charge constraint! To be determined.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- Evaluate a unique design feature of the Fermilab Booster.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S.03 Study:  </a:t>
            </a:r>
            <a:r>
              <a:rPr lang="en-US" sz="2400" dirty="0">
                <a:solidFill>
                  <a:schemeClr val="accent6"/>
                </a:solidFill>
              </a:rPr>
              <a:t>Lattice Correction &amp; Super-periodicity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3/7/2019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Summer Booster Studies Plan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75564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45983</TotalTime>
  <Words>948</Words>
  <Application>Microsoft Office PowerPoint</Application>
  <PresentationFormat>On-screen Show (4:3)</PresentationFormat>
  <Paragraphs>233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Times New Roman</vt:lpstr>
      <vt:lpstr>FNAL_TemplateMac_060514</vt:lpstr>
      <vt:lpstr>Fermilab: Footer Only</vt:lpstr>
      <vt:lpstr>Summer Booster Studies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Optics Update: Flexibility for Experiments</dc:title>
  <dc:creator>Alexander L. Romanov x 13883N</dc:creator>
  <cp:lastModifiedBy>Jeffrey Eldred</cp:lastModifiedBy>
  <cp:revision>473</cp:revision>
  <cp:lastPrinted>2014-01-20T19:40:21Z</cp:lastPrinted>
  <dcterms:created xsi:type="dcterms:W3CDTF">2016-06-09T21:29:32Z</dcterms:created>
  <dcterms:modified xsi:type="dcterms:W3CDTF">2019-03-07T17:21:35Z</dcterms:modified>
</cp:coreProperties>
</file>