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6"/>
  </p:notesMasterIdLst>
  <p:handoutMasterIdLst>
    <p:handoutMasterId r:id="rId47"/>
  </p:handoutMasterIdLst>
  <p:sldIdLst>
    <p:sldId id="263" r:id="rId5"/>
    <p:sldId id="344" r:id="rId6"/>
    <p:sldId id="367" r:id="rId7"/>
    <p:sldId id="544" r:id="rId8"/>
    <p:sldId id="370" r:id="rId9"/>
    <p:sldId id="371" r:id="rId10"/>
    <p:sldId id="373" r:id="rId11"/>
    <p:sldId id="408" r:id="rId12"/>
    <p:sldId id="383" r:id="rId13"/>
    <p:sldId id="385" r:id="rId14"/>
    <p:sldId id="409" r:id="rId15"/>
    <p:sldId id="545" r:id="rId16"/>
    <p:sldId id="536" r:id="rId17"/>
    <p:sldId id="546" r:id="rId18"/>
    <p:sldId id="547" r:id="rId19"/>
    <p:sldId id="531" r:id="rId20"/>
    <p:sldId id="532" r:id="rId21"/>
    <p:sldId id="533" r:id="rId22"/>
    <p:sldId id="534" r:id="rId23"/>
    <p:sldId id="535" r:id="rId24"/>
    <p:sldId id="554" r:id="rId25"/>
    <p:sldId id="548" r:id="rId26"/>
    <p:sldId id="368" r:id="rId27"/>
    <p:sldId id="374" r:id="rId28"/>
    <p:sldId id="565" r:id="rId29"/>
    <p:sldId id="566" r:id="rId30"/>
    <p:sldId id="567" r:id="rId31"/>
    <p:sldId id="568" r:id="rId32"/>
    <p:sldId id="569" r:id="rId33"/>
    <p:sldId id="372" r:id="rId34"/>
    <p:sldId id="530" r:id="rId35"/>
    <p:sldId id="377" r:id="rId36"/>
    <p:sldId id="380" r:id="rId37"/>
    <p:sldId id="541" r:id="rId38"/>
    <p:sldId id="538" r:id="rId39"/>
    <p:sldId id="549" r:id="rId40"/>
    <p:sldId id="550" r:id="rId41"/>
    <p:sldId id="369" r:id="rId42"/>
    <p:sldId id="542" r:id="rId43"/>
    <p:sldId id="552" r:id="rId44"/>
    <p:sldId id="551" r:id="rId4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6E7"/>
    <a:srgbClr val="FFE699"/>
    <a:srgbClr val="FF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751" autoAdjust="0"/>
    <p:restoredTop sz="96407" autoAdjust="0"/>
  </p:normalViewPr>
  <p:slideViewPr>
    <p:cSldViewPr snapToObjects="1" showGuides="1">
      <p:cViewPr varScale="1">
        <p:scale>
          <a:sx n="73" d="100"/>
          <a:sy n="73" d="100"/>
        </p:scale>
        <p:origin x="42" y="210"/>
      </p:cViewPr>
      <p:guideLst>
        <p:guide orient="horz" pos="4080"/>
        <p:guide pos="240"/>
      </p:guideLst>
    </p:cSldViewPr>
  </p:slideViewPr>
  <p:notesTextViewPr>
    <p:cViewPr>
      <p:scale>
        <a:sx n="3" d="2"/>
        <a:sy n="3" d="2"/>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QXF\QXFA%20Coil\Coil%20Fabrication\QXFA%20Coils%20Pole%20Gap%20during%20Fabric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22446312093907"/>
          <c:y val="0.14766146816393716"/>
          <c:w val="0.87633463619774077"/>
          <c:h val="0.72377282288866429"/>
        </c:manualLayout>
      </c:layout>
      <c:barChart>
        <c:barDir val="col"/>
        <c:grouping val="clustered"/>
        <c:varyColors val="0"/>
        <c:ser>
          <c:idx val="1"/>
          <c:order val="0"/>
          <c:tx>
            <c:v>Original Gap</c:v>
          </c:tx>
          <c:spPr>
            <a:ln w="28575">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'Pole Gap Measurement'!$A$2:$A$18</c:f>
              <c:numCache>
                <c:formatCode>General</c:formatCode>
                <c:ptCount val="12"/>
                <c:pt idx="0">
                  <c:v>101</c:v>
                </c:pt>
                <c:pt idx="1">
                  <c:v>102</c:v>
                </c:pt>
                <c:pt idx="2">
                  <c:v>103</c:v>
                </c:pt>
                <c:pt idx="3">
                  <c:v>104</c:v>
                </c:pt>
                <c:pt idx="4">
                  <c:v>105</c:v>
                </c:pt>
                <c:pt idx="5">
                  <c:v>106</c:v>
                </c:pt>
                <c:pt idx="6">
                  <c:v>107</c:v>
                </c:pt>
                <c:pt idx="7">
                  <c:v>108</c:v>
                </c:pt>
                <c:pt idx="8">
                  <c:v>109</c:v>
                </c:pt>
                <c:pt idx="9">
                  <c:v>110</c:v>
                </c:pt>
                <c:pt idx="10">
                  <c:v>111</c:v>
                </c:pt>
                <c:pt idx="11">
                  <c:v>117</c:v>
                </c:pt>
              </c:numCache>
              <c:extLst/>
            </c:numRef>
          </c:cat>
          <c:val>
            <c:numRef>
              <c:f>'Pole Gap Measurement'!$B$2:$B$17</c:f>
              <c:numCache>
                <c:formatCode>General</c:formatCode>
                <c:ptCount val="11"/>
                <c:pt idx="0">
                  <c:v>12.7</c:v>
                </c:pt>
                <c:pt idx="1">
                  <c:v>12.7</c:v>
                </c:pt>
                <c:pt idx="2">
                  <c:v>12.7</c:v>
                </c:pt>
                <c:pt idx="3">
                  <c:v>12.7</c:v>
                </c:pt>
                <c:pt idx="4">
                  <c:v>12.7</c:v>
                </c:pt>
                <c:pt idx="5">
                  <c:v>12.7</c:v>
                </c:pt>
                <c:pt idx="6">
                  <c:v>12.7</c:v>
                </c:pt>
                <c:pt idx="7">
                  <c:v>12.7</c:v>
                </c:pt>
                <c:pt idx="8">
                  <c:v>12.7</c:v>
                </c:pt>
                <c:pt idx="9">
                  <c:v>12.7</c:v>
                </c:pt>
                <c:pt idx="10">
                  <c:v>12.7</c:v>
                </c:pt>
              </c:numCache>
              <c:extLst/>
            </c:numRef>
          </c:val>
          <c:extLst>
            <c:ext xmlns:c16="http://schemas.microsoft.com/office/drawing/2014/chart" uri="{C3380CC4-5D6E-409C-BE32-E72D297353CC}">
              <c16:uniqueId val="{00000000-8E41-419F-9626-646B65CC8642}"/>
            </c:ext>
          </c:extLst>
        </c:ser>
        <c:ser>
          <c:idx val="4"/>
          <c:order val="1"/>
          <c:tx>
            <c:v>After Curing L1</c:v>
          </c:tx>
          <c:invertIfNegative val="0"/>
          <c:dLbls>
            <c:dLbl>
              <c:idx val="0"/>
              <c:layout>
                <c:manualLayout>
                  <c:x val="1.6038492381716132E-2"/>
                  <c:y val="1.29407945403297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E41-419F-9626-646B65CC8642}"/>
                </c:ext>
              </c:extLst>
            </c:dLbl>
            <c:dLbl>
              <c:idx val="1"/>
              <c:layout>
                <c:manualLayout>
                  <c:x val="2.7265437048917401E-2"/>
                  <c:y val="1.8117112356461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E41-419F-9626-646B65CC8642}"/>
                </c:ext>
              </c:extLst>
            </c:dLbl>
            <c:dLbl>
              <c:idx val="2"/>
              <c:layout>
                <c:manualLayout>
                  <c:x val="1.924619085805934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9A2-4BCA-9A0F-F16A7E60E9B2}"/>
                </c:ext>
              </c:extLst>
            </c:dLbl>
            <c:dLbl>
              <c:idx val="3"/>
              <c:layout>
                <c:manualLayout>
                  <c:x val="2.7265437048917401E-2"/>
                  <c:y val="2.58815890806589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9A2-4BCA-9A0F-F16A7E60E9B2}"/>
                </c:ext>
              </c:extLst>
            </c:dLbl>
            <c:dLbl>
              <c:idx val="4"/>
              <c:layout>
                <c:manualLayout>
                  <c:x val="2.4057738572574178E-2"/>
                  <c:y val="2.58815890806592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9A2-4BCA-9A0F-F16A7E60E9B2}"/>
                </c:ext>
              </c:extLst>
            </c:dLbl>
            <c:dLbl>
              <c:idx val="5"/>
              <c:layout>
                <c:manualLayout>
                  <c:x val="2.5661587810745672E-2"/>
                  <c:y val="-2.5881589080659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9A2-4BCA-9A0F-F16A7E60E9B2}"/>
                </c:ext>
              </c:extLst>
            </c:dLbl>
            <c:dLbl>
              <c:idx val="6"/>
              <c:layout>
                <c:manualLayout>
                  <c:x val="1.9246190858059342E-2"/>
                  <c:y val="2.5881589080659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9A2-4BCA-9A0F-F16A7E60E9B2}"/>
                </c:ext>
              </c:extLst>
            </c:dLbl>
            <c:dLbl>
              <c:idx val="7"/>
              <c:layout>
                <c:manualLayout>
                  <c:x val="2.2453889334402448E-2"/>
                  <c:y val="1.5528953448395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9A2-4BCA-9A0F-F16A7E60E9B2}"/>
                </c:ext>
              </c:extLst>
            </c:dLbl>
            <c:dLbl>
              <c:idx val="8"/>
              <c:layout>
                <c:manualLayout>
                  <c:x val="1.4434643143544507E-2"/>
                  <c:y val="-1.0352635632263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9A2-4BCA-9A0F-F16A7E60E9B2}"/>
                </c:ext>
              </c:extLst>
            </c:dLbl>
            <c:dLbl>
              <c:idx val="9"/>
              <c:layout>
                <c:manualLayout>
                  <c:x val="1.9246190858059342E-2"/>
                  <c:y val="-4.744903184594414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41-419F-9626-646B65CC8642}"/>
                </c:ext>
              </c:extLst>
            </c:dLbl>
            <c:dLbl>
              <c:idx val="10"/>
              <c:layout>
                <c:manualLayout>
                  <c:x val="2.7265437048917283E-2"/>
                  <c:y val="1.0352635632263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E41-419F-9626-646B65CC864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Lit>
              <c:ptCount val="11"/>
              <c:pt idx="0">
                <c:v>101</c:v>
              </c:pt>
              <c:pt idx="1">
                <c:v>102</c:v>
              </c:pt>
              <c:pt idx="2">
                <c:v>103</c:v>
              </c:pt>
              <c:pt idx="3">
                <c:v>104</c:v>
              </c:pt>
              <c:pt idx="4">
                <c:v>105</c:v>
              </c:pt>
              <c:pt idx="5">
                <c:v>106</c:v>
              </c:pt>
              <c:pt idx="6">
                <c:v>107</c:v>
              </c:pt>
              <c:pt idx="7">
                <c:v>108</c:v>
              </c:pt>
              <c:pt idx="8">
                <c:v>109</c:v>
              </c:pt>
              <c:pt idx="9">
                <c:v>110</c:v>
              </c:pt>
              <c:pt idx="10">
                <c:v>111</c:v>
              </c:pt>
              <c:extLst>
                <c:ext xmlns:c15="http://schemas.microsoft.com/office/drawing/2012/chart" uri="{02D57815-91ED-43cb-92C2-25804820EDAC}">
                  <c15:autoCat val="1"/>
                </c:ext>
              </c:extLst>
            </c:strLit>
          </c:cat>
          <c:val>
            <c:numRef>
              <c:f>'Pole Gap Measurement'!$C$2:$C$18</c:f>
              <c:numCache>
                <c:formatCode>General</c:formatCode>
                <c:ptCount val="11"/>
                <c:pt idx="0">
                  <c:v>12.16</c:v>
                </c:pt>
                <c:pt idx="1">
                  <c:v>12.59</c:v>
                </c:pt>
                <c:pt idx="2">
                  <c:v>11.35</c:v>
                </c:pt>
                <c:pt idx="3">
                  <c:v>11.396000000000001</c:v>
                </c:pt>
                <c:pt idx="4">
                  <c:v>12.25</c:v>
                </c:pt>
                <c:pt idx="5">
                  <c:v>12.11</c:v>
                </c:pt>
                <c:pt idx="6">
                  <c:v>11.96</c:v>
                </c:pt>
                <c:pt idx="7">
                  <c:v>12.51</c:v>
                </c:pt>
                <c:pt idx="8">
                  <c:v>11.12</c:v>
                </c:pt>
                <c:pt idx="9">
                  <c:v>12.24</c:v>
                </c:pt>
                <c:pt idx="10" formatCode="0.000">
                  <c:v>12.42</c:v>
                </c:pt>
              </c:numCache>
              <c:extLst/>
            </c:numRef>
          </c:val>
          <c:extLst>
            <c:ext xmlns:c16="http://schemas.microsoft.com/office/drawing/2014/chart" uri="{C3380CC4-5D6E-409C-BE32-E72D297353CC}">
              <c16:uniqueId val="{00000001-8E41-419F-9626-646B65CC8642}"/>
            </c:ext>
          </c:extLst>
        </c:ser>
        <c:ser>
          <c:idx val="0"/>
          <c:order val="2"/>
          <c:tx>
            <c:v>After release tension</c:v>
          </c:tx>
          <c:spPr>
            <a:ln w="28575">
              <a:noFill/>
            </a:ln>
          </c:spPr>
          <c:invertIfNegative val="0"/>
          <c:dLbls>
            <c:dLbl>
              <c:idx val="1"/>
              <c:layout>
                <c:manualLayout>
                  <c:x val="1.9246190858059314E-2"/>
                  <c:y val="5.17631781613189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E41-419F-9626-646B65CC8642}"/>
                </c:ext>
              </c:extLst>
            </c:dLbl>
            <c:dLbl>
              <c:idx val="2"/>
              <c:layout>
                <c:manualLayout>
                  <c:x val="2.4859663191659984E-2"/>
                  <c:y val="6.4703972701648654E-3"/>
                </c:manualLayout>
              </c:layout>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4186046511627903E-2"/>
                      <c:h val="4.0116463075022167E-2"/>
                    </c:manualLayout>
                  </c15:layout>
                </c:ext>
                <c:ext xmlns:c16="http://schemas.microsoft.com/office/drawing/2014/chart" uri="{C3380CC4-5D6E-409C-BE32-E72D297353CC}">
                  <c16:uniqueId val="{0000000C-8E41-419F-9626-646B65CC8642}"/>
                </c:ext>
              </c:extLst>
            </c:dLbl>
            <c:dLbl>
              <c:idx val="3"/>
              <c:layout>
                <c:manualLayout>
                  <c:x val="1.4434643143544448E-2"/>
                  <c:y val="2.5881589080659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9A2-4BCA-9A0F-F16A7E60E9B2}"/>
                </c:ext>
              </c:extLst>
            </c:dLbl>
            <c:dLbl>
              <c:idx val="4"/>
              <c:layout>
                <c:manualLayout>
                  <c:x val="1.2830793905372836E-2"/>
                  <c:y val="-1.03526356322638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9A2-4BCA-9A0F-F16A7E60E9B2}"/>
                </c:ext>
              </c:extLst>
            </c:dLbl>
            <c:dLbl>
              <c:idx val="5"/>
              <c:layout>
                <c:manualLayout>
                  <c:x val="1.764234161988761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9A2-4BCA-9A0F-F16A7E60E9B2}"/>
                </c:ext>
              </c:extLst>
            </c:dLbl>
            <c:dLbl>
              <c:idx val="6"/>
              <c:layout>
                <c:manualLayout>
                  <c:x val="2.0850040096230954E-2"/>
                  <c:y val="-1.0352635632263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9A2-4BCA-9A0F-F16A7E60E9B2}"/>
                </c:ext>
              </c:extLst>
            </c:dLbl>
            <c:dLbl>
              <c:idx val="7"/>
              <c:layout>
                <c:manualLayout>
                  <c:x val="1.4434643143544507E-2"/>
                  <c:y val="-2.58815890806589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9A2-4BCA-9A0F-F16A7E60E9B2}"/>
                </c:ext>
              </c:extLst>
            </c:dLbl>
            <c:dLbl>
              <c:idx val="8"/>
              <c:layout>
                <c:manualLayout>
                  <c:x val="1.6038492381716001E-2"/>
                  <c:y val="4.744903184594414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9A2-4BCA-9A0F-F16A7E60E9B2}"/>
                </c:ext>
              </c:extLst>
            </c:dLbl>
            <c:dLbl>
              <c:idx val="9"/>
              <c:layout>
                <c:manualLayout>
                  <c:x val="2.4057738572574178E-2"/>
                  <c:y val="-2.0705271264527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9A2-4BCA-9A0F-F16A7E60E9B2}"/>
                </c:ext>
              </c:extLst>
            </c:dLbl>
            <c:dLbl>
              <c:idx val="10"/>
              <c:layout>
                <c:manualLayout>
                  <c:x val="2.2453889334402448E-2"/>
                  <c:y val="-7.7644767241978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9A2-4BCA-9A0F-F16A7E60E9B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'Pole Gap Measurement'!$A$2:$A$18</c:f>
              <c:numCache>
                <c:formatCode>General</c:formatCode>
                <c:ptCount val="12"/>
                <c:pt idx="0">
                  <c:v>101</c:v>
                </c:pt>
                <c:pt idx="1">
                  <c:v>102</c:v>
                </c:pt>
                <c:pt idx="2">
                  <c:v>103</c:v>
                </c:pt>
                <c:pt idx="3">
                  <c:v>104</c:v>
                </c:pt>
                <c:pt idx="4">
                  <c:v>105</c:v>
                </c:pt>
                <c:pt idx="5">
                  <c:v>106</c:v>
                </c:pt>
                <c:pt idx="6">
                  <c:v>107</c:v>
                </c:pt>
                <c:pt idx="7">
                  <c:v>108</c:v>
                </c:pt>
                <c:pt idx="8">
                  <c:v>109</c:v>
                </c:pt>
                <c:pt idx="9">
                  <c:v>110</c:v>
                </c:pt>
                <c:pt idx="10">
                  <c:v>111</c:v>
                </c:pt>
                <c:pt idx="11">
                  <c:v>117</c:v>
                </c:pt>
              </c:numCache>
              <c:extLst/>
            </c:numRef>
          </c:cat>
          <c:val>
            <c:numRef>
              <c:f>'Pole Gap Measurement'!$D$2:$D$17</c:f>
              <c:numCache>
                <c:formatCode>General</c:formatCode>
                <c:ptCount val="11"/>
                <c:pt idx="0">
                  <c:v>7.73</c:v>
                </c:pt>
                <c:pt idx="1">
                  <c:v>9.32</c:v>
                </c:pt>
                <c:pt idx="2">
                  <c:v>7.4370000000000003</c:v>
                </c:pt>
                <c:pt idx="3">
                  <c:v>7.52</c:v>
                </c:pt>
                <c:pt idx="4">
                  <c:v>7.55</c:v>
                </c:pt>
                <c:pt idx="5">
                  <c:v>9.93</c:v>
                </c:pt>
                <c:pt idx="6">
                  <c:v>8.93</c:v>
                </c:pt>
                <c:pt idx="7">
                  <c:v>8.27</c:v>
                </c:pt>
                <c:pt idx="8">
                  <c:v>8.32</c:v>
                </c:pt>
                <c:pt idx="9">
                  <c:v>9.5500000000000007</c:v>
                </c:pt>
                <c:pt idx="10">
                  <c:v>8.98</c:v>
                </c:pt>
              </c:numCache>
              <c:extLst/>
            </c:numRef>
          </c:val>
          <c:extLst>
            <c:ext xmlns:c16="http://schemas.microsoft.com/office/drawing/2014/chart" uri="{C3380CC4-5D6E-409C-BE32-E72D297353CC}">
              <c16:uniqueId val="{00000002-8E41-419F-9626-646B65CC8642}"/>
            </c:ext>
          </c:extLst>
        </c:ser>
        <c:ser>
          <c:idx val="3"/>
          <c:order val="3"/>
          <c:tx>
            <c:v>Before Reaction</c:v>
          </c:tx>
          <c:invertIfNegative val="0"/>
          <c:dLbls>
            <c:dLbl>
              <c:idx val="0"/>
              <c:layout>
                <c:manualLayout>
                  <c:x val="1.764234161988770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E41-419F-9626-646B65CC8642}"/>
                </c:ext>
              </c:extLst>
            </c:dLbl>
            <c:dLbl>
              <c:idx val="1"/>
              <c:layout>
                <c:manualLayout>
                  <c:x val="1.1226944667201283E-2"/>
                  <c:y val="-5.17631781613189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E41-419F-9626-646B65CC8642}"/>
                </c:ext>
              </c:extLst>
            </c:dLbl>
            <c:dLbl>
              <c:idx val="3"/>
              <c:layout>
                <c:manualLayout>
                  <c:x val="1.122694466720122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A2-4BCA-9A0F-F16A7E60E9B2}"/>
                </c:ext>
              </c:extLst>
            </c:dLbl>
            <c:dLbl>
              <c:idx val="4"/>
              <c:layout>
                <c:manualLayout>
                  <c:x val="6.4153969526865064E-3"/>
                  <c:y val="7.76447672419774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A2-4BCA-9A0F-F16A7E60E9B2}"/>
                </c:ext>
              </c:extLst>
            </c:dLbl>
            <c:dLbl>
              <c:idx val="5"/>
              <c:layout>
                <c:manualLayout>
                  <c:x val="1.122694466720128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9A2-4BCA-9A0F-F16A7E60E9B2}"/>
                </c:ext>
              </c:extLst>
            </c:dLbl>
            <c:dLbl>
              <c:idx val="6"/>
              <c:layout>
                <c:manualLayout>
                  <c:x val="2.2453889334402566E-2"/>
                  <c:y val="-1.5528953448395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A2-4BCA-9A0F-F16A7E60E9B2}"/>
                </c:ext>
              </c:extLst>
            </c:dLbl>
            <c:dLbl>
              <c:idx val="7"/>
              <c:layout>
                <c:manualLayout>
                  <c:x val="1.283079390537277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A2-4BCA-9A0F-F16A7E60E9B2}"/>
                </c:ext>
              </c:extLst>
            </c:dLbl>
            <c:dLbl>
              <c:idx val="8"/>
              <c:layout>
                <c:manualLayout>
                  <c:x val="8.0192461908580592E-3"/>
                  <c:y val="2.5881589080659463E-3"/>
                </c:manualLayout>
              </c:layout>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0457097032878907E-2"/>
                      <c:h val="5.8233575431483789E-2"/>
                    </c:manualLayout>
                  </c15:layout>
                </c:ext>
                <c:ext xmlns:c16="http://schemas.microsoft.com/office/drawing/2014/chart" uri="{C3380CC4-5D6E-409C-BE32-E72D297353CC}">
                  <c16:uniqueId val="{00000004-29A2-4BCA-9A0F-F16A7E60E9B2}"/>
                </c:ext>
              </c:extLst>
            </c:dLbl>
            <c:dLbl>
              <c:idx val="9"/>
              <c:layout>
                <c:manualLayout>
                  <c:x val="1.6038492381716118E-2"/>
                  <c:y val="-2.5881589080659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9A2-4BCA-9A0F-F16A7E60E9B2}"/>
                </c:ext>
              </c:extLst>
            </c:dLbl>
            <c:dLbl>
              <c:idx val="10"/>
              <c:layout>
                <c:manualLayout>
                  <c:x val="1.2830793905372895E-2"/>
                  <c:y val="-5.17631781613189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9A2-4BCA-9A0F-F16A7E60E9B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'Pole Gap Measurement'!$A$2:$A$18</c:f>
              <c:numCache>
                <c:formatCode>General</c:formatCode>
                <c:ptCount val="11"/>
                <c:pt idx="0">
                  <c:v>101</c:v>
                </c:pt>
                <c:pt idx="1">
                  <c:v>102</c:v>
                </c:pt>
                <c:pt idx="2">
                  <c:v>103</c:v>
                </c:pt>
                <c:pt idx="3">
                  <c:v>104</c:v>
                </c:pt>
                <c:pt idx="4">
                  <c:v>105</c:v>
                </c:pt>
                <c:pt idx="5">
                  <c:v>106</c:v>
                </c:pt>
                <c:pt idx="6">
                  <c:v>107</c:v>
                </c:pt>
                <c:pt idx="7">
                  <c:v>108</c:v>
                </c:pt>
                <c:pt idx="8">
                  <c:v>109</c:v>
                </c:pt>
                <c:pt idx="9">
                  <c:v>110</c:v>
                </c:pt>
                <c:pt idx="10">
                  <c:v>111</c:v>
                </c:pt>
              </c:numCache>
              <c:extLst/>
            </c:numRef>
          </c:cat>
          <c:val>
            <c:numRef>
              <c:f>'Pole Gap Measurement'!$E$2:$E$18</c:f>
              <c:numCache>
                <c:formatCode>General</c:formatCode>
                <c:ptCount val="11"/>
                <c:pt idx="0">
                  <c:v>6.9779999999999998</c:v>
                </c:pt>
                <c:pt idx="1">
                  <c:v>6.4</c:v>
                </c:pt>
                <c:pt idx="3">
                  <c:v>6.56</c:v>
                </c:pt>
                <c:pt idx="4">
                  <c:v>6.4</c:v>
                </c:pt>
                <c:pt idx="5">
                  <c:v>7.7249999999999996</c:v>
                </c:pt>
                <c:pt idx="6">
                  <c:v>6.633</c:v>
                </c:pt>
                <c:pt idx="7">
                  <c:v>7.71</c:v>
                </c:pt>
                <c:pt idx="8">
                  <c:v>6.95</c:v>
                </c:pt>
                <c:pt idx="9">
                  <c:v>7.62</c:v>
                </c:pt>
                <c:pt idx="10">
                  <c:v>7.01</c:v>
                </c:pt>
              </c:numCache>
              <c:extLst/>
            </c:numRef>
          </c:val>
          <c:extLst>
            <c:ext xmlns:c16="http://schemas.microsoft.com/office/drawing/2014/chart" uri="{C3380CC4-5D6E-409C-BE32-E72D297353CC}">
              <c16:uniqueId val="{00000003-8E41-419F-9626-646B65CC8642}"/>
            </c:ext>
          </c:extLst>
        </c:ser>
        <c:ser>
          <c:idx val="2"/>
          <c:order val="4"/>
          <c:tx>
            <c:v>After reaction</c:v>
          </c:tx>
          <c:spPr>
            <a:ln w="28575">
              <a:noFill/>
            </a:ln>
          </c:spPr>
          <c:invertIfNegative val="0"/>
          <c:dLbls>
            <c:dLbl>
              <c:idx val="0"/>
              <c:layout>
                <c:manualLayout>
                  <c:x val="2.2453889334402566E-2"/>
                  <c:y val="-2.58815890806604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A2-4BCA-9A0F-F16A7E60E9B2}"/>
                </c:ext>
              </c:extLst>
            </c:dLbl>
            <c:dLbl>
              <c:idx val="1"/>
              <c:layout>
                <c:manualLayout>
                  <c:x val="8.01924619085802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9A2-4BCA-9A0F-F16A7E60E9B2}"/>
                </c:ext>
              </c:extLst>
            </c:dLbl>
            <c:dLbl>
              <c:idx val="3"/>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9A2-4BCA-9A0F-F16A7E60E9B2}"/>
                </c:ext>
              </c:extLst>
            </c:dLbl>
            <c:dLbl>
              <c:idx val="4"/>
              <c:layout>
                <c:manualLayout>
                  <c:x val="8.0192461908580003E-3"/>
                  <c:y val="-2.5881589080659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9A2-4BCA-9A0F-F16A7E60E9B2}"/>
                </c:ext>
              </c:extLst>
            </c:dLbl>
            <c:dLbl>
              <c:idx val="5"/>
              <c:layout>
                <c:manualLayout>
                  <c:x val="1.443464314354438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9A2-4BCA-9A0F-F16A7E60E9B2}"/>
                </c:ext>
              </c:extLst>
            </c:dLbl>
            <c:dLbl>
              <c:idx val="6"/>
              <c:layout>
                <c:manualLayout>
                  <c:x val="1.9246190858059342E-2"/>
                  <c:y val="5.17631781613189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9A2-4BCA-9A0F-F16A7E60E9B2}"/>
                </c:ext>
              </c:extLst>
            </c:dLbl>
            <c:dLbl>
              <c:idx val="7"/>
              <c:layout>
                <c:manualLayout>
                  <c:x val="3.2076984763431062E-3"/>
                  <c:y val="-1.0352635632263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9A2-4BCA-9A0F-F16A7E60E9B2}"/>
                </c:ext>
              </c:extLst>
            </c:dLbl>
            <c:dLbl>
              <c:idx val="8"/>
              <c:layout>
                <c:manualLayout>
                  <c:x val="1.4434643143544507E-2"/>
                  <c:y val="-7.7644767241978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9A2-4BCA-9A0F-F16A7E60E9B2}"/>
                </c:ext>
              </c:extLst>
            </c:dLbl>
            <c:dLbl>
              <c:idx val="9"/>
              <c:layout>
                <c:manualLayout>
                  <c:x val="1.2830793905372895E-2"/>
                  <c:y val="-7.7644767241978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9A2-4BCA-9A0F-F16A7E60E9B2}"/>
                </c:ext>
              </c:extLst>
            </c:dLbl>
            <c:dLbl>
              <c:idx val="10"/>
              <c:layout>
                <c:manualLayout>
                  <c:x val="9.6230954290296711E-3"/>
                  <c:y val="-9.489806369188829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9A2-4BCA-9A0F-F16A7E60E9B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'Pole Gap Measurement'!$A$2:$A$18</c:f>
              <c:numCache>
                <c:formatCode>General</c:formatCode>
                <c:ptCount val="11"/>
                <c:pt idx="0">
                  <c:v>101</c:v>
                </c:pt>
                <c:pt idx="1">
                  <c:v>102</c:v>
                </c:pt>
                <c:pt idx="2">
                  <c:v>103</c:v>
                </c:pt>
                <c:pt idx="3">
                  <c:v>104</c:v>
                </c:pt>
                <c:pt idx="4">
                  <c:v>105</c:v>
                </c:pt>
                <c:pt idx="5">
                  <c:v>106</c:v>
                </c:pt>
                <c:pt idx="6">
                  <c:v>107</c:v>
                </c:pt>
                <c:pt idx="7">
                  <c:v>108</c:v>
                </c:pt>
                <c:pt idx="8">
                  <c:v>109</c:v>
                </c:pt>
                <c:pt idx="9">
                  <c:v>110</c:v>
                </c:pt>
                <c:pt idx="10">
                  <c:v>111</c:v>
                </c:pt>
              </c:numCache>
              <c:extLst/>
            </c:numRef>
          </c:cat>
          <c:val>
            <c:numRef>
              <c:f>'Pole Gap Measurement'!$F$2:$F$18</c:f>
              <c:numCache>
                <c:formatCode>General</c:formatCode>
                <c:ptCount val="11"/>
                <c:pt idx="0">
                  <c:v>2.7429999999999999</c:v>
                </c:pt>
                <c:pt idx="1">
                  <c:v>3.1</c:v>
                </c:pt>
                <c:pt idx="3">
                  <c:v>2.3199999999999998</c:v>
                </c:pt>
                <c:pt idx="4">
                  <c:v>1.9</c:v>
                </c:pt>
                <c:pt idx="5">
                  <c:v>2.2360000000000002</c:v>
                </c:pt>
                <c:pt idx="6">
                  <c:v>1.8160000000000001</c:v>
                </c:pt>
                <c:pt idx="7">
                  <c:v>1.728</c:v>
                </c:pt>
                <c:pt idx="8">
                  <c:v>2.3620000000000001</c:v>
                </c:pt>
                <c:pt idx="9">
                  <c:v>2.36</c:v>
                </c:pt>
                <c:pt idx="10">
                  <c:v>2.54</c:v>
                </c:pt>
              </c:numCache>
              <c:extLst/>
            </c:numRef>
          </c:val>
          <c:extLst>
            <c:ext xmlns:c16="http://schemas.microsoft.com/office/drawing/2014/chart" uri="{C3380CC4-5D6E-409C-BE32-E72D297353CC}">
              <c16:uniqueId val="{00000004-8E41-419F-9626-646B65CC8642}"/>
            </c:ext>
          </c:extLst>
        </c:ser>
        <c:dLbls>
          <c:showLegendKey val="0"/>
          <c:showVal val="0"/>
          <c:showCatName val="0"/>
          <c:showSerName val="0"/>
          <c:showPercent val="0"/>
          <c:showBubbleSize val="0"/>
        </c:dLbls>
        <c:gapWidth val="150"/>
        <c:axId val="442342800"/>
        <c:axId val="441901288"/>
      </c:barChart>
      <c:dateAx>
        <c:axId val="442342800"/>
        <c:scaling>
          <c:orientation val="minMax"/>
        </c:scaling>
        <c:delete val="0"/>
        <c:axPos val="b"/>
        <c:majorGridlines>
          <c:spPr>
            <a:ln>
              <a:solidFill>
                <a:schemeClr val="bg1">
                  <a:lumMod val="85000"/>
                </a:schemeClr>
              </a:solidFill>
            </a:ln>
          </c:spPr>
        </c:majorGridlines>
        <c:title>
          <c:tx>
            <c:rich>
              <a:bodyPr/>
              <a:lstStyle/>
              <a:p>
                <a:pPr>
                  <a:defRPr/>
                </a:pPr>
                <a:r>
                  <a:rPr lang="en-US" sz="2000"/>
                  <a:t>Coil</a:t>
                </a:r>
                <a:r>
                  <a:rPr lang="en-US"/>
                  <a:t> #</a:t>
                </a:r>
              </a:p>
            </c:rich>
          </c:tx>
          <c:layout>
            <c:manualLayout>
              <c:xMode val="edge"/>
              <c:yMode val="edge"/>
              <c:x val="0.49812767252951035"/>
              <c:y val="0.93661210780855786"/>
            </c:manualLayout>
          </c:layout>
          <c:overlay val="0"/>
        </c:title>
        <c:numFmt formatCode="General" sourceLinked="1"/>
        <c:majorTickMark val="out"/>
        <c:minorTickMark val="none"/>
        <c:tickLblPos val="nextTo"/>
        <c:txPr>
          <a:bodyPr/>
          <a:lstStyle/>
          <a:p>
            <a:pPr>
              <a:defRPr sz="1400"/>
            </a:pPr>
            <a:endParaRPr lang="en-US"/>
          </a:p>
        </c:txPr>
        <c:crossAx val="441901288"/>
        <c:crosses val="autoZero"/>
        <c:auto val="0"/>
        <c:lblOffset val="100"/>
        <c:baseTimeUnit val="days"/>
        <c:majorUnit val="1"/>
      </c:dateAx>
      <c:valAx>
        <c:axId val="441901288"/>
        <c:scaling>
          <c:orientation val="minMax"/>
        </c:scaling>
        <c:delete val="0"/>
        <c:axPos val="l"/>
        <c:majorGridlines/>
        <c:minorGridlines>
          <c:spPr>
            <a:ln>
              <a:noFill/>
            </a:ln>
          </c:spPr>
        </c:minorGridlines>
        <c:title>
          <c:tx>
            <c:rich>
              <a:bodyPr rot="-5400000" vert="horz"/>
              <a:lstStyle/>
              <a:p>
                <a:pPr>
                  <a:defRPr sz="2000"/>
                </a:pPr>
                <a:r>
                  <a:rPr lang="en-US" sz="2000"/>
                  <a:t>Pole Gap [mm]</a:t>
                </a:r>
              </a:p>
            </c:rich>
          </c:tx>
          <c:overlay val="0"/>
        </c:title>
        <c:numFmt formatCode="General" sourceLinked="1"/>
        <c:majorTickMark val="out"/>
        <c:minorTickMark val="none"/>
        <c:tickLblPos val="nextTo"/>
        <c:txPr>
          <a:bodyPr/>
          <a:lstStyle/>
          <a:p>
            <a:pPr>
              <a:defRPr sz="2000"/>
            </a:pPr>
            <a:endParaRPr lang="en-US"/>
          </a:p>
        </c:txPr>
        <c:crossAx val="442342800"/>
        <c:crosses val="autoZero"/>
        <c:crossBetween val="between"/>
      </c:valAx>
      <c:spPr>
        <a:ln>
          <a:solidFill>
            <a:schemeClr val="bg1">
              <a:lumMod val="75000"/>
            </a:schemeClr>
          </a:solidFill>
        </a:ln>
      </c:spPr>
    </c:plotArea>
    <c:legend>
      <c:legendPos val="t"/>
      <c:layout>
        <c:manualLayout>
          <c:xMode val="edge"/>
          <c:yMode val="edge"/>
          <c:x val="9.0377030858311919E-2"/>
          <c:y val="2.7117180219210946E-2"/>
          <c:w val="0.85273620468652322"/>
          <c:h val="8.5420044944296517E-2"/>
        </c:manualLayout>
      </c:layout>
      <c:overlay val="1"/>
      <c:txPr>
        <a:bodyPr/>
        <a:lstStyle/>
        <a:p>
          <a:pPr>
            <a:defRPr sz="1200"/>
          </a:pPr>
          <a:endParaRPr lang="en-US"/>
        </a:p>
      </c:txPr>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14/03/2019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14/03/2019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8</a:t>
            </a:fld>
            <a:endParaRPr lang="fr-FR"/>
          </a:p>
        </p:txBody>
      </p:sp>
    </p:spTree>
    <p:extLst>
      <p:ext uri="{BB962C8B-B14F-4D97-AF65-F5344CB8AC3E}">
        <p14:creationId xmlns:p14="http://schemas.microsoft.com/office/powerpoint/2010/main" val="1400145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11</a:t>
            </a:fld>
            <a:endParaRPr lang="fr-FR"/>
          </a:p>
        </p:txBody>
      </p:sp>
    </p:spTree>
    <p:extLst>
      <p:ext uri="{BB962C8B-B14F-4D97-AF65-F5344CB8AC3E}">
        <p14:creationId xmlns:p14="http://schemas.microsoft.com/office/powerpoint/2010/main" val="601236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7" name="Footer Placeholder 4">
            <a:extLst>
              <a:ext uri="{FF2B5EF4-FFF2-40B4-BE49-F238E27FC236}">
                <a16:creationId xmlns:a16="http://schemas.microsoft.com/office/drawing/2014/main" id="{7AF289B4-A20D-8546-820F-224929B92EE9}"/>
              </a:ext>
            </a:extLst>
          </p:cNvPr>
          <p:cNvSpPr>
            <a:spLocks noGrp="1"/>
          </p:cNvSpPr>
          <p:nvPr>
            <p:ph type="ftr" sz="quarter" idx="3"/>
          </p:nvPr>
        </p:nvSpPr>
        <p:spPr>
          <a:xfrm>
            <a:off x="1981200" y="6356350"/>
            <a:ext cx="6550800" cy="360000"/>
          </a:xfrm>
        </p:spPr>
        <p:txBody>
          <a:bodyPr/>
          <a:lstStyle/>
          <a:p>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sp>
        <p:nvSpPr>
          <p:cNvPr id="7" name="Footer Placeholder 4">
            <a:extLst>
              <a:ext uri="{FF2B5EF4-FFF2-40B4-BE49-F238E27FC236}">
                <a16:creationId xmlns:a16="http://schemas.microsoft.com/office/drawing/2014/main" id="{54243A9A-9BE1-474F-94E0-BE7B890B8669}"/>
              </a:ext>
            </a:extLst>
          </p:cNvPr>
          <p:cNvSpPr>
            <a:spLocks noGrp="1"/>
          </p:cNvSpPr>
          <p:nvPr>
            <p:ph type="ftr" sz="quarter" idx="3"/>
          </p:nvPr>
        </p:nvSpPr>
        <p:spPr>
          <a:xfrm>
            <a:off x="1981200" y="6356350"/>
            <a:ext cx="6550800" cy="360000"/>
          </a:xfrm>
        </p:spPr>
        <p:txBody>
          <a:bodyPr/>
          <a:lstStyle/>
          <a:p>
            <a:r>
              <a:rPr lang="en-US"/>
              <a:t>MQXFA03 Coils and Shims Review –  March14, 2019</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0" name="Footer Placeholder 4">
            <a:extLst>
              <a:ext uri="{FF2B5EF4-FFF2-40B4-BE49-F238E27FC236}">
                <a16:creationId xmlns:a16="http://schemas.microsoft.com/office/drawing/2014/main" id="{C2158561-15A4-6C46-8971-CBB5B9C53BFB}"/>
              </a:ext>
            </a:extLst>
          </p:cNvPr>
          <p:cNvSpPr>
            <a:spLocks noGrp="1"/>
          </p:cNvSpPr>
          <p:nvPr>
            <p:ph type="ftr" sz="quarter" idx="13"/>
          </p:nvPr>
        </p:nvSpPr>
        <p:spPr>
          <a:xfrm>
            <a:off x="1981200" y="6356350"/>
            <a:ext cx="6550800" cy="360000"/>
          </a:xfrm>
        </p:spPr>
        <p:txBody>
          <a:bodyPr/>
          <a:lstStyle/>
          <a:p>
            <a:r>
              <a:rPr lang="en-US"/>
              <a:t>MQXFA03 Coils and Shims Review –  March14, 2019</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BF409759-FF9E-CD40-BCA2-05AD3452F284}"/>
              </a:ext>
            </a:extLst>
          </p:cNvPr>
          <p:cNvSpPr>
            <a:spLocks noGrp="1"/>
          </p:cNvSpPr>
          <p:nvPr>
            <p:ph type="ftr" sz="quarter" idx="3"/>
          </p:nvPr>
        </p:nvSpPr>
        <p:spPr>
          <a:xfrm>
            <a:off x="1981200" y="6356350"/>
            <a:ext cx="6550800" cy="360000"/>
          </a:xfrm>
        </p:spPr>
        <p:txBody>
          <a:bodyPr/>
          <a:lstStyle/>
          <a:p>
            <a:r>
              <a:rPr lang="en-US"/>
              <a:t>MQXFA03 Coils and Shims Review –  March14, 2019</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6CDC0678-C4FF-EE4B-808D-948246C40338}"/>
              </a:ext>
            </a:extLst>
          </p:cNvPr>
          <p:cNvSpPr>
            <a:spLocks noGrp="1"/>
          </p:cNvSpPr>
          <p:nvPr>
            <p:ph type="ftr" sz="quarter" idx="3"/>
          </p:nvPr>
        </p:nvSpPr>
        <p:spPr>
          <a:xfrm>
            <a:off x="1981200" y="6356350"/>
            <a:ext cx="6550800" cy="360000"/>
          </a:xfrm>
        </p:spPr>
        <p:txBody>
          <a:bodyPr/>
          <a:lstStyle/>
          <a:p>
            <a:r>
              <a:rPr lang="en-US"/>
              <a:t>MQXFA03 Coils and Shims Review –  March14, 2019</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AB84FB2-61C3-0F49-99A3-609B4E15E3D8}"/>
              </a:ext>
            </a:extLst>
          </p:cNvPr>
          <p:cNvSpPr>
            <a:spLocks noGrp="1"/>
          </p:cNvSpPr>
          <p:nvPr>
            <p:ph type="ftr" sz="quarter" idx="3"/>
          </p:nvPr>
        </p:nvSpPr>
        <p:spPr>
          <a:xfrm>
            <a:off x="1981200" y="6356350"/>
            <a:ext cx="6550800" cy="360000"/>
          </a:xfrm>
        </p:spPr>
        <p:txBody>
          <a:bodyPr/>
          <a:lstStyle/>
          <a:p>
            <a:r>
              <a:rPr lang="en-US"/>
              <a:t>MQXFA03 Coils and Shims Review –  March14, 2019</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MQXFA03 Coils and Shims Review –  March14, 2019</a:t>
            </a:r>
            <a:endParaRPr lang="en-GB"/>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8" name="Picture 7">
            <a:extLst>
              <a:ext uri="{FF2B5EF4-FFF2-40B4-BE49-F238E27FC236}">
                <a16:creationId xmlns:a16="http://schemas.microsoft.com/office/drawing/2014/main" id="{BDF1A5C2-C27E-4B0A-AB73-E6C304C90981}"/>
              </a:ext>
            </a:extLst>
          </p:cNvPr>
          <p:cNvPicPr>
            <a:picLocks noChangeAspect="1"/>
          </p:cNvPicPr>
          <p:nvPr userDrawn="1"/>
        </p:nvPicPr>
        <p:blipFill rotWithShape="1">
          <a:blip r:embed="rId10"/>
          <a:srcRect r="76503"/>
          <a:stretch/>
        </p:blipFill>
        <p:spPr>
          <a:xfrm>
            <a:off x="1619672" y="6228601"/>
            <a:ext cx="639919" cy="5915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2.xml"/><Relationship Id="rId5" Type="http://schemas.openxmlformats.org/officeDocument/2006/relationships/image" Target="../media/image24.tmp"/><Relationship Id="rId4" Type="http://schemas.openxmlformats.org/officeDocument/2006/relationships/image" Target="../media/image23.tmp"/></Relationships>
</file>

<file path=ppt/slides/_rels/slide1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2.xml"/><Relationship Id="rId5" Type="http://schemas.openxmlformats.org/officeDocument/2006/relationships/image" Target="../media/image28.tmp"/><Relationship Id="rId4" Type="http://schemas.openxmlformats.org/officeDocument/2006/relationships/image" Target="../media/image27.tmp"/></Relationships>
</file>

<file path=ppt/slides/_rels/slide15.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2.xml"/><Relationship Id="rId5" Type="http://schemas.openxmlformats.org/officeDocument/2006/relationships/image" Target="../media/image32.tmp"/><Relationship Id="rId4" Type="http://schemas.openxmlformats.org/officeDocument/2006/relationships/image" Target="../media/image31.tm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vector-onsite.fnal.gov/Tools/DiscrepancyReport/DisplayDiscrepancyReportReadOnly.asp?qsDRNo=11434" TargetMode="External"/><Relationship Id="rId2" Type="http://schemas.openxmlformats.org/officeDocument/2006/relationships/hyperlink" Target="https://vector-onsite.fnal.gov/Tools/DiscrepancyReport/DisplayDiscrepancyReportReadOnly.asp?qsDRNo=11415" TargetMode="External"/><Relationship Id="rId1" Type="http://schemas.openxmlformats.org/officeDocument/2006/relationships/slideLayout" Target="../slideLayouts/slideLayout5.xml"/><Relationship Id="rId5" Type="http://schemas.openxmlformats.org/officeDocument/2006/relationships/hyperlink" Target="https://vector-onsite.fnal.gov/Tools/DiscrepancyReport/DisplayDiscrepancyReportReadOnly.asp?qsDRNo=11593" TargetMode="External"/><Relationship Id="rId4" Type="http://schemas.openxmlformats.org/officeDocument/2006/relationships/hyperlink" Target="https://vector-onsite.fnal.gov/Tools/DiscrepancyReport/DisplayDiscrepancyReportReadOnly.asp?qsDRNo=11438"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vector-onsite.fnal.gov/Tools/DiscrepancyReport/DisplayDiscrepancyReportReadOnly.asp?qsDRNo=11595" TargetMode="External"/><Relationship Id="rId2" Type="http://schemas.openxmlformats.org/officeDocument/2006/relationships/hyperlink" Target="https://vector-onsite.fnal.gov/Tools/DiscrepancyReport/DisplayDiscrepancyReportReadOnly.asp?qsDRNo=11594" TargetMode="External"/><Relationship Id="rId1" Type="http://schemas.openxmlformats.org/officeDocument/2006/relationships/slideLayout" Target="../slideLayouts/slideLayout5.xml"/><Relationship Id="rId6" Type="http://schemas.openxmlformats.org/officeDocument/2006/relationships/hyperlink" Target="https://vector-onsite.fnal.gov/Tools/DiscrepancyReport/DisplayDiscrepancyReportReadOnly.asp?qsDRNo=11743" TargetMode="External"/><Relationship Id="rId5" Type="http://schemas.openxmlformats.org/officeDocument/2006/relationships/hyperlink" Target="https://vector-onsite.fnal.gov/Tools/DiscrepancyReport/DisplayDiscrepancyReportReadOnly.asp?qsDRNo=11528" TargetMode="External"/><Relationship Id="rId4" Type="http://schemas.openxmlformats.org/officeDocument/2006/relationships/hyperlink" Target="https://vector-onsite.fnal.gov/Tools/DiscrepancyReport/DisplayDiscrepancyReportReadOnly.asp?qsDRNo=11501"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vector-onsite.fnal.gov/Tools/DiscrepancyReport/DisplayDiscrepancyReportReadOnly.asp?qsDRNo=11492" TargetMode="External"/><Relationship Id="rId3" Type="http://schemas.openxmlformats.org/officeDocument/2006/relationships/hyperlink" Target="https://vector-onsite.fnal.gov/Tools/DiscrepancyReport/DisplayDiscrepancyReportReadOnly.asp?qsDRNo=11744" TargetMode="External"/><Relationship Id="rId7" Type="http://schemas.openxmlformats.org/officeDocument/2006/relationships/hyperlink" Target="https://vector-onsite.fnal.gov/Tools/DiscrepancyReport/DisplayDiscrepancyReportReadOnly.asp?qsDRNo=11488" TargetMode="External"/><Relationship Id="rId2" Type="http://schemas.openxmlformats.org/officeDocument/2006/relationships/hyperlink" Target="https://vector-onsite.fnal.gov/Tools/DiscrepancyReport/DisplayDiscrepancyReportReadOnly.asp?qsDRNo=11636" TargetMode="External"/><Relationship Id="rId1" Type="http://schemas.openxmlformats.org/officeDocument/2006/relationships/slideLayout" Target="../slideLayouts/slideLayout5.xml"/><Relationship Id="rId6" Type="http://schemas.openxmlformats.org/officeDocument/2006/relationships/hyperlink" Target="https://vector-onsite.fnal.gov/Tools/DiscrepancyReport/DisplayDiscrepancyReportReadOnly.asp?qsDRNo=11505" TargetMode="External"/><Relationship Id="rId5" Type="http://schemas.openxmlformats.org/officeDocument/2006/relationships/hyperlink" Target="https://vector-onsite.fnal.gov/Tools/DiscrepancyReport/DisplayDiscrepancyReportReadOnly.asp?qsDRNo=11473" TargetMode="External"/><Relationship Id="rId4" Type="http://schemas.openxmlformats.org/officeDocument/2006/relationships/hyperlink" Target="https://vector-onsite.fnal.gov/Tools/DiscrepancyReport/DisplayDiscrepancyReportReadOnly.asp?qsDRNo=11417"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vector-onsite.fnal.gov/Tools/DiscrepancyReport/DisplayDiscrepancyReportReadOnly.asp?qsDRNo=11571" TargetMode="External"/><Relationship Id="rId3" Type="http://schemas.openxmlformats.org/officeDocument/2006/relationships/hyperlink" Target="https://vector-onsite.fnal.gov/Tools/DiscrepancyReport/DisplayDiscrepancyReportReadOnly.asp?qsDRNo=11522" TargetMode="External"/><Relationship Id="rId7" Type="http://schemas.openxmlformats.org/officeDocument/2006/relationships/hyperlink" Target="https://vector-onsite.fnal.gov/Tools/DiscrepancyReport/DisplayDiscrepancyReportReadOnly.asp?qsDRNo=11567" TargetMode="External"/><Relationship Id="rId2" Type="http://schemas.openxmlformats.org/officeDocument/2006/relationships/hyperlink" Target="https://vector-onsite.fnal.gov/Tools/DiscrepancyReport/DisplayDiscrepancyReportReadOnly.asp?qsDRNo=11581" TargetMode="External"/><Relationship Id="rId1" Type="http://schemas.openxmlformats.org/officeDocument/2006/relationships/slideLayout" Target="../slideLayouts/slideLayout5.xml"/><Relationship Id="rId6" Type="http://schemas.openxmlformats.org/officeDocument/2006/relationships/hyperlink" Target="https://vector-onsite.fnal.gov/Tools/DiscrepancyReport/DisplayDiscrepancyReportReadOnly.asp?qsDRNo=11555" TargetMode="External"/><Relationship Id="rId5" Type="http://schemas.openxmlformats.org/officeDocument/2006/relationships/hyperlink" Target="https://vector-onsite.fnal.gov/Tools/DiscrepancyReport/DisplayDiscrepancyReportReadOnly.asp?qsDRNo=11550" TargetMode="External"/><Relationship Id="rId4" Type="http://schemas.openxmlformats.org/officeDocument/2006/relationships/hyperlink" Target="https://vector-onsite.fnal.gov/Tools/DiscrepancyReport/DisplayDiscrepancyReportReadOnly.asp?qsDRNo=11537" TargetMode="External"/><Relationship Id="rId9" Type="http://schemas.openxmlformats.org/officeDocument/2006/relationships/hyperlink" Target="https://vector-onsite.fnal.gov/Tools/DiscrepancyReport/DisplayDiscrepancyReportReadOnly.asp?qsDRNo=1157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vector-onsite.fnal.gov/Tools/DiscrepancyReport/DisplayDiscrepancyReportReadOnly.asp?qsDRNo=11596" TargetMode="External"/><Relationship Id="rId2" Type="http://schemas.openxmlformats.org/officeDocument/2006/relationships/hyperlink" Target="https://vector-onsite.fnal.gov/Tools/DiscrepancyReport/DisplayDiscrepancyReportReadOnly.asp?qsDRNo=11593" TargetMode="External"/><Relationship Id="rId1" Type="http://schemas.openxmlformats.org/officeDocument/2006/relationships/slideLayout" Target="../slideLayouts/slideLayout5.xml"/><Relationship Id="rId4" Type="http://schemas.openxmlformats.org/officeDocument/2006/relationships/hyperlink" Target="https://vector-onsite.fnal.gov/Tools/DiscrepancyReport/DisplayDiscrepancyReportReadOnly.asp?qsDRNo=1162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8915" y="2634656"/>
            <a:ext cx="7200000" cy="1658439"/>
          </a:xfrm>
        </p:spPr>
        <p:txBody>
          <a:bodyPr/>
          <a:lstStyle/>
          <a:p>
            <a:r>
              <a:rPr lang="en-GB" sz="3600" dirty="0"/>
              <a:t>MQXFA03 Coils </a:t>
            </a:r>
            <a:br>
              <a:rPr lang="en-GB" sz="3600" dirty="0"/>
            </a:br>
            <a:r>
              <a:rPr lang="en-GB" sz="3600" dirty="0"/>
              <a:t>QXFA109, QXFA110, QXFA111</a:t>
            </a:r>
          </a:p>
        </p:txBody>
      </p:sp>
      <p:sp>
        <p:nvSpPr>
          <p:cNvPr id="3" name="Sous-titre 2"/>
          <p:cNvSpPr>
            <a:spLocks noGrp="1"/>
          </p:cNvSpPr>
          <p:nvPr>
            <p:ph type="subTitle" idx="1"/>
          </p:nvPr>
        </p:nvSpPr>
        <p:spPr>
          <a:xfrm>
            <a:off x="1371600" y="4307161"/>
            <a:ext cx="6480000" cy="1210071"/>
          </a:xfrm>
        </p:spPr>
        <p:txBody>
          <a:bodyPr>
            <a:normAutofit fontScale="77500" lnSpcReduction="20000"/>
          </a:bodyPr>
          <a:lstStyle/>
          <a:p>
            <a:r>
              <a:rPr lang="en-GB" dirty="0"/>
              <a:t>Fred Nobrega, CAM/L3</a:t>
            </a:r>
          </a:p>
          <a:p>
            <a:r>
              <a:rPr lang="en-GB" dirty="0"/>
              <a:t>Miao Yu, Deputy L3</a:t>
            </a:r>
          </a:p>
          <a:p>
            <a:r>
              <a:rPr lang="en-GB" dirty="0"/>
              <a:t>Marcellus Parker, Electrical</a:t>
            </a:r>
          </a:p>
          <a:p>
            <a:r>
              <a:rPr lang="en-GB" dirty="0"/>
              <a:t>Coil Fabrication at FNAL</a:t>
            </a:r>
          </a:p>
          <a:p>
            <a:r>
              <a:rPr lang="en-GB" dirty="0"/>
              <a:t>U.S. HL-LHC Accelerator Upgrade Project</a:t>
            </a:r>
          </a:p>
        </p:txBody>
      </p:sp>
      <p:sp>
        <p:nvSpPr>
          <p:cNvPr id="4" name="Espace réservé du texte 3"/>
          <p:cNvSpPr>
            <a:spLocks noGrp="1"/>
          </p:cNvSpPr>
          <p:nvPr>
            <p:ph type="body" sz="quarter" idx="14"/>
          </p:nvPr>
        </p:nvSpPr>
        <p:spPr>
          <a:xfrm>
            <a:off x="1371600" y="5589240"/>
            <a:ext cx="6480000" cy="504056"/>
          </a:xfrm>
        </p:spPr>
        <p:txBody>
          <a:bodyPr>
            <a:normAutofit lnSpcReduction="10000"/>
          </a:bodyPr>
          <a:lstStyle/>
          <a:p>
            <a:r>
              <a:rPr lang="en-US" dirty="0"/>
              <a:t>MQXFA03 Coils and Shims Review </a:t>
            </a:r>
          </a:p>
          <a:p>
            <a:r>
              <a:rPr lang="en-US" dirty="0"/>
              <a:t>March 14, 2018</a:t>
            </a:r>
            <a:endParaRPr lang="en-GB"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8B80-957C-4DF4-92C4-73FE8D17F2AD}"/>
              </a:ext>
            </a:extLst>
          </p:cNvPr>
          <p:cNvSpPr>
            <a:spLocks noGrp="1"/>
          </p:cNvSpPr>
          <p:nvPr>
            <p:ph type="title"/>
          </p:nvPr>
        </p:nvSpPr>
        <p:spPr/>
        <p:txBody>
          <a:bodyPr/>
          <a:lstStyle/>
          <a:p>
            <a:r>
              <a:rPr lang="en-US" dirty="0"/>
              <a:t>Coil Impregnation</a:t>
            </a:r>
          </a:p>
        </p:txBody>
      </p:sp>
      <p:sp>
        <p:nvSpPr>
          <p:cNvPr id="4" name="Slide Number Placeholder 3">
            <a:extLst>
              <a:ext uri="{FF2B5EF4-FFF2-40B4-BE49-F238E27FC236}">
                <a16:creationId xmlns:a16="http://schemas.microsoft.com/office/drawing/2014/main" id="{D33BFA1A-451C-467E-B787-886F3313D660}"/>
              </a:ext>
            </a:extLst>
          </p:cNvPr>
          <p:cNvSpPr>
            <a:spLocks noGrp="1"/>
          </p:cNvSpPr>
          <p:nvPr>
            <p:ph type="sldNum" sz="quarter" idx="12"/>
          </p:nvPr>
        </p:nvSpPr>
        <p:spPr/>
        <p:txBody>
          <a:bodyPr/>
          <a:lstStyle/>
          <a:p>
            <a:fld id="{BFDCA1C4-9514-7B4F-976F-D92F7E296653}" type="slidenum">
              <a:rPr lang="fr-FR" smtClean="0"/>
              <a:pPr/>
              <a:t>10</a:t>
            </a:fld>
            <a:endParaRPr lang="fr-FR"/>
          </a:p>
        </p:txBody>
      </p:sp>
      <p:sp>
        <p:nvSpPr>
          <p:cNvPr id="5" name="Footer Placeholder 4">
            <a:extLst>
              <a:ext uri="{FF2B5EF4-FFF2-40B4-BE49-F238E27FC236}">
                <a16:creationId xmlns:a16="http://schemas.microsoft.com/office/drawing/2014/main" id="{DE9FA47F-3BE3-4D80-9205-5BDDA1A93959}"/>
              </a:ext>
            </a:extLst>
          </p:cNvPr>
          <p:cNvSpPr>
            <a:spLocks noGrp="1"/>
          </p:cNvSpPr>
          <p:nvPr>
            <p:ph type="ftr" sz="quarter" idx="3"/>
          </p:nvPr>
        </p:nvSpPr>
        <p:spPr/>
        <p:txBody>
          <a:bodyPr/>
          <a:lstStyle/>
          <a:p>
            <a:r>
              <a:rPr lang="en-US"/>
              <a:t>MQXFA03 Coils and Shims Review –  March14, 2019</a:t>
            </a:r>
            <a:endParaRPr lang="en-GB" dirty="0"/>
          </a:p>
        </p:txBody>
      </p:sp>
      <p:sp>
        <p:nvSpPr>
          <p:cNvPr id="23" name="TextBox 22">
            <a:extLst>
              <a:ext uri="{FF2B5EF4-FFF2-40B4-BE49-F238E27FC236}">
                <a16:creationId xmlns:a16="http://schemas.microsoft.com/office/drawing/2014/main" id="{F96BCA3D-5DE5-45EB-B9B9-A3ABF3742C01}"/>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25" name="Picture 24">
            <a:extLst>
              <a:ext uri="{FF2B5EF4-FFF2-40B4-BE49-F238E27FC236}">
                <a16:creationId xmlns:a16="http://schemas.microsoft.com/office/drawing/2014/main" id="{8D5CD703-61B8-4E81-ABEA-556792349925}"/>
              </a:ext>
            </a:extLst>
          </p:cNvPr>
          <p:cNvPicPr>
            <a:picLocks noChangeAspect="1"/>
          </p:cNvPicPr>
          <p:nvPr/>
        </p:nvPicPr>
        <p:blipFill>
          <a:blip r:embed="rId2"/>
          <a:stretch>
            <a:fillRect/>
          </a:stretch>
        </p:blipFill>
        <p:spPr>
          <a:xfrm>
            <a:off x="545854" y="759538"/>
            <a:ext cx="7920001" cy="5752422"/>
          </a:xfrm>
          <a:prstGeom prst="rect">
            <a:avLst/>
          </a:prstGeom>
        </p:spPr>
      </p:pic>
    </p:spTree>
    <p:extLst>
      <p:ext uri="{BB962C8B-B14F-4D97-AF65-F5344CB8AC3E}">
        <p14:creationId xmlns:p14="http://schemas.microsoft.com/office/powerpoint/2010/main" val="1515161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76EC60F-E871-4608-B2F5-3376EE3D8687}"/>
              </a:ext>
            </a:extLst>
          </p:cNvPr>
          <p:cNvSpPr>
            <a:spLocks noGrp="1"/>
          </p:cNvSpPr>
          <p:nvPr>
            <p:ph type="ftr" sz="quarter" idx="3"/>
          </p:nvPr>
        </p:nvSpPr>
        <p:spPr/>
        <p:txBody>
          <a:bodyPr/>
          <a:lstStyle/>
          <a:p>
            <a:r>
              <a:rPr lang="en-US" dirty="0"/>
              <a:t>HL-LHC AUP CD-2/3b DOE/SC Review – Dec 2018</a:t>
            </a:r>
            <a:endParaRPr lang="en-GB" dirty="0"/>
          </a:p>
        </p:txBody>
      </p:sp>
      <p:sp>
        <p:nvSpPr>
          <p:cNvPr id="2" name="Title 1">
            <a:extLst>
              <a:ext uri="{FF2B5EF4-FFF2-40B4-BE49-F238E27FC236}">
                <a16:creationId xmlns:a16="http://schemas.microsoft.com/office/drawing/2014/main" id="{9BCB7DA9-0819-4FD1-9227-10EC4B8E202A}"/>
              </a:ext>
            </a:extLst>
          </p:cNvPr>
          <p:cNvSpPr>
            <a:spLocks noGrp="1"/>
          </p:cNvSpPr>
          <p:nvPr>
            <p:ph type="title"/>
          </p:nvPr>
        </p:nvSpPr>
        <p:spPr>
          <a:xfrm>
            <a:off x="1547664" y="11315"/>
            <a:ext cx="7920000" cy="720000"/>
          </a:xfrm>
        </p:spPr>
        <p:txBody>
          <a:bodyPr/>
          <a:lstStyle/>
          <a:p>
            <a:r>
              <a:rPr lang="en-US" dirty="0"/>
              <a:t>Coil Reaction &amp; Impregnation</a:t>
            </a:r>
          </a:p>
        </p:txBody>
      </p:sp>
      <p:sp>
        <p:nvSpPr>
          <p:cNvPr id="6" name="Content Placeholder 2">
            <a:extLst>
              <a:ext uri="{FF2B5EF4-FFF2-40B4-BE49-F238E27FC236}">
                <a16:creationId xmlns:a16="http://schemas.microsoft.com/office/drawing/2014/main" id="{83627CD8-69C2-4760-B380-E20B5C3572F8}"/>
              </a:ext>
            </a:extLst>
          </p:cNvPr>
          <p:cNvSpPr>
            <a:spLocks noGrp="1"/>
          </p:cNvSpPr>
          <p:nvPr>
            <p:ph idx="1"/>
          </p:nvPr>
        </p:nvSpPr>
        <p:spPr>
          <a:xfrm>
            <a:off x="2320532" y="2175786"/>
            <a:ext cx="2251468" cy="3341446"/>
          </a:xfrm>
        </p:spPr>
        <p:txBody>
          <a:bodyPr>
            <a:normAutofit fontScale="62500" lnSpcReduction="20000"/>
          </a:bodyPr>
          <a:lstStyle/>
          <a:p>
            <a:r>
              <a:rPr lang="en-US" dirty="0"/>
              <a:t>Reaction cycle is in an argon atmosphere and lasts </a:t>
            </a:r>
            <a:r>
              <a:rPr lang="en-US" dirty="0">
                <a:solidFill>
                  <a:schemeClr val="tx1">
                    <a:lumMod val="65000"/>
                    <a:lumOff val="35000"/>
                  </a:schemeClr>
                </a:solidFill>
              </a:rPr>
              <a:t>about</a:t>
            </a:r>
            <a:r>
              <a:rPr lang="en-US" dirty="0"/>
              <a:t> 11 days including ramp up and cool down. </a:t>
            </a:r>
          </a:p>
          <a:p>
            <a:r>
              <a:rPr lang="en-US" dirty="0"/>
              <a:t>Witness samples reacted in retort.</a:t>
            </a:r>
          </a:p>
          <a:p>
            <a:r>
              <a:rPr lang="en-US" dirty="0"/>
              <a:t>Reaction tooling volume is identical to impregnation tooling.</a:t>
            </a:r>
          </a:p>
          <a:p>
            <a:endParaRPr lang="en-US" dirty="0"/>
          </a:p>
        </p:txBody>
      </p:sp>
      <p:pic>
        <p:nvPicPr>
          <p:cNvPr id="8" name="Picture 7">
            <a:extLst>
              <a:ext uri="{FF2B5EF4-FFF2-40B4-BE49-F238E27FC236}">
                <a16:creationId xmlns:a16="http://schemas.microsoft.com/office/drawing/2014/main" id="{C439C4C4-6AB9-4A26-B1B7-49958A63A53D}"/>
              </a:ext>
            </a:extLst>
          </p:cNvPr>
          <p:cNvPicPr>
            <a:picLocks noChangeAspect="1"/>
          </p:cNvPicPr>
          <p:nvPr/>
        </p:nvPicPr>
        <p:blipFill rotWithShape="1">
          <a:blip r:embed="rId3"/>
          <a:srcRect l="24067" t="3265" r="24491" b="2761"/>
          <a:stretch/>
        </p:blipFill>
        <p:spPr>
          <a:xfrm>
            <a:off x="10290" y="2026800"/>
            <a:ext cx="2263727" cy="4824536"/>
          </a:xfrm>
          <a:prstGeom prst="rect">
            <a:avLst/>
          </a:prstGeom>
        </p:spPr>
      </p:pic>
      <p:pic>
        <p:nvPicPr>
          <p:cNvPr id="10" name="Picture 9">
            <a:extLst>
              <a:ext uri="{FF2B5EF4-FFF2-40B4-BE49-F238E27FC236}">
                <a16:creationId xmlns:a16="http://schemas.microsoft.com/office/drawing/2014/main" id="{A1310D5B-09A2-4F91-8545-5CB7EFE46DA8}"/>
              </a:ext>
            </a:extLst>
          </p:cNvPr>
          <p:cNvPicPr>
            <a:picLocks noChangeAspect="1"/>
          </p:cNvPicPr>
          <p:nvPr/>
        </p:nvPicPr>
        <p:blipFill rotWithShape="1">
          <a:blip r:embed="rId4"/>
          <a:srcRect b="47545"/>
          <a:stretch/>
        </p:blipFill>
        <p:spPr>
          <a:xfrm>
            <a:off x="-12160" y="1"/>
            <a:ext cx="2845141" cy="1988839"/>
          </a:xfrm>
          <a:prstGeom prst="rect">
            <a:avLst/>
          </a:prstGeom>
        </p:spPr>
      </p:pic>
      <p:sp>
        <p:nvSpPr>
          <p:cNvPr id="14" name="Content Placeholder 2">
            <a:extLst>
              <a:ext uri="{FF2B5EF4-FFF2-40B4-BE49-F238E27FC236}">
                <a16:creationId xmlns:a16="http://schemas.microsoft.com/office/drawing/2014/main" id="{FF51937B-8593-479D-AB69-311FE3D1BCC6}"/>
              </a:ext>
            </a:extLst>
          </p:cNvPr>
          <p:cNvSpPr txBox="1">
            <a:spLocks/>
          </p:cNvSpPr>
          <p:nvPr/>
        </p:nvSpPr>
        <p:spPr>
          <a:xfrm>
            <a:off x="4716015" y="693817"/>
            <a:ext cx="2376265" cy="3255888"/>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t>CTD101K epoxy impregnation at 30-50 </a:t>
            </a:r>
            <a:r>
              <a:rPr lang="en-US" sz="1900" dirty="0">
                <a:latin typeface="Symbol" pitchFamily="18" charset="2"/>
              </a:rPr>
              <a:t>m</a:t>
            </a:r>
            <a:r>
              <a:rPr lang="en-US" sz="1900" dirty="0"/>
              <a:t>m Hg and 50</a:t>
            </a:r>
            <a:r>
              <a:rPr lang="en-US" sz="1900" dirty="0">
                <a:latin typeface="Symbol" pitchFamily="18" charset="2"/>
              </a:rPr>
              <a:t>° </a:t>
            </a:r>
            <a:r>
              <a:rPr lang="en-US" sz="1900" dirty="0"/>
              <a:t>C</a:t>
            </a:r>
          </a:p>
          <a:p>
            <a:r>
              <a:rPr lang="en-US" sz="1900" dirty="0"/>
              <a:t>Epoxy cure is in the vacuum tank at 110</a:t>
            </a:r>
            <a:r>
              <a:rPr lang="en-US" sz="1900" dirty="0">
                <a:latin typeface="Symbol" pitchFamily="18" charset="2"/>
              </a:rPr>
              <a:t>°</a:t>
            </a:r>
            <a:r>
              <a:rPr lang="en-US" sz="1900" dirty="0"/>
              <a:t> C for 5 hours then 125</a:t>
            </a:r>
            <a:r>
              <a:rPr lang="en-US" sz="1900" dirty="0">
                <a:latin typeface="Symbol" pitchFamily="18" charset="2"/>
              </a:rPr>
              <a:t>° </a:t>
            </a:r>
            <a:r>
              <a:rPr lang="en-US" sz="1900" dirty="0"/>
              <a:t>C for 16 hours using external heaters mounted on the tooling.</a:t>
            </a:r>
          </a:p>
          <a:p>
            <a:endParaRPr lang="en-US" dirty="0"/>
          </a:p>
        </p:txBody>
      </p:sp>
      <p:pic>
        <p:nvPicPr>
          <p:cNvPr id="15" name="Picture 14">
            <a:extLst>
              <a:ext uri="{FF2B5EF4-FFF2-40B4-BE49-F238E27FC236}">
                <a16:creationId xmlns:a16="http://schemas.microsoft.com/office/drawing/2014/main" id="{6E1DB23B-E00A-4484-91C1-A083339150D5}"/>
              </a:ext>
            </a:extLst>
          </p:cNvPr>
          <p:cNvPicPr>
            <a:picLocks noChangeAspect="1"/>
          </p:cNvPicPr>
          <p:nvPr/>
        </p:nvPicPr>
        <p:blipFill rotWithShape="1">
          <a:blip r:embed="rId5"/>
          <a:srcRect l="2703" t="28149" r="7522" b="18703"/>
          <a:stretch/>
        </p:blipFill>
        <p:spPr>
          <a:xfrm>
            <a:off x="4533476" y="4817167"/>
            <a:ext cx="4610524" cy="2048241"/>
          </a:xfrm>
          <a:prstGeom prst="rect">
            <a:avLst/>
          </a:prstGeom>
        </p:spPr>
      </p:pic>
      <p:pic>
        <p:nvPicPr>
          <p:cNvPr id="16" name="Picture 15">
            <a:extLst>
              <a:ext uri="{FF2B5EF4-FFF2-40B4-BE49-F238E27FC236}">
                <a16:creationId xmlns:a16="http://schemas.microsoft.com/office/drawing/2014/main" id="{904EFEC8-B9C8-4521-A6EF-1F661834BFC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80468" y="590280"/>
            <a:ext cx="1963532" cy="4203104"/>
          </a:xfrm>
          <a:prstGeom prst="rect">
            <a:avLst/>
          </a:prstGeom>
        </p:spPr>
      </p:pic>
      <p:sp>
        <p:nvSpPr>
          <p:cNvPr id="17" name="TextBox 16">
            <a:extLst>
              <a:ext uri="{FF2B5EF4-FFF2-40B4-BE49-F238E27FC236}">
                <a16:creationId xmlns:a16="http://schemas.microsoft.com/office/drawing/2014/main" id="{D264699A-F8F3-4365-A6EB-3449B5E382EA}"/>
              </a:ext>
            </a:extLst>
          </p:cNvPr>
          <p:cNvSpPr txBox="1"/>
          <p:nvPr/>
        </p:nvSpPr>
        <p:spPr>
          <a:xfrm>
            <a:off x="372287" y="6454535"/>
            <a:ext cx="1485435" cy="338554"/>
          </a:xfrm>
          <a:prstGeom prst="rect">
            <a:avLst/>
          </a:prstGeom>
          <a:solidFill>
            <a:schemeClr val="bg1"/>
          </a:solidFill>
        </p:spPr>
        <p:txBody>
          <a:bodyPr wrap="square" rtlCol="0">
            <a:spAutoFit/>
          </a:bodyPr>
          <a:lstStyle/>
          <a:p>
            <a:pPr algn="ctr"/>
            <a:r>
              <a:rPr lang="en-US" sz="1600" dirty="0"/>
              <a:t>Reacted Coil</a:t>
            </a:r>
          </a:p>
        </p:txBody>
      </p:sp>
      <p:sp>
        <p:nvSpPr>
          <p:cNvPr id="12" name="TextBox 11">
            <a:extLst>
              <a:ext uri="{FF2B5EF4-FFF2-40B4-BE49-F238E27FC236}">
                <a16:creationId xmlns:a16="http://schemas.microsoft.com/office/drawing/2014/main" id="{70F04890-BDE9-45CF-89EF-40729B1A1372}"/>
              </a:ext>
            </a:extLst>
          </p:cNvPr>
          <p:cNvSpPr txBox="1"/>
          <p:nvPr/>
        </p:nvSpPr>
        <p:spPr>
          <a:xfrm>
            <a:off x="7308304" y="4367777"/>
            <a:ext cx="1618631" cy="338554"/>
          </a:xfrm>
          <a:prstGeom prst="rect">
            <a:avLst/>
          </a:prstGeom>
          <a:solidFill>
            <a:schemeClr val="bg1"/>
          </a:solidFill>
        </p:spPr>
        <p:txBody>
          <a:bodyPr wrap="square" rtlCol="0">
            <a:spAutoFit/>
          </a:bodyPr>
          <a:lstStyle/>
          <a:p>
            <a:pPr algn="ctr"/>
            <a:r>
              <a:rPr lang="en-US" sz="1600" dirty="0"/>
              <a:t>Potted Coil</a:t>
            </a:r>
          </a:p>
        </p:txBody>
      </p:sp>
      <p:sp>
        <p:nvSpPr>
          <p:cNvPr id="13" name="TextBox 12">
            <a:extLst>
              <a:ext uri="{FF2B5EF4-FFF2-40B4-BE49-F238E27FC236}">
                <a16:creationId xmlns:a16="http://schemas.microsoft.com/office/drawing/2014/main" id="{C180F61E-69BB-4B1E-8959-34B1B13F424D}"/>
              </a:ext>
            </a:extLst>
          </p:cNvPr>
          <p:cNvSpPr txBox="1"/>
          <p:nvPr/>
        </p:nvSpPr>
        <p:spPr>
          <a:xfrm>
            <a:off x="4649452" y="6453336"/>
            <a:ext cx="3018892" cy="338554"/>
          </a:xfrm>
          <a:prstGeom prst="rect">
            <a:avLst/>
          </a:prstGeom>
          <a:solidFill>
            <a:schemeClr val="bg1"/>
          </a:solidFill>
        </p:spPr>
        <p:txBody>
          <a:bodyPr wrap="square" rtlCol="0">
            <a:spAutoFit/>
          </a:bodyPr>
          <a:lstStyle/>
          <a:p>
            <a:pPr algn="ctr"/>
            <a:r>
              <a:rPr lang="en-US" sz="1600" dirty="0"/>
              <a:t>Vacuum Tank &amp; Insertion Table</a:t>
            </a:r>
          </a:p>
        </p:txBody>
      </p:sp>
      <p:sp>
        <p:nvSpPr>
          <p:cNvPr id="18" name="TextBox 17">
            <a:extLst>
              <a:ext uri="{FF2B5EF4-FFF2-40B4-BE49-F238E27FC236}">
                <a16:creationId xmlns:a16="http://schemas.microsoft.com/office/drawing/2014/main" id="{9B9D457E-1122-4BB0-8288-2C0963321497}"/>
              </a:ext>
            </a:extLst>
          </p:cNvPr>
          <p:cNvSpPr txBox="1"/>
          <p:nvPr/>
        </p:nvSpPr>
        <p:spPr>
          <a:xfrm>
            <a:off x="35496" y="1722294"/>
            <a:ext cx="3024336" cy="338554"/>
          </a:xfrm>
          <a:prstGeom prst="rect">
            <a:avLst/>
          </a:prstGeom>
          <a:solidFill>
            <a:schemeClr val="bg1"/>
          </a:solidFill>
        </p:spPr>
        <p:txBody>
          <a:bodyPr wrap="square" rtlCol="0">
            <a:spAutoFit/>
          </a:bodyPr>
          <a:lstStyle/>
          <a:p>
            <a:pPr algn="ctr"/>
            <a:r>
              <a:rPr lang="en-US" sz="1600" dirty="0"/>
              <a:t>Reaction Oven</a:t>
            </a:r>
          </a:p>
        </p:txBody>
      </p:sp>
      <p:sp>
        <p:nvSpPr>
          <p:cNvPr id="4" name="Slide Number Placeholder 3">
            <a:extLst>
              <a:ext uri="{FF2B5EF4-FFF2-40B4-BE49-F238E27FC236}">
                <a16:creationId xmlns:a16="http://schemas.microsoft.com/office/drawing/2014/main" id="{BDF6A9DF-BBE3-476E-B8F7-1C2804655CD6}"/>
              </a:ext>
            </a:extLst>
          </p:cNvPr>
          <p:cNvSpPr>
            <a:spLocks noGrp="1"/>
          </p:cNvSpPr>
          <p:nvPr>
            <p:ph type="sldNum" sz="quarter" idx="12"/>
          </p:nvPr>
        </p:nvSpPr>
        <p:spPr/>
        <p:txBody>
          <a:bodyPr/>
          <a:lstStyle/>
          <a:p>
            <a:fld id="{BFDCA1C4-9514-7B4F-976F-D92F7E296653}" type="slidenum">
              <a:rPr lang="fr-FR" smtClean="0"/>
              <a:pPr/>
              <a:t>11</a:t>
            </a:fld>
            <a:endParaRPr lang="fr-FR"/>
          </a:p>
        </p:txBody>
      </p:sp>
    </p:spTree>
    <p:extLst>
      <p:ext uri="{BB962C8B-B14F-4D97-AF65-F5344CB8AC3E}">
        <p14:creationId xmlns:p14="http://schemas.microsoft.com/office/powerpoint/2010/main" val="670094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F79F-5994-4474-9A4C-770610731387}"/>
              </a:ext>
            </a:extLst>
          </p:cNvPr>
          <p:cNvSpPr>
            <a:spLocks noGrp="1"/>
          </p:cNvSpPr>
          <p:nvPr>
            <p:ph type="title"/>
          </p:nvPr>
        </p:nvSpPr>
        <p:spPr/>
        <p:txBody>
          <a:bodyPr/>
          <a:lstStyle/>
          <a:p>
            <a:r>
              <a:rPr lang="en-US" dirty="0"/>
              <a:t>MQXFA Final Design Report </a:t>
            </a:r>
            <a:br>
              <a:rPr lang="en-US" dirty="0"/>
            </a:br>
            <a:r>
              <a:rPr lang="en-US" dirty="0"/>
              <a:t>Mechanical Parameters</a:t>
            </a:r>
          </a:p>
        </p:txBody>
      </p:sp>
      <p:graphicFrame>
        <p:nvGraphicFramePr>
          <p:cNvPr id="6" name="Content Placeholder 5">
            <a:extLst>
              <a:ext uri="{FF2B5EF4-FFF2-40B4-BE49-F238E27FC236}">
                <a16:creationId xmlns:a16="http://schemas.microsoft.com/office/drawing/2014/main" id="{2A1A6CED-3F6C-495B-AE26-03BB769307FA}"/>
              </a:ext>
            </a:extLst>
          </p:cNvPr>
          <p:cNvGraphicFramePr>
            <a:graphicFrameLocks noGrp="1"/>
          </p:cNvGraphicFramePr>
          <p:nvPr>
            <p:ph idx="1"/>
            <p:extLst>
              <p:ext uri="{D42A27DB-BD31-4B8C-83A1-F6EECF244321}">
                <p14:modId xmlns:p14="http://schemas.microsoft.com/office/powerpoint/2010/main" val="4110979412"/>
              </p:ext>
            </p:extLst>
          </p:nvPr>
        </p:nvGraphicFramePr>
        <p:xfrm>
          <a:off x="1775701" y="1763705"/>
          <a:ext cx="6383669" cy="1483360"/>
        </p:xfrm>
        <a:graphic>
          <a:graphicData uri="http://schemas.openxmlformats.org/drawingml/2006/table">
            <a:tbl>
              <a:tblPr firstRow="1" bandRow="1">
                <a:tableStyleId>{5C22544A-7EE6-4342-B048-85BDC9FD1C3A}</a:tableStyleId>
              </a:tblPr>
              <a:tblGrid>
                <a:gridCol w="2639483">
                  <a:extLst>
                    <a:ext uri="{9D8B030D-6E8A-4147-A177-3AD203B41FA5}">
                      <a16:colId xmlns:a16="http://schemas.microsoft.com/office/drawing/2014/main" val="1679074451"/>
                    </a:ext>
                  </a:extLst>
                </a:gridCol>
                <a:gridCol w="3744186">
                  <a:extLst>
                    <a:ext uri="{9D8B030D-6E8A-4147-A177-3AD203B41FA5}">
                      <a16:colId xmlns:a16="http://schemas.microsoft.com/office/drawing/2014/main" val="3782066620"/>
                    </a:ext>
                  </a:extLst>
                </a:gridCol>
              </a:tblGrid>
              <a:tr h="370840">
                <a:tc>
                  <a:txBody>
                    <a:bodyPr/>
                    <a:lstStyle/>
                    <a:p>
                      <a:pPr algn="ctr" fontAlgn="ctr"/>
                      <a:r>
                        <a:rPr lang="en-US" sz="1800" b="1" i="0" u="none" strike="noStrike" dirty="0">
                          <a:solidFill>
                            <a:schemeClr val="bg1"/>
                          </a:solidFill>
                          <a:effectLst/>
                          <a:latin typeface="Calibri" panose="020F0502020204030204" pitchFamily="34" charset="0"/>
                        </a:rPr>
                        <a:t>Coil Name</a:t>
                      </a:r>
                    </a:p>
                  </a:txBody>
                  <a:tcPr marL="9525" marR="9525" marT="9525"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effectLst/>
                          <a:latin typeface="Calibri" panose="020F0502020204030204" pitchFamily="34" charset="0"/>
                        </a:rPr>
                        <a:t>Coil length 4532 ± 3.5 (mm)</a:t>
                      </a:r>
                    </a:p>
                  </a:txBody>
                  <a:tcPr marL="9525" marR="9525" marT="9525" marB="0" anchor="ctr"/>
                </a:tc>
                <a:extLst>
                  <a:ext uri="{0D108BD9-81ED-4DB2-BD59-A6C34878D82A}">
                    <a16:rowId xmlns:a16="http://schemas.microsoft.com/office/drawing/2014/main" val="2299428766"/>
                  </a:ext>
                </a:extLst>
              </a:tr>
              <a:tr h="370840">
                <a:tc>
                  <a:txBody>
                    <a:bodyPr/>
                    <a:lstStyle/>
                    <a:p>
                      <a:pPr algn="ctr" fontAlgn="ctr"/>
                      <a:r>
                        <a:rPr lang="en-US" sz="1800" b="0" i="0" u="none" strike="noStrike" dirty="0">
                          <a:solidFill>
                            <a:srgbClr val="000000"/>
                          </a:solidFill>
                          <a:effectLst/>
                          <a:latin typeface="Calibri" panose="020F0502020204030204" pitchFamily="34" charset="0"/>
                        </a:rPr>
                        <a:t>QXFA109</a:t>
                      </a:r>
                    </a:p>
                  </a:txBody>
                  <a:tcPr marL="9525" marR="9525" marT="9525" marB="0" anchor="ctr"/>
                </a:tc>
                <a:tc>
                  <a:txBody>
                    <a:bodyPr/>
                    <a:lstStyle/>
                    <a:p>
                      <a:pPr algn="ctr" fontAlgn="ctr"/>
                      <a:r>
                        <a:rPr lang="en-US" sz="1800" b="0" i="0" u="none" strike="noStrike">
                          <a:solidFill>
                            <a:srgbClr val="000000"/>
                          </a:solidFill>
                          <a:effectLst/>
                          <a:latin typeface="Calibri" panose="020F0502020204030204" pitchFamily="34" charset="0"/>
                        </a:rPr>
                        <a:t>4533</a:t>
                      </a:r>
                    </a:p>
                  </a:txBody>
                  <a:tcPr marL="9525" marR="9525" marT="9525" marB="0" anchor="ctr"/>
                </a:tc>
                <a:extLst>
                  <a:ext uri="{0D108BD9-81ED-4DB2-BD59-A6C34878D82A}">
                    <a16:rowId xmlns:a16="http://schemas.microsoft.com/office/drawing/2014/main" val="3555489522"/>
                  </a:ext>
                </a:extLst>
              </a:tr>
              <a:tr h="370840">
                <a:tc>
                  <a:txBody>
                    <a:bodyPr/>
                    <a:lstStyle/>
                    <a:p>
                      <a:pPr algn="ctr" fontAlgn="ctr"/>
                      <a:r>
                        <a:rPr lang="en-US" sz="1800" b="0" i="0" u="none" strike="noStrike">
                          <a:solidFill>
                            <a:srgbClr val="000000"/>
                          </a:solidFill>
                          <a:effectLst/>
                          <a:latin typeface="Calibri" panose="020F0502020204030204" pitchFamily="34" charset="0"/>
                        </a:rPr>
                        <a:t>QXFA110</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4532</a:t>
                      </a:r>
                    </a:p>
                  </a:txBody>
                  <a:tcPr marL="9525" marR="9525" marT="9525" marB="0" anchor="ctr"/>
                </a:tc>
                <a:extLst>
                  <a:ext uri="{0D108BD9-81ED-4DB2-BD59-A6C34878D82A}">
                    <a16:rowId xmlns:a16="http://schemas.microsoft.com/office/drawing/2014/main" val="1499062053"/>
                  </a:ext>
                </a:extLst>
              </a:tr>
              <a:tr h="370840">
                <a:tc>
                  <a:txBody>
                    <a:bodyPr/>
                    <a:lstStyle/>
                    <a:p>
                      <a:pPr algn="ctr" fontAlgn="ctr"/>
                      <a:r>
                        <a:rPr lang="en-US" sz="1800" b="0" i="0" u="none" strike="noStrike" dirty="0">
                          <a:solidFill>
                            <a:srgbClr val="000000"/>
                          </a:solidFill>
                          <a:effectLst/>
                          <a:latin typeface="Calibri" panose="020F0502020204030204" pitchFamily="34" charset="0"/>
                        </a:rPr>
                        <a:t>QXFA111</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4532</a:t>
                      </a:r>
                    </a:p>
                  </a:txBody>
                  <a:tcPr marL="9525" marR="9525" marT="9525" marB="0" anchor="ctr"/>
                </a:tc>
                <a:extLst>
                  <a:ext uri="{0D108BD9-81ED-4DB2-BD59-A6C34878D82A}">
                    <a16:rowId xmlns:a16="http://schemas.microsoft.com/office/drawing/2014/main" val="1431494242"/>
                  </a:ext>
                </a:extLst>
              </a:tr>
            </a:tbl>
          </a:graphicData>
        </a:graphic>
      </p:graphicFrame>
      <p:sp>
        <p:nvSpPr>
          <p:cNvPr id="4" name="Slide Number Placeholder 3">
            <a:extLst>
              <a:ext uri="{FF2B5EF4-FFF2-40B4-BE49-F238E27FC236}">
                <a16:creationId xmlns:a16="http://schemas.microsoft.com/office/drawing/2014/main" id="{85A3BBE2-56FA-4931-91B1-D0642B5C926F}"/>
              </a:ext>
            </a:extLst>
          </p:cNvPr>
          <p:cNvSpPr>
            <a:spLocks noGrp="1"/>
          </p:cNvSpPr>
          <p:nvPr>
            <p:ph type="sldNum" sz="quarter" idx="12"/>
          </p:nvPr>
        </p:nvSpPr>
        <p:spPr/>
        <p:txBody>
          <a:bodyPr/>
          <a:lstStyle/>
          <a:p>
            <a:fld id="{BFDCA1C4-9514-7B4F-976F-D92F7E296653}" type="slidenum">
              <a:rPr lang="fr-FR" smtClean="0"/>
              <a:pPr/>
              <a:t>12</a:t>
            </a:fld>
            <a:endParaRPr lang="fr-FR"/>
          </a:p>
        </p:txBody>
      </p:sp>
      <p:sp>
        <p:nvSpPr>
          <p:cNvPr id="5" name="Footer Placeholder 4">
            <a:extLst>
              <a:ext uri="{FF2B5EF4-FFF2-40B4-BE49-F238E27FC236}">
                <a16:creationId xmlns:a16="http://schemas.microsoft.com/office/drawing/2014/main" id="{717B460F-887F-422F-A040-461EF8464824}"/>
              </a:ext>
            </a:extLst>
          </p:cNvPr>
          <p:cNvSpPr>
            <a:spLocks noGrp="1"/>
          </p:cNvSpPr>
          <p:nvPr>
            <p:ph type="ftr" sz="quarter" idx="3"/>
          </p:nvPr>
        </p:nvSpPr>
        <p:spPr/>
        <p:txBody>
          <a:bodyPr/>
          <a:lstStyle/>
          <a:p>
            <a:r>
              <a:rPr lang="en-US"/>
              <a:t>MQXFA03 Coils and Shims Review –  March14, 2019</a:t>
            </a:r>
            <a:endParaRPr lang="en-GB" dirty="0"/>
          </a:p>
        </p:txBody>
      </p:sp>
      <p:graphicFrame>
        <p:nvGraphicFramePr>
          <p:cNvPr id="7" name="Table 6">
            <a:extLst>
              <a:ext uri="{FF2B5EF4-FFF2-40B4-BE49-F238E27FC236}">
                <a16:creationId xmlns:a16="http://schemas.microsoft.com/office/drawing/2014/main" id="{DA530450-6EA5-4873-A0D7-A5A1FF9D41E7}"/>
              </a:ext>
            </a:extLst>
          </p:cNvPr>
          <p:cNvGraphicFramePr>
            <a:graphicFrameLocks noGrp="1"/>
          </p:cNvGraphicFramePr>
          <p:nvPr>
            <p:extLst>
              <p:ext uri="{D42A27DB-BD31-4B8C-83A1-F6EECF244321}">
                <p14:modId xmlns:p14="http://schemas.microsoft.com/office/powerpoint/2010/main" val="4178492144"/>
              </p:ext>
            </p:extLst>
          </p:nvPr>
        </p:nvGraphicFramePr>
        <p:xfrm>
          <a:off x="2454433" y="3764172"/>
          <a:ext cx="4235133" cy="1483360"/>
        </p:xfrm>
        <a:graphic>
          <a:graphicData uri="http://schemas.openxmlformats.org/drawingml/2006/table">
            <a:tbl>
              <a:tblPr firstRow="1" bandRow="1">
                <a:tableStyleId>{5C22544A-7EE6-4342-B048-85BDC9FD1C3A}</a:tableStyleId>
              </a:tblPr>
              <a:tblGrid>
                <a:gridCol w="2820353">
                  <a:extLst>
                    <a:ext uri="{9D8B030D-6E8A-4147-A177-3AD203B41FA5}">
                      <a16:colId xmlns:a16="http://schemas.microsoft.com/office/drawing/2014/main" val="3300427972"/>
                    </a:ext>
                  </a:extLst>
                </a:gridCol>
                <a:gridCol w="1414780">
                  <a:extLst>
                    <a:ext uri="{9D8B030D-6E8A-4147-A177-3AD203B41FA5}">
                      <a16:colId xmlns:a16="http://schemas.microsoft.com/office/drawing/2014/main" val="3396211719"/>
                    </a:ext>
                  </a:extLst>
                </a:gridCol>
              </a:tblGrid>
              <a:tr h="370840">
                <a:tc>
                  <a:txBody>
                    <a:bodyPr/>
                    <a:lstStyle/>
                    <a:p>
                      <a:pPr algn="ctr"/>
                      <a:r>
                        <a:rPr lang="en-US" b="1" dirty="0">
                          <a:solidFill>
                            <a:schemeClr val="bg1"/>
                          </a:solidFill>
                          <a:latin typeface="+mn-lt"/>
                        </a:rPr>
                        <a:t>Description</a:t>
                      </a:r>
                      <a:endParaRPr lang="en-US" dirty="0">
                        <a:solidFill>
                          <a:schemeClr val="bg1"/>
                        </a:solidFill>
                        <a:latin typeface="+mn-lt"/>
                      </a:endParaRPr>
                    </a:p>
                  </a:txBody>
                  <a:tcPr/>
                </a:tc>
                <a:tc>
                  <a:txBody>
                    <a:bodyPr/>
                    <a:lstStyle/>
                    <a:p>
                      <a:pPr algn="ctr"/>
                      <a:r>
                        <a:rPr lang="en-US" b="1" dirty="0">
                          <a:solidFill>
                            <a:schemeClr val="bg1"/>
                          </a:solidFill>
                          <a:latin typeface="+mn-lt"/>
                        </a:rPr>
                        <a:t>Nominal</a:t>
                      </a:r>
                    </a:p>
                  </a:txBody>
                  <a:tcPr/>
                </a:tc>
                <a:extLst>
                  <a:ext uri="{0D108BD9-81ED-4DB2-BD59-A6C34878D82A}">
                    <a16:rowId xmlns:a16="http://schemas.microsoft.com/office/drawing/2014/main" val="2969254253"/>
                  </a:ext>
                </a:extLst>
              </a:tr>
              <a:tr h="370840">
                <a:tc>
                  <a:txBody>
                    <a:bodyPr/>
                    <a:lstStyle/>
                    <a:p>
                      <a:pPr algn="ctr"/>
                      <a:r>
                        <a:rPr lang="en-US" dirty="0">
                          <a:solidFill>
                            <a:srgbClr val="000000"/>
                          </a:solidFill>
                          <a:latin typeface="+mn-lt"/>
                        </a:rPr>
                        <a:t>Coil inner radius, mm</a:t>
                      </a:r>
                      <a:endParaRPr lang="en-US" dirty="0">
                        <a:latin typeface="+mn-lt"/>
                      </a:endParaRPr>
                    </a:p>
                  </a:txBody>
                  <a:tcPr/>
                </a:tc>
                <a:tc>
                  <a:txBody>
                    <a:bodyPr/>
                    <a:lstStyle/>
                    <a:p>
                      <a:pPr algn="ctr"/>
                      <a:r>
                        <a:rPr lang="en-US" dirty="0">
                          <a:solidFill>
                            <a:srgbClr val="000000"/>
                          </a:solidFill>
                          <a:latin typeface="+mn-lt"/>
                        </a:rPr>
                        <a:t>74.750</a:t>
                      </a:r>
                      <a:endParaRPr lang="en-US" dirty="0">
                        <a:latin typeface="+mn-lt"/>
                      </a:endParaRPr>
                    </a:p>
                  </a:txBody>
                  <a:tcPr/>
                </a:tc>
                <a:extLst>
                  <a:ext uri="{0D108BD9-81ED-4DB2-BD59-A6C34878D82A}">
                    <a16:rowId xmlns:a16="http://schemas.microsoft.com/office/drawing/2014/main" val="2931551775"/>
                  </a:ext>
                </a:extLst>
              </a:tr>
              <a:tr h="370840">
                <a:tc>
                  <a:txBody>
                    <a:bodyPr/>
                    <a:lstStyle/>
                    <a:p>
                      <a:pPr algn="ctr"/>
                      <a:r>
                        <a:rPr lang="en-US" dirty="0">
                          <a:solidFill>
                            <a:srgbClr val="000000"/>
                          </a:solidFill>
                          <a:latin typeface="+mn-lt"/>
                        </a:rPr>
                        <a:t>Coil outer radius, mm</a:t>
                      </a:r>
                      <a:endParaRPr lang="en-US" dirty="0">
                        <a:latin typeface="+mn-lt"/>
                      </a:endParaRPr>
                    </a:p>
                  </a:txBody>
                  <a:tcPr/>
                </a:tc>
                <a:tc>
                  <a:txBody>
                    <a:bodyPr/>
                    <a:lstStyle/>
                    <a:p>
                      <a:pPr algn="ctr"/>
                      <a:r>
                        <a:rPr lang="en-US" dirty="0">
                          <a:solidFill>
                            <a:srgbClr val="000000"/>
                          </a:solidFill>
                          <a:latin typeface="+mn-lt"/>
                        </a:rPr>
                        <a:t>113.376</a:t>
                      </a:r>
                      <a:endParaRPr lang="en-US" dirty="0">
                        <a:latin typeface="+mn-lt"/>
                      </a:endParaRPr>
                    </a:p>
                  </a:txBody>
                  <a:tcPr/>
                </a:tc>
                <a:extLst>
                  <a:ext uri="{0D108BD9-81ED-4DB2-BD59-A6C34878D82A}">
                    <a16:rowId xmlns:a16="http://schemas.microsoft.com/office/drawing/2014/main" val="4118639613"/>
                  </a:ext>
                </a:extLst>
              </a:tr>
              <a:tr h="370840">
                <a:tc>
                  <a:txBody>
                    <a:bodyPr/>
                    <a:lstStyle/>
                    <a:p>
                      <a:pPr algn="ctr"/>
                      <a:r>
                        <a:rPr lang="en-US" dirty="0">
                          <a:solidFill>
                            <a:srgbClr val="000000"/>
                          </a:solidFill>
                          <a:latin typeface="+mn-lt"/>
                        </a:rPr>
                        <a:t>Coil midplane offset, mm </a:t>
                      </a:r>
                      <a:endParaRPr lang="en-US" dirty="0">
                        <a:latin typeface="+mn-lt"/>
                      </a:endParaRPr>
                    </a:p>
                  </a:txBody>
                  <a:tcPr/>
                </a:tc>
                <a:tc>
                  <a:txBody>
                    <a:bodyPr/>
                    <a:lstStyle/>
                    <a:p>
                      <a:pPr algn="ctr"/>
                      <a:r>
                        <a:rPr lang="en-US" dirty="0">
                          <a:solidFill>
                            <a:srgbClr val="000000"/>
                          </a:solidFill>
                          <a:latin typeface="+mn-lt"/>
                        </a:rPr>
                        <a:t>0.125</a:t>
                      </a:r>
                      <a:endParaRPr lang="en-US" dirty="0">
                        <a:latin typeface="+mn-lt"/>
                      </a:endParaRPr>
                    </a:p>
                  </a:txBody>
                  <a:tcPr/>
                </a:tc>
                <a:extLst>
                  <a:ext uri="{0D108BD9-81ED-4DB2-BD59-A6C34878D82A}">
                    <a16:rowId xmlns:a16="http://schemas.microsoft.com/office/drawing/2014/main" val="1633925178"/>
                  </a:ext>
                </a:extLst>
              </a:tr>
            </a:tbl>
          </a:graphicData>
        </a:graphic>
      </p:graphicFrame>
      <p:sp>
        <p:nvSpPr>
          <p:cNvPr id="9" name="Rectangle 8">
            <a:extLst>
              <a:ext uri="{FF2B5EF4-FFF2-40B4-BE49-F238E27FC236}">
                <a16:creationId xmlns:a16="http://schemas.microsoft.com/office/drawing/2014/main" id="{D8ACED6D-2ECD-4AD1-A7BF-CC802ACBE601}"/>
              </a:ext>
            </a:extLst>
          </p:cNvPr>
          <p:cNvSpPr/>
          <p:nvPr/>
        </p:nvSpPr>
        <p:spPr>
          <a:xfrm>
            <a:off x="395536" y="304543"/>
            <a:ext cx="4572000" cy="1200329"/>
          </a:xfrm>
          <a:prstGeom prst="rect">
            <a:avLst/>
          </a:prstGeom>
        </p:spPr>
        <p:txBody>
          <a:bodyPr>
            <a:spAutoFit/>
          </a:bodyPr>
          <a:lstStyle/>
          <a:p>
            <a:r>
              <a:rPr lang="en-US" dirty="0">
                <a:solidFill>
                  <a:srgbClr val="000000"/>
                </a:solidFill>
                <a:latin typeface="Times New Roman" panose="02020603050405020304" pitchFamily="18" charset="0"/>
              </a:rPr>
              <a:t>	</a:t>
            </a:r>
            <a:r>
              <a:rPr lang="en-US" b="1" dirty="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	</a:t>
            </a:r>
          </a:p>
          <a:p>
            <a:r>
              <a:rPr lang="en-US" dirty="0">
                <a:solidFill>
                  <a:srgbClr val="000000"/>
                </a:solidFill>
                <a:latin typeface="Times New Roman" panose="02020603050405020304" pitchFamily="18" charset="0"/>
              </a:rPr>
              <a:t>		</a:t>
            </a:r>
          </a:p>
          <a:p>
            <a:r>
              <a:rPr lang="en-US" dirty="0">
                <a:solidFill>
                  <a:srgbClr val="000000"/>
                </a:solidFill>
                <a:latin typeface="Times New Roman" panose="02020603050405020304" pitchFamily="18" charset="0"/>
              </a:rPr>
              <a:t>		</a:t>
            </a:r>
          </a:p>
          <a:p>
            <a:r>
              <a:rPr lang="en-US" dirty="0">
                <a:solidFill>
                  <a:srgbClr val="000000"/>
                </a:solidFill>
                <a:latin typeface="Times New Roman" panose="02020603050405020304" pitchFamily="18" charset="0"/>
              </a:rPr>
              <a:t>		</a:t>
            </a:r>
          </a:p>
        </p:txBody>
      </p:sp>
      <p:sp>
        <p:nvSpPr>
          <p:cNvPr id="10" name="TextBox 9">
            <a:extLst>
              <a:ext uri="{FF2B5EF4-FFF2-40B4-BE49-F238E27FC236}">
                <a16:creationId xmlns:a16="http://schemas.microsoft.com/office/drawing/2014/main" id="{53BBF48F-AAC7-4B84-8F92-985A0225AE20}"/>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1310933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8556-1BD1-4A32-A35B-1CD11F4C5166}"/>
              </a:ext>
            </a:extLst>
          </p:cNvPr>
          <p:cNvSpPr>
            <a:spLocks noGrp="1"/>
          </p:cNvSpPr>
          <p:nvPr>
            <p:ph type="title"/>
          </p:nvPr>
        </p:nvSpPr>
        <p:spPr/>
        <p:txBody>
          <a:bodyPr/>
          <a:lstStyle/>
          <a:p>
            <a:r>
              <a:rPr lang="en-US" dirty="0"/>
              <a:t>QXFA109 CMM</a:t>
            </a:r>
          </a:p>
        </p:txBody>
      </p:sp>
      <p:sp>
        <p:nvSpPr>
          <p:cNvPr id="4" name="Slide Number Placeholder 3">
            <a:extLst>
              <a:ext uri="{FF2B5EF4-FFF2-40B4-BE49-F238E27FC236}">
                <a16:creationId xmlns:a16="http://schemas.microsoft.com/office/drawing/2014/main" id="{E8CB452D-BCD4-46A1-9014-304976CAFF80}"/>
              </a:ext>
            </a:extLst>
          </p:cNvPr>
          <p:cNvSpPr>
            <a:spLocks noGrp="1"/>
          </p:cNvSpPr>
          <p:nvPr>
            <p:ph type="sldNum" sz="quarter" idx="12"/>
          </p:nvPr>
        </p:nvSpPr>
        <p:spPr/>
        <p:txBody>
          <a:bodyPr/>
          <a:lstStyle/>
          <a:p>
            <a:fld id="{BFDCA1C4-9514-7B4F-976F-D92F7E296653}" type="slidenum">
              <a:rPr lang="fr-FR" smtClean="0"/>
              <a:pPr/>
              <a:t>13</a:t>
            </a:fld>
            <a:endParaRPr lang="fr-FR"/>
          </a:p>
        </p:txBody>
      </p:sp>
      <p:sp>
        <p:nvSpPr>
          <p:cNvPr id="5" name="Footer Placeholder 4">
            <a:extLst>
              <a:ext uri="{FF2B5EF4-FFF2-40B4-BE49-F238E27FC236}">
                <a16:creationId xmlns:a16="http://schemas.microsoft.com/office/drawing/2014/main" id="{113AB9D7-3DF1-4995-B530-ED3B0740B42C}"/>
              </a:ext>
            </a:extLst>
          </p:cNvPr>
          <p:cNvSpPr>
            <a:spLocks noGrp="1"/>
          </p:cNvSpPr>
          <p:nvPr>
            <p:ph type="ftr" sz="quarter" idx="3"/>
          </p:nvPr>
        </p:nvSpPr>
        <p:spPr/>
        <p:txBody>
          <a:bodyPr/>
          <a:lstStyle/>
          <a:p>
            <a:r>
              <a:rPr lang="en-US"/>
              <a:t>MQXFA03 Coils and Shims Review –  March14, 2019</a:t>
            </a:r>
            <a:endParaRPr lang="en-GB" dirty="0"/>
          </a:p>
        </p:txBody>
      </p:sp>
      <p:sp>
        <p:nvSpPr>
          <p:cNvPr id="6" name="TextBox 5">
            <a:extLst>
              <a:ext uri="{FF2B5EF4-FFF2-40B4-BE49-F238E27FC236}">
                <a16:creationId xmlns:a16="http://schemas.microsoft.com/office/drawing/2014/main" id="{F9C51257-4DA0-4EC5-8DB7-86E277E25F4C}"/>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15" name="Picture 14" descr="QXFA 109 1of2 v5 17r1 run2.PDF - Adobe Acrobat Standard DC">
            <a:extLst>
              <a:ext uri="{FF2B5EF4-FFF2-40B4-BE49-F238E27FC236}">
                <a16:creationId xmlns:a16="http://schemas.microsoft.com/office/drawing/2014/main" id="{62364035-6346-48A8-942F-07FEAD3DF62D}"/>
              </a:ext>
            </a:extLst>
          </p:cNvPr>
          <p:cNvPicPr>
            <a:picLocks noChangeAspect="1"/>
          </p:cNvPicPr>
          <p:nvPr/>
        </p:nvPicPr>
        <p:blipFill rotWithShape="1">
          <a:blip r:embed="rId2"/>
          <a:srcRect l="8387" t="21651" r="8203" b="25383"/>
          <a:stretch/>
        </p:blipFill>
        <p:spPr>
          <a:xfrm>
            <a:off x="0" y="927675"/>
            <a:ext cx="4572000" cy="2501326"/>
          </a:xfrm>
          <a:prstGeom prst="rect">
            <a:avLst/>
          </a:prstGeom>
        </p:spPr>
      </p:pic>
      <p:sp>
        <p:nvSpPr>
          <p:cNvPr id="17" name="TextBox 16">
            <a:extLst>
              <a:ext uri="{FF2B5EF4-FFF2-40B4-BE49-F238E27FC236}">
                <a16:creationId xmlns:a16="http://schemas.microsoft.com/office/drawing/2014/main" id="{7526FAB5-5D46-4D15-BC7F-CD761B64EDDF}"/>
              </a:ext>
            </a:extLst>
          </p:cNvPr>
          <p:cNvSpPr txBox="1"/>
          <p:nvPr/>
        </p:nvSpPr>
        <p:spPr>
          <a:xfrm>
            <a:off x="179512" y="3456676"/>
            <a:ext cx="4248472" cy="461665"/>
          </a:xfrm>
          <a:prstGeom prst="rect">
            <a:avLst/>
          </a:prstGeom>
          <a:noFill/>
        </p:spPr>
        <p:txBody>
          <a:bodyPr wrap="square" rtlCol="0">
            <a:spAutoFit/>
          </a:bodyPr>
          <a:lstStyle/>
          <a:p>
            <a:r>
              <a:rPr lang="en-US" sz="1200" dirty="0"/>
              <a:t>Section #5 at </a:t>
            </a:r>
            <a:r>
              <a:rPr lang="en-US" sz="1200" dirty="0">
                <a:solidFill>
                  <a:srgbClr val="C00000"/>
                </a:solidFill>
              </a:rPr>
              <a:t>-1140 </a:t>
            </a:r>
            <a:r>
              <a:rPr lang="en-US" sz="1200" dirty="0"/>
              <a:t>mm from LE scale x100 (1box=.1mm)</a:t>
            </a:r>
          </a:p>
          <a:p>
            <a:r>
              <a:rPr lang="en-US" sz="1200" dirty="0"/>
              <a:t>Alignment is to this cross section only + OD and sides</a:t>
            </a:r>
          </a:p>
        </p:txBody>
      </p:sp>
      <p:pic>
        <p:nvPicPr>
          <p:cNvPr id="20" name="Picture 19" descr="QXFA 109 1of2 v5 17r1 run2.PDF - Adobe Acrobat Standard DC">
            <a:extLst>
              <a:ext uri="{FF2B5EF4-FFF2-40B4-BE49-F238E27FC236}">
                <a16:creationId xmlns:a16="http://schemas.microsoft.com/office/drawing/2014/main" id="{F7170BB1-6B0A-4749-8E47-6DD30754E6AC}"/>
              </a:ext>
            </a:extLst>
          </p:cNvPr>
          <p:cNvPicPr>
            <a:picLocks noChangeAspect="1"/>
          </p:cNvPicPr>
          <p:nvPr/>
        </p:nvPicPr>
        <p:blipFill rotWithShape="1">
          <a:blip r:embed="rId3"/>
          <a:srcRect l="8412" t="30050" r="9292" b="16400"/>
          <a:stretch/>
        </p:blipFill>
        <p:spPr>
          <a:xfrm>
            <a:off x="4573742" y="957833"/>
            <a:ext cx="4572000" cy="2563084"/>
          </a:xfrm>
          <a:prstGeom prst="rect">
            <a:avLst/>
          </a:prstGeom>
        </p:spPr>
      </p:pic>
      <p:sp>
        <p:nvSpPr>
          <p:cNvPr id="29" name="TextBox 28">
            <a:extLst>
              <a:ext uri="{FF2B5EF4-FFF2-40B4-BE49-F238E27FC236}">
                <a16:creationId xmlns:a16="http://schemas.microsoft.com/office/drawing/2014/main" id="{277E3CA5-256C-422D-9310-C0CEA98432D3}"/>
              </a:ext>
            </a:extLst>
          </p:cNvPr>
          <p:cNvSpPr txBox="1"/>
          <p:nvPr/>
        </p:nvSpPr>
        <p:spPr>
          <a:xfrm>
            <a:off x="4735506" y="3456676"/>
            <a:ext cx="4248472" cy="461665"/>
          </a:xfrm>
          <a:prstGeom prst="rect">
            <a:avLst/>
          </a:prstGeom>
          <a:noFill/>
        </p:spPr>
        <p:txBody>
          <a:bodyPr wrap="square" rtlCol="0">
            <a:spAutoFit/>
          </a:bodyPr>
          <a:lstStyle/>
          <a:p>
            <a:r>
              <a:rPr lang="en-US" sz="1200" dirty="0"/>
              <a:t>Section #7 at </a:t>
            </a:r>
            <a:r>
              <a:rPr lang="en-US" sz="1200" dirty="0">
                <a:solidFill>
                  <a:srgbClr val="C00000"/>
                </a:solidFill>
              </a:rPr>
              <a:t>-1940 </a:t>
            </a:r>
            <a:r>
              <a:rPr lang="en-US" sz="1200" dirty="0"/>
              <a:t>mm from LE scale x100 (1box=.1mm)</a:t>
            </a:r>
          </a:p>
          <a:p>
            <a:r>
              <a:rPr lang="en-US" sz="1200" dirty="0"/>
              <a:t>Alignment is to this cross section only + OD and sides</a:t>
            </a:r>
          </a:p>
        </p:txBody>
      </p:sp>
      <p:pic>
        <p:nvPicPr>
          <p:cNvPr id="22" name="Picture 21" descr="QXFA 109 1of2 v5 17r1 run2.PDF - Adobe Acrobat Standard DC">
            <a:extLst>
              <a:ext uri="{FF2B5EF4-FFF2-40B4-BE49-F238E27FC236}">
                <a16:creationId xmlns:a16="http://schemas.microsoft.com/office/drawing/2014/main" id="{54130F1F-DA0E-4B62-B4C0-962AFC3825A5}"/>
              </a:ext>
            </a:extLst>
          </p:cNvPr>
          <p:cNvPicPr>
            <a:picLocks noChangeAspect="1"/>
          </p:cNvPicPr>
          <p:nvPr/>
        </p:nvPicPr>
        <p:blipFill rotWithShape="1">
          <a:blip r:embed="rId4"/>
          <a:srcRect l="7482" t="18500" r="9292" b="27950"/>
          <a:stretch/>
        </p:blipFill>
        <p:spPr>
          <a:xfrm>
            <a:off x="-532" y="3870107"/>
            <a:ext cx="4572000" cy="2534478"/>
          </a:xfrm>
          <a:prstGeom prst="rect">
            <a:avLst/>
          </a:prstGeom>
        </p:spPr>
      </p:pic>
      <p:sp>
        <p:nvSpPr>
          <p:cNvPr id="32" name="TextBox 31">
            <a:extLst>
              <a:ext uri="{FF2B5EF4-FFF2-40B4-BE49-F238E27FC236}">
                <a16:creationId xmlns:a16="http://schemas.microsoft.com/office/drawing/2014/main" id="{B9B48F45-5903-4724-A6AD-504D0436C33C}"/>
              </a:ext>
            </a:extLst>
          </p:cNvPr>
          <p:cNvSpPr txBox="1"/>
          <p:nvPr/>
        </p:nvSpPr>
        <p:spPr>
          <a:xfrm>
            <a:off x="224172" y="6399108"/>
            <a:ext cx="4248472" cy="461665"/>
          </a:xfrm>
          <a:prstGeom prst="rect">
            <a:avLst/>
          </a:prstGeom>
          <a:solidFill>
            <a:schemeClr val="bg1"/>
          </a:solidFill>
        </p:spPr>
        <p:txBody>
          <a:bodyPr wrap="square" rtlCol="0">
            <a:spAutoFit/>
          </a:bodyPr>
          <a:lstStyle/>
          <a:p>
            <a:r>
              <a:rPr lang="en-US" sz="1200" dirty="0"/>
              <a:t>Section #9 at </a:t>
            </a:r>
            <a:r>
              <a:rPr lang="en-US" sz="1200" dirty="0">
                <a:solidFill>
                  <a:srgbClr val="C00000"/>
                </a:solidFill>
              </a:rPr>
              <a:t>-2740 </a:t>
            </a:r>
            <a:r>
              <a:rPr lang="en-US" sz="1200" dirty="0"/>
              <a:t>mm from LE scale x100 (1box=.1mm)</a:t>
            </a:r>
          </a:p>
          <a:p>
            <a:r>
              <a:rPr lang="en-US" sz="1200" dirty="0"/>
              <a:t>Alignment is to this cross section only + OD and sides</a:t>
            </a:r>
          </a:p>
        </p:txBody>
      </p:sp>
      <p:pic>
        <p:nvPicPr>
          <p:cNvPr id="24" name="Picture 23" descr="QXFA 109 2of2 v6 17r1 run2.PDF - Adobe Acrobat Standard DC">
            <a:extLst>
              <a:ext uri="{FF2B5EF4-FFF2-40B4-BE49-F238E27FC236}">
                <a16:creationId xmlns:a16="http://schemas.microsoft.com/office/drawing/2014/main" id="{BD2B7FBA-341C-4A62-BA3C-A6B263697544}"/>
              </a:ext>
            </a:extLst>
          </p:cNvPr>
          <p:cNvPicPr>
            <a:picLocks noChangeAspect="1"/>
          </p:cNvPicPr>
          <p:nvPr/>
        </p:nvPicPr>
        <p:blipFill rotWithShape="1">
          <a:blip r:embed="rId5"/>
          <a:srcRect l="8387" t="24055" r="10235" b="24801"/>
          <a:stretch/>
        </p:blipFill>
        <p:spPr>
          <a:xfrm>
            <a:off x="4573742" y="3930047"/>
            <a:ext cx="4572000" cy="2475653"/>
          </a:xfrm>
          <a:prstGeom prst="rect">
            <a:avLst/>
          </a:prstGeom>
        </p:spPr>
      </p:pic>
      <p:sp>
        <p:nvSpPr>
          <p:cNvPr id="35" name="TextBox 34">
            <a:extLst>
              <a:ext uri="{FF2B5EF4-FFF2-40B4-BE49-F238E27FC236}">
                <a16:creationId xmlns:a16="http://schemas.microsoft.com/office/drawing/2014/main" id="{01D864E4-52CA-469D-9E46-0AEE61732C2E}"/>
              </a:ext>
            </a:extLst>
          </p:cNvPr>
          <p:cNvSpPr txBox="1"/>
          <p:nvPr/>
        </p:nvSpPr>
        <p:spPr>
          <a:xfrm>
            <a:off x="4770631" y="6404008"/>
            <a:ext cx="4248472" cy="461665"/>
          </a:xfrm>
          <a:prstGeom prst="rect">
            <a:avLst/>
          </a:prstGeom>
          <a:solidFill>
            <a:schemeClr val="bg1"/>
          </a:solidFill>
        </p:spPr>
        <p:txBody>
          <a:bodyPr wrap="square" rtlCol="0">
            <a:spAutoFit/>
          </a:bodyPr>
          <a:lstStyle/>
          <a:p>
            <a:r>
              <a:rPr lang="en-US" sz="1200" dirty="0"/>
              <a:t>Section #11 at </a:t>
            </a:r>
            <a:r>
              <a:rPr lang="en-US" sz="1200" dirty="0">
                <a:solidFill>
                  <a:srgbClr val="C00000"/>
                </a:solidFill>
              </a:rPr>
              <a:t>-3540 </a:t>
            </a:r>
            <a:r>
              <a:rPr lang="en-US" sz="1200" dirty="0"/>
              <a:t>mm from LE scale x100 (1box=.1mm)</a:t>
            </a:r>
          </a:p>
          <a:p>
            <a:r>
              <a:rPr lang="en-US" sz="1200" dirty="0"/>
              <a:t>Alignment is to this cross section only + OD and sides</a:t>
            </a:r>
          </a:p>
        </p:txBody>
      </p:sp>
    </p:spTree>
    <p:extLst>
      <p:ext uri="{BB962C8B-B14F-4D97-AF65-F5344CB8AC3E}">
        <p14:creationId xmlns:p14="http://schemas.microsoft.com/office/powerpoint/2010/main" val="1773648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563A-8A5D-4AE1-BC46-81F15FE81DFA}"/>
              </a:ext>
            </a:extLst>
          </p:cNvPr>
          <p:cNvSpPr>
            <a:spLocks noGrp="1"/>
          </p:cNvSpPr>
          <p:nvPr>
            <p:ph type="title"/>
          </p:nvPr>
        </p:nvSpPr>
        <p:spPr/>
        <p:txBody>
          <a:bodyPr/>
          <a:lstStyle/>
          <a:p>
            <a:r>
              <a:rPr lang="en-US" dirty="0"/>
              <a:t>QXFA110 CMM</a:t>
            </a:r>
          </a:p>
        </p:txBody>
      </p:sp>
      <p:sp>
        <p:nvSpPr>
          <p:cNvPr id="4" name="Slide Number Placeholder 3">
            <a:extLst>
              <a:ext uri="{FF2B5EF4-FFF2-40B4-BE49-F238E27FC236}">
                <a16:creationId xmlns:a16="http://schemas.microsoft.com/office/drawing/2014/main" id="{02B30396-75A4-417D-ADF7-05F4E9A74737}"/>
              </a:ext>
            </a:extLst>
          </p:cNvPr>
          <p:cNvSpPr>
            <a:spLocks noGrp="1"/>
          </p:cNvSpPr>
          <p:nvPr>
            <p:ph type="sldNum" sz="quarter" idx="12"/>
          </p:nvPr>
        </p:nvSpPr>
        <p:spPr/>
        <p:txBody>
          <a:bodyPr/>
          <a:lstStyle/>
          <a:p>
            <a:fld id="{BFDCA1C4-9514-7B4F-976F-D92F7E296653}" type="slidenum">
              <a:rPr lang="fr-FR" smtClean="0"/>
              <a:pPr/>
              <a:t>14</a:t>
            </a:fld>
            <a:endParaRPr lang="fr-FR"/>
          </a:p>
        </p:txBody>
      </p:sp>
      <p:sp>
        <p:nvSpPr>
          <p:cNvPr id="5" name="Footer Placeholder 4">
            <a:extLst>
              <a:ext uri="{FF2B5EF4-FFF2-40B4-BE49-F238E27FC236}">
                <a16:creationId xmlns:a16="http://schemas.microsoft.com/office/drawing/2014/main" id="{52D10CC9-31C1-4F10-BB28-B1EBDCDF6EA1}"/>
              </a:ext>
            </a:extLst>
          </p:cNvPr>
          <p:cNvSpPr>
            <a:spLocks noGrp="1"/>
          </p:cNvSpPr>
          <p:nvPr>
            <p:ph type="ftr" sz="quarter" idx="3"/>
          </p:nvPr>
        </p:nvSpPr>
        <p:spPr/>
        <p:txBody>
          <a:bodyPr/>
          <a:lstStyle/>
          <a:p>
            <a:r>
              <a:rPr lang="en-US"/>
              <a:t>MQXFA03 Coils and Shims Review –  March14, 2019</a:t>
            </a:r>
            <a:endParaRPr lang="en-GB" dirty="0"/>
          </a:p>
        </p:txBody>
      </p:sp>
      <p:sp>
        <p:nvSpPr>
          <p:cNvPr id="6" name="TextBox 5">
            <a:extLst>
              <a:ext uri="{FF2B5EF4-FFF2-40B4-BE49-F238E27FC236}">
                <a16:creationId xmlns:a16="http://schemas.microsoft.com/office/drawing/2014/main" id="{49E06F59-AEEF-483B-8371-A88844A4CBD3}"/>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8" name="Picture 7" descr="QXFA 110 1of2 v5 17r1 run1  -  Compatibility Mode - Word">
            <a:extLst>
              <a:ext uri="{FF2B5EF4-FFF2-40B4-BE49-F238E27FC236}">
                <a16:creationId xmlns:a16="http://schemas.microsoft.com/office/drawing/2014/main" id="{DBD8BA48-BE90-467A-A006-B31382708DE0}"/>
              </a:ext>
            </a:extLst>
          </p:cNvPr>
          <p:cNvPicPr>
            <a:picLocks noChangeAspect="1"/>
          </p:cNvPicPr>
          <p:nvPr/>
        </p:nvPicPr>
        <p:blipFill rotWithShape="1">
          <a:blip r:embed="rId2"/>
          <a:srcRect l="19441" t="36351" r="18568" b="22700"/>
          <a:stretch/>
        </p:blipFill>
        <p:spPr>
          <a:xfrm>
            <a:off x="17748" y="990588"/>
            <a:ext cx="4572000" cy="2511380"/>
          </a:xfrm>
          <a:prstGeom prst="rect">
            <a:avLst/>
          </a:prstGeom>
        </p:spPr>
      </p:pic>
      <p:sp>
        <p:nvSpPr>
          <p:cNvPr id="12" name="TextBox 11">
            <a:extLst>
              <a:ext uri="{FF2B5EF4-FFF2-40B4-BE49-F238E27FC236}">
                <a16:creationId xmlns:a16="http://schemas.microsoft.com/office/drawing/2014/main" id="{3454B29C-2893-47FE-9DC6-861BAAA77A40}"/>
              </a:ext>
            </a:extLst>
          </p:cNvPr>
          <p:cNvSpPr txBox="1"/>
          <p:nvPr/>
        </p:nvSpPr>
        <p:spPr>
          <a:xfrm>
            <a:off x="179512" y="3456676"/>
            <a:ext cx="4248472" cy="461665"/>
          </a:xfrm>
          <a:prstGeom prst="rect">
            <a:avLst/>
          </a:prstGeom>
          <a:noFill/>
        </p:spPr>
        <p:txBody>
          <a:bodyPr wrap="square" rtlCol="0">
            <a:spAutoFit/>
          </a:bodyPr>
          <a:lstStyle/>
          <a:p>
            <a:r>
              <a:rPr lang="en-US" sz="1200" dirty="0"/>
              <a:t>Section #5 at </a:t>
            </a:r>
            <a:r>
              <a:rPr lang="en-US" sz="1200" dirty="0">
                <a:solidFill>
                  <a:srgbClr val="C00000"/>
                </a:solidFill>
              </a:rPr>
              <a:t>-1140 </a:t>
            </a:r>
            <a:r>
              <a:rPr lang="en-US" sz="1200" dirty="0"/>
              <a:t>mm from LE scale x100 (1box=.1mm)</a:t>
            </a:r>
          </a:p>
          <a:p>
            <a:r>
              <a:rPr lang="en-US" sz="1200" dirty="0"/>
              <a:t>Alignment is to this cross section only + OD and sides</a:t>
            </a:r>
          </a:p>
        </p:txBody>
      </p:sp>
      <p:sp>
        <p:nvSpPr>
          <p:cNvPr id="13" name="TextBox 12">
            <a:extLst>
              <a:ext uri="{FF2B5EF4-FFF2-40B4-BE49-F238E27FC236}">
                <a16:creationId xmlns:a16="http://schemas.microsoft.com/office/drawing/2014/main" id="{428A457D-99CC-49D4-948B-ED2E90997ABB}"/>
              </a:ext>
            </a:extLst>
          </p:cNvPr>
          <p:cNvSpPr txBox="1"/>
          <p:nvPr/>
        </p:nvSpPr>
        <p:spPr>
          <a:xfrm>
            <a:off x="4735506" y="3456676"/>
            <a:ext cx="4248472" cy="461665"/>
          </a:xfrm>
          <a:prstGeom prst="rect">
            <a:avLst/>
          </a:prstGeom>
          <a:noFill/>
        </p:spPr>
        <p:txBody>
          <a:bodyPr wrap="square" rtlCol="0">
            <a:spAutoFit/>
          </a:bodyPr>
          <a:lstStyle/>
          <a:p>
            <a:r>
              <a:rPr lang="en-US" sz="1200" dirty="0"/>
              <a:t>Section #7 at </a:t>
            </a:r>
            <a:r>
              <a:rPr lang="en-US" sz="1200" dirty="0">
                <a:solidFill>
                  <a:srgbClr val="C00000"/>
                </a:solidFill>
              </a:rPr>
              <a:t>-1940 </a:t>
            </a:r>
            <a:r>
              <a:rPr lang="en-US" sz="1200" dirty="0"/>
              <a:t>mm from LE scale x100 (1box=.1mm)</a:t>
            </a:r>
          </a:p>
          <a:p>
            <a:r>
              <a:rPr lang="en-US" sz="1200" dirty="0"/>
              <a:t>Alignment is to this cross section only + OD and sides</a:t>
            </a:r>
          </a:p>
        </p:txBody>
      </p:sp>
      <p:sp>
        <p:nvSpPr>
          <p:cNvPr id="14" name="TextBox 13">
            <a:extLst>
              <a:ext uri="{FF2B5EF4-FFF2-40B4-BE49-F238E27FC236}">
                <a16:creationId xmlns:a16="http://schemas.microsoft.com/office/drawing/2014/main" id="{8AF8266C-7897-496E-B9A0-4AB5617F640C}"/>
              </a:ext>
            </a:extLst>
          </p:cNvPr>
          <p:cNvSpPr txBox="1"/>
          <p:nvPr/>
        </p:nvSpPr>
        <p:spPr>
          <a:xfrm>
            <a:off x="224172" y="6399108"/>
            <a:ext cx="4248472" cy="461665"/>
          </a:xfrm>
          <a:prstGeom prst="rect">
            <a:avLst/>
          </a:prstGeom>
          <a:solidFill>
            <a:schemeClr val="bg1"/>
          </a:solidFill>
        </p:spPr>
        <p:txBody>
          <a:bodyPr wrap="square" rtlCol="0">
            <a:spAutoFit/>
          </a:bodyPr>
          <a:lstStyle/>
          <a:p>
            <a:r>
              <a:rPr lang="en-US" sz="1200" dirty="0"/>
              <a:t>Section #9 at </a:t>
            </a:r>
            <a:r>
              <a:rPr lang="en-US" sz="1200" dirty="0">
                <a:solidFill>
                  <a:srgbClr val="C00000"/>
                </a:solidFill>
              </a:rPr>
              <a:t>-2740 </a:t>
            </a:r>
            <a:r>
              <a:rPr lang="en-US" sz="1200" dirty="0"/>
              <a:t>mm from LE scale x100 (1box=.1mm)</a:t>
            </a:r>
          </a:p>
          <a:p>
            <a:r>
              <a:rPr lang="en-US" sz="1200" dirty="0"/>
              <a:t>Alignment is to this cross section only + OD and sides</a:t>
            </a:r>
          </a:p>
        </p:txBody>
      </p:sp>
      <p:sp>
        <p:nvSpPr>
          <p:cNvPr id="15" name="TextBox 14">
            <a:extLst>
              <a:ext uri="{FF2B5EF4-FFF2-40B4-BE49-F238E27FC236}">
                <a16:creationId xmlns:a16="http://schemas.microsoft.com/office/drawing/2014/main" id="{759C4B56-02C9-4A7B-A37B-1765AD55673A}"/>
              </a:ext>
            </a:extLst>
          </p:cNvPr>
          <p:cNvSpPr txBox="1"/>
          <p:nvPr/>
        </p:nvSpPr>
        <p:spPr>
          <a:xfrm>
            <a:off x="4770631" y="6404008"/>
            <a:ext cx="4248472" cy="461665"/>
          </a:xfrm>
          <a:prstGeom prst="rect">
            <a:avLst/>
          </a:prstGeom>
          <a:solidFill>
            <a:schemeClr val="bg1"/>
          </a:solidFill>
        </p:spPr>
        <p:txBody>
          <a:bodyPr wrap="square" rtlCol="0">
            <a:spAutoFit/>
          </a:bodyPr>
          <a:lstStyle/>
          <a:p>
            <a:r>
              <a:rPr lang="en-US" sz="1200" dirty="0"/>
              <a:t>Section #11 at </a:t>
            </a:r>
            <a:r>
              <a:rPr lang="en-US" sz="1200" dirty="0">
                <a:solidFill>
                  <a:srgbClr val="C00000"/>
                </a:solidFill>
              </a:rPr>
              <a:t>-3540 </a:t>
            </a:r>
            <a:r>
              <a:rPr lang="en-US" sz="1200" dirty="0"/>
              <a:t>mm from LE scale x100 (1box=.1mm)</a:t>
            </a:r>
          </a:p>
          <a:p>
            <a:r>
              <a:rPr lang="en-US" sz="1200" dirty="0"/>
              <a:t>Alignment is to this cross section only + OD and sides</a:t>
            </a:r>
          </a:p>
        </p:txBody>
      </p:sp>
      <p:pic>
        <p:nvPicPr>
          <p:cNvPr id="10" name="Picture 9" descr="QXFA 110 1of2 v5 17r1 run1  -  Compatibility Mode - Word">
            <a:extLst>
              <a:ext uri="{FF2B5EF4-FFF2-40B4-BE49-F238E27FC236}">
                <a16:creationId xmlns:a16="http://schemas.microsoft.com/office/drawing/2014/main" id="{E4BA7E3C-F1F1-4622-B55C-E891E9685568}"/>
              </a:ext>
            </a:extLst>
          </p:cNvPr>
          <p:cNvPicPr>
            <a:picLocks noChangeAspect="1"/>
          </p:cNvPicPr>
          <p:nvPr/>
        </p:nvPicPr>
        <p:blipFill rotWithShape="1">
          <a:blip r:embed="rId3"/>
          <a:srcRect l="19442" t="22700" r="18585" b="36351"/>
          <a:stretch/>
        </p:blipFill>
        <p:spPr>
          <a:xfrm>
            <a:off x="4572000" y="1018667"/>
            <a:ext cx="4572000" cy="2512111"/>
          </a:xfrm>
          <a:prstGeom prst="rect">
            <a:avLst/>
          </a:prstGeom>
        </p:spPr>
      </p:pic>
      <p:pic>
        <p:nvPicPr>
          <p:cNvPr id="16" name="Picture 15" descr="QXFA 110 1of2 v5 17r1 run1  -  Compatibility Mode - Word">
            <a:extLst>
              <a:ext uri="{FF2B5EF4-FFF2-40B4-BE49-F238E27FC236}">
                <a16:creationId xmlns:a16="http://schemas.microsoft.com/office/drawing/2014/main" id="{A8090893-ED34-4B38-9A75-42C918AAA31F}"/>
              </a:ext>
            </a:extLst>
          </p:cNvPr>
          <p:cNvPicPr>
            <a:picLocks noChangeAspect="1"/>
          </p:cNvPicPr>
          <p:nvPr/>
        </p:nvPicPr>
        <p:blipFill rotWithShape="1">
          <a:blip r:embed="rId4"/>
          <a:srcRect l="19442" t="41599" r="18585" b="18501"/>
          <a:stretch/>
        </p:blipFill>
        <p:spPr>
          <a:xfrm>
            <a:off x="0" y="3961099"/>
            <a:ext cx="4572000" cy="2447698"/>
          </a:xfrm>
          <a:prstGeom prst="rect">
            <a:avLst/>
          </a:prstGeom>
        </p:spPr>
      </p:pic>
      <p:pic>
        <p:nvPicPr>
          <p:cNvPr id="18" name="Picture 17" descr="QXFA 110 2of2 v6 17r1 run1  -  Compatibility Mode - Word">
            <a:extLst>
              <a:ext uri="{FF2B5EF4-FFF2-40B4-BE49-F238E27FC236}">
                <a16:creationId xmlns:a16="http://schemas.microsoft.com/office/drawing/2014/main" id="{B7FD519F-0486-4A25-B7AE-B25474AE6104}"/>
              </a:ext>
            </a:extLst>
          </p:cNvPr>
          <p:cNvPicPr>
            <a:picLocks noChangeAspect="1"/>
          </p:cNvPicPr>
          <p:nvPr/>
        </p:nvPicPr>
        <p:blipFill rotWithShape="1">
          <a:blip r:embed="rId5"/>
          <a:srcRect l="27951" t="38282" r="28360" b="21354"/>
          <a:stretch/>
        </p:blipFill>
        <p:spPr>
          <a:xfrm>
            <a:off x="4572000" y="3918341"/>
            <a:ext cx="4572000" cy="2554637"/>
          </a:xfrm>
          <a:prstGeom prst="rect">
            <a:avLst/>
          </a:prstGeom>
        </p:spPr>
      </p:pic>
    </p:spTree>
    <p:extLst>
      <p:ext uri="{BB962C8B-B14F-4D97-AF65-F5344CB8AC3E}">
        <p14:creationId xmlns:p14="http://schemas.microsoft.com/office/powerpoint/2010/main" val="392091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ADC0C-2097-4D8A-ADFD-86B98A451951}"/>
              </a:ext>
            </a:extLst>
          </p:cNvPr>
          <p:cNvSpPr>
            <a:spLocks noGrp="1"/>
          </p:cNvSpPr>
          <p:nvPr>
            <p:ph type="title"/>
          </p:nvPr>
        </p:nvSpPr>
        <p:spPr/>
        <p:txBody>
          <a:bodyPr/>
          <a:lstStyle/>
          <a:p>
            <a:r>
              <a:rPr lang="en-US" dirty="0"/>
              <a:t>QXFA111 CMM</a:t>
            </a:r>
          </a:p>
        </p:txBody>
      </p:sp>
      <p:sp>
        <p:nvSpPr>
          <p:cNvPr id="4" name="Slide Number Placeholder 3">
            <a:extLst>
              <a:ext uri="{FF2B5EF4-FFF2-40B4-BE49-F238E27FC236}">
                <a16:creationId xmlns:a16="http://schemas.microsoft.com/office/drawing/2014/main" id="{10949CE9-8144-46A2-A04E-498F62020F7B}"/>
              </a:ext>
            </a:extLst>
          </p:cNvPr>
          <p:cNvSpPr>
            <a:spLocks noGrp="1"/>
          </p:cNvSpPr>
          <p:nvPr>
            <p:ph type="sldNum" sz="quarter" idx="12"/>
          </p:nvPr>
        </p:nvSpPr>
        <p:spPr/>
        <p:txBody>
          <a:bodyPr/>
          <a:lstStyle/>
          <a:p>
            <a:fld id="{BFDCA1C4-9514-7B4F-976F-D92F7E296653}" type="slidenum">
              <a:rPr lang="fr-FR" smtClean="0"/>
              <a:pPr/>
              <a:t>15</a:t>
            </a:fld>
            <a:endParaRPr lang="fr-FR"/>
          </a:p>
        </p:txBody>
      </p:sp>
      <p:sp>
        <p:nvSpPr>
          <p:cNvPr id="5" name="Footer Placeholder 4">
            <a:extLst>
              <a:ext uri="{FF2B5EF4-FFF2-40B4-BE49-F238E27FC236}">
                <a16:creationId xmlns:a16="http://schemas.microsoft.com/office/drawing/2014/main" id="{CBDF473F-A7A1-4EBF-AA9F-E1F89C6FA3A7}"/>
              </a:ext>
            </a:extLst>
          </p:cNvPr>
          <p:cNvSpPr>
            <a:spLocks noGrp="1"/>
          </p:cNvSpPr>
          <p:nvPr>
            <p:ph type="ftr" sz="quarter" idx="3"/>
          </p:nvPr>
        </p:nvSpPr>
        <p:spPr/>
        <p:txBody>
          <a:bodyPr/>
          <a:lstStyle/>
          <a:p>
            <a:r>
              <a:rPr lang="en-US"/>
              <a:t>MQXFA03 Coils and Shims Review –  March14, 2019</a:t>
            </a:r>
            <a:endParaRPr lang="en-GB" dirty="0"/>
          </a:p>
        </p:txBody>
      </p:sp>
      <p:sp>
        <p:nvSpPr>
          <p:cNvPr id="7" name="TextBox 6">
            <a:extLst>
              <a:ext uri="{FF2B5EF4-FFF2-40B4-BE49-F238E27FC236}">
                <a16:creationId xmlns:a16="http://schemas.microsoft.com/office/drawing/2014/main" id="{00D1FEFA-6541-47CC-AB17-5C36AEA0AB8F}"/>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
        <p:nvSpPr>
          <p:cNvPr id="9" name="TextBox 8">
            <a:extLst>
              <a:ext uri="{FF2B5EF4-FFF2-40B4-BE49-F238E27FC236}">
                <a16:creationId xmlns:a16="http://schemas.microsoft.com/office/drawing/2014/main" id="{F36D7D62-5D2D-4569-BFE5-09C44ADCA53E}"/>
              </a:ext>
            </a:extLst>
          </p:cNvPr>
          <p:cNvSpPr txBox="1"/>
          <p:nvPr/>
        </p:nvSpPr>
        <p:spPr>
          <a:xfrm>
            <a:off x="0" y="3456676"/>
            <a:ext cx="4572000" cy="461665"/>
          </a:xfrm>
          <a:prstGeom prst="rect">
            <a:avLst/>
          </a:prstGeom>
          <a:noFill/>
        </p:spPr>
        <p:txBody>
          <a:bodyPr wrap="square" rtlCol="0">
            <a:spAutoFit/>
          </a:bodyPr>
          <a:lstStyle/>
          <a:p>
            <a:r>
              <a:rPr lang="en-US" sz="1200" dirty="0"/>
              <a:t>#5 at </a:t>
            </a:r>
            <a:r>
              <a:rPr lang="en-US" sz="1200" dirty="0">
                <a:solidFill>
                  <a:srgbClr val="C00000"/>
                </a:solidFill>
              </a:rPr>
              <a:t>-1140 </a:t>
            </a:r>
            <a:r>
              <a:rPr lang="en-US" sz="1200" dirty="0"/>
              <a:t>mm from LE scale x100 (1box=.25mm x .3mm)</a:t>
            </a:r>
          </a:p>
          <a:p>
            <a:r>
              <a:rPr lang="en-US" sz="1200" dirty="0"/>
              <a:t>Alignment is to this cross section only + OD and sides</a:t>
            </a:r>
          </a:p>
        </p:txBody>
      </p:sp>
      <p:sp>
        <p:nvSpPr>
          <p:cNvPr id="10" name="TextBox 9">
            <a:extLst>
              <a:ext uri="{FF2B5EF4-FFF2-40B4-BE49-F238E27FC236}">
                <a16:creationId xmlns:a16="http://schemas.microsoft.com/office/drawing/2014/main" id="{3690256D-8728-4C06-9FF4-0A3F2759BF22}"/>
              </a:ext>
            </a:extLst>
          </p:cNvPr>
          <p:cNvSpPr txBox="1"/>
          <p:nvPr/>
        </p:nvSpPr>
        <p:spPr>
          <a:xfrm>
            <a:off x="4735506" y="3456676"/>
            <a:ext cx="4248472" cy="461665"/>
          </a:xfrm>
          <a:prstGeom prst="rect">
            <a:avLst/>
          </a:prstGeom>
          <a:noFill/>
        </p:spPr>
        <p:txBody>
          <a:bodyPr wrap="square" rtlCol="0">
            <a:spAutoFit/>
          </a:bodyPr>
          <a:lstStyle/>
          <a:p>
            <a:r>
              <a:rPr lang="en-US" sz="1200" dirty="0"/>
              <a:t>#7 at </a:t>
            </a:r>
            <a:r>
              <a:rPr lang="en-US" sz="1200" dirty="0">
                <a:solidFill>
                  <a:srgbClr val="C00000"/>
                </a:solidFill>
              </a:rPr>
              <a:t>-1940 </a:t>
            </a:r>
            <a:r>
              <a:rPr lang="en-US" sz="1200" dirty="0"/>
              <a:t>mm from LE scale x100 (1box=.25mm x .3mm)</a:t>
            </a:r>
          </a:p>
          <a:p>
            <a:r>
              <a:rPr lang="en-US" sz="1200" dirty="0"/>
              <a:t>Alignment is to this cross section only + OD and sides</a:t>
            </a:r>
          </a:p>
        </p:txBody>
      </p:sp>
      <p:sp>
        <p:nvSpPr>
          <p:cNvPr id="11" name="TextBox 10">
            <a:extLst>
              <a:ext uri="{FF2B5EF4-FFF2-40B4-BE49-F238E27FC236}">
                <a16:creationId xmlns:a16="http://schemas.microsoft.com/office/drawing/2014/main" id="{515CB911-C571-41A1-84D4-B03023D6C1FA}"/>
              </a:ext>
            </a:extLst>
          </p:cNvPr>
          <p:cNvSpPr txBox="1"/>
          <p:nvPr/>
        </p:nvSpPr>
        <p:spPr>
          <a:xfrm>
            <a:off x="224172" y="6399108"/>
            <a:ext cx="4248472" cy="461665"/>
          </a:xfrm>
          <a:prstGeom prst="rect">
            <a:avLst/>
          </a:prstGeom>
          <a:solidFill>
            <a:schemeClr val="bg1"/>
          </a:solidFill>
        </p:spPr>
        <p:txBody>
          <a:bodyPr wrap="square" rtlCol="0">
            <a:spAutoFit/>
          </a:bodyPr>
          <a:lstStyle/>
          <a:p>
            <a:r>
              <a:rPr lang="en-US" sz="1200" dirty="0"/>
              <a:t>#9 at </a:t>
            </a:r>
            <a:r>
              <a:rPr lang="en-US" sz="1200" dirty="0">
                <a:solidFill>
                  <a:srgbClr val="C00000"/>
                </a:solidFill>
              </a:rPr>
              <a:t>-2740 </a:t>
            </a:r>
            <a:r>
              <a:rPr lang="en-US" sz="1200" dirty="0"/>
              <a:t>mm from LE scale x100 (1box=.25mm x .3mm)</a:t>
            </a:r>
          </a:p>
          <a:p>
            <a:r>
              <a:rPr lang="en-US" sz="1200" dirty="0"/>
              <a:t>Alignment is to this cross section only + OD and sides</a:t>
            </a:r>
          </a:p>
        </p:txBody>
      </p:sp>
      <p:sp>
        <p:nvSpPr>
          <p:cNvPr id="12" name="TextBox 11">
            <a:extLst>
              <a:ext uri="{FF2B5EF4-FFF2-40B4-BE49-F238E27FC236}">
                <a16:creationId xmlns:a16="http://schemas.microsoft.com/office/drawing/2014/main" id="{76B7300B-5EEE-42FB-A872-A24BF0525177}"/>
              </a:ext>
            </a:extLst>
          </p:cNvPr>
          <p:cNvSpPr txBox="1"/>
          <p:nvPr/>
        </p:nvSpPr>
        <p:spPr>
          <a:xfrm>
            <a:off x="4770631" y="6404008"/>
            <a:ext cx="4248472" cy="461665"/>
          </a:xfrm>
          <a:prstGeom prst="rect">
            <a:avLst/>
          </a:prstGeom>
          <a:solidFill>
            <a:schemeClr val="bg1"/>
          </a:solidFill>
        </p:spPr>
        <p:txBody>
          <a:bodyPr wrap="square" rtlCol="0">
            <a:spAutoFit/>
          </a:bodyPr>
          <a:lstStyle/>
          <a:p>
            <a:r>
              <a:rPr lang="en-US" sz="1200" dirty="0"/>
              <a:t>#11 at </a:t>
            </a:r>
            <a:r>
              <a:rPr lang="en-US" sz="1200" dirty="0">
                <a:solidFill>
                  <a:srgbClr val="C00000"/>
                </a:solidFill>
              </a:rPr>
              <a:t>-3540 </a:t>
            </a:r>
            <a:r>
              <a:rPr lang="en-US" sz="1200" dirty="0"/>
              <a:t>mm from LE scale x100 (1box=.25mm x .3mm)</a:t>
            </a:r>
          </a:p>
          <a:p>
            <a:r>
              <a:rPr lang="en-US" sz="1200" dirty="0"/>
              <a:t>Alignment is to this cross section only + OD and sides</a:t>
            </a:r>
          </a:p>
        </p:txBody>
      </p:sp>
      <p:pic>
        <p:nvPicPr>
          <p:cNvPr id="14" name="Picture 13" descr="QXFA 111 1of2 v5 17r1 run1.PDF - Adobe Acrobat Standard DC">
            <a:extLst>
              <a:ext uri="{FF2B5EF4-FFF2-40B4-BE49-F238E27FC236}">
                <a16:creationId xmlns:a16="http://schemas.microsoft.com/office/drawing/2014/main" id="{3DA89349-E6BB-42F0-9A07-C742DDE6DB82}"/>
              </a:ext>
            </a:extLst>
          </p:cNvPr>
          <p:cNvPicPr>
            <a:picLocks noChangeAspect="1"/>
          </p:cNvPicPr>
          <p:nvPr/>
        </p:nvPicPr>
        <p:blipFill rotWithShape="1">
          <a:blip r:embed="rId2"/>
          <a:srcRect l="12910" t="31100" r="12910" b="20601"/>
          <a:stretch/>
        </p:blipFill>
        <p:spPr>
          <a:xfrm>
            <a:off x="0" y="922341"/>
            <a:ext cx="4572000" cy="2564780"/>
          </a:xfrm>
          <a:prstGeom prst="rect">
            <a:avLst/>
          </a:prstGeom>
        </p:spPr>
      </p:pic>
      <p:pic>
        <p:nvPicPr>
          <p:cNvPr id="16" name="Picture 15" descr="QXFA 111 1of2 v5 17r1 run1.PDF - Adobe Acrobat Standard DC">
            <a:extLst>
              <a:ext uri="{FF2B5EF4-FFF2-40B4-BE49-F238E27FC236}">
                <a16:creationId xmlns:a16="http://schemas.microsoft.com/office/drawing/2014/main" id="{B201A292-00CD-41A5-BA57-16AA2E6F59DE}"/>
              </a:ext>
            </a:extLst>
          </p:cNvPr>
          <p:cNvPicPr>
            <a:picLocks noChangeAspect="1"/>
          </p:cNvPicPr>
          <p:nvPr/>
        </p:nvPicPr>
        <p:blipFill rotWithShape="1">
          <a:blip r:embed="rId3"/>
          <a:srcRect l="8387" t="39500" r="12910" b="12780"/>
          <a:stretch/>
        </p:blipFill>
        <p:spPr>
          <a:xfrm>
            <a:off x="4573742" y="1068310"/>
            <a:ext cx="4572000" cy="2388366"/>
          </a:xfrm>
          <a:prstGeom prst="rect">
            <a:avLst/>
          </a:prstGeom>
        </p:spPr>
      </p:pic>
      <p:pic>
        <p:nvPicPr>
          <p:cNvPr id="18" name="Picture 17" descr="QXFA 111 1of2 v5 17r1 run1.PDF - Adobe Acrobat Standard DC">
            <a:extLst>
              <a:ext uri="{FF2B5EF4-FFF2-40B4-BE49-F238E27FC236}">
                <a16:creationId xmlns:a16="http://schemas.microsoft.com/office/drawing/2014/main" id="{FDCA5E48-FF24-41A4-B93C-2309AC4CB96F}"/>
              </a:ext>
            </a:extLst>
          </p:cNvPr>
          <p:cNvPicPr>
            <a:picLocks noChangeAspect="1"/>
          </p:cNvPicPr>
          <p:nvPr/>
        </p:nvPicPr>
        <p:blipFill rotWithShape="1">
          <a:blip r:embed="rId4"/>
          <a:srcRect l="8387" t="25850" r="12910" b="24800"/>
          <a:stretch/>
        </p:blipFill>
        <p:spPr>
          <a:xfrm>
            <a:off x="-13387" y="3980259"/>
            <a:ext cx="4572000" cy="2469931"/>
          </a:xfrm>
          <a:prstGeom prst="rect">
            <a:avLst/>
          </a:prstGeom>
        </p:spPr>
      </p:pic>
      <p:pic>
        <p:nvPicPr>
          <p:cNvPr id="22" name="Picture 21" descr="QXFA 111 2of2 v6 17r1 run1.PDF - Adobe Acrobat Standard DC">
            <a:extLst>
              <a:ext uri="{FF2B5EF4-FFF2-40B4-BE49-F238E27FC236}">
                <a16:creationId xmlns:a16="http://schemas.microsoft.com/office/drawing/2014/main" id="{95182A91-EB39-4EB9-8C2A-2694C3D2659B}"/>
              </a:ext>
            </a:extLst>
          </p:cNvPr>
          <p:cNvPicPr>
            <a:picLocks noChangeAspect="1"/>
          </p:cNvPicPr>
          <p:nvPr/>
        </p:nvPicPr>
        <p:blipFill rotWithShape="1">
          <a:blip r:embed="rId5"/>
          <a:srcRect l="13815" t="39500" r="12910" b="11869"/>
          <a:stretch/>
        </p:blipFill>
        <p:spPr>
          <a:xfrm>
            <a:off x="4572000" y="3845581"/>
            <a:ext cx="4572000" cy="2614242"/>
          </a:xfrm>
          <a:prstGeom prst="rect">
            <a:avLst/>
          </a:prstGeom>
        </p:spPr>
      </p:pic>
    </p:spTree>
    <p:extLst>
      <p:ext uri="{BB962C8B-B14F-4D97-AF65-F5344CB8AC3E}">
        <p14:creationId xmlns:p14="http://schemas.microsoft.com/office/powerpoint/2010/main" val="4234074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AF0D7-0735-40A0-9A74-A0AB3FCA91A6}"/>
              </a:ext>
            </a:extLst>
          </p:cNvPr>
          <p:cNvSpPr>
            <a:spLocks noGrp="1"/>
          </p:cNvSpPr>
          <p:nvPr>
            <p:ph type="title"/>
          </p:nvPr>
        </p:nvSpPr>
        <p:spPr/>
        <p:txBody>
          <a:bodyPr/>
          <a:lstStyle/>
          <a:p>
            <a:r>
              <a:rPr lang="en-US" dirty="0"/>
              <a:t>Final Hi-pot and Impulse Tests</a:t>
            </a:r>
          </a:p>
        </p:txBody>
      </p:sp>
      <p:sp>
        <p:nvSpPr>
          <p:cNvPr id="4" name="Slide Number Placeholder 3">
            <a:extLst>
              <a:ext uri="{FF2B5EF4-FFF2-40B4-BE49-F238E27FC236}">
                <a16:creationId xmlns:a16="http://schemas.microsoft.com/office/drawing/2014/main" id="{431F17F1-0B98-403D-BF36-C8DD0D43BB39}"/>
              </a:ext>
            </a:extLst>
          </p:cNvPr>
          <p:cNvSpPr>
            <a:spLocks noGrp="1"/>
          </p:cNvSpPr>
          <p:nvPr>
            <p:ph type="sldNum" sz="quarter" idx="12"/>
          </p:nvPr>
        </p:nvSpPr>
        <p:spPr/>
        <p:txBody>
          <a:bodyPr/>
          <a:lstStyle/>
          <a:p>
            <a:fld id="{BFDCA1C4-9514-7B4F-976F-D92F7E296653}" type="slidenum">
              <a:rPr lang="fr-FR" smtClean="0"/>
              <a:pPr/>
              <a:t>16</a:t>
            </a:fld>
            <a:endParaRPr lang="fr-FR"/>
          </a:p>
        </p:txBody>
      </p:sp>
      <p:sp>
        <p:nvSpPr>
          <p:cNvPr id="5" name="Footer Placeholder 4">
            <a:extLst>
              <a:ext uri="{FF2B5EF4-FFF2-40B4-BE49-F238E27FC236}">
                <a16:creationId xmlns:a16="http://schemas.microsoft.com/office/drawing/2014/main" id="{223E1533-6A77-4E79-98AB-CC78B1368320}"/>
              </a:ext>
            </a:extLst>
          </p:cNvPr>
          <p:cNvSpPr>
            <a:spLocks noGrp="1"/>
          </p:cNvSpPr>
          <p:nvPr>
            <p:ph type="ftr" sz="quarter" idx="3"/>
          </p:nvPr>
        </p:nvSpPr>
        <p:spPr/>
        <p:txBody>
          <a:bodyPr/>
          <a:lstStyle/>
          <a:p>
            <a:r>
              <a:rPr lang="en-US"/>
              <a:t>MQXFA03 Coils and Shims Review –  March14, 2019</a:t>
            </a:r>
            <a:endParaRPr lang="en-GB" dirty="0"/>
          </a:p>
        </p:txBody>
      </p:sp>
      <p:graphicFrame>
        <p:nvGraphicFramePr>
          <p:cNvPr id="6" name="Content Placeholder 19">
            <a:extLst>
              <a:ext uri="{FF2B5EF4-FFF2-40B4-BE49-F238E27FC236}">
                <a16:creationId xmlns:a16="http://schemas.microsoft.com/office/drawing/2014/main" id="{F1DD4DFF-1113-418F-BA8A-7FC2BF3FA768}"/>
              </a:ext>
            </a:extLst>
          </p:cNvPr>
          <p:cNvGraphicFramePr>
            <a:graphicFrameLocks noGrp="1"/>
          </p:cNvGraphicFramePr>
          <p:nvPr>
            <p:ph idx="1"/>
            <p:extLst>
              <p:ext uri="{D42A27DB-BD31-4B8C-83A1-F6EECF244321}">
                <p14:modId xmlns:p14="http://schemas.microsoft.com/office/powerpoint/2010/main" val="938301980"/>
              </p:ext>
            </p:extLst>
          </p:nvPr>
        </p:nvGraphicFramePr>
        <p:xfrm>
          <a:off x="612775" y="1219200"/>
          <a:ext cx="7416382" cy="3888434"/>
        </p:xfrm>
        <a:graphic>
          <a:graphicData uri="http://schemas.openxmlformats.org/drawingml/2006/table">
            <a:tbl>
              <a:tblPr/>
              <a:tblGrid>
                <a:gridCol w="2979232">
                  <a:extLst>
                    <a:ext uri="{9D8B030D-6E8A-4147-A177-3AD203B41FA5}">
                      <a16:colId xmlns:a16="http://schemas.microsoft.com/office/drawing/2014/main" val="2427503547"/>
                    </a:ext>
                  </a:extLst>
                </a:gridCol>
                <a:gridCol w="1479050">
                  <a:extLst>
                    <a:ext uri="{9D8B030D-6E8A-4147-A177-3AD203B41FA5}">
                      <a16:colId xmlns:a16="http://schemas.microsoft.com/office/drawing/2014/main" val="1698654486"/>
                    </a:ext>
                  </a:extLst>
                </a:gridCol>
                <a:gridCol w="1479050">
                  <a:extLst>
                    <a:ext uri="{9D8B030D-6E8A-4147-A177-3AD203B41FA5}">
                      <a16:colId xmlns:a16="http://schemas.microsoft.com/office/drawing/2014/main" val="4065188102"/>
                    </a:ext>
                  </a:extLst>
                </a:gridCol>
                <a:gridCol w="1479050">
                  <a:extLst>
                    <a:ext uri="{9D8B030D-6E8A-4147-A177-3AD203B41FA5}">
                      <a16:colId xmlns:a16="http://schemas.microsoft.com/office/drawing/2014/main" val="791073406"/>
                    </a:ext>
                  </a:extLst>
                </a:gridCol>
              </a:tblGrid>
              <a:tr h="468818">
                <a:tc>
                  <a:txBody>
                    <a:bodyPr/>
                    <a:lstStyle/>
                    <a:p>
                      <a:pPr algn="ctr" fontAlgn="b"/>
                      <a:r>
                        <a:rPr lang="en-US" sz="1800" b="0" i="0" u="none" strike="noStrike" dirty="0">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Calibri" panose="020F0502020204030204" pitchFamily="34" charset="0"/>
                        </a:rPr>
                        <a:t>QXFA109</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QXFA110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QXFA111</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1100692"/>
                  </a:ext>
                </a:extLst>
              </a:tr>
              <a:tr h="441241">
                <a:tc>
                  <a:txBody>
                    <a:bodyPr/>
                    <a:lstStyle/>
                    <a:p>
                      <a:pPr algn="ctr" fontAlgn="ctr"/>
                      <a:r>
                        <a:rPr lang="en-US" sz="1800" b="1" i="0" u="none" strike="noStrike" dirty="0">
                          <a:solidFill>
                            <a:srgbClr val="000000"/>
                          </a:solidFill>
                          <a:effectLst/>
                          <a:latin typeface="Calibri" panose="020F0502020204030204" pitchFamily="34" charset="0"/>
                        </a:rPr>
                        <a:t>Hi-Pot </a:t>
                      </a:r>
                      <a:r>
                        <a:rPr lang="en-US" sz="1800" b="0" i="0" u="none" strike="noStrike" dirty="0">
                          <a:solidFill>
                            <a:srgbClr val="000000"/>
                          </a:solidFill>
                          <a:effectLst/>
                          <a:latin typeface="Calibri" panose="020F0502020204030204" pitchFamily="34" charset="0"/>
                        </a:rPr>
                        <a:t>(&lt;1µA Leakage)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3626122"/>
                  </a:ext>
                </a:extLst>
              </a:tr>
              <a:tr h="413663">
                <a:tc>
                  <a:txBody>
                    <a:bodyPr/>
                    <a:lstStyle/>
                    <a:p>
                      <a:pPr algn="ctr" fontAlgn="ctr"/>
                      <a:r>
                        <a:rPr lang="en-US" sz="1800" b="0" i="0" u="none" strike="noStrike">
                          <a:solidFill>
                            <a:srgbClr val="000000"/>
                          </a:solidFill>
                          <a:effectLst/>
                          <a:latin typeface="Calibri" panose="020F0502020204030204" pitchFamily="34" charset="0"/>
                        </a:rPr>
                        <a:t>Coil to Pole (V)</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800" b="0" i="0" u="none" strike="noStrike" dirty="0">
                          <a:solidFill>
                            <a:srgbClr val="000000"/>
                          </a:solidFill>
                          <a:effectLst/>
                          <a:latin typeface="Calibri" panose="020F0502020204030204" pitchFamily="34" charset="0"/>
                        </a:rPr>
                        <a:t>500/500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800" b="0" i="0" u="none" strike="noStrike" dirty="0">
                          <a:solidFill>
                            <a:srgbClr val="000000"/>
                          </a:solidFill>
                          <a:effectLst/>
                          <a:latin typeface="Calibri" panose="020F0502020204030204" pitchFamily="34" charset="0"/>
                        </a:rPr>
                        <a:t>500/500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800" b="0" i="0" u="none" strike="noStrike" dirty="0">
                          <a:solidFill>
                            <a:srgbClr val="000000"/>
                          </a:solidFill>
                          <a:effectLst/>
                          <a:latin typeface="Calibri" panose="020F0502020204030204" pitchFamily="34" charset="0"/>
                        </a:rPr>
                        <a:t>500/500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2221165684"/>
                  </a:ext>
                </a:extLst>
              </a:tr>
              <a:tr h="413663">
                <a:tc>
                  <a:txBody>
                    <a:bodyPr/>
                    <a:lstStyle/>
                    <a:p>
                      <a:pPr algn="ctr" fontAlgn="ctr"/>
                      <a:r>
                        <a:rPr lang="en-US" sz="1800" b="0" i="0" u="none" strike="noStrike" dirty="0">
                          <a:solidFill>
                            <a:srgbClr val="000000"/>
                          </a:solidFill>
                          <a:effectLst/>
                          <a:latin typeface="Calibri" panose="020F0502020204030204" pitchFamily="34" charset="0"/>
                        </a:rPr>
                        <a:t>QH to Coil (V)</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800" b="0" i="0" u="none" strike="noStrike" dirty="0">
                          <a:solidFill>
                            <a:srgbClr val="000000"/>
                          </a:solidFill>
                          <a:effectLst/>
                          <a:latin typeface="Calibri" panose="020F0502020204030204" pitchFamily="34" charset="0"/>
                        </a:rPr>
                        <a:t>3680/3680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en-US" sz="1800" b="0" i="0" u="none" strike="noStrike" dirty="0">
                          <a:solidFill>
                            <a:srgbClr val="C00000"/>
                          </a:solidFill>
                          <a:effectLst/>
                          <a:latin typeface="Calibri" panose="020F0502020204030204" pitchFamily="34" charset="0"/>
                        </a:rPr>
                        <a:t>3200/3200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en-US" sz="1800" b="0" i="0" u="none" strike="noStrike" dirty="0">
                          <a:solidFill>
                            <a:srgbClr val="C00000"/>
                          </a:solidFill>
                          <a:effectLst/>
                          <a:latin typeface="Calibri" panose="020F0502020204030204" pitchFamily="34" charset="0"/>
                        </a:rPr>
                        <a:t>3200/3200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2281956008"/>
                  </a:ext>
                </a:extLst>
              </a:tr>
              <a:tr h="413663">
                <a:tc>
                  <a:txBody>
                    <a:bodyPr/>
                    <a:lstStyle/>
                    <a:p>
                      <a:pPr algn="ctr" fontAlgn="ctr"/>
                      <a:r>
                        <a:rPr lang="en-US" sz="1800" b="0" i="0" u="none" strike="noStrike">
                          <a:solidFill>
                            <a:srgbClr val="000000"/>
                          </a:solidFill>
                          <a:effectLst/>
                          <a:latin typeface="Calibri" panose="020F0502020204030204" pitchFamily="34" charset="0"/>
                        </a:rPr>
                        <a:t>Coil to Saddle (V)</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800" b="0" i="0" u="none" strike="noStrike" dirty="0">
                          <a:solidFill>
                            <a:srgbClr val="000000"/>
                          </a:solidFill>
                          <a:effectLst/>
                          <a:latin typeface="Calibri" panose="020F0502020204030204" pitchFamily="34" charset="0"/>
                        </a:rPr>
                        <a:t>1000/1000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en-US" sz="1800" b="0" i="0" u="none" strike="noStrike" dirty="0">
                          <a:solidFill>
                            <a:srgbClr val="000000"/>
                          </a:solidFill>
                          <a:effectLst/>
                          <a:latin typeface="Calibri" panose="020F0502020204030204" pitchFamily="34" charset="0"/>
                        </a:rPr>
                        <a:t>1000/1000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en-US" sz="1800" b="0" i="0" u="none" strike="noStrike" dirty="0">
                          <a:solidFill>
                            <a:srgbClr val="000000"/>
                          </a:solidFill>
                          <a:effectLst/>
                          <a:latin typeface="Calibri" panose="020F0502020204030204" pitchFamily="34" charset="0"/>
                        </a:rPr>
                        <a:t>1000/1000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1710831648"/>
                  </a:ext>
                </a:extLst>
              </a:tr>
              <a:tr h="413663">
                <a:tc>
                  <a:txBody>
                    <a:bodyPr/>
                    <a:lstStyle/>
                    <a:p>
                      <a:pPr algn="ctr" fontAlgn="ctr"/>
                      <a:r>
                        <a:rPr lang="en-US" sz="1800" b="0" i="0" u="none" strike="noStrike">
                          <a:solidFill>
                            <a:srgbClr val="000000"/>
                          </a:solidFill>
                          <a:effectLst/>
                          <a:latin typeface="Calibri" panose="020F0502020204030204" pitchFamily="34" charset="0"/>
                        </a:rPr>
                        <a:t>QH to Saddle (V)</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800" b="0" i="0" u="none" strike="noStrike" dirty="0">
                          <a:solidFill>
                            <a:srgbClr val="000000"/>
                          </a:solidFill>
                          <a:effectLst/>
                          <a:latin typeface="Calibri" panose="020F0502020204030204" pitchFamily="34" charset="0"/>
                        </a:rPr>
                        <a:t>2500/2500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en-US" sz="1800" b="0" i="0" u="none" strike="noStrike">
                          <a:solidFill>
                            <a:srgbClr val="000000"/>
                          </a:solidFill>
                          <a:effectLst/>
                          <a:latin typeface="Calibri" panose="020F0502020204030204" pitchFamily="34" charset="0"/>
                        </a:rPr>
                        <a:t>2500/2500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en-US" sz="1800" b="0" i="0" u="none" strike="noStrike" dirty="0">
                          <a:solidFill>
                            <a:srgbClr val="000000"/>
                          </a:solidFill>
                          <a:effectLst/>
                          <a:latin typeface="Calibri" panose="020F0502020204030204" pitchFamily="34" charset="0"/>
                        </a:rPr>
                        <a:t>2500/2500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806014436"/>
                  </a:ext>
                </a:extLst>
              </a:tr>
              <a:tr h="441241">
                <a:tc>
                  <a:txBody>
                    <a:bodyPr/>
                    <a:lstStyle/>
                    <a:p>
                      <a:pPr algn="ctr" fontAlgn="ctr"/>
                      <a:r>
                        <a:rPr lang="en-US" sz="1800" b="0" i="0" u="none" strike="noStrike">
                          <a:solidFill>
                            <a:srgbClr val="000000"/>
                          </a:solidFill>
                          <a:effectLst/>
                          <a:latin typeface="Calibri" panose="020F0502020204030204" pitchFamily="34" charset="0"/>
                        </a:rPr>
                        <a:t>Saddle to Saddle (V)</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1000/1000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rgbClr val="000000"/>
                          </a:solidFill>
                          <a:effectLst/>
                          <a:latin typeface="Calibri" panose="020F0502020204030204" pitchFamily="34" charset="0"/>
                        </a:rPr>
                        <a:t>1000/1000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rgbClr val="000000"/>
                          </a:solidFill>
                          <a:effectLst/>
                          <a:latin typeface="Calibri" panose="020F0502020204030204" pitchFamily="34" charset="0"/>
                        </a:rPr>
                        <a:t>1000/1000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66770091"/>
                  </a:ext>
                </a:extLst>
              </a:tr>
              <a:tr h="441241">
                <a:tc>
                  <a:txBody>
                    <a:bodyPr/>
                    <a:lstStyle/>
                    <a:p>
                      <a:pPr algn="ctr" fontAlgn="ctr"/>
                      <a:r>
                        <a:rPr lang="en-US" sz="18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7575821"/>
                  </a:ext>
                </a:extLst>
              </a:tr>
              <a:tr h="441241">
                <a:tc>
                  <a:txBody>
                    <a:bodyPr/>
                    <a:lstStyle/>
                    <a:p>
                      <a:pPr algn="ctr" fontAlgn="ctr"/>
                      <a:r>
                        <a:rPr lang="en-US" sz="1800" b="1" i="0" u="none" strike="noStrike" dirty="0">
                          <a:solidFill>
                            <a:srgbClr val="000000"/>
                          </a:solidFill>
                          <a:effectLst/>
                          <a:latin typeface="Calibri" panose="020F0502020204030204" pitchFamily="34" charset="0"/>
                        </a:rPr>
                        <a:t>Impulse (V)</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2500/2500</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rgbClr val="000000"/>
                          </a:solidFill>
                          <a:effectLst/>
                          <a:latin typeface="Calibri" panose="020F0502020204030204" pitchFamily="34" charset="0"/>
                        </a:rPr>
                        <a:t>2500/2500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rgbClr val="000000"/>
                          </a:solidFill>
                          <a:effectLst/>
                          <a:latin typeface="Calibri" panose="020F0502020204030204" pitchFamily="34" charset="0"/>
                        </a:rPr>
                        <a:t>2500/2500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7706365"/>
                  </a:ext>
                </a:extLst>
              </a:tr>
            </a:tbl>
          </a:graphicData>
        </a:graphic>
      </p:graphicFrame>
      <p:sp>
        <p:nvSpPr>
          <p:cNvPr id="7" name="TextBox 6">
            <a:extLst>
              <a:ext uri="{FF2B5EF4-FFF2-40B4-BE49-F238E27FC236}">
                <a16:creationId xmlns:a16="http://schemas.microsoft.com/office/drawing/2014/main" id="{80FA5728-5A78-4590-B6D8-B98737262DC4}"/>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2695007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B326-36BD-412B-91CB-8B740D9B3A84}"/>
              </a:ext>
            </a:extLst>
          </p:cNvPr>
          <p:cNvSpPr>
            <a:spLocks noGrp="1"/>
          </p:cNvSpPr>
          <p:nvPr>
            <p:ph type="title"/>
          </p:nvPr>
        </p:nvSpPr>
        <p:spPr/>
        <p:txBody>
          <a:bodyPr/>
          <a:lstStyle/>
          <a:p>
            <a:r>
              <a:rPr lang="en-US" altLang="en-US" dirty="0">
                <a:latin typeface="Helvetica" panose="020B0604020202020204" pitchFamily="34" charset="0"/>
                <a:ea typeface="Geneva" pitchFamily="121" charset="-128"/>
              </a:rPr>
              <a:t>Final Electrical Checks</a:t>
            </a:r>
            <a:endParaRPr lang="en-US" dirty="0"/>
          </a:p>
        </p:txBody>
      </p:sp>
      <p:sp>
        <p:nvSpPr>
          <p:cNvPr id="4" name="Slide Number Placeholder 3">
            <a:extLst>
              <a:ext uri="{FF2B5EF4-FFF2-40B4-BE49-F238E27FC236}">
                <a16:creationId xmlns:a16="http://schemas.microsoft.com/office/drawing/2014/main" id="{D6FF8519-9F5C-4184-AFA2-EF7B142D4B3B}"/>
              </a:ext>
            </a:extLst>
          </p:cNvPr>
          <p:cNvSpPr>
            <a:spLocks noGrp="1"/>
          </p:cNvSpPr>
          <p:nvPr>
            <p:ph type="sldNum" sz="quarter" idx="12"/>
          </p:nvPr>
        </p:nvSpPr>
        <p:spPr/>
        <p:txBody>
          <a:bodyPr/>
          <a:lstStyle/>
          <a:p>
            <a:fld id="{BFDCA1C4-9514-7B4F-976F-D92F7E296653}" type="slidenum">
              <a:rPr lang="fr-FR" smtClean="0"/>
              <a:pPr/>
              <a:t>17</a:t>
            </a:fld>
            <a:endParaRPr lang="fr-FR"/>
          </a:p>
        </p:txBody>
      </p:sp>
      <p:sp>
        <p:nvSpPr>
          <p:cNvPr id="5" name="Footer Placeholder 4">
            <a:extLst>
              <a:ext uri="{FF2B5EF4-FFF2-40B4-BE49-F238E27FC236}">
                <a16:creationId xmlns:a16="http://schemas.microsoft.com/office/drawing/2014/main" id="{B5BCD261-4F61-4267-A4AE-161AFACE18FC}"/>
              </a:ext>
            </a:extLst>
          </p:cNvPr>
          <p:cNvSpPr>
            <a:spLocks noGrp="1"/>
          </p:cNvSpPr>
          <p:nvPr>
            <p:ph type="ftr" sz="quarter" idx="3"/>
          </p:nvPr>
        </p:nvSpPr>
        <p:spPr/>
        <p:txBody>
          <a:bodyPr/>
          <a:lstStyle/>
          <a:p>
            <a:r>
              <a:rPr lang="en-US"/>
              <a:t>MQXFA03 Coils and Shims Review –  March14, 2019</a:t>
            </a:r>
            <a:endParaRPr lang="en-GB" dirty="0"/>
          </a:p>
        </p:txBody>
      </p:sp>
      <p:graphicFrame>
        <p:nvGraphicFramePr>
          <p:cNvPr id="6" name="Content Placeholder 5">
            <a:extLst>
              <a:ext uri="{FF2B5EF4-FFF2-40B4-BE49-F238E27FC236}">
                <a16:creationId xmlns:a16="http://schemas.microsoft.com/office/drawing/2014/main" id="{2F405645-00CB-4884-A4EC-0EE1BEDAD68A}"/>
              </a:ext>
            </a:extLst>
          </p:cNvPr>
          <p:cNvGraphicFramePr>
            <a:graphicFrameLocks noGrp="1"/>
          </p:cNvGraphicFramePr>
          <p:nvPr>
            <p:ph idx="1"/>
            <p:extLst>
              <p:ext uri="{D42A27DB-BD31-4B8C-83A1-F6EECF244321}">
                <p14:modId xmlns:p14="http://schemas.microsoft.com/office/powerpoint/2010/main" val="2578251347"/>
              </p:ext>
            </p:extLst>
          </p:nvPr>
        </p:nvGraphicFramePr>
        <p:xfrm>
          <a:off x="971600" y="1153395"/>
          <a:ext cx="7041632" cy="4949559"/>
        </p:xfrm>
        <a:graphic>
          <a:graphicData uri="http://schemas.openxmlformats.org/drawingml/2006/table">
            <a:tbl>
              <a:tblPr/>
              <a:tblGrid>
                <a:gridCol w="1085665">
                  <a:extLst>
                    <a:ext uri="{9D8B030D-6E8A-4147-A177-3AD203B41FA5}">
                      <a16:colId xmlns:a16="http://schemas.microsoft.com/office/drawing/2014/main" val="3501141890"/>
                    </a:ext>
                  </a:extLst>
                </a:gridCol>
                <a:gridCol w="707202">
                  <a:extLst>
                    <a:ext uri="{9D8B030D-6E8A-4147-A177-3AD203B41FA5}">
                      <a16:colId xmlns:a16="http://schemas.microsoft.com/office/drawing/2014/main" val="413205196"/>
                    </a:ext>
                  </a:extLst>
                </a:gridCol>
                <a:gridCol w="707202">
                  <a:extLst>
                    <a:ext uri="{9D8B030D-6E8A-4147-A177-3AD203B41FA5}">
                      <a16:colId xmlns:a16="http://schemas.microsoft.com/office/drawing/2014/main" val="4122150668"/>
                    </a:ext>
                  </a:extLst>
                </a:gridCol>
                <a:gridCol w="707202">
                  <a:extLst>
                    <a:ext uri="{9D8B030D-6E8A-4147-A177-3AD203B41FA5}">
                      <a16:colId xmlns:a16="http://schemas.microsoft.com/office/drawing/2014/main" val="3383522873"/>
                    </a:ext>
                  </a:extLst>
                </a:gridCol>
                <a:gridCol w="298351">
                  <a:extLst>
                    <a:ext uri="{9D8B030D-6E8A-4147-A177-3AD203B41FA5}">
                      <a16:colId xmlns:a16="http://schemas.microsoft.com/office/drawing/2014/main" val="1829871349"/>
                    </a:ext>
                  </a:extLst>
                </a:gridCol>
                <a:gridCol w="707202">
                  <a:extLst>
                    <a:ext uri="{9D8B030D-6E8A-4147-A177-3AD203B41FA5}">
                      <a16:colId xmlns:a16="http://schemas.microsoft.com/office/drawing/2014/main" val="3588975718"/>
                    </a:ext>
                  </a:extLst>
                </a:gridCol>
                <a:gridCol w="707202">
                  <a:extLst>
                    <a:ext uri="{9D8B030D-6E8A-4147-A177-3AD203B41FA5}">
                      <a16:colId xmlns:a16="http://schemas.microsoft.com/office/drawing/2014/main" val="4002162663"/>
                    </a:ext>
                  </a:extLst>
                </a:gridCol>
                <a:gridCol w="707202">
                  <a:extLst>
                    <a:ext uri="{9D8B030D-6E8A-4147-A177-3AD203B41FA5}">
                      <a16:colId xmlns:a16="http://schemas.microsoft.com/office/drawing/2014/main" val="1802875761"/>
                    </a:ext>
                  </a:extLst>
                </a:gridCol>
                <a:gridCol w="707202">
                  <a:extLst>
                    <a:ext uri="{9D8B030D-6E8A-4147-A177-3AD203B41FA5}">
                      <a16:colId xmlns:a16="http://schemas.microsoft.com/office/drawing/2014/main" val="3827445290"/>
                    </a:ext>
                  </a:extLst>
                </a:gridCol>
                <a:gridCol w="707202">
                  <a:extLst>
                    <a:ext uri="{9D8B030D-6E8A-4147-A177-3AD203B41FA5}">
                      <a16:colId xmlns:a16="http://schemas.microsoft.com/office/drawing/2014/main" val="1681818142"/>
                    </a:ext>
                  </a:extLst>
                </a:gridCol>
              </a:tblGrid>
              <a:tr h="190382">
                <a:tc>
                  <a:txBody>
                    <a:bodyPr/>
                    <a:lstStyle/>
                    <a:p>
                      <a:pPr algn="ctr" fontAlgn="b"/>
                      <a:r>
                        <a:rPr lang="en-US" sz="1100" b="1" i="0" u="none" strike="noStrike">
                          <a:solidFill>
                            <a:srgbClr val="000000"/>
                          </a:solidFill>
                          <a:effectLst/>
                          <a:latin typeface="Calibri" panose="020F0502020204030204" pitchFamily="34" charset="0"/>
                        </a:rPr>
                        <a:t>Measurement</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QXFA109</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QXFA110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QXFA111</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Avg</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StDev</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StDev/Avg</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Min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Max</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564687"/>
                  </a:ext>
                </a:extLst>
              </a:tr>
              <a:tr h="190382">
                <a:tc>
                  <a:txBody>
                    <a:bodyPr/>
                    <a:lstStyle/>
                    <a:p>
                      <a:pPr algn="ctr" fontAlgn="b"/>
                      <a:endParaRPr lang="en-US" sz="1100" b="1"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220919"/>
                  </a:ext>
                </a:extLst>
              </a:tr>
              <a:tr h="167983">
                <a:tc>
                  <a:txBody>
                    <a:bodyPr/>
                    <a:lstStyle/>
                    <a:p>
                      <a:pPr algn="ctr" fontAlgn="b"/>
                      <a:r>
                        <a:rPr lang="pt" sz="1100" b="0" i="0" u="none" strike="noStrike">
                          <a:solidFill>
                            <a:srgbClr val="000000"/>
                          </a:solidFill>
                          <a:effectLst/>
                          <a:latin typeface="Calibri" panose="020F0502020204030204" pitchFamily="34" charset="0"/>
                        </a:rPr>
                        <a:t>Coil R @1 A (mV)</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Calibri" panose="020F0502020204030204" pitchFamily="34" charset="0"/>
                        </a:rPr>
                        <a:t>605.35</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611.52</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614</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610.290</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3.637</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0.6%</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605.35</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614</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82080196"/>
                  </a:ext>
                </a:extLst>
              </a:tr>
              <a:tr h="167983">
                <a:tc>
                  <a:txBody>
                    <a:bodyPr/>
                    <a:lstStyle/>
                    <a:p>
                      <a:pPr algn="ctr" fontAlgn="b"/>
                      <a:r>
                        <a:rPr lang="en-US" sz="1100" b="0" i="0" u="none" strike="noStrike">
                          <a:solidFill>
                            <a:srgbClr val="000000"/>
                          </a:solidFill>
                          <a:effectLst/>
                          <a:latin typeface="Calibri" panose="020F0502020204030204" pitchFamily="34" charset="0"/>
                        </a:rPr>
                        <a:t>Ls @ 20 Hz (mH)</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4.889</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4.89</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4.76</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4.846</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0.061</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1.3%</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4.76</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4.89</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91427898"/>
                  </a:ext>
                </a:extLst>
              </a:tr>
              <a:tr h="167983">
                <a:tc>
                  <a:txBody>
                    <a:bodyPr/>
                    <a:lstStyle/>
                    <a:p>
                      <a:pPr algn="ctr" fontAlgn="b"/>
                      <a:r>
                        <a:rPr lang="en-US" sz="1100" b="0" i="0" u="none" strike="noStrike">
                          <a:solidFill>
                            <a:srgbClr val="000000"/>
                          </a:solidFill>
                          <a:effectLst/>
                          <a:latin typeface="Calibri" panose="020F0502020204030204" pitchFamily="34" charset="0"/>
                        </a:rPr>
                        <a:t>Q</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0.79</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0.79</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0.758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0.779</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0.015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0.758</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0.79</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98194974"/>
                  </a:ext>
                </a:extLst>
              </a:tr>
              <a:tr h="167983">
                <a:tc>
                  <a:txBody>
                    <a:bodyPr/>
                    <a:lstStyle/>
                    <a:p>
                      <a:pPr algn="ctr" fontAlgn="b"/>
                      <a:r>
                        <a:rPr lang="en-US" sz="1100" b="0" i="0" u="none" strike="noStrike">
                          <a:solidFill>
                            <a:srgbClr val="000000"/>
                          </a:solidFill>
                          <a:effectLst/>
                          <a:latin typeface="Calibri" panose="020F0502020204030204" pitchFamily="34" charset="0"/>
                        </a:rPr>
                        <a:t>Ls @ 100 Hz (mH)</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3.404</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3.41</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3.23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3.348</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0.083</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3.23</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3.41</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92985948"/>
                  </a:ext>
                </a:extLst>
              </a:tr>
              <a:tr h="167983">
                <a:tc>
                  <a:txBody>
                    <a:bodyPr/>
                    <a:lstStyle/>
                    <a:p>
                      <a:pPr algn="ctr" fontAlgn="b"/>
                      <a:r>
                        <a:rPr lang="en-US" sz="1100" b="0" i="0" u="none" strike="noStrike">
                          <a:solidFill>
                            <a:srgbClr val="000000"/>
                          </a:solidFill>
                          <a:effectLst/>
                          <a:latin typeface="Calibri" panose="020F0502020204030204" pitchFamily="34" charset="0"/>
                        </a:rPr>
                        <a:t>Q</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1.627</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1.62</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1.569</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1.605</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0.026</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1.569</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1.627</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8556207"/>
                  </a:ext>
                </a:extLst>
              </a:tr>
              <a:tr h="167983">
                <a:tc>
                  <a:txBody>
                    <a:bodyPr/>
                    <a:lstStyle/>
                    <a:p>
                      <a:pPr algn="ctr" fontAlgn="b"/>
                      <a:r>
                        <a:rPr lang="en-US" sz="1100" b="0" i="0" u="none" strike="noStrike">
                          <a:solidFill>
                            <a:srgbClr val="000000"/>
                          </a:solidFill>
                          <a:effectLst/>
                          <a:latin typeface="Calibri" panose="020F0502020204030204" pitchFamily="34" charset="0"/>
                        </a:rPr>
                        <a:t>Ls @ 1 kHz (mH)</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1.898</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1.91</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1.89</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1.899</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0.008</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0.4%</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1.89</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1.91</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11193223"/>
                  </a:ext>
                </a:extLst>
              </a:tr>
              <a:tr h="179182">
                <a:tc>
                  <a:txBody>
                    <a:bodyPr/>
                    <a:lstStyle/>
                    <a:p>
                      <a:pPr algn="ctr" fontAlgn="b"/>
                      <a:r>
                        <a:rPr lang="en-US" sz="1100" b="0" i="0" u="none" strike="noStrike">
                          <a:solidFill>
                            <a:srgbClr val="000000"/>
                          </a:solidFill>
                          <a:effectLst/>
                          <a:latin typeface="Calibri" panose="020F0502020204030204" pitchFamily="34" charset="0"/>
                        </a:rPr>
                        <a:t>Q</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2.01</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2.11</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2.040</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0.050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2.4%</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2.11</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769081"/>
                  </a:ext>
                </a:extLst>
              </a:tr>
              <a:tr h="167983">
                <a:tc>
                  <a:txBody>
                    <a:bodyPr/>
                    <a:lstStyle/>
                    <a:p>
                      <a:pPr algn="ctr" fontAlgn="b"/>
                      <a:r>
                        <a:rPr lang="en-US" sz="1100" b="0" i="0" u="none" strike="noStrike">
                          <a:solidFill>
                            <a:srgbClr val="000000"/>
                          </a:solidFill>
                          <a:effectLst/>
                          <a:latin typeface="Calibri" panose="020F0502020204030204" pitchFamily="34" charset="0"/>
                        </a:rPr>
                        <a:t>VTA1 (mV)</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0.3</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0.046</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0.074</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0.140</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0.114</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81.2%</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0.046</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0.3</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25553586"/>
                  </a:ext>
                </a:extLst>
              </a:tr>
              <a:tr h="167983">
                <a:tc>
                  <a:txBody>
                    <a:bodyPr/>
                    <a:lstStyle/>
                    <a:p>
                      <a:pPr algn="ctr" fontAlgn="b"/>
                      <a:r>
                        <a:rPr lang="en-US" sz="1100" b="0" i="0" u="none" strike="noStrike" dirty="0">
                          <a:solidFill>
                            <a:srgbClr val="000000"/>
                          </a:solidFill>
                          <a:effectLst/>
                          <a:latin typeface="Calibri" panose="020F0502020204030204" pitchFamily="34" charset="0"/>
                        </a:rPr>
                        <a:t>VTA2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0.35</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0.103</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0.13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0.194</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0.111</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56.9%</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0.103</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0.35</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86885293"/>
                  </a:ext>
                </a:extLst>
              </a:tr>
              <a:tr h="167983">
                <a:tc>
                  <a:txBody>
                    <a:bodyPr/>
                    <a:lstStyle/>
                    <a:p>
                      <a:pPr algn="ctr" fontAlgn="b"/>
                      <a:r>
                        <a:rPr lang="en-US" sz="1100" b="0" i="0" u="none" strike="noStrike">
                          <a:solidFill>
                            <a:srgbClr val="000000"/>
                          </a:solidFill>
                          <a:effectLst/>
                          <a:latin typeface="Calibri" panose="020F0502020204030204" pitchFamily="34" charset="0"/>
                        </a:rPr>
                        <a:t>VTA3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195.42</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197.3</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198.5</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197.073</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1.268</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0.6%</a:t>
                      </a:r>
                    </a:p>
                  </a:txBody>
                  <a:tcPr marL="0" marR="0" marT="0"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Calibri" panose="020F0502020204030204" pitchFamily="34" charset="0"/>
                        </a:rPr>
                        <a:t>195.42</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198.5</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30228248"/>
                  </a:ext>
                </a:extLst>
              </a:tr>
              <a:tr h="167983">
                <a:tc>
                  <a:txBody>
                    <a:bodyPr/>
                    <a:lstStyle/>
                    <a:p>
                      <a:pPr algn="ctr" fontAlgn="b"/>
                      <a:r>
                        <a:rPr lang="en-US" sz="1100" b="0" i="0" u="none" strike="noStrike">
                          <a:solidFill>
                            <a:srgbClr val="000000"/>
                          </a:solidFill>
                          <a:effectLst/>
                          <a:latin typeface="Calibri" panose="020F0502020204030204" pitchFamily="34" charset="0"/>
                        </a:rPr>
                        <a:t>VTA4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254.49</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257.1</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258.6</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256.730</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1.698</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0.7%</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254.49</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258.6</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29212769"/>
                  </a:ext>
                </a:extLst>
              </a:tr>
              <a:tr h="167983">
                <a:tc>
                  <a:txBody>
                    <a:bodyPr/>
                    <a:lstStyle/>
                    <a:p>
                      <a:pPr algn="ctr" fontAlgn="b"/>
                      <a:r>
                        <a:rPr lang="en-US" sz="1100" b="0" i="0" u="none" strike="noStrike" dirty="0">
                          <a:solidFill>
                            <a:srgbClr val="000000"/>
                          </a:solidFill>
                          <a:effectLst/>
                          <a:latin typeface="Calibri" panose="020F0502020204030204" pitchFamily="34" charset="0"/>
                        </a:rPr>
                        <a:t>VTA5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254.71</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257.4</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258.8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256.970</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1.697</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0.7%</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254.71</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258.8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55208632"/>
                  </a:ext>
                </a:extLst>
              </a:tr>
              <a:tr h="167983">
                <a:tc>
                  <a:txBody>
                    <a:bodyPr/>
                    <a:lstStyle/>
                    <a:p>
                      <a:pPr algn="ctr" fontAlgn="b"/>
                      <a:r>
                        <a:rPr lang="en-US" sz="1100" b="0" i="0" u="none" strike="noStrike">
                          <a:solidFill>
                            <a:srgbClr val="000000"/>
                          </a:solidFill>
                          <a:effectLst/>
                          <a:latin typeface="Calibri" panose="020F0502020204030204" pitchFamily="34" charset="0"/>
                        </a:rPr>
                        <a:t>VTA6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260.48</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263.3</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264.6</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262.793</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1.720</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0.7%</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260.48</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264.6</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42200949"/>
                  </a:ext>
                </a:extLst>
              </a:tr>
              <a:tr h="167983">
                <a:tc>
                  <a:txBody>
                    <a:bodyPr/>
                    <a:lstStyle/>
                    <a:p>
                      <a:pPr algn="ctr" fontAlgn="b"/>
                      <a:r>
                        <a:rPr lang="en-US" sz="1100" b="0" i="0" u="none" strike="noStrike">
                          <a:solidFill>
                            <a:srgbClr val="000000"/>
                          </a:solidFill>
                          <a:effectLst/>
                          <a:latin typeface="Calibri" panose="020F0502020204030204" pitchFamily="34" charset="0"/>
                        </a:rPr>
                        <a:t>VTA7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260.61</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263.3</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264.8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262.903</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1.733</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0.7%</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260.61</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264.8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7579362"/>
                  </a:ext>
                </a:extLst>
              </a:tr>
              <a:tr h="167983">
                <a:tc>
                  <a:txBody>
                    <a:bodyPr/>
                    <a:lstStyle/>
                    <a:p>
                      <a:pPr algn="ctr" fontAlgn="b"/>
                      <a:r>
                        <a:rPr lang="en-US" sz="1100" b="0" i="0" u="none" strike="noStrike">
                          <a:solidFill>
                            <a:srgbClr val="000000"/>
                          </a:solidFill>
                          <a:effectLst/>
                          <a:latin typeface="Calibri" panose="020F0502020204030204" pitchFamily="34" charset="0"/>
                        </a:rPr>
                        <a:t>VTA8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265.95</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268.6</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270.1</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268.217</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1.716</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0.6%</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265.95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270.1</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51098460"/>
                  </a:ext>
                </a:extLst>
              </a:tr>
              <a:tr h="167983">
                <a:tc>
                  <a:txBody>
                    <a:bodyPr/>
                    <a:lstStyle/>
                    <a:p>
                      <a:pPr algn="ctr" fontAlgn="b"/>
                      <a:r>
                        <a:rPr lang="en-US" sz="1100" b="0" i="0" u="none" strike="noStrike">
                          <a:solidFill>
                            <a:srgbClr val="000000"/>
                          </a:solidFill>
                          <a:effectLst/>
                          <a:latin typeface="Calibri" panose="020F0502020204030204" pitchFamily="34" charset="0"/>
                        </a:rPr>
                        <a:t>VTB8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267.3</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269.3</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270.5</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269.033</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1.320</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267.3</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270.5</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50106532"/>
                  </a:ext>
                </a:extLst>
              </a:tr>
              <a:tr h="167983">
                <a:tc>
                  <a:txBody>
                    <a:bodyPr/>
                    <a:lstStyle/>
                    <a:p>
                      <a:pPr algn="ctr" fontAlgn="b"/>
                      <a:r>
                        <a:rPr lang="en-US" sz="1100" b="0" i="0" u="none" strike="noStrike" dirty="0">
                          <a:solidFill>
                            <a:srgbClr val="000000"/>
                          </a:solidFill>
                          <a:effectLst/>
                          <a:latin typeface="Calibri" panose="020F0502020204030204" pitchFamily="34" charset="0"/>
                        </a:rPr>
                        <a:t>VTB7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267.49</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269.3</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270.8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269.197</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1.353</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267.49</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270.8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353249"/>
                  </a:ext>
                </a:extLst>
              </a:tr>
              <a:tr h="167983">
                <a:tc>
                  <a:txBody>
                    <a:bodyPr/>
                    <a:lstStyle/>
                    <a:p>
                      <a:pPr algn="ctr" fontAlgn="b"/>
                      <a:r>
                        <a:rPr lang="en-US" sz="1100" b="0" i="0" u="none" strike="noStrike">
                          <a:solidFill>
                            <a:srgbClr val="000000"/>
                          </a:solidFill>
                          <a:effectLst/>
                          <a:latin typeface="Calibri" panose="020F0502020204030204" pitchFamily="34" charset="0"/>
                        </a:rPr>
                        <a:t>VTB6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273.05</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274.9</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276.4</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274.783</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1.370</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273.05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276.4</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40724924"/>
                  </a:ext>
                </a:extLst>
              </a:tr>
              <a:tr h="34550">
                <a:tc>
                  <a:txBody>
                    <a:bodyPr/>
                    <a:lstStyle/>
                    <a:p>
                      <a:pPr algn="ctr" fontAlgn="b"/>
                      <a:r>
                        <a:rPr lang="en-US" sz="1100" b="0" i="0" u="none" strike="noStrike">
                          <a:solidFill>
                            <a:srgbClr val="000000"/>
                          </a:solidFill>
                          <a:effectLst/>
                          <a:latin typeface="Calibri" panose="020F0502020204030204" pitchFamily="34" charset="0"/>
                        </a:rPr>
                        <a:t>VTB5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273.42</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275.2</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276.8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275.140</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1.381</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273.42</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276.8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19479038"/>
                  </a:ext>
                </a:extLst>
              </a:tr>
              <a:tr h="167983">
                <a:tc>
                  <a:txBody>
                    <a:bodyPr/>
                    <a:lstStyle/>
                    <a:p>
                      <a:pPr algn="ctr" fontAlgn="b"/>
                      <a:r>
                        <a:rPr lang="en-US" sz="1100" b="0" i="0" u="none" strike="noStrike">
                          <a:solidFill>
                            <a:srgbClr val="000000"/>
                          </a:solidFill>
                          <a:effectLst/>
                          <a:latin typeface="Calibri" panose="020F0502020204030204" pitchFamily="34" charset="0"/>
                        </a:rPr>
                        <a:t>VTB4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278.96</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280.8</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282.4</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280.720</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1.406</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278.96</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282.4</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8731066"/>
                  </a:ext>
                </a:extLst>
              </a:tr>
              <a:tr h="167983">
                <a:tc>
                  <a:txBody>
                    <a:bodyPr/>
                    <a:lstStyle/>
                    <a:p>
                      <a:pPr algn="ctr" fontAlgn="b"/>
                      <a:r>
                        <a:rPr lang="en-US" sz="1100" b="0" i="0" u="none" strike="noStrike">
                          <a:solidFill>
                            <a:srgbClr val="000000"/>
                          </a:solidFill>
                          <a:effectLst/>
                          <a:latin typeface="Calibri" panose="020F0502020204030204" pitchFamily="34" charset="0"/>
                        </a:rPr>
                        <a:t>VTB3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421.92</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424.8</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427.1</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424.607</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2.119</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421.92</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427.1</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50091359"/>
                  </a:ext>
                </a:extLst>
              </a:tr>
              <a:tr h="167983">
                <a:tc>
                  <a:txBody>
                    <a:bodyPr/>
                    <a:lstStyle/>
                    <a:p>
                      <a:pPr algn="ctr" fontAlgn="b"/>
                      <a:r>
                        <a:rPr lang="en-US" sz="1100" b="0" i="0" u="none" strike="noStrike">
                          <a:solidFill>
                            <a:srgbClr val="000000"/>
                          </a:solidFill>
                          <a:effectLst/>
                          <a:latin typeface="Calibri" panose="020F0502020204030204" pitchFamily="34" charset="0"/>
                        </a:rPr>
                        <a:t>VTB2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607.03</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611.3</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614.7</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611.010</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3.138</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607.03</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614.7</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35590143"/>
                  </a:ext>
                </a:extLst>
              </a:tr>
              <a:tr h="179182">
                <a:tc>
                  <a:txBody>
                    <a:bodyPr/>
                    <a:lstStyle/>
                    <a:p>
                      <a:pPr algn="ctr" fontAlgn="b"/>
                      <a:r>
                        <a:rPr lang="en-US" sz="1100" b="0" i="0" u="none" strike="noStrike">
                          <a:solidFill>
                            <a:srgbClr val="000000"/>
                          </a:solidFill>
                          <a:effectLst/>
                          <a:latin typeface="Calibri" panose="020F0502020204030204" pitchFamily="34" charset="0"/>
                        </a:rPr>
                        <a:t>VTB1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607.12</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611.3</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614.8</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611.073</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3.139</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0.5%</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607.12</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614.8</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389408"/>
                  </a:ext>
                </a:extLst>
              </a:tr>
              <a:tr h="167983">
                <a:tc>
                  <a:txBody>
                    <a:bodyPr/>
                    <a:lstStyle/>
                    <a:p>
                      <a:pPr algn="ctr" fontAlgn="b"/>
                      <a:r>
                        <a:rPr lang="en-US" sz="1100" b="0" i="0" u="none" strike="noStrike">
                          <a:solidFill>
                            <a:srgbClr val="000000"/>
                          </a:solidFill>
                          <a:effectLst/>
                          <a:latin typeface="Calibri" panose="020F0502020204030204" pitchFamily="34" charset="0"/>
                        </a:rPr>
                        <a:t>QHB1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1.61</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1.86</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1.64</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1.703</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0.137</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8.0%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1.610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1.860</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93189967"/>
                  </a:ext>
                </a:extLst>
              </a:tr>
              <a:tr h="167983">
                <a:tc>
                  <a:txBody>
                    <a:bodyPr/>
                    <a:lstStyle/>
                    <a:p>
                      <a:pPr algn="ctr" fontAlgn="b"/>
                      <a:r>
                        <a:rPr lang="en-US" sz="1100" b="0" i="0" u="none" strike="noStrike">
                          <a:solidFill>
                            <a:srgbClr val="000000"/>
                          </a:solidFill>
                          <a:effectLst/>
                          <a:latin typeface="Calibri" panose="020F0502020204030204" pitchFamily="34" charset="0"/>
                        </a:rPr>
                        <a:t>QHB2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1.65</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1.87</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1.7</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1.740</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0.115</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6.6%</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1.650</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1.870</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1850061"/>
                  </a:ext>
                </a:extLst>
              </a:tr>
              <a:tr h="167983">
                <a:tc>
                  <a:txBody>
                    <a:bodyPr/>
                    <a:lstStyle/>
                    <a:p>
                      <a:pPr algn="ctr" fontAlgn="b"/>
                      <a:r>
                        <a:rPr lang="en-US" sz="1100" b="0" i="0" u="none" strike="noStrike">
                          <a:solidFill>
                            <a:srgbClr val="000000"/>
                          </a:solidFill>
                          <a:effectLst/>
                          <a:latin typeface="Calibri" panose="020F0502020204030204" pitchFamily="34" charset="0"/>
                        </a:rPr>
                        <a:t>QHB3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1.62</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1.86</a:t>
                      </a:r>
                    </a:p>
                  </a:txBody>
                  <a:tcPr marL="0" marR="0" marT="0" marB="0" anchor="ctr">
                    <a:lnL>
                      <a:noFill/>
                    </a:lnL>
                    <a:lnR>
                      <a:noFill/>
                    </a:lnR>
                    <a:lnT>
                      <a:noFill/>
                    </a:lnT>
                    <a:lnB>
                      <a:noFill/>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1.73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1.737</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0.120</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6.9%</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1.620</a:t>
                      </a:r>
                    </a:p>
                  </a:txBody>
                  <a:tcPr marL="0" marR="0" marT="0" marB="0" anchor="ctr">
                    <a:lnL>
                      <a:noFill/>
                    </a:lnL>
                    <a:lnR>
                      <a:noFill/>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1.860</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15324461"/>
                  </a:ext>
                </a:extLst>
              </a:tr>
              <a:tr h="179182">
                <a:tc>
                  <a:txBody>
                    <a:bodyPr/>
                    <a:lstStyle/>
                    <a:p>
                      <a:pPr algn="ctr" fontAlgn="b"/>
                      <a:r>
                        <a:rPr lang="en-US" sz="1100" b="0" i="0" u="none" strike="noStrike">
                          <a:solidFill>
                            <a:srgbClr val="000000"/>
                          </a:solidFill>
                          <a:effectLst/>
                          <a:latin typeface="Calibri" panose="020F0502020204030204" pitchFamily="34" charset="0"/>
                        </a:rPr>
                        <a:t>QHB4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1.61</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a:solidFill>
                            <a:srgbClr val="000000"/>
                          </a:solidFill>
                          <a:effectLst/>
                          <a:latin typeface="Calibri" panose="020F0502020204030204" pitchFamily="34" charset="0"/>
                        </a:rPr>
                        <a:t>1.86</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1.7</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Calibri" panose="020F0502020204030204" pitchFamily="34" charset="0"/>
                        </a:rPr>
                        <a:t>1.723</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0.127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7.3%</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1.610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1.860</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9303998"/>
                  </a:ext>
                </a:extLst>
              </a:tr>
            </a:tbl>
          </a:graphicData>
        </a:graphic>
      </p:graphicFrame>
      <p:sp>
        <p:nvSpPr>
          <p:cNvPr id="7" name="TextBox 6">
            <a:extLst>
              <a:ext uri="{FF2B5EF4-FFF2-40B4-BE49-F238E27FC236}">
                <a16:creationId xmlns:a16="http://schemas.microsoft.com/office/drawing/2014/main" id="{8D7E4A30-29F2-40F6-8E05-87DB0F2DE14D}"/>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1329281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8BC8-18E1-444E-9516-0C271248915D}"/>
              </a:ext>
            </a:extLst>
          </p:cNvPr>
          <p:cNvSpPr>
            <a:spLocks noGrp="1"/>
          </p:cNvSpPr>
          <p:nvPr>
            <p:ph type="title"/>
          </p:nvPr>
        </p:nvSpPr>
        <p:spPr/>
        <p:txBody>
          <a:bodyPr/>
          <a:lstStyle/>
          <a:p>
            <a:r>
              <a:rPr lang="en-US" dirty="0"/>
              <a:t>QXFA109 Impulse Test</a:t>
            </a:r>
          </a:p>
        </p:txBody>
      </p:sp>
      <p:sp>
        <p:nvSpPr>
          <p:cNvPr id="4" name="Slide Number Placeholder 3">
            <a:extLst>
              <a:ext uri="{FF2B5EF4-FFF2-40B4-BE49-F238E27FC236}">
                <a16:creationId xmlns:a16="http://schemas.microsoft.com/office/drawing/2014/main" id="{A5E1B7AD-026D-4E43-AD05-32CBE20D8370}"/>
              </a:ext>
            </a:extLst>
          </p:cNvPr>
          <p:cNvSpPr>
            <a:spLocks noGrp="1"/>
          </p:cNvSpPr>
          <p:nvPr>
            <p:ph type="sldNum" sz="quarter" idx="12"/>
          </p:nvPr>
        </p:nvSpPr>
        <p:spPr/>
        <p:txBody>
          <a:bodyPr/>
          <a:lstStyle/>
          <a:p>
            <a:fld id="{BFDCA1C4-9514-7B4F-976F-D92F7E296653}" type="slidenum">
              <a:rPr lang="fr-FR" smtClean="0"/>
              <a:pPr/>
              <a:t>18</a:t>
            </a:fld>
            <a:endParaRPr lang="fr-FR"/>
          </a:p>
        </p:txBody>
      </p:sp>
      <p:sp>
        <p:nvSpPr>
          <p:cNvPr id="5" name="Footer Placeholder 4">
            <a:extLst>
              <a:ext uri="{FF2B5EF4-FFF2-40B4-BE49-F238E27FC236}">
                <a16:creationId xmlns:a16="http://schemas.microsoft.com/office/drawing/2014/main" id="{B54FC7C0-8BA5-4D09-8725-BB288B62B951}"/>
              </a:ext>
            </a:extLst>
          </p:cNvPr>
          <p:cNvSpPr>
            <a:spLocks noGrp="1"/>
          </p:cNvSpPr>
          <p:nvPr>
            <p:ph type="ftr" sz="quarter" idx="3"/>
          </p:nvPr>
        </p:nvSpPr>
        <p:spPr/>
        <p:txBody>
          <a:bodyPr/>
          <a:lstStyle/>
          <a:p>
            <a:r>
              <a:rPr lang="en-US"/>
              <a:t>MQXFA03 Coils and Shims Review –  March14, 2019</a:t>
            </a:r>
            <a:endParaRPr lang="en-GB" dirty="0"/>
          </a:p>
        </p:txBody>
      </p:sp>
      <p:pic>
        <p:nvPicPr>
          <p:cNvPr id="7" name="Picture 6">
            <a:extLst>
              <a:ext uri="{FF2B5EF4-FFF2-40B4-BE49-F238E27FC236}">
                <a16:creationId xmlns:a16="http://schemas.microsoft.com/office/drawing/2014/main" id="{491452D4-4BD7-4E59-AAE3-1621A96779BE}"/>
              </a:ext>
            </a:extLst>
          </p:cNvPr>
          <p:cNvPicPr>
            <a:picLocks noChangeAspect="1"/>
          </p:cNvPicPr>
          <p:nvPr/>
        </p:nvPicPr>
        <p:blipFill rotWithShape="1">
          <a:blip r:embed="rId2"/>
          <a:srcRect l="1791" t="1725" r="886" b="2890"/>
          <a:stretch/>
        </p:blipFill>
        <p:spPr>
          <a:xfrm>
            <a:off x="0" y="2039470"/>
            <a:ext cx="4572000" cy="2779059"/>
          </a:xfrm>
          <a:prstGeom prst="rect">
            <a:avLst/>
          </a:prstGeom>
        </p:spPr>
      </p:pic>
      <p:pic>
        <p:nvPicPr>
          <p:cNvPr id="9" name="Picture 8">
            <a:extLst>
              <a:ext uri="{FF2B5EF4-FFF2-40B4-BE49-F238E27FC236}">
                <a16:creationId xmlns:a16="http://schemas.microsoft.com/office/drawing/2014/main" id="{24D533D9-A194-4DC4-9092-655245D1F6A6}"/>
              </a:ext>
            </a:extLst>
          </p:cNvPr>
          <p:cNvPicPr>
            <a:picLocks noChangeAspect="1"/>
          </p:cNvPicPr>
          <p:nvPr/>
        </p:nvPicPr>
        <p:blipFill rotWithShape="1">
          <a:blip r:embed="rId3"/>
          <a:srcRect l="2114" t="1396" r="174" b="1643"/>
          <a:stretch/>
        </p:blipFill>
        <p:spPr>
          <a:xfrm>
            <a:off x="4572000" y="2039470"/>
            <a:ext cx="4572000" cy="2813685"/>
          </a:xfrm>
          <a:prstGeom prst="rect">
            <a:avLst/>
          </a:prstGeom>
        </p:spPr>
      </p:pic>
      <p:sp>
        <p:nvSpPr>
          <p:cNvPr id="10" name="TextBox 9">
            <a:extLst>
              <a:ext uri="{FF2B5EF4-FFF2-40B4-BE49-F238E27FC236}">
                <a16:creationId xmlns:a16="http://schemas.microsoft.com/office/drawing/2014/main" id="{F647F1F0-C4C5-4BF0-9A61-F1B13A34FED7}"/>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59681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8BC8-18E1-444E-9516-0C271248915D}"/>
              </a:ext>
            </a:extLst>
          </p:cNvPr>
          <p:cNvSpPr>
            <a:spLocks noGrp="1"/>
          </p:cNvSpPr>
          <p:nvPr>
            <p:ph type="title"/>
          </p:nvPr>
        </p:nvSpPr>
        <p:spPr/>
        <p:txBody>
          <a:bodyPr/>
          <a:lstStyle/>
          <a:p>
            <a:r>
              <a:rPr lang="en-US" dirty="0"/>
              <a:t>QXFA110 Impulse Test</a:t>
            </a:r>
          </a:p>
        </p:txBody>
      </p:sp>
      <p:sp>
        <p:nvSpPr>
          <p:cNvPr id="4" name="Slide Number Placeholder 3">
            <a:extLst>
              <a:ext uri="{FF2B5EF4-FFF2-40B4-BE49-F238E27FC236}">
                <a16:creationId xmlns:a16="http://schemas.microsoft.com/office/drawing/2014/main" id="{A5E1B7AD-026D-4E43-AD05-32CBE20D8370}"/>
              </a:ext>
            </a:extLst>
          </p:cNvPr>
          <p:cNvSpPr>
            <a:spLocks noGrp="1"/>
          </p:cNvSpPr>
          <p:nvPr>
            <p:ph type="sldNum" sz="quarter" idx="12"/>
          </p:nvPr>
        </p:nvSpPr>
        <p:spPr/>
        <p:txBody>
          <a:bodyPr/>
          <a:lstStyle/>
          <a:p>
            <a:fld id="{BFDCA1C4-9514-7B4F-976F-D92F7E296653}" type="slidenum">
              <a:rPr lang="fr-FR" smtClean="0"/>
              <a:pPr/>
              <a:t>19</a:t>
            </a:fld>
            <a:endParaRPr lang="fr-FR"/>
          </a:p>
        </p:txBody>
      </p:sp>
      <p:sp>
        <p:nvSpPr>
          <p:cNvPr id="5" name="Footer Placeholder 4">
            <a:extLst>
              <a:ext uri="{FF2B5EF4-FFF2-40B4-BE49-F238E27FC236}">
                <a16:creationId xmlns:a16="http://schemas.microsoft.com/office/drawing/2014/main" id="{B54FC7C0-8BA5-4D09-8725-BB288B62B951}"/>
              </a:ext>
            </a:extLst>
          </p:cNvPr>
          <p:cNvSpPr>
            <a:spLocks noGrp="1"/>
          </p:cNvSpPr>
          <p:nvPr>
            <p:ph type="ftr" sz="quarter" idx="3"/>
          </p:nvPr>
        </p:nvSpPr>
        <p:spPr/>
        <p:txBody>
          <a:bodyPr/>
          <a:lstStyle/>
          <a:p>
            <a:r>
              <a:rPr lang="en-US"/>
              <a:t>MQXFA03 Coils and Shims Review –  March14, 2019</a:t>
            </a:r>
            <a:endParaRPr lang="en-GB" dirty="0"/>
          </a:p>
        </p:txBody>
      </p:sp>
      <p:pic>
        <p:nvPicPr>
          <p:cNvPr id="10" name="Picture 9">
            <a:extLst>
              <a:ext uri="{FF2B5EF4-FFF2-40B4-BE49-F238E27FC236}">
                <a16:creationId xmlns:a16="http://schemas.microsoft.com/office/drawing/2014/main" id="{C71342BD-4A52-4863-837D-D13BDA346CA7}"/>
              </a:ext>
            </a:extLst>
          </p:cNvPr>
          <p:cNvPicPr>
            <a:picLocks noChangeAspect="1"/>
          </p:cNvPicPr>
          <p:nvPr/>
        </p:nvPicPr>
        <p:blipFill rotWithShape="1">
          <a:blip r:embed="rId2"/>
          <a:srcRect l="1772" t="1581" r="1772" b="1581"/>
          <a:stretch/>
        </p:blipFill>
        <p:spPr>
          <a:xfrm>
            <a:off x="0" y="1988840"/>
            <a:ext cx="4572000" cy="2846717"/>
          </a:xfrm>
          <a:prstGeom prst="rect">
            <a:avLst/>
          </a:prstGeom>
        </p:spPr>
      </p:pic>
      <p:pic>
        <p:nvPicPr>
          <p:cNvPr id="11" name="Picture 10">
            <a:extLst>
              <a:ext uri="{FF2B5EF4-FFF2-40B4-BE49-F238E27FC236}">
                <a16:creationId xmlns:a16="http://schemas.microsoft.com/office/drawing/2014/main" id="{98B177CA-8B20-473B-84ED-35DD260B8AE3}"/>
              </a:ext>
            </a:extLst>
          </p:cNvPr>
          <p:cNvPicPr>
            <a:picLocks noChangeAspect="1"/>
          </p:cNvPicPr>
          <p:nvPr/>
        </p:nvPicPr>
        <p:blipFill rotWithShape="1">
          <a:blip r:embed="rId3"/>
          <a:srcRect l="1772" t="1581" r="1772" b="1581"/>
          <a:stretch/>
        </p:blipFill>
        <p:spPr>
          <a:xfrm>
            <a:off x="4572000" y="1988840"/>
            <a:ext cx="4572000" cy="2846717"/>
          </a:xfrm>
          <a:prstGeom prst="rect">
            <a:avLst/>
          </a:prstGeom>
        </p:spPr>
      </p:pic>
      <p:sp>
        <p:nvSpPr>
          <p:cNvPr id="12" name="TextBox 11">
            <a:extLst>
              <a:ext uri="{FF2B5EF4-FFF2-40B4-BE49-F238E27FC236}">
                <a16:creationId xmlns:a16="http://schemas.microsoft.com/office/drawing/2014/main" id="{16D8A8B7-53AC-439F-9E12-B4C0089A996A}"/>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322050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D81E-7254-8D4E-A0EC-B45984822F7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3314A51-5C24-E446-8F32-072F125A06F1}"/>
              </a:ext>
            </a:extLst>
          </p:cNvPr>
          <p:cNvSpPr>
            <a:spLocks noGrp="1"/>
          </p:cNvSpPr>
          <p:nvPr>
            <p:ph idx="1"/>
          </p:nvPr>
        </p:nvSpPr>
        <p:spPr/>
        <p:txBody>
          <a:bodyPr>
            <a:normAutofit/>
          </a:bodyPr>
          <a:lstStyle/>
          <a:p>
            <a:r>
              <a:rPr lang="en-US" dirty="0"/>
              <a:t>Requirements &amp; Specifications</a:t>
            </a:r>
          </a:p>
          <a:p>
            <a:pPr lvl="1"/>
            <a:r>
              <a:rPr lang="en-US" dirty="0"/>
              <a:t>Electrical</a:t>
            </a:r>
          </a:p>
          <a:p>
            <a:pPr lvl="1"/>
            <a:r>
              <a:rPr lang="en-US" dirty="0"/>
              <a:t>Mechanical</a:t>
            </a:r>
          </a:p>
          <a:p>
            <a:r>
              <a:rPr lang="en-US" dirty="0"/>
              <a:t>Coil Fabrication </a:t>
            </a:r>
          </a:p>
          <a:p>
            <a:r>
              <a:rPr lang="en-US" dirty="0"/>
              <a:t>QC data collected</a:t>
            </a:r>
          </a:p>
          <a:p>
            <a:pPr lvl="1"/>
            <a:r>
              <a:rPr lang="en-US" dirty="0"/>
              <a:t>Electrical</a:t>
            </a:r>
          </a:p>
          <a:p>
            <a:pPr lvl="1"/>
            <a:r>
              <a:rPr lang="en-US" dirty="0"/>
              <a:t>Mechanical</a:t>
            </a:r>
          </a:p>
          <a:p>
            <a:r>
              <a:rPr lang="en-US" dirty="0"/>
              <a:t>Non-conformities (DR’s)</a:t>
            </a:r>
          </a:p>
          <a:p>
            <a:r>
              <a:rPr lang="en-US" dirty="0"/>
              <a:t>Summary</a:t>
            </a:r>
          </a:p>
          <a:p>
            <a:endParaRPr lang="en-US" dirty="0"/>
          </a:p>
        </p:txBody>
      </p:sp>
      <p:sp>
        <p:nvSpPr>
          <p:cNvPr id="4" name="Slide Number Placeholder 3">
            <a:extLst>
              <a:ext uri="{FF2B5EF4-FFF2-40B4-BE49-F238E27FC236}">
                <a16:creationId xmlns:a16="http://schemas.microsoft.com/office/drawing/2014/main" id="{DA761572-D9D6-0E4B-A006-F49E7780CAFD}"/>
              </a:ext>
            </a:extLst>
          </p:cNvPr>
          <p:cNvSpPr>
            <a:spLocks noGrp="1"/>
          </p:cNvSpPr>
          <p:nvPr>
            <p:ph type="sldNum" sz="quarter" idx="12"/>
          </p:nvPr>
        </p:nvSpPr>
        <p:spPr/>
        <p:txBody>
          <a:bodyPr/>
          <a:lstStyle/>
          <a:p>
            <a:fld id="{BFDCA1C4-9514-7B4F-976F-D92F7E296653}" type="slidenum">
              <a:rPr lang="fr-FR" smtClean="0"/>
              <a:pPr/>
              <a:t>2</a:t>
            </a:fld>
            <a:endParaRPr lang="fr-FR"/>
          </a:p>
        </p:txBody>
      </p:sp>
      <p:sp>
        <p:nvSpPr>
          <p:cNvPr id="5" name="Footer Placeholder 4">
            <a:extLst>
              <a:ext uri="{FF2B5EF4-FFF2-40B4-BE49-F238E27FC236}">
                <a16:creationId xmlns:a16="http://schemas.microsoft.com/office/drawing/2014/main" id="{A57A69B3-7D17-7041-87D7-4E4966E4A3AC}"/>
              </a:ext>
            </a:extLst>
          </p:cNvPr>
          <p:cNvSpPr>
            <a:spLocks noGrp="1"/>
          </p:cNvSpPr>
          <p:nvPr>
            <p:ph type="ftr" sz="quarter" idx="3"/>
          </p:nvPr>
        </p:nvSpPr>
        <p:spPr>
          <a:xfrm>
            <a:off x="1981200" y="6356350"/>
            <a:ext cx="6550800" cy="360000"/>
          </a:xfrm>
        </p:spPr>
        <p:txBody>
          <a:bodyPr/>
          <a:lstStyle/>
          <a:p>
            <a:r>
              <a:rPr lang="en-US" dirty="0"/>
              <a:t>MQXFA03 Coils and Shims Review –  March14, 2019</a:t>
            </a:r>
            <a:endParaRPr lang="en-GB" dirty="0"/>
          </a:p>
        </p:txBody>
      </p:sp>
    </p:spTree>
    <p:extLst>
      <p:ext uri="{BB962C8B-B14F-4D97-AF65-F5344CB8AC3E}">
        <p14:creationId xmlns:p14="http://schemas.microsoft.com/office/powerpoint/2010/main" val="336489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8BC8-18E1-444E-9516-0C271248915D}"/>
              </a:ext>
            </a:extLst>
          </p:cNvPr>
          <p:cNvSpPr>
            <a:spLocks noGrp="1"/>
          </p:cNvSpPr>
          <p:nvPr>
            <p:ph type="title"/>
          </p:nvPr>
        </p:nvSpPr>
        <p:spPr/>
        <p:txBody>
          <a:bodyPr/>
          <a:lstStyle/>
          <a:p>
            <a:r>
              <a:rPr lang="en-US" dirty="0"/>
              <a:t>QXFA111 Impulse Test</a:t>
            </a:r>
          </a:p>
        </p:txBody>
      </p:sp>
      <p:sp>
        <p:nvSpPr>
          <p:cNvPr id="4" name="Slide Number Placeholder 3">
            <a:extLst>
              <a:ext uri="{FF2B5EF4-FFF2-40B4-BE49-F238E27FC236}">
                <a16:creationId xmlns:a16="http://schemas.microsoft.com/office/drawing/2014/main" id="{A5E1B7AD-026D-4E43-AD05-32CBE20D8370}"/>
              </a:ext>
            </a:extLst>
          </p:cNvPr>
          <p:cNvSpPr>
            <a:spLocks noGrp="1"/>
          </p:cNvSpPr>
          <p:nvPr>
            <p:ph type="sldNum" sz="quarter" idx="12"/>
          </p:nvPr>
        </p:nvSpPr>
        <p:spPr/>
        <p:txBody>
          <a:bodyPr/>
          <a:lstStyle/>
          <a:p>
            <a:fld id="{BFDCA1C4-9514-7B4F-976F-D92F7E296653}" type="slidenum">
              <a:rPr lang="fr-FR" smtClean="0"/>
              <a:pPr/>
              <a:t>20</a:t>
            </a:fld>
            <a:endParaRPr lang="fr-FR"/>
          </a:p>
        </p:txBody>
      </p:sp>
      <p:sp>
        <p:nvSpPr>
          <p:cNvPr id="5" name="Footer Placeholder 4">
            <a:extLst>
              <a:ext uri="{FF2B5EF4-FFF2-40B4-BE49-F238E27FC236}">
                <a16:creationId xmlns:a16="http://schemas.microsoft.com/office/drawing/2014/main" id="{B54FC7C0-8BA5-4D09-8725-BB288B62B951}"/>
              </a:ext>
            </a:extLst>
          </p:cNvPr>
          <p:cNvSpPr>
            <a:spLocks noGrp="1"/>
          </p:cNvSpPr>
          <p:nvPr>
            <p:ph type="ftr" sz="quarter" idx="3"/>
          </p:nvPr>
        </p:nvSpPr>
        <p:spPr/>
        <p:txBody>
          <a:bodyPr/>
          <a:lstStyle/>
          <a:p>
            <a:r>
              <a:rPr lang="en-US"/>
              <a:t>MQXFA03 Coils and Shims Review –  March14, 2019</a:t>
            </a:r>
            <a:endParaRPr lang="en-GB" dirty="0"/>
          </a:p>
        </p:txBody>
      </p:sp>
      <p:pic>
        <p:nvPicPr>
          <p:cNvPr id="7" name="Picture 6">
            <a:extLst>
              <a:ext uri="{FF2B5EF4-FFF2-40B4-BE49-F238E27FC236}">
                <a16:creationId xmlns:a16="http://schemas.microsoft.com/office/drawing/2014/main" id="{0F423677-BF29-4E69-B579-C05F56519603}"/>
              </a:ext>
            </a:extLst>
          </p:cNvPr>
          <p:cNvPicPr>
            <a:picLocks noChangeAspect="1"/>
          </p:cNvPicPr>
          <p:nvPr/>
        </p:nvPicPr>
        <p:blipFill rotWithShape="1">
          <a:blip r:embed="rId2"/>
          <a:srcRect l="1772" t="1581" r="1772" b="1581"/>
          <a:stretch/>
        </p:blipFill>
        <p:spPr>
          <a:xfrm>
            <a:off x="0" y="2005641"/>
            <a:ext cx="4572000" cy="2846717"/>
          </a:xfrm>
          <a:prstGeom prst="rect">
            <a:avLst/>
          </a:prstGeom>
        </p:spPr>
      </p:pic>
      <p:pic>
        <p:nvPicPr>
          <p:cNvPr id="9" name="Picture 8">
            <a:extLst>
              <a:ext uri="{FF2B5EF4-FFF2-40B4-BE49-F238E27FC236}">
                <a16:creationId xmlns:a16="http://schemas.microsoft.com/office/drawing/2014/main" id="{B31C3B1B-0FAA-4C85-BB7F-7AF639DBBC7D}"/>
              </a:ext>
            </a:extLst>
          </p:cNvPr>
          <p:cNvPicPr>
            <a:picLocks noChangeAspect="1"/>
          </p:cNvPicPr>
          <p:nvPr/>
        </p:nvPicPr>
        <p:blipFill rotWithShape="1">
          <a:blip r:embed="rId3"/>
          <a:srcRect l="1809" t="1581" r="1809" b="1581"/>
          <a:stretch/>
        </p:blipFill>
        <p:spPr>
          <a:xfrm>
            <a:off x="4572000" y="2005640"/>
            <a:ext cx="4572000" cy="2846717"/>
          </a:xfrm>
          <a:prstGeom prst="rect">
            <a:avLst/>
          </a:prstGeom>
        </p:spPr>
      </p:pic>
      <p:sp>
        <p:nvSpPr>
          <p:cNvPr id="12" name="TextBox 11">
            <a:extLst>
              <a:ext uri="{FF2B5EF4-FFF2-40B4-BE49-F238E27FC236}">
                <a16:creationId xmlns:a16="http://schemas.microsoft.com/office/drawing/2014/main" id="{30B8562D-78A6-4EE1-B7A8-549F0E0B93B8}"/>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1135729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2606-D4EA-4B33-9306-19373B351A8B}"/>
              </a:ext>
            </a:extLst>
          </p:cNvPr>
          <p:cNvSpPr>
            <a:spLocks noGrp="1"/>
          </p:cNvSpPr>
          <p:nvPr>
            <p:ph type="title"/>
          </p:nvPr>
        </p:nvSpPr>
        <p:spPr/>
        <p:txBody>
          <a:bodyPr/>
          <a:lstStyle/>
          <a:p>
            <a:r>
              <a:rPr lang="en-US" dirty="0"/>
              <a:t>Discrepancy Reports</a:t>
            </a:r>
          </a:p>
        </p:txBody>
      </p:sp>
      <p:sp>
        <p:nvSpPr>
          <p:cNvPr id="4" name="Slide Number Placeholder 3">
            <a:extLst>
              <a:ext uri="{FF2B5EF4-FFF2-40B4-BE49-F238E27FC236}">
                <a16:creationId xmlns:a16="http://schemas.microsoft.com/office/drawing/2014/main" id="{E13FBC56-7E48-4900-A6B0-5B07DFD1B427}"/>
              </a:ext>
            </a:extLst>
          </p:cNvPr>
          <p:cNvSpPr>
            <a:spLocks noGrp="1"/>
          </p:cNvSpPr>
          <p:nvPr>
            <p:ph type="sldNum" sz="quarter" idx="12"/>
          </p:nvPr>
        </p:nvSpPr>
        <p:spPr/>
        <p:txBody>
          <a:bodyPr/>
          <a:lstStyle/>
          <a:p>
            <a:fld id="{BFDCA1C4-9514-7B4F-976F-D92F7E296653}" type="slidenum">
              <a:rPr lang="fr-FR" smtClean="0"/>
              <a:pPr/>
              <a:t>21</a:t>
            </a:fld>
            <a:endParaRPr lang="fr-FR"/>
          </a:p>
        </p:txBody>
      </p:sp>
      <p:sp>
        <p:nvSpPr>
          <p:cNvPr id="5" name="Footer Placeholder 4">
            <a:extLst>
              <a:ext uri="{FF2B5EF4-FFF2-40B4-BE49-F238E27FC236}">
                <a16:creationId xmlns:a16="http://schemas.microsoft.com/office/drawing/2014/main" id="{2DE01A64-0139-44FA-BE45-2EB0E8B2245A}"/>
              </a:ext>
            </a:extLst>
          </p:cNvPr>
          <p:cNvSpPr>
            <a:spLocks noGrp="1"/>
          </p:cNvSpPr>
          <p:nvPr>
            <p:ph type="ftr" sz="quarter" idx="3"/>
          </p:nvPr>
        </p:nvSpPr>
        <p:spPr/>
        <p:txBody>
          <a:bodyPr/>
          <a:lstStyle/>
          <a:p>
            <a:r>
              <a:rPr lang="en-US"/>
              <a:t>MQXFA03 Coils and Shims Review –  March14, 2019</a:t>
            </a:r>
            <a:endParaRPr lang="en-GB" dirty="0"/>
          </a:p>
        </p:txBody>
      </p:sp>
      <p:sp>
        <p:nvSpPr>
          <p:cNvPr id="7" name="TextBox 6">
            <a:extLst>
              <a:ext uri="{FF2B5EF4-FFF2-40B4-BE49-F238E27FC236}">
                <a16:creationId xmlns:a16="http://schemas.microsoft.com/office/drawing/2014/main" id="{542F9D68-584F-408E-BD82-C9282BCDF34D}"/>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3</a:t>
            </a:r>
          </a:p>
        </p:txBody>
      </p:sp>
      <p:graphicFrame>
        <p:nvGraphicFramePr>
          <p:cNvPr id="3" name="Table 2">
            <a:extLst>
              <a:ext uri="{FF2B5EF4-FFF2-40B4-BE49-F238E27FC236}">
                <a16:creationId xmlns:a16="http://schemas.microsoft.com/office/drawing/2014/main" id="{A0179A79-1C88-464A-8F73-37FB7F9DF144}"/>
              </a:ext>
            </a:extLst>
          </p:cNvPr>
          <p:cNvGraphicFramePr>
            <a:graphicFrameLocks noGrp="1"/>
          </p:cNvGraphicFramePr>
          <p:nvPr>
            <p:extLst>
              <p:ext uri="{D42A27DB-BD31-4B8C-83A1-F6EECF244321}">
                <p14:modId xmlns:p14="http://schemas.microsoft.com/office/powerpoint/2010/main" val="2095613472"/>
              </p:ext>
            </p:extLst>
          </p:nvPr>
        </p:nvGraphicFramePr>
        <p:xfrm>
          <a:off x="2649488" y="1227399"/>
          <a:ext cx="6192687" cy="4904923"/>
        </p:xfrm>
        <a:graphic>
          <a:graphicData uri="http://schemas.openxmlformats.org/drawingml/2006/table">
            <a:tbl>
              <a:tblPr firstRow="1" bandRow="1">
                <a:tableStyleId>{5C22544A-7EE6-4342-B048-85BDC9FD1C3A}</a:tableStyleId>
              </a:tblPr>
              <a:tblGrid>
                <a:gridCol w="1820084">
                  <a:extLst>
                    <a:ext uri="{9D8B030D-6E8A-4147-A177-3AD203B41FA5}">
                      <a16:colId xmlns:a16="http://schemas.microsoft.com/office/drawing/2014/main" val="1300007895"/>
                    </a:ext>
                  </a:extLst>
                </a:gridCol>
                <a:gridCol w="792088">
                  <a:extLst>
                    <a:ext uri="{9D8B030D-6E8A-4147-A177-3AD203B41FA5}">
                      <a16:colId xmlns:a16="http://schemas.microsoft.com/office/drawing/2014/main" val="2253110083"/>
                    </a:ext>
                  </a:extLst>
                </a:gridCol>
                <a:gridCol w="3580515">
                  <a:extLst>
                    <a:ext uri="{9D8B030D-6E8A-4147-A177-3AD203B41FA5}">
                      <a16:colId xmlns:a16="http://schemas.microsoft.com/office/drawing/2014/main" val="614059944"/>
                    </a:ext>
                  </a:extLst>
                </a:gridCol>
              </a:tblGrid>
              <a:tr h="477967">
                <a:tc>
                  <a:txBody>
                    <a:bodyPr/>
                    <a:lstStyle/>
                    <a:p>
                      <a:pPr algn="ctr"/>
                      <a:r>
                        <a:rPr lang="en-US" sz="1400" dirty="0"/>
                        <a:t>DR’s Based on Travelers</a:t>
                      </a:r>
                    </a:p>
                  </a:txBody>
                  <a:tcPr anchor="ctr"/>
                </a:tc>
                <a:tc>
                  <a:txBody>
                    <a:bodyPr/>
                    <a:lstStyle/>
                    <a:p>
                      <a:pPr algn="ctr"/>
                      <a:r>
                        <a:rPr lang="en-US" sz="1400" dirty="0"/>
                        <a:t>Closed</a:t>
                      </a:r>
                    </a:p>
                  </a:txBody>
                  <a:tcPr anchor="ctr"/>
                </a:tc>
                <a:tc>
                  <a:txBody>
                    <a:bodyPr/>
                    <a:lstStyle/>
                    <a:p>
                      <a:pPr algn="ctr"/>
                      <a:r>
                        <a:rPr lang="en-US" sz="1400" dirty="0"/>
                        <a:t>Summary (all minor)</a:t>
                      </a:r>
                    </a:p>
                  </a:txBody>
                  <a:tcPr anchor="ctr"/>
                </a:tc>
                <a:extLst>
                  <a:ext uri="{0D108BD9-81ED-4DB2-BD59-A6C34878D82A}">
                    <a16:rowId xmlns:a16="http://schemas.microsoft.com/office/drawing/2014/main" val="2061867917"/>
                  </a:ext>
                </a:extLst>
              </a:tr>
              <a:tr h="652245">
                <a:tc>
                  <a:txBody>
                    <a:bodyPr/>
                    <a:lstStyle/>
                    <a:p>
                      <a:pPr algn="ctr"/>
                      <a:r>
                        <a:rPr lang="en-US" sz="1400" dirty="0"/>
                        <a:t>Prep for Winding &amp; Curing</a:t>
                      </a:r>
                    </a:p>
                  </a:txBody>
                  <a:tcPr anchor="ctr"/>
                </a:tc>
                <a:tc>
                  <a:txBody>
                    <a:bodyPr/>
                    <a:lstStyle/>
                    <a:p>
                      <a:pPr algn="ctr"/>
                      <a:r>
                        <a:rPr lang="en-US" sz="1400" dirty="0"/>
                        <a:t>3</a:t>
                      </a:r>
                    </a:p>
                  </a:txBody>
                  <a:tcPr anchor="ctr"/>
                </a:tc>
                <a:tc>
                  <a:txBody>
                    <a:bodyPr/>
                    <a:lstStyle/>
                    <a:p>
                      <a:r>
                        <a:rPr lang="en-US" sz="1400" dirty="0"/>
                        <a:t>Exposed cable (bare spots) during respooling</a:t>
                      </a:r>
                    </a:p>
                  </a:txBody>
                  <a:tcPr/>
                </a:tc>
                <a:extLst>
                  <a:ext uri="{0D108BD9-81ED-4DB2-BD59-A6C34878D82A}">
                    <a16:rowId xmlns:a16="http://schemas.microsoft.com/office/drawing/2014/main" val="277621090"/>
                  </a:ext>
                </a:extLst>
              </a:tr>
              <a:tr h="477967">
                <a:tc>
                  <a:txBody>
                    <a:bodyPr/>
                    <a:lstStyle/>
                    <a:p>
                      <a:pPr algn="ctr"/>
                      <a:r>
                        <a:rPr lang="en-US" sz="1400" dirty="0"/>
                        <a:t>Winding &amp; Curing </a:t>
                      </a:r>
                    </a:p>
                  </a:txBody>
                  <a:tcPr anchor="ctr"/>
                </a:tc>
                <a:tc>
                  <a:txBody>
                    <a:bodyPr/>
                    <a:lstStyle/>
                    <a:p>
                      <a:pPr algn="ctr"/>
                      <a:r>
                        <a:rPr lang="en-US" sz="1400" dirty="0"/>
                        <a:t>6</a:t>
                      </a:r>
                    </a:p>
                  </a:txBody>
                  <a:tcPr anchor="ctr"/>
                </a:tc>
                <a:tc>
                  <a:txBody>
                    <a:bodyPr/>
                    <a:lstStyle/>
                    <a:p>
                      <a:r>
                        <a:rPr lang="en-US" sz="1400" dirty="0"/>
                        <a:t>Cable insulation, end part plasma chip</a:t>
                      </a:r>
                    </a:p>
                  </a:txBody>
                  <a:tcPr anchor="ctr"/>
                </a:tc>
                <a:extLst>
                  <a:ext uri="{0D108BD9-81ED-4DB2-BD59-A6C34878D82A}">
                    <a16:rowId xmlns:a16="http://schemas.microsoft.com/office/drawing/2014/main" val="356608674"/>
                  </a:ext>
                </a:extLst>
              </a:tr>
              <a:tr h="477967">
                <a:tc>
                  <a:txBody>
                    <a:bodyPr/>
                    <a:lstStyle/>
                    <a:p>
                      <a:pPr algn="ctr"/>
                      <a:r>
                        <a:rPr lang="en-US" sz="1400" dirty="0"/>
                        <a:t>Reaction	</a:t>
                      </a:r>
                    </a:p>
                  </a:txBody>
                  <a:tcPr anchor="ctr"/>
                </a:tc>
                <a:tc>
                  <a:txBody>
                    <a:bodyPr/>
                    <a:lstStyle/>
                    <a:p>
                      <a:pPr algn="ctr"/>
                      <a:r>
                        <a:rPr lang="en-US" sz="1400" dirty="0"/>
                        <a:t>2</a:t>
                      </a:r>
                    </a:p>
                  </a:txBody>
                  <a:tcPr anchor="ctr"/>
                </a:tc>
                <a:tc>
                  <a:txBody>
                    <a:bodyPr/>
                    <a:lstStyle/>
                    <a:p>
                      <a:r>
                        <a:rPr lang="en-US" sz="1400" dirty="0"/>
                        <a:t>Broken furnace thermocouple</a:t>
                      </a:r>
                    </a:p>
                  </a:txBody>
                  <a:tcPr anchor="ctr"/>
                </a:tc>
                <a:extLst>
                  <a:ext uri="{0D108BD9-81ED-4DB2-BD59-A6C34878D82A}">
                    <a16:rowId xmlns:a16="http://schemas.microsoft.com/office/drawing/2014/main" val="2627763620"/>
                  </a:ext>
                </a:extLst>
              </a:tr>
              <a:tr h="652245">
                <a:tc>
                  <a:txBody>
                    <a:bodyPr/>
                    <a:lstStyle/>
                    <a:p>
                      <a:pPr algn="ctr"/>
                      <a:r>
                        <a:rPr lang="en-US" sz="1400" dirty="0"/>
                        <a:t>Splice/Impregnation</a:t>
                      </a:r>
                    </a:p>
                  </a:txBody>
                  <a:tcPr anchor="ctr"/>
                </a:tc>
                <a:tc>
                  <a:txBody>
                    <a:bodyPr/>
                    <a:lstStyle/>
                    <a:p>
                      <a:pPr algn="ctr"/>
                      <a:r>
                        <a:rPr lang="en-US" sz="1400" dirty="0"/>
                        <a:t>10</a:t>
                      </a:r>
                    </a:p>
                  </a:txBody>
                  <a:tcPr anchor="ctr"/>
                </a:tc>
                <a:tc>
                  <a:txBody>
                    <a:bodyPr/>
                    <a:lstStyle/>
                    <a:p>
                      <a:r>
                        <a:rPr lang="en-US" sz="1400" dirty="0"/>
                        <a:t>Soldering/tinning, broken VT flags, temperature settings</a:t>
                      </a:r>
                    </a:p>
                  </a:txBody>
                  <a:tcPr/>
                </a:tc>
                <a:extLst>
                  <a:ext uri="{0D108BD9-81ED-4DB2-BD59-A6C34878D82A}">
                    <a16:rowId xmlns:a16="http://schemas.microsoft.com/office/drawing/2014/main" val="3595042612"/>
                  </a:ext>
                </a:extLst>
              </a:tr>
              <a:tr h="65224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Electrical Testing</a:t>
                      </a:r>
                    </a:p>
                  </a:txBody>
                  <a:tcPr anchor="ctr"/>
                </a:tc>
                <a:tc>
                  <a:txBody>
                    <a:bodyPr/>
                    <a:lstStyle/>
                    <a:p>
                      <a:pPr algn="ctr"/>
                      <a:r>
                        <a:rPr lang="en-US" sz="1400" dirty="0"/>
                        <a:t>3</a:t>
                      </a:r>
                    </a:p>
                  </a:txBody>
                  <a:tcPr anchor="ctr"/>
                </a:tc>
                <a:tc>
                  <a:txBody>
                    <a:bodyPr/>
                    <a:lstStyle/>
                    <a:p>
                      <a:r>
                        <a:rPr lang="en-US" sz="1400" dirty="0"/>
                        <a:t>Continuity measurements after reaction</a:t>
                      </a:r>
                    </a:p>
                  </a:txBody>
                  <a:tcPr anchor="ctr"/>
                </a:tc>
                <a:extLst>
                  <a:ext uri="{0D108BD9-81ED-4DB2-BD59-A6C34878D82A}">
                    <a16:rowId xmlns:a16="http://schemas.microsoft.com/office/drawing/2014/main" val="1801150112"/>
                  </a:ext>
                </a:extLst>
              </a:tr>
              <a:tr h="477967">
                <a:tc>
                  <a:txBody>
                    <a:bodyPr/>
                    <a:lstStyle/>
                    <a:p>
                      <a:pPr algn="ctr"/>
                      <a:r>
                        <a:rPr lang="en-US" sz="1400" dirty="0"/>
                        <a:t>Shipping</a:t>
                      </a:r>
                    </a:p>
                  </a:txBody>
                  <a:tcPr anchor="ctr"/>
                </a:tc>
                <a:tc>
                  <a:txBody>
                    <a:bodyPr/>
                    <a:lstStyle/>
                    <a:p>
                      <a:pPr algn="ctr"/>
                      <a:r>
                        <a:rPr lang="en-US" sz="1400" dirty="0"/>
                        <a:t>1</a:t>
                      </a:r>
                    </a:p>
                  </a:txBody>
                  <a:tcPr anchor="ctr"/>
                </a:tc>
                <a:tc>
                  <a:txBody>
                    <a:bodyPr/>
                    <a:lstStyle/>
                    <a:p>
                      <a:r>
                        <a:rPr lang="en-US" sz="1400" dirty="0"/>
                        <a:t>Accelerometer not initialized </a:t>
                      </a:r>
                    </a:p>
                  </a:txBody>
                  <a:tcPr anchor="ctr"/>
                </a:tc>
                <a:extLst>
                  <a:ext uri="{0D108BD9-81ED-4DB2-BD59-A6C34878D82A}">
                    <a16:rowId xmlns:a16="http://schemas.microsoft.com/office/drawing/2014/main" val="1120254978"/>
                  </a:ext>
                </a:extLst>
              </a:tr>
              <a:tr h="477967">
                <a:tc>
                  <a:txBody>
                    <a:bodyPr/>
                    <a:lstStyle/>
                    <a:p>
                      <a:pPr algn="ctr"/>
                      <a:endParaRPr lang="en-US" sz="1400" dirty="0"/>
                    </a:p>
                  </a:txBody>
                  <a:tcPr anchor="ctr">
                    <a:solidFill>
                      <a:schemeClr val="accent1"/>
                    </a:solidFill>
                  </a:tcPr>
                </a:tc>
                <a:tc>
                  <a:txBody>
                    <a:bodyPr/>
                    <a:lstStyle/>
                    <a:p>
                      <a:pPr algn="ctr"/>
                      <a:r>
                        <a:rPr kumimoji="0" lang="en-US" sz="1400" b="1" i="0" u="none" strike="noStrike" kern="1200" cap="none" spc="0" normalizeH="0" baseline="0" noProof="0" dirty="0">
                          <a:ln>
                            <a:noFill/>
                          </a:ln>
                          <a:solidFill>
                            <a:prstClr val="white"/>
                          </a:solidFill>
                          <a:effectLst/>
                          <a:uLnTx/>
                          <a:uFillTx/>
                          <a:latin typeface="+mn-lt"/>
                          <a:ea typeface="+mn-ea"/>
                          <a:cs typeface="+mn-cs"/>
                        </a:rPr>
                        <a:t>Open</a:t>
                      </a:r>
                      <a:endParaRPr lang="en-US" sz="1400" dirty="0"/>
                    </a:p>
                  </a:txBody>
                  <a:tcPr anchor="ctr">
                    <a:solidFill>
                      <a:schemeClr val="accent1"/>
                    </a:solidFill>
                  </a:tcPr>
                </a:tc>
                <a:tc>
                  <a:txBody>
                    <a:bodyPr/>
                    <a:lstStyle/>
                    <a:p>
                      <a:endParaRPr lang="en-US" sz="1400" dirty="0"/>
                    </a:p>
                  </a:txBody>
                  <a:tcPr>
                    <a:solidFill>
                      <a:schemeClr val="accent1"/>
                    </a:solidFill>
                  </a:tcPr>
                </a:tc>
                <a:extLst>
                  <a:ext uri="{0D108BD9-81ED-4DB2-BD59-A6C34878D82A}">
                    <a16:rowId xmlns:a16="http://schemas.microsoft.com/office/drawing/2014/main" val="194060204"/>
                  </a:ext>
                </a:extLst>
              </a:tr>
              <a:tr h="477967">
                <a:tc>
                  <a:txBody>
                    <a:bodyPr/>
                    <a:lstStyle/>
                    <a:p>
                      <a:pPr algn="ctr"/>
                      <a:r>
                        <a:rPr lang="en-US" sz="1400" dirty="0"/>
                        <a:t>Electrical Testing</a:t>
                      </a:r>
                    </a:p>
                  </a:txBody>
                  <a:tcPr anchor="ctr"/>
                </a:tc>
                <a:tc>
                  <a:txBody>
                    <a:bodyPr/>
                    <a:lstStyle/>
                    <a:p>
                      <a:pPr algn="ctr"/>
                      <a:r>
                        <a:rPr lang="en-US" sz="1400" dirty="0"/>
                        <a:t>3</a:t>
                      </a:r>
                    </a:p>
                  </a:txBody>
                  <a:tcPr anchor="ctr"/>
                </a:tc>
                <a:tc>
                  <a:txBody>
                    <a:bodyPr/>
                    <a:lstStyle/>
                    <a:p>
                      <a:r>
                        <a:rPr lang="en-US" sz="1400" dirty="0"/>
                        <a:t>Hi-pot was to 3200V instead of 3680V, impulse test to 2500V</a:t>
                      </a:r>
                    </a:p>
                  </a:txBody>
                  <a:tcPr/>
                </a:tc>
                <a:extLst>
                  <a:ext uri="{0D108BD9-81ED-4DB2-BD59-A6C34878D82A}">
                    <a16:rowId xmlns:a16="http://schemas.microsoft.com/office/drawing/2014/main" val="1964534314"/>
                  </a:ext>
                </a:extLst>
              </a:tr>
            </a:tbl>
          </a:graphicData>
        </a:graphic>
      </p:graphicFrame>
      <p:graphicFrame>
        <p:nvGraphicFramePr>
          <p:cNvPr id="6" name="Table 5">
            <a:extLst>
              <a:ext uri="{FF2B5EF4-FFF2-40B4-BE49-F238E27FC236}">
                <a16:creationId xmlns:a16="http://schemas.microsoft.com/office/drawing/2014/main" id="{A671E349-C596-4179-94FF-A479D9C16DAF}"/>
              </a:ext>
            </a:extLst>
          </p:cNvPr>
          <p:cNvGraphicFramePr>
            <a:graphicFrameLocks noGrp="1"/>
          </p:cNvGraphicFramePr>
          <p:nvPr>
            <p:extLst>
              <p:ext uri="{D42A27DB-BD31-4B8C-83A1-F6EECF244321}">
                <p14:modId xmlns:p14="http://schemas.microsoft.com/office/powerpoint/2010/main" val="2073755670"/>
              </p:ext>
            </p:extLst>
          </p:nvPr>
        </p:nvGraphicFramePr>
        <p:xfrm>
          <a:off x="251520" y="1227399"/>
          <a:ext cx="2376264" cy="1630680"/>
        </p:xfrm>
        <a:graphic>
          <a:graphicData uri="http://schemas.openxmlformats.org/drawingml/2006/table">
            <a:tbl>
              <a:tblPr firstRow="1" bandRow="1">
                <a:tableStyleId>{5C22544A-7EE6-4342-B048-85BDC9FD1C3A}</a:tableStyleId>
              </a:tblPr>
              <a:tblGrid>
                <a:gridCol w="1188132">
                  <a:extLst>
                    <a:ext uri="{9D8B030D-6E8A-4147-A177-3AD203B41FA5}">
                      <a16:colId xmlns:a16="http://schemas.microsoft.com/office/drawing/2014/main" val="823092544"/>
                    </a:ext>
                  </a:extLst>
                </a:gridCol>
                <a:gridCol w="1188132">
                  <a:extLst>
                    <a:ext uri="{9D8B030D-6E8A-4147-A177-3AD203B41FA5}">
                      <a16:colId xmlns:a16="http://schemas.microsoft.com/office/drawing/2014/main" val="1624088499"/>
                    </a:ext>
                  </a:extLst>
                </a:gridCol>
              </a:tblGrid>
              <a:tr h="370840">
                <a:tc>
                  <a:txBody>
                    <a:bodyPr/>
                    <a:lstStyle/>
                    <a:p>
                      <a:pPr algn="ctr"/>
                      <a:r>
                        <a:rPr lang="en-US" sz="1400" dirty="0"/>
                        <a:t>DR’s Based on Coil</a:t>
                      </a:r>
                    </a:p>
                  </a:txBody>
                  <a:tcPr/>
                </a:tc>
                <a:tc>
                  <a:txBody>
                    <a:bodyPr/>
                    <a:lstStyle/>
                    <a:p>
                      <a:pPr algn="ctr"/>
                      <a:r>
                        <a:rPr lang="en-US" sz="1400" dirty="0"/>
                        <a:t>Quantity </a:t>
                      </a:r>
                      <a:r>
                        <a:rPr lang="en-US" sz="1200" dirty="0" err="1"/>
                        <a:t>Closed+Open</a:t>
                      </a:r>
                      <a:endParaRPr lang="en-US" sz="1400" dirty="0"/>
                    </a:p>
                  </a:txBody>
                  <a:tcPr/>
                </a:tc>
                <a:extLst>
                  <a:ext uri="{0D108BD9-81ED-4DB2-BD59-A6C34878D82A}">
                    <a16:rowId xmlns:a16="http://schemas.microsoft.com/office/drawing/2014/main" val="1051147352"/>
                  </a:ext>
                </a:extLst>
              </a:tr>
              <a:tr h="370840">
                <a:tc>
                  <a:txBody>
                    <a:bodyPr/>
                    <a:lstStyle/>
                    <a:p>
                      <a:pPr algn="ctr"/>
                      <a:r>
                        <a:rPr lang="en-US" sz="1400" dirty="0"/>
                        <a:t>QXFA109</a:t>
                      </a:r>
                    </a:p>
                  </a:txBody>
                  <a:tcPr anchor="ctr"/>
                </a:tc>
                <a:tc>
                  <a:txBody>
                    <a:bodyPr/>
                    <a:lstStyle/>
                    <a:p>
                      <a:pPr algn="ctr"/>
                      <a:r>
                        <a:rPr lang="en-US" sz="1400" dirty="0"/>
                        <a:t>11+1</a:t>
                      </a:r>
                    </a:p>
                  </a:txBody>
                  <a:tcPr anchor="ctr"/>
                </a:tc>
                <a:extLst>
                  <a:ext uri="{0D108BD9-81ED-4DB2-BD59-A6C34878D82A}">
                    <a16:rowId xmlns:a16="http://schemas.microsoft.com/office/drawing/2014/main" val="997051881"/>
                  </a:ext>
                </a:extLst>
              </a:tr>
              <a:tr h="370840">
                <a:tc>
                  <a:txBody>
                    <a:bodyPr/>
                    <a:lstStyle/>
                    <a:p>
                      <a:pPr algn="ctr"/>
                      <a:r>
                        <a:rPr lang="en-US" sz="1400" dirty="0"/>
                        <a:t>QXFA110</a:t>
                      </a:r>
                    </a:p>
                  </a:txBody>
                  <a:tcPr anchor="ctr"/>
                </a:tc>
                <a:tc>
                  <a:txBody>
                    <a:bodyPr/>
                    <a:lstStyle/>
                    <a:p>
                      <a:pPr algn="ctr"/>
                      <a:r>
                        <a:rPr lang="en-US" sz="1400" dirty="0"/>
                        <a:t>9+1</a:t>
                      </a:r>
                    </a:p>
                  </a:txBody>
                  <a:tcPr anchor="ctr"/>
                </a:tc>
                <a:extLst>
                  <a:ext uri="{0D108BD9-81ED-4DB2-BD59-A6C34878D82A}">
                    <a16:rowId xmlns:a16="http://schemas.microsoft.com/office/drawing/2014/main" val="528200694"/>
                  </a:ext>
                </a:extLst>
              </a:tr>
              <a:tr h="370840">
                <a:tc>
                  <a:txBody>
                    <a:bodyPr/>
                    <a:lstStyle/>
                    <a:p>
                      <a:pPr algn="ctr"/>
                      <a:r>
                        <a:rPr lang="en-US" sz="1400" dirty="0"/>
                        <a:t>QXFA111</a:t>
                      </a:r>
                    </a:p>
                  </a:txBody>
                  <a:tcPr anchor="ctr"/>
                </a:tc>
                <a:tc>
                  <a:txBody>
                    <a:bodyPr/>
                    <a:lstStyle/>
                    <a:p>
                      <a:pPr algn="ctr"/>
                      <a:r>
                        <a:rPr lang="en-US" sz="1400" dirty="0"/>
                        <a:t>5+1</a:t>
                      </a:r>
                    </a:p>
                  </a:txBody>
                  <a:tcPr anchor="ctr"/>
                </a:tc>
                <a:extLst>
                  <a:ext uri="{0D108BD9-81ED-4DB2-BD59-A6C34878D82A}">
                    <a16:rowId xmlns:a16="http://schemas.microsoft.com/office/drawing/2014/main" val="2165134772"/>
                  </a:ext>
                </a:extLst>
              </a:tr>
            </a:tbl>
          </a:graphicData>
        </a:graphic>
      </p:graphicFrame>
    </p:spTree>
    <p:extLst>
      <p:ext uri="{BB962C8B-B14F-4D97-AF65-F5344CB8AC3E}">
        <p14:creationId xmlns:p14="http://schemas.microsoft.com/office/powerpoint/2010/main" val="102805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2606-D4EA-4B33-9306-19373B351A8B}"/>
              </a:ext>
            </a:extLst>
          </p:cNvPr>
          <p:cNvSpPr>
            <a:spLocks noGrp="1"/>
          </p:cNvSpPr>
          <p:nvPr>
            <p:ph type="title"/>
          </p:nvPr>
        </p:nvSpPr>
        <p:spPr/>
        <p:txBody>
          <a:bodyPr/>
          <a:lstStyle/>
          <a:p>
            <a:r>
              <a:rPr lang="en-US" dirty="0"/>
              <a:t>Major Non-Conformities</a:t>
            </a:r>
          </a:p>
        </p:txBody>
      </p:sp>
      <p:sp>
        <p:nvSpPr>
          <p:cNvPr id="3" name="Content Placeholder 2">
            <a:extLst>
              <a:ext uri="{FF2B5EF4-FFF2-40B4-BE49-F238E27FC236}">
                <a16:creationId xmlns:a16="http://schemas.microsoft.com/office/drawing/2014/main" id="{F7C7A14E-48B3-4CB6-B4E7-26A84C66C1BD}"/>
              </a:ext>
            </a:extLst>
          </p:cNvPr>
          <p:cNvSpPr>
            <a:spLocks noGrp="1"/>
          </p:cNvSpPr>
          <p:nvPr>
            <p:ph idx="1"/>
          </p:nvPr>
        </p:nvSpPr>
        <p:spPr/>
        <p:txBody>
          <a:bodyPr/>
          <a:lstStyle/>
          <a:p>
            <a:r>
              <a:rPr lang="en-US" dirty="0"/>
              <a:t>None.</a:t>
            </a:r>
          </a:p>
        </p:txBody>
      </p:sp>
      <p:sp>
        <p:nvSpPr>
          <p:cNvPr id="4" name="Slide Number Placeholder 3">
            <a:extLst>
              <a:ext uri="{FF2B5EF4-FFF2-40B4-BE49-F238E27FC236}">
                <a16:creationId xmlns:a16="http://schemas.microsoft.com/office/drawing/2014/main" id="{E13FBC56-7E48-4900-A6B0-5B07DFD1B427}"/>
              </a:ext>
            </a:extLst>
          </p:cNvPr>
          <p:cNvSpPr>
            <a:spLocks noGrp="1"/>
          </p:cNvSpPr>
          <p:nvPr>
            <p:ph type="sldNum" sz="quarter" idx="12"/>
          </p:nvPr>
        </p:nvSpPr>
        <p:spPr/>
        <p:txBody>
          <a:bodyPr/>
          <a:lstStyle/>
          <a:p>
            <a:fld id="{BFDCA1C4-9514-7B4F-976F-D92F7E296653}" type="slidenum">
              <a:rPr lang="fr-FR" smtClean="0"/>
              <a:pPr/>
              <a:t>22</a:t>
            </a:fld>
            <a:endParaRPr lang="fr-FR"/>
          </a:p>
        </p:txBody>
      </p:sp>
      <p:sp>
        <p:nvSpPr>
          <p:cNvPr id="5" name="Footer Placeholder 4">
            <a:extLst>
              <a:ext uri="{FF2B5EF4-FFF2-40B4-BE49-F238E27FC236}">
                <a16:creationId xmlns:a16="http://schemas.microsoft.com/office/drawing/2014/main" id="{2DE01A64-0139-44FA-BE45-2EB0E8B2245A}"/>
              </a:ext>
            </a:extLst>
          </p:cNvPr>
          <p:cNvSpPr>
            <a:spLocks noGrp="1"/>
          </p:cNvSpPr>
          <p:nvPr>
            <p:ph type="ftr" sz="quarter" idx="3"/>
          </p:nvPr>
        </p:nvSpPr>
        <p:spPr/>
        <p:txBody>
          <a:bodyPr/>
          <a:lstStyle/>
          <a:p>
            <a:r>
              <a:rPr lang="en-US"/>
              <a:t>MQXFA03 Coils and Shims Review –  March14, 2019</a:t>
            </a:r>
            <a:endParaRPr lang="en-GB" dirty="0"/>
          </a:p>
        </p:txBody>
      </p:sp>
      <p:sp>
        <p:nvSpPr>
          <p:cNvPr id="7" name="TextBox 6">
            <a:extLst>
              <a:ext uri="{FF2B5EF4-FFF2-40B4-BE49-F238E27FC236}">
                <a16:creationId xmlns:a16="http://schemas.microsoft.com/office/drawing/2014/main" id="{542F9D68-584F-408E-BD82-C9282BCDF34D}"/>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3</a:t>
            </a:r>
          </a:p>
        </p:txBody>
      </p:sp>
    </p:spTree>
    <p:extLst>
      <p:ext uri="{BB962C8B-B14F-4D97-AF65-F5344CB8AC3E}">
        <p14:creationId xmlns:p14="http://schemas.microsoft.com/office/powerpoint/2010/main" val="2702758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97BC-88CE-4840-A542-B06D7A9FB46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C048514-7CB4-4FBE-87CD-CB41C1AEDDB7}"/>
              </a:ext>
            </a:extLst>
          </p:cNvPr>
          <p:cNvSpPr>
            <a:spLocks noGrp="1"/>
          </p:cNvSpPr>
          <p:nvPr>
            <p:ph idx="1"/>
          </p:nvPr>
        </p:nvSpPr>
        <p:spPr/>
        <p:txBody>
          <a:bodyPr>
            <a:normAutofit/>
          </a:bodyPr>
          <a:lstStyle/>
          <a:p>
            <a:r>
              <a:rPr lang="en-US" dirty="0"/>
              <a:t>Coil QXFA109 conditionally meets all coil specifications. The coil impulse test needs to be repeated at LBNL to 2500V.</a:t>
            </a:r>
          </a:p>
          <a:p>
            <a:endParaRPr lang="en-US" dirty="0"/>
          </a:p>
          <a:p>
            <a:r>
              <a:rPr lang="en-US" dirty="0"/>
              <a:t>Coils QXFA110 &amp; 111 conditionally meet all coil specifications. The coils need to be hi-pot tested at LBNL to 3860V to become compliant.</a:t>
            </a:r>
          </a:p>
        </p:txBody>
      </p:sp>
      <p:sp>
        <p:nvSpPr>
          <p:cNvPr id="4" name="Slide Number Placeholder 3">
            <a:extLst>
              <a:ext uri="{FF2B5EF4-FFF2-40B4-BE49-F238E27FC236}">
                <a16:creationId xmlns:a16="http://schemas.microsoft.com/office/drawing/2014/main" id="{6301F282-6B1F-42BB-B98D-447AABA66338}"/>
              </a:ext>
            </a:extLst>
          </p:cNvPr>
          <p:cNvSpPr>
            <a:spLocks noGrp="1"/>
          </p:cNvSpPr>
          <p:nvPr>
            <p:ph type="sldNum" sz="quarter" idx="12"/>
          </p:nvPr>
        </p:nvSpPr>
        <p:spPr/>
        <p:txBody>
          <a:bodyPr/>
          <a:lstStyle/>
          <a:p>
            <a:fld id="{BFDCA1C4-9514-7B4F-976F-D92F7E296653}" type="slidenum">
              <a:rPr lang="fr-FR" smtClean="0"/>
              <a:pPr/>
              <a:t>23</a:t>
            </a:fld>
            <a:endParaRPr lang="fr-FR"/>
          </a:p>
        </p:txBody>
      </p:sp>
      <p:sp>
        <p:nvSpPr>
          <p:cNvPr id="5" name="Footer Placeholder 4">
            <a:extLst>
              <a:ext uri="{FF2B5EF4-FFF2-40B4-BE49-F238E27FC236}">
                <a16:creationId xmlns:a16="http://schemas.microsoft.com/office/drawing/2014/main" id="{284FD77A-D179-4672-8BCD-88B88B13B9AF}"/>
              </a:ext>
            </a:extLst>
          </p:cNvPr>
          <p:cNvSpPr>
            <a:spLocks noGrp="1"/>
          </p:cNvSpPr>
          <p:nvPr>
            <p:ph type="ftr" sz="quarter" idx="3"/>
          </p:nvPr>
        </p:nvSpPr>
        <p:spPr/>
        <p:txBody>
          <a:bodyPr/>
          <a:lstStyle/>
          <a:p>
            <a:r>
              <a:rPr lang="en-US"/>
              <a:t>MQXFA03 Coils and Shims Review –  March14, 2019</a:t>
            </a:r>
            <a:endParaRPr lang="en-GB" dirty="0"/>
          </a:p>
        </p:txBody>
      </p:sp>
      <p:sp>
        <p:nvSpPr>
          <p:cNvPr id="6" name="TextBox 5">
            <a:extLst>
              <a:ext uri="{FF2B5EF4-FFF2-40B4-BE49-F238E27FC236}">
                <a16:creationId xmlns:a16="http://schemas.microsoft.com/office/drawing/2014/main" id="{647375CF-69C2-4828-80FE-235DE8951405}"/>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559507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4E3F-4BDB-46E0-BBBF-3084856D523D}"/>
              </a:ext>
            </a:extLst>
          </p:cNvPr>
          <p:cNvSpPr>
            <a:spLocks noGrp="1"/>
          </p:cNvSpPr>
          <p:nvPr>
            <p:ph type="title"/>
          </p:nvPr>
        </p:nvSpPr>
        <p:spPr/>
        <p:txBody>
          <a:bodyPr/>
          <a:lstStyle/>
          <a:p>
            <a:r>
              <a:rPr lang="en-US" dirty="0"/>
              <a:t>BACKUP SLIDES</a:t>
            </a:r>
          </a:p>
        </p:txBody>
      </p:sp>
      <p:sp>
        <p:nvSpPr>
          <p:cNvPr id="4" name="Slide Number Placeholder 3">
            <a:extLst>
              <a:ext uri="{FF2B5EF4-FFF2-40B4-BE49-F238E27FC236}">
                <a16:creationId xmlns:a16="http://schemas.microsoft.com/office/drawing/2014/main" id="{66C54B49-7AF0-45DE-9819-E95B27111B17}"/>
              </a:ext>
            </a:extLst>
          </p:cNvPr>
          <p:cNvSpPr>
            <a:spLocks noGrp="1"/>
          </p:cNvSpPr>
          <p:nvPr>
            <p:ph type="sldNum" sz="quarter" idx="12"/>
          </p:nvPr>
        </p:nvSpPr>
        <p:spPr/>
        <p:txBody>
          <a:bodyPr/>
          <a:lstStyle/>
          <a:p>
            <a:fld id="{BFDCA1C4-9514-7B4F-976F-D92F7E296653}" type="slidenum">
              <a:rPr lang="fr-FR" smtClean="0"/>
              <a:pPr/>
              <a:t>24</a:t>
            </a:fld>
            <a:endParaRPr lang="fr-FR"/>
          </a:p>
        </p:txBody>
      </p:sp>
      <p:sp>
        <p:nvSpPr>
          <p:cNvPr id="5" name="Footer Placeholder 4">
            <a:extLst>
              <a:ext uri="{FF2B5EF4-FFF2-40B4-BE49-F238E27FC236}">
                <a16:creationId xmlns:a16="http://schemas.microsoft.com/office/drawing/2014/main" id="{265E5621-8FBB-44DF-895D-BEDE95200041}"/>
              </a:ext>
            </a:extLst>
          </p:cNvPr>
          <p:cNvSpPr>
            <a:spLocks noGrp="1"/>
          </p:cNvSpPr>
          <p:nvPr>
            <p:ph type="ftr" sz="quarter" idx="3"/>
          </p:nvPr>
        </p:nvSpPr>
        <p:spPr/>
        <p:txBody>
          <a:bodyPr/>
          <a:lstStyle/>
          <a:p>
            <a:r>
              <a:rPr lang="en-US"/>
              <a:t>MQXFA03 Coils and Shims Review –  March14, 2019</a:t>
            </a:r>
            <a:endParaRPr lang="en-GB" dirty="0"/>
          </a:p>
        </p:txBody>
      </p:sp>
      <p:pic>
        <p:nvPicPr>
          <p:cNvPr id="7" name="Content Placeholder 5">
            <a:extLst>
              <a:ext uri="{FF2B5EF4-FFF2-40B4-BE49-F238E27FC236}">
                <a16:creationId xmlns:a16="http://schemas.microsoft.com/office/drawing/2014/main" id="{9F7BD829-37F8-4B10-96F0-30366EFC7091}"/>
              </a:ext>
            </a:extLst>
          </p:cNvPr>
          <p:cNvPicPr>
            <a:picLocks noGrp="1" noChangeAspect="1"/>
          </p:cNvPicPr>
          <p:nvPr>
            <p:ph idx="1"/>
          </p:nvPr>
        </p:nvPicPr>
        <p:blipFill>
          <a:blip r:embed="rId2"/>
          <a:stretch>
            <a:fillRect/>
          </a:stretch>
        </p:blipFill>
        <p:spPr>
          <a:xfrm>
            <a:off x="2751924" y="1844824"/>
            <a:ext cx="3640151" cy="3528392"/>
          </a:xfrm>
          <a:prstGeom prst="rect">
            <a:avLst/>
          </a:prstGeom>
        </p:spPr>
      </p:pic>
    </p:spTree>
    <p:extLst>
      <p:ext uri="{BB962C8B-B14F-4D97-AF65-F5344CB8AC3E}">
        <p14:creationId xmlns:p14="http://schemas.microsoft.com/office/powerpoint/2010/main" val="2332285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05C7B8-82F0-4E5E-AD48-490B74EAC747}"/>
              </a:ext>
            </a:extLst>
          </p:cNvPr>
          <p:cNvSpPr>
            <a:spLocks noGrp="1"/>
          </p:cNvSpPr>
          <p:nvPr>
            <p:ph type="sldNum" sz="quarter" idx="12"/>
          </p:nvPr>
        </p:nvSpPr>
        <p:spPr/>
        <p:txBody>
          <a:bodyPr/>
          <a:lstStyle/>
          <a:p>
            <a:fld id="{BFDCA1C4-9514-7B4F-976F-D92F7E296653}" type="slidenum">
              <a:rPr lang="fr-FR" sz="800" smtClean="0"/>
              <a:pPr/>
              <a:t>25</a:t>
            </a:fld>
            <a:endParaRPr lang="fr-FR" sz="800"/>
          </a:p>
        </p:txBody>
      </p:sp>
      <p:sp>
        <p:nvSpPr>
          <p:cNvPr id="5" name="Footer Placeholder 4">
            <a:extLst>
              <a:ext uri="{FF2B5EF4-FFF2-40B4-BE49-F238E27FC236}">
                <a16:creationId xmlns:a16="http://schemas.microsoft.com/office/drawing/2014/main" id="{6B3456B7-7BFE-4A68-A3A6-7C1A31810B33}"/>
              </a:ext>
            </a:extLst>
          </p:cNvPr>
          <p:cNvSpPr>
            <a:spLocks noGrp="1"/>
          </p:cNvSpPr>
          <p:nvPr>
            <p:ph type="ftr" sz="quarter" idx="3"/>
          </p:nvPr>
        </p:nvSpPr>
        <p:spPr/>
        <p:txBody>
          <a:bodyPr/>
          <a:lstStyle/>
          <a:p>
            <a:r>
              <a:rPr lang="en-US" sz="800"/>
              <a:t>MQXFA03 Coils and Shims Review –  March14, 2019</a:t>
            </a:r>
            <a:endParaRPr lang="en-GB" sz="800" dirty="0"/>
          </a:p>
        </p:txBody>
      </p:sp>
      <p:graphicFrame>
        <p:nvGraphicFramePr>
          <p:cNvPr id="14" name="Table 13">
            <a:extLst>
              <a:ext uri="{FF2B5EF4-FFF2-40B4-BE49-F238E27FC236}">
                <a16:creationId xmlns:a16="http://schemas.microsoft.com/office/drawing/2014/main" id="{2938E828-655B-42E0-A517-1671AC5DEFFF}"/>
              </a:ext>
            </a:extLst>
          </p:cNvPr>
          <p:cNvGraphicFramePr>
            <a:graphicFrameLocks noGrp="1"/>
          </p:cNvGraphicFramePr>
          <p:nvPr>
            <p:extLst>
              <p:ext uri="{D42A27DB-BD31-4B8C-83A1-F6EECF244321}">
                <p14:modId xmlns:p14="http://schemas.microsoft.com/office/powerpoint/2010/main" val="2620365630"/>
              </p:ext>
            </p:extLst>
          </p:nvPr>
        </p:nvGraphicFramePr>
        <p:xfrm>
          <a:off x="97200" y="476672"/>
          <a:ext cx="9046801" cy="6267430"/>
        </p:xfrm>
        <a:graphic>
          <a:graphicData uri="http://schemas.openxmlformats.org/drawingml/2006/table">
            <a:tbl>
              <a:tblPr firstRow="1" bandRow="1">
                <a:tableStyleId>{3C2FFA5D-87B4-456A-9821-1D502468CF0F}</a:tableStyleId>
              </a:tblPr>
              <a:tblGrid>
                <a:gridCol w="337002">
                  <a:extLst>
                    <a:ext uri="{9D8B030D-6E8A-4147-A177-3AD203B41FA5}">
                      <a16:colId xmlns:a16="http://schemas.microsoft.com/office/drawing/2014/main" val="194705525"/>
                    </a:ext>
                  </a:extLst>
                </a:gridCol>
                <a:gridCol w="452758">
                  <a:extLst>
                    <a:ext uri="{9D8B030D-6E8A-4147-A177-3AD203B41FA5}">
                      <a16:colId xmlns:a16="http://schemas.microsoft.com/office/drawing/2014/main" val="1708443480"/>
                    </a:ext>
                  </a:extLst>
                </a:gridCol>
                <a:gridCol w="3772982">
                  <a:extLst>
                    <a:ext uri="{9D8B030D-6E8A-4147-A177-3AD203B41FA5}">
                      <a16:colId xmlns:a16="http://schemas.microsoft.com/office/drawing/2014/main" val="372439797"/>
                    </a:ext>
                  </a:extLst>
                </a:gridCol>
                <a:gridCol w="3169305">
                  <a:extLst>
                    <a:ext uri="{9D8B030D-6E8A-4147-A177-3AD203B41FA5}">
                      <a16:colId xmlns:a16="http://schemas.microsoft.com/office/drawing/2014/main" val="3981793119"/>
                    </a:ext>
                  </a:extLst>
                </a:gridCol>
                <a:gridCol w="1314754">
                  <a:extLst>
                    <a:ext uri="{9D8B030D-6E8A-4147-A177-3AD203B41FA5}">
                      <a16:colId xmlns:a16="http://schemas.microsoft.com/office/drawing/2014/main" val="924423115"/>
                    </a:ext>
                  </a:extLst>
                </a:gridCol>
              </a:tblGrid>
              <a:tr h="177475">
                <a:tc>
                  <a:txBody>
                    <a:bodyPr/>
                    <a:lstStyle/>
                    <a:p>
                      <a:pPr algn="ctr" fontAlgn="b"/>
                      <a:r>
                        <a:rPr lang="en-US" sz="1050" b="1" i="0" u="none" strike="noStrike" dirty="0">
                          <a:solidFill>
                            <a:schemeClr val="bg1"/>
                          </a:solidFill>
                          <a:effectLst/>
                          <a:latin typeface="+mn-lt"/>
                          <a:cs typeface="Arial" panose="020B0604020202020204" pitchFamily="34" charset="0"/>
                        </a:rPr>
                        <a:t>Coil</a:t>
                      </a:r>
                    </a:p>
                  </a:txBody>
                  <a:tcPr marL="758" marR="758" marT="758" marB="0" anchor="ctr"/>
                </a:tc>
                <a:tc>
                  <a:txBody>
                    <a:bodyPr/>
                    <a:lstStyle/>
                    <a:p>
                      <a:pPr algn="ctr" fontAlgn="b"/>
                      <a:r>
                        <a:rPr lang="en-US" sz="1050" b="1" i="0" u="sng" strike="noStrike" dirty="0">
                          <a:solidFill>
                            <a:schemeClr val="bg1"/>
                          </a:solidFill>
                          <a:effectLst/>
                          <a:latin typeface="+mn-lt"/>
                          <a:cs typeface="Arial" panose="020B0604020202020204" pitchFamily="34" charset="0"/>
                        </a:rPr>
                        <a:t>DR Link</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Description</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Disposition</a:t>
                      </a:r>
                    </a:p>
                  </a:txBody>
                  <a:tcPr marL="758" marR="758" marT="758" marB="0" anchor="ctr"/>
                </a:tc>
                <a:tc>
                  <a:txBody>
                    <a:bodyPr/>
                    <a:lstStyle/>
                    <a:p>
                      <a:pPr algn="ctr" fontAlgn="b"/>
                      <a:r>
                        <a:rPr lang="en-US" sz="1050" b="1" i="0" u="none" strike="noStrike" dirty="0">
                          <a:solidFill>
                            <a:schemeClr val="bg1"/>
                          </a:solidFill>
                          <a:effectLst/>
                          <a:latin typeface="+mn-lt"/>
                          <a:cs typeface="Arial" panose="020B0604020202020204" pitchFamily="34" charset="0"/>
                        </a:rPr>
                        <a:t>Traveler Name</a:t>
                      </a:r>
                    </a:p>
                  </a:txBody>
                  <a:tcPr marL="758" marR="758" marT="758" marB="0" anchor="ctr"/>
                </a:tc>
                <a:extLst>
                  <a:ext uri="{0D108BD9-81ED-4DB2-BD59-A6C34878D82A}">
                    <a16:rowId xmlns:a16="http://schemas.microsoft.com/office/drawing/2014/main" val="1202889508"/>
                  </a:ext>
                </a:extLst>
              </a:tr>
              <a:tr h="177475">
                <a:tc>
                  <a:txBody>
                    <a:bodyPr/>
                    <a:lstStyle/>
                    <a:p>
                      <a:pPr algn="l" fontAlgn="b"/>
                      <a:r>
                        <a:rPr lang="en-US" sz="1000" u="none" strike="noStrike" dirty="0">
                          <a:effectLst/>
                        </a:rPr>
                        <a:t>QXFA-CL-109</a:t>
                      </a:r>
                      <a:endParaRPr lang="en-US" sz="1000" b="0" i="0" u="none" strike="noStrike" dirty="0">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2"/>
                        </a:rPr>
                        <a:t>11415</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While attempting to install the L1 RE Spacer 1 (B2-IR1) Me and Dillon noticed that the spacer was very tight and difficult to place around turn number 5 on the return end of the coil. I called down Fred and Miao to come and check out the issue. They came to the conclusion that spacer was stuck together due to the coating. While spreading the spacer apart to get it to fit onto the coil, the coating chipped in one spot along the back side of the spacer. We ended up using 2 small pieces of 5 mil Kapton to avoid damaging the insulation and a small mallet to tap the spacer into place.</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As normal procedure, we place a piece of pre-cured 7 mil thick S2 glass tape in between the cable and the end spacer as additional insulation besides the plasma coating. In this case, there is no need to repair the chip-off coating surface on the spacer, and the layer of S2 glass is sufficient to insulate the cable from end spacer.  </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Coil Winding and Curing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2775388784"/>
                  </a:ext>
                </a:extLst>
              </a:tr>
              <a:tr h="142156">
                <a:tc>
                  <a:txBody>
                    <a:bodyPr/>
                    <a:lstStyle/>
                    <a:p>
                      <a:pPr algn="l" fontAlgn="b"/>
                      <a:r>
                        <a:rPr lang="en-US" sz="1000" u="none" strike="noStrike">
                          <a:effectLst/>
                        </a:rPr>
                        <a:t>QXFA-CL-109</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3"/>
                        </a:rPr>
                        <a:t>11434</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While taking the L2 LE Spacer 1(B2-OC1) out of its packaging, we noticed that the corner of the spacer was chipped. Even though the S2 glass tape that we apply around the spacer would cover the defect, we wanted to get Miao involved and get his input. After observing the issue, Miao agreed that the S2 glass would cover the defect and told us to continue winding and prepare a DR with pictures on the issue.</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Continue with winding. There is one layer of S2 glass between the part and the cable. After curing, double check the insulation still covering the bare part.</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Coil Winding and Curing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266159721"/>
                  </a:ext>
                </a:extLst>
              </a:tr>
              <a:tr h="142156">
                <a:tc>
                  <a:txBody>
                    <a:bodyPr/>
                    <a:lstStyle/>
                    <a:p>
                      <a:pPr algn="l" fontAlgn="b"/>
                      <a:r>
                        <a:rPr lang="en-US" sz="1000" u="none" strike="noStrike">
                          <a:effectLst/>
                        </a:rPr>
                        <a:t>QXFA-CL-109</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4"/>
                        </a:rPr>
                        <a:t>11438</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a:effectLst/>
                        </a:rPr>
                        <a:t>While making the 24th turn on the non-transition side, we ran into a bare spot on the cable while approaching the RE of the coil.</a:t>
                      </a:r>
                      <a:br>
                        <a:rPr lang="en-US" sz="1000" u="none" strike="noStrike">
                          <a:effectLst/>
                        </a:rPr>
                      </a:br>
                      <a:br>
                        <a:rPr lang="en-US" sz="1000" u="none" strike="noStrike">
                          <a:effectLst/>
                        </a:rPr>
                      </a:br>
                      <a:r>
                        <a:rPr lang="en-US" sz="1000" u="none" strike="noStrike">
                          <a:effectLst/>
                        </a:rPr>
                        <a:t>We cut the insulation around the bare spot and replaced it with 3 mil S2 Glass. This was briefly reported in the previous DR 11417 but without pictures. Attached are actual photos of the defect as well as the repair.</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Cut and repair the insulation using 3mil S2 glass tape with 50% overlap.</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Coil Winding and Curing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2396590901"/>
                  </a:ext>
                </a:extLst>
              </a:tr>
              <a:tr h="301092">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5"/>
                        </a:rPr>
                        <a:t>11593</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a:effectLst/>
                        </a:rPr>
                        <a:t>After making the 14th turn at the RE with the boom location on the east side of the coil and beginning to move the bridge south, the electrical continuity device started to sound off notifying us of a short to ground. I immediately notified Steve G., Miao and Marcellus. After spending some time to find where the short was, we discovered that it was the L1 RE Spacer 2. What we noticed immediately was that the S2 glass on the inside of the L1 RE Spacer 2 had popped up on west side of the coil. Miao decided that we should back wind the last 2 turns on the coil to remove the part for further examination. Upon removing the spacer, we found that the coating had chipped off both corners of the part for some reason. It appears that the chipped corner on the east side of the coil could be the culprit which would make sense being that this was the point where the tension was being applied as I started to move the bridge south. I would like to note that the part was not chipped at all when it was installed.</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Swap a new spacer, have the additional S2 glass tape installed in position to cover the bare cable, and continue the winding.</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Coil Winding and Curing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3550208461"/>
                  </a:ext>
                </a:extLst>
              </a:tr>
            </a:tbl>
          </a:graphicData>
        </a:graphic>
      </p:graphicFrame>
      <p:sp>
        <p:nvSpPr>
          <p:cNvPr id="6" name="Title 1">
            <a:extLst>
              <a:ext uri="{FF2B5EF4-FFF2-40B4-BE49-F238E27FC236}">
                <a16:creationId xmlns:a16="http://schemas.microsoft.com/office/drawing/2014/main" id="{190786BC-3EB4-463A-B5C9-EB9721A3BDD6}"/>
              </a:ext>
            </a:extLst>
          </p:cNvPr>
          <p:cNvSpPr txBox="1">
            <a:spLocks/>
          </p:cNvSpPr>
          <p:nvPr/>
        </p:nvSpPr>
        <p:spPr>
          <a:xfrm>
            <a:off x="612000" y="0"/>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Discrepancy Reports</a:t>
            </a:r>
          </a:p>
        </p:txBody>
      </p:sp>
      <p:sp>
        <p:nvSpPr>
          <p:cNvPr id="7" name="TextBox 6">
            <a:extLst>
              <a:ext uri="{FF2B5EF4-FFF2-40B4-BE49-F238E27FC236}">
                <a16:creationId xmlns:a16="http://schemas.microsoft.com/office/drawing/2014/main" id="{3D33DF73-CF19-4CC3-858B-4F9EBC2A5518}"/>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3</a:t>
            </a:r>
          </a:p>
        </p:txBody>
      </p:sp>
    </p:spTree>
    <p:extLst>
      <p:ext uri="{BB962C8B-B14F-4D97-AF65-F5344CB8AC3E}">
        <p14:creationId xmlns:p14="http://schemas.microsoft.com/office/powerpoint/2010/main" val="533068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05C7B8-82F0-4E5E-AD48-490B74EAC747}"/>
              </a:ext>
            </a:extLst>
          </p:cNvPr>
          <p:cNvSpPr>
            <a:spLocks noGrp="1"/>
          </p:cNvSpPr>
          <p:nvPr>
            <p:ph type="sldNum" sz="quarter" idx="12"/>
          </p:nvPr>
        </p:nvSpPr>
        <p:spPr/>
        <p:txBody>
          <a:bodyPr/>
          <a:lstStyle/>
          <a:p>
            <a:fld id="{BFDCA1C4-9514-7B4F-976F-D92F7E296653}" type="slidenum">
              <a:rPr lang="fr-FR" sz="800" smtClean="0"/>
              <a:pPr/>
              <a:t>26</a:t>
            </a:fld>
            <a:endParaRPr lang="fr-FR" sz="800"/>
          </a:p>
        </p:txBody>
      </p:sp>
      <p:sp>
        <p:nvSpPr>
          <p:cNvPr id="5" name="Footer Placeholder 4">
            <a:extLst>
              <a:ext uri="{FF2B5EF4-FFF2-40B4-BE49-F238E27FC236}">
                <a16:creationId xmlns:a16="http://schemas.microsoft.com/office/drawing/2014/main" id="{6B3456B7-7BFE-4A68-A3A6-7C1A31810B33}"/>
              </a:ext>
            </a:extLst>
          </p:cNvPr>
          <p:cNvSpPr>
            <a:spLocks noGrp="1"/>
          </p:cNvSpPr>
          <p:nvPr>
            <p:ph type="ftr" sz="quarter" idx="3"/>
          </p:nvPr>
        </p:nvSpPr>
        <p:spPr/>
        <p:txBody>
          <a:bodyPr/>
          <a:lstStyle/>
          <a:p>
            <a:r>
              <a:rPr lang="en-US" sz="800"/>
              <a:t>MQXFA03 Coils and Shims Review –  March14, 2019</a:t>
            </a:r>
            <a:endParaRPr lang="en-GB" sz="800" dirty="0"/>
          </a:p>
        </p:txBody>
      </p:sp>
      <p:graphicFrame>
        <p:nvGraphicFramePr>
          <p:cNvPr id="14" name="Table 13">
            <a:extLst>
              <a:ext uri="{FF2B5EF4-FFF2-40B4-BE49-F238E27FC236}">
                <a16:creationId xmlns:a16="http://schemas.microsoft.com/office/drawing/2014/main" id="{2938E828-655B-42E0-A517-1671AC5DEFFF}"/>
              </a:ext>
            </a:extLst>
          </p:cNvPr>
          <p:cNvGraphicFramePr>
            <a:graphicFrameLocks noGrp="1"/>
          </p:cNvGraphicFramePr>
          <p:nvPr>
            <p:extLst>
              <p:ext uri="{D42A27DB-BD31-4B8C-83A1-F6EECF244321}">
                <p14:modId xmlns:p14="http://schemas.microsoft.com/office/powerpoint/2010/main" val="1546832016"/>
              </p:ext>
            </p:extLst>
          </p:nvPr>
        </p:nvGraphicFramePr>
        <p:xfrm>
          <a:off x="97200" y="476672"/>
          <a:ext cx="9046801" cy="5658588"/>
        </p:xfrm>
        <a:graphic>
          <a:graphicData uri="http://schemas.openxmlformats.org/drawingml/2006/table">
            <a:tbl>
              <a:tblPr firstRow="1" bandRow="1">
                <a:tableStyleId>{3C2FFA5D-87B4-456A-9821-1D502468CF0F}</a:tableStyleId>
              </a:tblPr>
              <a:tblGrid>
                <a:gridCol w="337002">
                  <a:extLst>
                    <a:ext uri="{9D8B030D-6E8A-4147-A177-3AD203B41FA5}">
                      <a16:colId xmlns:a16="http://schemas.microsoft.com/office/drawing/2014/main" val="194705525"/>
                    </a:ext>
                  </a:extLst>
                </a:gridCol>
                <a:gridCol w="452758">
                  <a:extLst>
                    <a:ext uri="{9D8B030D-6E8A-4147-A177-3AD203B41FA5}">
                      <a16:colId xmlns:a16="http://schemas.microsoft.com/office/drawing/2014/main" val="1708443480"/>
                    </a:ext>
                  </a:extLst>
                </a:gridCol>
                <a:gridCol w="3772982">
                  <a:extLst>
                    <a:ext uri="{9D8B030D-6E8A-4147-A177-3AD203B41FA5}">
                      <a16:colId xmlns:a16="http://schemas.microsoft.com/office/drawing/2014/main" val="372439797"/>
                    </a:ext>
                  </a:extLst>
                </a:gridCol>
                <a:gridCol w="3169305">
                  <a:extLst>
                    <a:ext uri="{9D8B030D-6E8A-4147-A177-3AD203B41FA5}">
                      <a16:colId xmlns:a16="http://schemas.microsoft.com/office/drawing/2014/main" val="3981793119"/>
                    </a:ext>
                  </a:extLst>
                </a:gridCol>
                <a:gridCol w="1314754">
                  <a:extLst>
                    <a:ext uri="{9D8B030D-6E8A-4147-A177-3AD203B41FA5}">
                      <a16:colId xmlns:a16="http://schemas.microsoft.com/office/drawing/2014/main" val="924423115"/>
                    </a:ext>
                  </a:extLst>
                </a:gridCol>
              </a:tblGrid>
              <a:tr h="177475">
                <a:tc>
                  <a:txBody>
                    <a:bodyPr/>
                    <a:lstStyle/>
                    <a:p>
                      <a:pPr algn="ctr" fontAlgn="b"/>
                      <a:r>
                        <a:rPr lang="en-US" sz="1050" b="1" i="0" u="none" strike="noStrike" dirty="0">
                          <a:solidFill>
                            <a:schemeClr val="bg1"/>
                          </a:solidFill>
                          <a:effectLst/>
                          <a:latin typeface="+mn-lt"/>
                          <a:cs typeface="Arial" panose="020B0604020202020204" pitchFamily="34" charset="0"/>
                        </a:rPr>
                        <a:t>Coil</a:t>
                      </a:r>
                    </a:p>
                  </a:txBody>
                  <a:tcPr marL="758" marR="758" marT="758" marB="0" anchor="ctr"/>
                </a:tc>
                <a:tc>
                  <a:txBody>
                    <a:bodyPr/>
                    <a:lstStyle/>
                    <a:p>
                      <a:pPr algn="ctr" fontAlgn="b"/>
                      <a:r>
                        <a:rPr lang="en-US" sz="1050" b="1" i="0" u="sng" strike="noStrike" dirty="0">
                          <a:solidFill>
                            <a:schemeClr val="bg1"/>
                          </a:solidFill>
                          <a:effectLst/>
                          <a:latin typeface="+mn-lt"/>
                          <a:cs typeface="Arial" panose="020B0604020202020204" pitchFamily="34" charset="0"/>
                        </a:rPr>
                        <a:t>DR Link</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Description</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Disposition</a:t>
                      </a:r>
                    </a:p>
                  </a:txBody>
                  <a:tcPr marL="758" marR="758" marT="758" marB="0" anchor="ctr"/>
                </a:tc>
                <a:tc>
                  <a:txBody>
                    <a:bodyPr/>
                    <a:lstStyle/>
                    <a:p>
                      <a:pPr algn="ctr" fontAlgn="b"/>
                      <a:r>
                        <a:rPr lang="en-US" sz="1050" b="1" i="0" u="none" strike="noStrike" dirty="0">
                          <a:solidFill>
                            <a:schemeClr val="bg1"/>
                          </a:solidFill>
                          <a:effectLst/>
                          <a:latin typeface="+mn-lt"/>
                          <a:cs typeface="Arial" panose="020B0604020202020204" pitchFamily="34" charset="0"/>
                        </a:rPr>
                        <a:t>Traveler Name</a:t>
                      </a:r>
                    </a:p>
                  </a:txBody>
                  <a:tcPr marL="758" marR="758" marT="758" marB="0" anchor="ctr"/>
                </a:tc>
                <a:extLst>
                  <a:ext uri="{0D108BD9-81ED-4DB2-BD59-A6C34878D82A}">
                    <a16:rowId xmlns:a16="http://schemas.microsoft.com/office/drawing/2014/main" val="1202889508"/>
                  </a:ext>
                </a:extLst>
              </a:tr>
              <a:tr h="618966">
                <a:tc>
                  <a:txBody>
                    <a:bodyPr/>
                    <a:lstStyle/>
                    <a:p>
                      <a:pPr algn="l" fontAlgn="b"/>
                      <a:r>
                        <a:rPr lang="en-US" sz="1000" u="none" strike="noStrike">
                          <a:effectLst/>
                        </a:rPr>
                        <a:t>QXFA-CL-111</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2"/>
                        </a:rPr>
                        <a:t>11594</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br>
                        <a:rPr lang="en-US" sz="1000" u="none" strike="noStrike" dirty="0">
                          <a:effectLst/>
                        </a:rPr>
                      </a:br>
                      <a:br>
                        <a:rPr lang="en-US" sz="1000" u="none" strike="noStrike" dirty="0">
                          <a:effectLst/>
                        </a:rPr>
                      </a:br>
                      <a:r>
                        <a:rPr lang="en-US" sz="1000" u="none" strike="noStrike" dirty="0">
                          <a:effectLst/>
                        </a:rPr>
                        <a:t>The following series of discrepancies are all observed faults in the cable insulation that were found in the QXFA cable spooled for coil 111. All measurements of the location were made relative to the lead end. </a:t>
                      </a:r>
                      <a:br>
                        <a:rPr lang="en-US" sz="1000" u="none" strike="noStrike" dirty="0">
                          <a:effectLst/>
                        </a:rPr>
                      </a:b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 Apply and cure (for approximately 30 seconds) the CTD 1202 Matrix solution to the problem area going 1/4” before and after the area of failed insulation. Cut the insulation at the lead and tail ends about .25” beyond the insulation blemish. Wrap the exposed cable with 3 mil S2 glass making sure to “half wrap” (half overlap) each turn of S2 insulation about the conductor. The overall thickness of the insulation should then be approximately 6 mils in thickness. Once the insulation has been installed, apply the CTD 1202 binder to hold the S2 glass insulation tape in place. Using a heat gun, cure the binder for about 30 seconds making sure that the no residual binder remains after curing. </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Coil Winding and Curing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2030930356"/>
                  </a:ext>
                </a:extLst>
              </a:tr>
              <a:tr h="777903">
                <a:tc>
                  <a:txBody>
                    <a:bodyPr/>
                    <a:lstStyle/>
                    <a:p>
                      <a:pPr algn="l" fontAlgn="b"/>
                      <a:r>
                        <a:rPr lang="en-US" sz="1000" u="none" strike="noStrike">
                          <a:effectLst/>
                        </a:rPr>
                        <a:t>QXFA-CL-111</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3"/>
                        </a:rPr>
                        <a:t>11595</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The following are a series of discrepancies are located at the following turn and distance relative to the lead edge. The associated discrepancies stem from observed blemishes in the cable insulation.  </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 Apply and cure (for approximately 30 seconds) the CTD 1202 Matrix solution to the problem area going 1/4” before and after the area of failed insulation. Cut the insulation at the lead and tail ends about .25” beyond the insulation blemish. Wrap the exposed cable with 3 mil S2 glass making sure to “half wrap” (half overlap) each turn of S2 insulation about the conductor. The overall thickness of the insulation should then be approximately 6 mils in thickness. Once the insulation has been installed, apply the CTD 1202 binder to hold the S2 glass insulation tape in place. Using a heat gun, cure the binder for about 30 seconds making sure that the no residual binder remains after curing. </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Coil Winding and Curing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2217353701"/>
                  </a:ext>
                </a:extLst>
              </a:tr>
              <a:tr h="142156">
                <a:tc>
                  <a:txBody>
                    <a:bodyPr/>
                    <a:lstStyle/>
                    <a:p>
                      <a:pPr algn="l" fontAlgn="b"/>
                      <a:r>
                        <a:rPr lang="en-US" sz="1000" u="none" strike="noStrike">
                          <a:effectLst/>
                        </a:rPr>
                        <a:t>QXFA-CL-109</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4"/>
                        </a:rPr>
                        <a:t>11501</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Checking the continuity for Coil to LE OL Saddle. It read 9ohms</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Take off the saddle, add 3 mil S2 glass tape at the tip, and reinstall the saddle</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Electrical Testing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1468165938"/>
                  </a:ext>
                </a:extLst>
              </a:tr>
              <a:tr h="142156">
                <a:tc>
                  <a:txBody>
                    <a:bodyPr/>
                    <a:lstStyle/>
                    <a:p>
                      <a:pPr algn="l" fontAlgn="b"/>
                      <a:r>
                        <a:rPr lang="en-US" sz="1000" u="none" strike="noStrike">
                          <a:effectLst/>
                        </a:rPr>
                        <a:t>QXFA-CL-109</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5"/>
                        </a:rPr>
                        <a:t>11528</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When performing the electrical test of coil to structure, we are getting a reading of .800 M ohms.</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Proceed with coil fabrication.</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Electrical Testing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4181432012"/>
                  </a:ext>
                </a:extLst>
              </a:tr>
              <a:tr h="142156">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6"/>
                        </a:rPr>
                        <a:t>11743</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a:effectLst/>
                        </a:rPr>
                        <a:t>Template of Electrical ID is incorrect. Protection heater (PH) to coil is written as 3200V/3200V. The requirement is 3680V/3680V.</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Perform heater to coil hi-pot tests for coils QXFA110 and QXFA111.</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Electrical Testing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3903185612"/>
                  </a:ext>
                </a:extLst>
              </a:tr>
            </a:tbl>
          </a:graphicData>
        </a:graphic>
      </p:graphicFrame>
      <p:sp>
        <p:nvSpPr>
          <p:cNvPr id="6" name="Title 1">
            <a:extLst>
              <a:ext uri="{FF2B5EF4-FFF2-40B4-BE49-F238E27FC236}">
                <a16:creationId xmlns:a16="http://schemas.microsoft.com/office/drawing/2014/main" id="{190786BC-3EB4-463A-B5C9-EB9721A3BDD6}"/>
              </a:ext>
            </a:extLst>
          </p:cNvPr>
          <p:cNvSpPr txBox="1">
            <a:spLocks/>
          </p:cNvSpPr>
          <p:nvPr/>
        </p:nvSpPr>
        <p:spPr>
          <a:xfrm>
            <a:off x="612000" y="0"/>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Discrepancy Reports</a:t>
            </a:r>
          </a:p>
        </p:txBody>
      </p:sp>
      <p:sp>
        <p:nvSpPr>
          <p:cNvPr id="7" name="TextBox 6">
            <a:extLst>
              <a:ext uri="{FF2B5EF4-FFF2-40B4-BE49-F238E27FC236}">
                <a16:creationId xmlns:a16="http://schemas.microsoft.com/office/drawing/2014/main" id="{3D33DF73-CF19-4CC3-858B-4F9EBC2A5518}"/>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3</a:t>
            </a:r>
          </a:p>
        </p:txBody>
      </p:sp>
    </p:spTree>
    <p:extLst>
      <p:ext uri="{BB962C8B-B14F-4D97-AF65-F5344CB8AC3E}">
        <p14:creationId xmlns:p14="http://schemas.microsoft.com/office/powerpoint/2010/main" val="2627122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05C7B8-82F0-4E5E-AD48-490B74EAC747}"/>
              </a:ext>
            </a:extLst>
          </p:cNvPr>
          <p:cNvSpPr>
            <a:spLocks noGrp="1"/>
          </p:cNvSpPr>
          <p:nvPr>
            <p:ph type="sldNum" sz="quarter" idx="12"/>
          </p:nvPr>
        </p:nvSpPr>
        <p:spPr/>
        <p:txBody>
          <a:bodyPr/>
          <a:lstStyle/>
          <a:p>
            <a:fld id="{BFDCA1C4-9514-7B4F-976F-D92F7E296653}" type="slidenum">
              <a:rPr lang="fr-FR" sz="800" smtClean="0"/>
              <a:pPr/>
              <a:t>27</a:t>
            </a:fld>
            <a:endParaRPr lang="fr-FR" sz="800"/>
          </a:p>
        </p:txBody>
      </p:sp>
      <p:sp>
        <p:nvSpPr>
          <p:cNvPr id="5" name="Footer Placeholder 4">
            <a:extLst>
              <a:ext uri="{FF2B5EF4-FFF2-40B4-BE49-F238E27FC236}">
                <a16:creationId xmlns:a16="http://schemas.microsoft.com/office/drawing/2014/main" id="{6B3456B7-7BFE-4A68-A3A6-7C1A31810B33}"/>
              </a:ext>
            </a:extLst>
          </p:cNvPr>
          <p:cNvSpPr>
            <a:spLocks noGrp="1"/>
          </p:cNvSpPr>
          <p:nvPr>
            <p:ph type="ftr" sz="quarter" idx="3"/>
          </p:nvPr>
        </p:nvSpPr>
        <p:spPr/>
        <p:txBody>
          <a:bodyPr/>
          <a:lstStyle/>
          <a:p>
            <a:r>
              <a:rPr lang="en-US" sz="800"/>
              <a:t>MQXFA03 Coils and Shims Review –  March14, 2019</a:t>
            </a:r>
            <a:endParaRPr lang="en-GB" sz="800" dirty="0"/>
          </a:p>
        </p:txBody>
      </p:sp>
      <p:graphicFrame>
        <p:nvGraphicFramePr>
          <p:cNvPr id="14" name="Table 13">
            <a:extLst>
              <a:ext uri="{FF2B5EF4-FFF2-40B4-BE49-F238E27FC236}">
                <a16:creationId xmlns:a16="http://schemas.microsoft.com/office/drawing/2014/main" id="{2938E828-655B-42E0-A517-1671AC5DEFFF}"/>
              </a:ext>
            </a:extLst>
          </p:cNvPr>
          <p:cNvGraphicFramePr>
            <a:graphicFrameLocks noGrp="1"/>
          </p:cNvGraphicFramePr>
          <p:nvPr>
            <p:extLst>
              <p:ext uri="{D42A27DB-BD31-4B8C-83A1-F6EECF244321}">
                <p14:modId xmlns:p14="http://schemas.microsoft.com/office/powerpoint/2010/main" val="3779113094"/>
              </p:ext>
            </p:extLst>
          </p:nvPr>
        </p:nvGraphicFramePr>
        <p:xfrm>
          <a:off x="97200" y="476672"/>
          <a:ext cx="9046801" cy="6154120"/>
        </p:xfrm>
        <a:graphic>
          <a:graphicData uri="http://schemas.openxmlformats.org/drawingml/2006/table">
            <a:tbl>
              <a:tblPr firstRow="1" bandRow="1">
                <a:tableStyleId>{3C2FFA5D-87B4-456A-9821-1D502468CF0F}</a:tableStyleId>
              </a:tblPr>
              <a:tblGrid>
                <a:gridCol w="337002">
                  <a:extLst>
                    <a:ext uri="{9D8B030D-6E8A-4147-A177-3AD203B41FA5}">
                      <a16:colId xmlns:a16="http://schemas.microsoft.com/office/drawing/2014/main" val="194705525"/>
                    </a:ext>
                  </a:extLst>
                </a:gridCol>
                <a:gridCol w="452758">
                  <a:extLst>
                    <a:ext uri="{9D8B030D-6E8A-4147-A177-3AD203B41FA5}">
                      <a16:colId xmlns:a16="http://schemas.microsoft.com/office/drawing/2014/main" val="1708443480"/>
                    </a:ext>
                  </a:extLst>
                </a:gridCol>
                <a:gridCol w="3772982">
                  <a:extLst>
                    <a:ext uri="{9D8B030D-6E8A-4147-A177-3AD203B41FA5}">
                      <a16:colId xmlns:a16="http://schemas.microsoft.com/office/drawing/2014/main" val="372439797"/>
                    </a:ext>
                  </a:extLst>
                </a:gridCol>
                <a:gridCol w="3169305">
                  <a:extLst>
                    <a:ext uri="{9D8B030D-6E8A-4147-A177-3AD203B41FA5}">
                      <a16:colId xmlns:a16="http://schemas.microsoft.com/office/drawing/2014/main" val="3981793119"/>
                    </a:ext>
                  </a:extLst>
                </a:gridCol>
                <a:gridCol w="1314754">
                  <a:extLst>
                    <a:ext uri="{9D8B030D-6E8A-4147-A177-3AD203B41FA5}">
                      <a16:colId xmlns:a16="http://schemas.microsoft.com/office/drawing/2014/main" val="924423115"/>
                    </a:ext>
                  </a:extLst>
                </a:gridCol>
              </a:tblGrid>
              <a:tr h="177475">
                <a:tc>
                  <a:txBody>
                    <a:bodyPr/>
                    <a:lstStyle/>
                    <a:p>
                      <a:pPr algn="ctr" fontAlgn="b"/>
                      <a:r>
                        <a:rPr lang="en-US" sz="1050" b="1" i="0" u="none" strike="noStrike" dirty="0">
                          <a:solidFill>
                            <a:schemeClr val="bg1"/>
                          </a:solidFill>
                          <a:effectLst/>
                          <a:latin typeface="+mn-lt"/>
                          <a:cs typeface="Arial" panose="020B0604020202020204" pitchFamily="34" charset="0"/>
                        </a:rPr>
                        <a:t>Coil</a:t>
                      </a:r>
                    </a:p>
                  </a:txBody>
                  <a:tcPr marL="758" marR="758" marT="758" marB="0" anchor="ctr"/>
                </a:tc>
                <a:tc>
                  <a:txBody>
                    <a:bodyPr/>
                    <a:lstStyle/>
                    <a:p>
                      <a:pPr algn="ctr" fontAlgn="b"/>
                      <a:r>
                        <a:rPr lang="en-US" sz="1050" b="1" i="0" u="sng" strike="noStrike" dirty="0">
                          <a:solidFill>
                            <a:schemeClr val="bg1"/>
                          </a:solidFill>
                          <a:effectLst/>
                          <a:latin typeface="+mn-lt"/>
                          <a:cs typeface="Arial" panose="020B0604020202020204" pitchFamily="34" charset="0"/>
                        </a:rPr>
                        <a:t>DR Link</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Description</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Disposition</a:t>
                      </a:r>
                    </a:p>
                  </a:txBody>
                  <a:tcPr marL="758" marR="758" marT="758" marB="0" anchor="ctr"/>
                </a:tc>
                <a:tc>
                  <a:txBody>
                    <a:bodyPr/>
                    <a:lstStyle/>
                    <a:p>
                      <a:pPr algn="ctr" fontAlgn="b"/>
                      <a:r>
                        <a:rPr lang="en-US" sz="1050" b="1" i="0" u="none" strike="noStrike" dirty="0">
                          <a:solidFill>
                            <a:schemeClr val="bg1"/>
                          </a:solidFill>
                          <a:effectLst/>
                          <a:latin typeface="+mn-lt"/>
                          <a:cs typeface="Arial" panose="020B0604020202020204" pitchFamily="34" charset="0"/>
                        </a:rPr>
                        <a:t>Traveler Name</a:t>
                      </a:r>
                    </a:p>
                  </a:txBody>
                  <a:tcPr marL="758" marR="758" marT="758" marB="0" anchor="ctr"/>
                </a:tc>
                <a:extLst>
                  <a:ext uri="{0D108BD9-81ED-4DB2-BD59-A6C34878D82A}">
                    <a16:rowId xmlns:a16="http://schemas.microsoft.com/office/drawing/2014/main" val="1202889508"/>
                  </a:ext>
                </a:extLst>
              </a:tr>
              <a:tr h="318752">
                <a:tc>
                  <a:txBody>
                    <a:bodyPr/>
                    <a:lstStyle/>
                    <a:p>
                      <a:pPr algn="l" fontAlgn="b"/>
                      <a:r>
                        <a:rPr lang="en-US" sz="1000" u="none" strike="noStrike">
                          <a:effectLst/>
                        </a:rPr>
                        <a:t>QXFA-CL-111</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2"/>
                        </a:rPr>
                        <a:t>11636</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a:effectLst/>
                        </a:rPr>
                        <a:t>Pole to pole continuity check with inner coil facing up: pole 4 to pole 5 - 7.8 olms: pole 5 to pole 6 - 3.9 olms: pole 8 to pole 9 - 0.5 olms: pole 9 to pole 10 - 21.1 olms: pole 10 to pole 11 - 4.4 olms</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9.1   Perform continuity checks using a FLUKE Multimeter with the sound function OFF. Contact Engineer (write DR) if something different than OL (Over Load) is displayed, except for "Pole segment to pole segment" (no DR needed just record resistance measurements as comment).</a:t>
                      </a:r>
                      <a:br>
                        <a:rPr lang="en-US" sz="1000" u="none" strike="noStrike" dirty="0">
                          <a:effectLst/>
                        </a:rPr>
                      </a:br>
                      <a:r>
                        <a:rPr lang="en-US" sz="1000" u="none" strike="noStrike" dirty="0">
                          <a:effectLst/>
                        </a:rPr>
                        <a:t>Rewrite step 6.1 as the revised step 9.1.</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Electrical Testing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877863311"/>
                  </a:ext>
                </a:extLst>
              </a:tr>
              <a:tr h="501298">
                <a:tc>
                  <a:txBody>
                    <a:bodyPr/>
                    <a:lstStyle/>
                    <a:p>
                      <a:pPr algn="l" fontAlgn="b"/>
                      <a:r>
                        <a:rPr lang="en-US" sz="1000" u="none" strike="noStrike">
                          <a:effectLst/>
                        </a:rPr>
                        <a:t>QXFA-CL-111</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none" strike="noStrike" dirty="0">
                          <a:effectLst/>
                          <a:hlinkClick r:id="rId3"/>
                        </a:rPr>
                        <a:t>11744</a:t>
                      </a:r>
                      <a:endParaRPr lang="en-US" sz="1000" b="0" i="0" u="none" strike="noStrike" dirty="0">
                        <a:solidFill>
                          <a:srgbClr val="000000"/>
                        </a:solidFill>
                        <a:effectLst/>
                        <a:latin typeface="Calibri" panose="020F0502020204030204" pitchFamily="34" charset="0"/>
                      </a:endParaRPr>
                    </a:p>
                  </a:txBody>
                  <a:tcPr marL="758" marR="758" marT="758" marB="0" anchor="b"/>
                </a:tc>
                <a:tc>
                  <a:txBody>
                    <a:bodyPr/>
                    <a:lstStyle/>
                    <a:p>
                      <a:pPr algn="l" fontAlgn="t"/>
                      <a:r>
                        <a:rPr lang="en-US" sz="1000" u="none" strike="noStrike">
                          <a:effectLst/>
                        </a:rPr>
                        <a:t>Template of Electrical ID is incorrect. Protection heater (PH) to coil is written as 3200V/3200V. The requirement is 3680V/3680V.</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Perform heater to coil hi-pot tests for coils QXFA110 and QXFA111. The coils have been shipped to LBNL and upon arrival are to do electrical tests per the requirement. If coils were hi-potted at 3680V and passed then no further action is needed. If coils were hi-potted at 3000V then the test needs to repeated to a voltage of 3680.</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Electrical Testing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2154195656"/>
                  </a:ext>
                </a:extLst>
              </a:tr>
              <a:tr h="647174">
                <a:tc>
                  <a:txBody>
                    <a:bodyPr/>
                    <a:lstStyle/>
                    <a:p>
                      <a:pPr algn="l" fontAlgn="b"/>
                      <a:r>
                        <a:rPr lang="en-US" sz="1000" u="none" strike="noStrike" dirty="0">
                          <a:effectLst/>
                        </a:rPr>
                        <a:t>QXFA-CL-109</a:t>
                      </a:r>
                      <a:endParaRPr lang="en-US" sz="1000" b="0" i="0" u="none" strike="noStrike" dirty="0">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4"/>
                        </a:rPr>
                        <a:t>11417</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While Steve R. and Dillon were re-spooling the cable, they came across several black spots and a couple of spots with exposed cable. The Locations are as follows: (deleted for this slide)</a:t>
                      </a:r>
                      <a:br>
                        <a:rPr lang="en-US" sz="1000" u="none" strike="noStrike" dirty="0">
                          <a:effectLst/>
                        </a:rPr>
                      </a:br>
                      <a:r>
                        <a:rPr lang="en-US" sz="1000" u="none" strike="noStrike" dirty="0">
                          <a:effectLst/>
                        </a:rPr>
                        <a:t>*will add more picture as we run into the spots while winding.*</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During winding, repair the insulation where there is the exposed cable. </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Preparation for Coil Winding and Curing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657648215"/>
                  </a:ext>
                </a:extLst>
              </a:tr>
              <a:tr h="142156">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5"/>
                        </a:rPr>
                        <a:t>11473</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While re-spooling the cable onto the special(outer) cable reel, we came across an area of exposed cable. The spot where the cable is exposed is located at 60.6 meters and is on the outside edge of the thick side of the cable. The exposed area is about 5/8 of an inch long. I would also like to note that this section of cable came from the outside edge of the vendor spool as you will be able to see from the attached pictures. </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Repair during winding</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Preparation for Coil Winding and Curing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1484822451"/>
                  </a:ext>
                </a:extLst>
              </a:tr>
              <a:tr h="206854">
                <a:tc>
                  <a:txBody>
                    <a:bodyPr/>
                    <a:lstStyle/>
                    <a:p>
                      <a:pPr algn="l" fontAlgn="b"/>
                      <a:r>
                        <a:rPr lang="en-US" sz="1000" u="none" strike="noStrike" dirty="0">
                          <a:effectLst/>
                        </a:rPr>
                        <a:t>QXFA-CL-111</a:t>
                      </a:r>
                      <a:endParaRPr lang="en-US" sz="1000" b="0" i="0" u="none" strike="noStrike" dirty="0">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6"/>
                        </a:rPr>
                        <a:t>11505</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Below is a report showing the length at which each individual spot of cable was exposed due to wear in the fiberglass sheathing.</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Repair during winding</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Preparation for Coil Winding and Curing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526464180"/>
                  </a:ext>
                </a:extLst>
              </a:tr>
              <a:tr h="142156">
                <a:tc>
                  <a:txBody>
                    <a:bodyPr/>
                    <a:lstStyle/>
                    <a:p>
                      <a:pPr algn="l" fontAlgn="b"/>
                      <a:r>
                        <a:rPr lang="en-US" sz="1000" u="none" strike="noStrike">
                          <a:effectLst/>
                        </a:rPr>
                        <a:t>QXFA-CL-109</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7"/>
                        </a:rPr>
                        <a:t>11488</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While doing the electrical test on the coil. I decided to check the continuity of the voltage taps. Voltage tap A08 on the L1 transition showed and intermittent Open. </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Take no action. For reference only.</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Reaction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2881186716"/>
                  </a:ext>
                </a:extLst>
              </a:tr>
              <a:tr h="142156">
                <a:tc>
                  <a:txBody>
                    <a:bodyPr/>
                    <a:lstStyle/>
                    <a:p>
                      <a:pPr algn="l" fontAlgn="b"/>
                      <a:r>
                        <a:rPr lang="en-US" sz="1000" u="none" strike="noStrike">
                          <a:effectLst/>
                        </a:rPr>
                        <a:t>QXFA-CL-109</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8"/>
                        </a:rPr>
                        <a:t>11492</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While preparing to install the thermal couples onto the fixture assembly and inspecting the 6m furnace, we noticed that once of the heaters on the west side of the furnace appeared to be shorted out. Fred asked that I prepare a DR and is also having the issue corrected before we start this section of the reaction process on coil 109.</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Replace heating element and ceramic insulator. Measure all heater element resistance and verify against calculated values.</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Reaction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1066415491"/>
                  </a:ext>
                </a:extLst>
              </a:tr>
            </a:tbl>
          </a:graphicData>
        </a:graphic>
      </p:graphicFrame>
      <p:sp>
        <p:nvSpPr>
          <p:cNvPr id="6" name="Title 1">
            <a:extLst>
              <a:ext uri="{FF2B5EF4-FFF2-40B4-BE49-F238E27FC236}">
                <a16:creationId xmlns:a16="http://schemas.microsoft.com/office/drawing/2014/main" id="{190786BC-3EB4-463A-B5C9-EB9721A3BDD6}"/>
              </a:ext>
            </a:extLst>
          </p:cNvPr>
          <p:cNvSpPr txBox="1">
            <a:spLocks/>
          </p:cNvSpPr>
          <p:nvPr/>
        </p:nvSpPr>
        <p:spPr>
          <a:xfrm>
            <a:off x="612000" y="0"/>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Discrepancy Reports</a:t>
            </a:r>
          </a:p>
        </p:txBody>
      </p:sp>
      <p:sp>
        <p:nvSpPr>
          <p:cNvPr id="7" name="TextBox 6">
            <a:extLst>
              <a:ext uri="{FF2B5EF4-FFF2-40B4-BE49-F238E27FC236}">
                <a16:creationId xmlns:a16="http://schemas.microsoft.com/office/drawing/2014/main" id="{3D33DF73-CF19-4CC3-858B-4F9EBC2A5518}"/>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3</a:t>
            </a:r>
          </a:p>
        </p:txBody>
      </p:sp>
    </p:spTree>
    <p:extLst>
      <p:ext uri="{BB962C8B-B14F-4D97-AF65-F5344CB8AC3E}">
        <p14:creationId xmlns:p14="http://schemas.microsoft.com/office/powerpoint/2010/main" val="3379651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05C7B8-82F0-4E5E-AD48-490B74EAC747}"/>
              </a:ext>
            </a:extLst>
          </p:cNvPr>
          <p:cNvSpPr>
            <a:spLocks noGrp="1"/>
          </p:cNvSpPr>
          <p:nvPr>
            <p:ph type="sldNum" sz="quarter" idx="12"/>
          </p:nvPr>
        </p:nvSpPr>
        <p:spPr/>
        <p:txBody>
          <a:bodyPr/>
          <a:lstStyle/>
          <a:p>
            <a:fld id="{BFDCA1C4-9514-7B4F-976F-D92F7E296653}" type="slidenum">
              <a:rPr lang="fr-FR" sz="800" smtClean="0"/>
              <a:pPr/>
              <a:t>28</a:t>
            </a:fld>
            <a:endParaRPr lang="fr-FR" sz="800"/>
          </a:p>
        </p:txBody>
      </p:sp>
      <p:sp>
        <p:nvSpPr>
          <p:cNvPr id="5" name="Footer Placeholder 4">
            <a:extLst>
              <a:ext uri="{FF2B5EF4-FFF2-40B4-BE49-F238E27FC236}">
                <a16:creationId xmlns:a16="http://schemas.microsoft.com/office/drawing/2014/main" id="{6B3456B7-7BFE-4A68-A3A6-7C1A31810B33}"/>
              </a:ext>
            </a:extLst>
          </p:cNvPr>
          <p:cNvSpPr>
            <a:spLocks noGrp="1"/>
          </p:cNvSpPr>
          <p:nvPr>
            <p:ph type="ftr" sz="quarter" idx="3"/>
          </p:nvPr>
        </p:nvSpPr>
        <p:spPr/>
        <p:txBody>
          <a:bodyPr/>
          <a:lstStyle/>
          <a:p>
            <a:r>
              <a:rPr lang="en-US" sz="800"/>
              <a:t>MQXFA03 Coils and Shims Review –  March14, 2019</a:t>
            </a:r>
            <a:endParaRPr lang="en-GB" sz="800" dirty="0"/>
          </a:p>
        </p:txBody>
      </p:sp>
      <p:graphicFrame>
        <p:nvGraphicFramePr>
          <p:cNvPr id="14" name="Table 13">
            <a:extLst>
              <a:ext uri="{FF2B5EF4-FFF2-40B4-BE49-F238E27FC236}">
                <a16:creationId xmlns:a16="http://schemas.microsoft.com/office/drawing/2014/main" id="{2938E828-655B-42E0-A517-1671AC5DEFFF}"/>
              </a:ext>
            </a:extLst>
          </p:cNvPr>
          <p:cNvGraphicFramePr>
            <a:graphicFrameLocks noGrp="1"/>
          </p:cNvGraphicFramePr>
          <p:nvPr>
            <p:extLst>
              <p:ext uri="{D42A27DB-BD31-4B8C-83A1-F6EECF244321}">
                <p14:modId xmlns:p14="http://schemas.microsoft.com/office/powerpoint/2010/main" val="566129991"/>
              </p:ext>
            </p:extLst>
          </p:nvPr>
        </p:nvGraphicFramePr>
        <p:xfrm>
          <a:off x="97200" y="476672"/>
          <a:ext cx="9046801" cy="5813262"/>
        </p:xfrm>
        <a:graphic>
          <a:graphicData uri="http://schemas.openxmlformats.org/drawingml/2006/table">
            <a:tbl>
              <a:tblPr firstRow="1" bandRow="1">
                <a:tableStyleId>{3C2FFA5D-87B4-456A-9821-1D502468CF0F}</a:tableStyleId>
              </a:tblPr>
              <a:tblGrid>
                <a:gridCol w="337002">
                  <a:extLst>
                    <a:ext uri="{9D8B030D-6E8A-4147-A177-3AD203B41FA5}">
                      <a16:colId xmlns:a16="http://schemas.microsoft.com/office/drawing/2014/main" val="194705525"/>
                    </a:ext>
                  </a:extLst>
                </a:gridCol>
                <a:gridCol w="452758">
                  <a:extLst>
                    <a:ext uri="{9D8B030D-6E8A-4147-A177-3AD203B41FA5}">
                      <a16:colId xmlns:a16="http://schemas.microsoft.com/office/drawing/2014/main" val="1708443480"/>
                    </a:ext>
                  </a:extLst>
                </a:gridCol>
                <a:gridCol w="3772982">
                  <a:extLst>
                    <a:ext uri="{9D8B030D-6E8A-4147-A177-3AD203B41FA5}">
                      <a16:colId xmlns:a16="http://schemas.microsoft.com/office/drawing/2014/main" val="372439797"/>
                    </a:ext>
                  </a:extLst>
                </a:gridCol>
                <a:gridCol w="3169305">
                  <a:extLst>
                    <a:ext uri="{9D8B030D-6E8A-4147-A177-3AD203B41FA5}">
                      <a16:colId xmlns:a16="http://schemas.microsoft.com/office/drawing/2014/main" val="3981793119"/>
                    </a:ext>
                  </a:extLst>
                </a:gridCol>
                <a:gridCol w="1314754">
                  <a:extLst>
                    <a:ext uri="{9D8B030D-6E8A-4147-A177-3AD203B41FA5}">
                      <a16:colId xmlns:a16="http://schemas.microsoft.com/office/drawing/2014/main" val="924423115"/>
                    </a:ext>
                  </a:extLst>
                </a:gridCol>
              </a:tblGrid>
              <a:tr h="177475">
                <a:tc>
                  <a:txBody>
                    <a:bodyPr/>
                    <a:lstStyle/>
                    <a:p>
                      <a:pPr algn="ctr" fontAlgn="b"/>
                      <a:r>
                        <a:rPr lang="en-US" sz="1050" b="1" i="0" u="none" strike="noStrike" dirty="0">
                          <a:solidFill>
                            <a:schemeClr val="bg1"/>
                          </a:solidFill>
                          <a:effectLst/>
                          <a:latin typeface="+mn-lt"/>
                          <a:cs typeface="Arial" panose="020B0604020202020204" pitchFamily="34" charset="0"/>
                        </a:rPr>
                        <a:t>Coil</a:t>
                      </a:r>
                    </a:p>
                  </a:txBody>
                  <a:tcPr marL="758" marR="758" marT="758" marB="0" anchor="ctr"/>
                </a:tc>
                <a:tc>
                  <a:txBody>
                    <a:bodyPr/>
                    <a:lstStyle/>
                    <a:p>
                      <a:pPr algn="ctr" fontAlgn="b"/>
                      <a:r>
                        <a:rPr lang="en-US" sz="1050" b="1" i="0" u="sng" strike="noStrike" dirty="0">
                          <a:solidFill>
                            <a:schemeClr val="bg1"/>
                          </a:solidFill>
                          <a:effectLst/>
                          <a:latin typeface="+mn-lt"/>
                          <a:cs typeface="Arial" panose="020B0604020202020204" pitchFamily="34" charset="0"/>
                        </a:rPr>
                        <a:t>DR Link</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Description</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Disposition</a:t>
                      </a:r>
                    </a:p>
                  </a:txBody>
                  <a:tcPr marL="758" marR="758" marT="758" marB="0" anchor="ctr"/>
                </a:tc>
                <a:tc>
                  <a:txBody>
                    <a:bodyPr/>
                    <a:lstStyle/>
                    <a:p>
                      <a:pPr algn="ctr" fontAlgn="b"/>
                      <a:r>
                        <a:rPr lang="en-US" sz="1050" b="1" i="0" u="none" strike="noStrike" dirty="0">
                          <a:solidFill>
                            <a:schemeClr val="bg1"/>
                          </a:solidFill>
                          <a:effectLst/>
                          <a:latin typeface="+mn-lt"/>
                          <a:cs typeface="Arial" panose="020B0604020202020204" pitchFamily="34" charset="0"/>
                        </a:rPr>
                        <a:t>Traveler Name</a:t>
                      </a:r>
                    </a:p>
                  </a:txBody>
                  <a:tcPr marL="758" marR="758" marT="758" marB="0" anchor="ctr"/>
                </a:tc>
                <a:extLst>
                  <a:ext uri="{0D108BD9-81ED-4DB2-BD59-A6C34878D82A}">
                    <a16:rowId xmlns:a16="http://schemas.microsoft.com/office/drawing/2014/main" val="1202889508"/>
                  </a:ext>
                </a:extLst>
              </a:tr>
              <a:tr h="142156">
                <a:tc>
                  <a:txBody>
                    <a:bodyPr/>
                    <a:lstStyle/>
                    <a:p>
                      <a:pPr algn="l" fontAlgn="b"/>
                      <a:r>
                        <a:rPr lang="en-US" sz="1000" u="none" strike="noStrike">
                          <a:effectLst/>
                        </a:rPr>
                        <a:t>QXFA-CL-109</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2"/>
                        </a:rPr>
                        <a:t>11581</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Accelerometer data for coil 109 was not received upon arrival at Lawrence Berkeley National lab. This occurred because the accelerometer was not properly initialized via the installation software prior to it being activated/initialized (by pushing the button on the accelerometer for a second) at the time of shipping. </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To correct this, all accelerometer that are implemented in the shipping process for QXFA coils will be initialized well before their use. </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Shipping to Lawrence Berkeley National Lab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808769575"/>
                  </a:ext>
                </a:extLst>
              </a:tr>
              <a:tr h="142156">
                <a:tc>
                  <a:txBody>
                    <a:bodyPr/>
                    <a:lstStyle/>
                    <a:p>
                      <a:pPr algn="l" fontAlgn="b"/>
                      <a:r>
                        <a:rPr lang="en-US" sz="1000" u="none" strike="noStrike">
                          <a:effectLst/>
                        </a:rPr>
                        <a:t>QXFA-CL-109</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3"/>
                        </a:rPr>
                        <a:t>11522</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During vacuuming the inner coil. Some areas of the insulation came off. Attach is a picture with a measuring tape pointing the location. The measuring tape start from the LE. </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Paint bare areas with GE Varnish, thin with alcohol as needed.</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Splice / Epoxy Impregnation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2828032120"/>
                  </a:ext>
                </a:extLst>
              </a:tr>
              <a:tr h="142156">
                <a:tc>
                  <a:txBody>
                    <a:bodyPr/>
                    <a:lstStyle/>
                    <a:p>
                      <a:pPr algn="l" fontAlgn="b"/>
                      <a:r>
                        <a:rPr lang="en-US" sz="1000" u="none" strike="noStrike">
                          <a:effectLst/>
                        </a:rPr>
                        <a:t>QXFA-CL-109</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4"/>
                        </a:rPr>
                        <a:t>11537</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a:effectLst/>
                        </a:rPr>
                        <a:t>Control thermocouple number 1 is 57 C. Average temp of all thermocouples is 60 C. Fred asked that we change the epoxy temp from 50 C to 55 C. We also need to adjust the Impregnation heater controller to be 5 degrees lower for next Impregnation.</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Increase heat of epoxy by 5C so that the difference between the tooling (60C) and epoxy (55C) temperature is 5C. </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Splice / Epoxy Impregnation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3864777830"/>
                  </a:ext>
                </a:extLst>
              </a:tr>
              <a:tr h="142156">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5"/>
                        </a:rPr>
                        <a:t>11550</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After </a:t>
                      </a:r>
                      <a:r>
                        <a:rPr lang="en-US" sz="1000" u="none" strike="noStrike" dirty="0" err="1">
                          <a:effectLst/>
                        </a:rPr>
                        <a:t>pretinning</a:t>
                      </a:r>
                      <a:r>
                        <a:rPr lang="en-US" sz="1000" u="none" strike="noStrike" dirty="0">
                          <a:effectLst/>
                        </a:rPr>
                        <a:t> the outer power lead, the outer upper corner of the tinning area had no solder on it, we cut a piece of solder to fit the area installed the tinning fixture and reran the heating cycle. </a:t>
                      </a:r>
                      <a:br>
                        <a:rPr lang="en-US" sz="1000" u="none" strike="noStrike" dirty="0">
                          <a:effectLst/>
                        </a:rPr>
                      </a:br>
                      <a:r>
                        <a:rPr lang="en-US" sz="1000" u="none" strike="noStrike" dirty="0">
                          <a:effectLst/>
                        </a:rPr>
                        <a:t>After rerunning the heating cycle, there was still a small area that didn't have solder on it. Attached a before and after picture of the power lead.</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There was an improvement in the cable tinning with the second tinning. Proceed with the next steps in the traveler.</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Splice / Epoxy Impregnation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1028786175"/>
                  </a:ext>
                </a:extLst>
              </a:tr>
              <a:tr h="142156">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6"/>
                        </a:rPr>
                        <a:t>11555</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The first layer of </a:t>
                      </a:r>
                      <a:r>
                        <a:rPr lang="en-US" sz="1000" u="none" strike="noStrike" dirty="0" err="1">
                          <a:effectLst/>
                        </a:rPr>
                        <a:t>kapton</a:t>
                      </a:r>
                      <a:r>
                        <a:rPr lang="en-US" sz="1000" u="none" strike="noStrike" dirty="0">
                          <a:effectLst/>
                        </a:rPr>
                        <a:t> used is the wrong thickness (0.002mil).</a:t>
                      </a:r>
                      <a:br>
                        <a:rPr lang="en-US" sz="1000" u="none" strike="noStrike" dirty="0">
                          <a:effectLst/>
                        </a:rPr>
                      </a:br>
                      <a:r>
                        <a:rPr lang="en-US" sz="1000" u="none" strike="noStrike" dirty="0">
                          <a:effectLst/>
                        </a:rPr>
                        <a:t>Attached is a photo to show the completed work.</a:t>
                      </a:r>
                      <a:br>
                        <a:rPr lang="en-US" sz="1000" u="none" strike="noStrike" dirty="0">
                          <a:effectLst/>
                        </a:rPr>
                      </a:br>
                      <a:r>
                        <a:rPr lang="en-US" sz="1000" u="none" strike="noStrike" dirty="0">
                          <a:effectLst/>
                        </a:rPr>
                        <a:t>Please note that this first layer was has been glued to the lead with </a:t>
                      </a:r>
                      <a:r>
                        <a:rPr lang="en-US" sz="1000" u="none" strike="noStrike" dirty="0" err="1">
                          <a:effectLst/>
                        </a:rPr>
                        <a:t>locktite</a:t>
                      </a:r>
                      <a:r>
                        <a:rPr lang="en-US" sz="1000" u="none" strike="noStrike" dirty="0">
                          <a:effectLst/>
                        </a:rPr>
                        <a:t> 404.</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Add a 1 mil layer of Kapton onto the second layer of 3 mil Kapton with a minimal amount of Loctite 404 and install per the traveler. The additional 1 mil layer will makeup the difference lost by using the 2 mil Kapton on the first layer.</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Splice / Epoxy Impregnation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134284029"/>
                  </a:ext>
                </a:extLst>
              </a:tr>
              <a:tr h="142156">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7"/>
                        </a:rPr>
                        <a:t>11567</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In the process of tinning one of the leads I applied too much solder and needed to remove some using the wick method. The wick stuck to the solder and when I pulled it off I broke the lead.</a:t>
                      </a:r>
                      <a:br>
                        <a:rPr lang="en-US" sz="1000" u="none" strike="noStrike" dirty="0">
                          <a:effectLst/>
                        </a:rPr>
                      </a:br>
                      <a:r>
                        <a:rPr lang="en-US" sz="1000" u="none" strike="noStrike" dirty="0">
                          <a:effectLst/>
                        </a:rPr>
                        <a:t>The photo attached will show what has happened.</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Pre-tin the solder pad and voltage tap trace wire. Make a bronze jumper and connect the solder pad and voltage tap wire trace. Cover with 1/2 mil Kapton assembly tape. The repair has been completed and reviewed by Fred Nobrega and Steve Krave. Photo of repaired trace attached.</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Splice / Epoxy Impregnation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1699350466"/>
                  </a:ext>
                </a:extLst>
              </a:tr>
              <a:tr h="142156">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8"/>
                        </a:rPr>
                        <a:t>11571</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After inspection of the wedges while taping the ends we have found a couple inches of glass that broke/fell off.</a:t>
                      </a:r>
                      <a:br>
                        <a:rPr lang="en-US" sz="1000" u="none" strike="noStrike" dirty="0">
                          <a:effectLst/>
                        </a:rPr>
                      </a:br>
                      <a:r>
                        <a:rPr lang="en-US" sz="1000" u="none" strike="noStrike" dirty="0">
                          <a:effectLst/>
                        </a:rPr>
                        <a:t>Please see attached photo for further details.</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Trim small piece of 3 mil S-glass and lightly tape over affected area.</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Splice / Epoxy Impregnation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892043866"/>
                  </a:ext>
                </a:extLst>
              </a:tr>
              <a:tr h="142156">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9"/>
                        </a:rPr>
                        <a:t>11574</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a:effectLst/>
                        </a:rPr>
                        <a:t>When trying to pretin the inner coil main lead VTA01, VT tap broke off.</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Solder tap extension to tap. Exercise caution to ensure minimal buildup of material thickness in region of repair.</a:t>
                      </a:r>
                      <a:br>
                        <a:rPr lang="en-US" sz="1000" u="none" strike="noStrike" dirty="0">
                          <a:effectLst/>
                        </a:rPr>
                      </a:br>
                      <a:r>
                        <a:rPr lang="en-US" sz="1000" u="none" strike="noStrike" dirty="0">
                          <a:effectLst/>
                        </a:rPr>
                        <a:t>Repair has been completed successfully. Photos to be added.</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Splice / Epoxy Impregnation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2798236256"/>
                  </a:ext>
                </a:extLst>
              </a:tr>
            </a:tbl>
          </a:graphicData>
        </a:graphic>
      </p:graphicFrame>
      <p:sp>
        <p:nvSpPr>
          <p:cNvPr id="6" name="Title 1">
            <a:extLst>
              <a:ext uri="{FF2B5EF4-FFF2-40B4-BE49-F238E27FC236}">
                <a16:creationId xmlns:a16="http://schemas.microsoft.com/office/drawing/2014/main" id="{190786BC-3EB4-463A-B5C9-EB9721A3BDD6}"/>
              </a:ext>
            </a:extLst>
          </p:cNvPr>
          <p:cNvSpPr txBox="1">
            <a:spLocks/>
          </p:cNvSpPr>
          <p:nvPr/>
        </p:nvSpPr>
        <p:spPr>
          <a:xfrm>
            <a:off x="612000" y="0"/>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Discrepancy Reports</a:t>
            </a:r>
          </a:p>
        </p:txBody>
      </p:sp>
      <p:sp>
        <p:nvSpPr>
          <p:cNvPr id="7" name="TextBox 6">
            <a:extLst>
              <a:ext uri="{FF2B5EF4-FFF2-40B4-BE49-F238E27FC236}">
                <a16:creationId xmlns:a16="http://schemas.microsoft.com/office/drawing/2014/main" id="{3D33DF73-CF19-4CC3-858B-4F9EBC2A5518}"/>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3</a:t>
            </a:r>
          </a:p>
        </p:txBody>
      </p:sp>
    </p:spTree>
    <p:extLst>
      <p:ext uri="{BB962C8B-B14F-4D97-AF65-F5344CB8AC3E}">
        <p14:creationId xmlns:p14="http://schemas.microsoft.com/office/powerpoint/2010/main" val="2634710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05C7B8-82F0-4E5E-AD48-490B74EAC747}"/>
              </a:ext>
            </a:extLst>
          </p:cNvPr>
          <p:cNvSpPr>
            <a:spLocks noGrp="1"/>
          </p:cNvSpPr>
          <p:nvPr>
            <p:ph type="sldNum" sz="quarter" idx="12"/>
          </p:nvPr>
        </p:nvSpPr>
        <p:spPr/>
        <p:txBody>
          <a:bodyPr/>
          <a:lstStyle/>
          <a:p>
            <a:fld id="{BFDCA1C4-9514-7B4F-976F-D92F7E296653}" type="slidenum">
              <a:rPr lang="fr-FR" sz="800" smtClean="0"/>
              <a:pPr/>
              <a:t>29</a:t>
            </a:fld>
            <a:endParaRPr lang="fr-FR" sz="800"/>
          </a:p>
        </p:txBody>
      </p:sp>
      <p:sp>
        <p:nvSpPr>
          <p:cNvPr id="5" name="Footer Placeholder 4">
            <a:extLst>
              <a:ext uri="{FF2B5EF4-FFF2-40B4-BE49-F238E27FC236}">
                <a16:creationId xmlns:a16="http://schemas.microsoft.com/office/drawing/2014/main" id="{6B3456B7-7BFE-4A68-A3A6-7C1A31810B33}"/>
              </a:ext>
            </a:extLst>
          </p:cNvPr>
          <p:cNvSpPr>
            <a:spLocks noGrp="1"/>
          </p:cNvSpPr>
          <p:nvPr>
            <p:ph type="ftr" sz="quarter" idx="3"/>
          </p:nvPr>
        </p:nvSpPr>
        <p:spPr/>
        <p:txBody>
          <a:bodyPr/>
          <a:lstStyle/>
          <a:p>
            <a:r>
              <a:rPr lang="en-US" sz="800"/>
              <a:t>MQXFA03 Coils and Shims Review –  March14, 2019</a:t>
            </a:r>
            <a:endParaRPr lang="en-GB" sz="800" dirty="0"/>
          </a:p>
        </p:txBody>
      </p:sp>
      <p:graphicFrame>
        <p:nvGraphicFramePr>
          <p:cNvPr id="14" name="Table 13">
            <a:extLst>
              <a:ext uri="{FF2B5EF4-FFF2-40B4-BE49-F238E27FC236}">
                <a16:creationId xmlns:a16="http://schemas.microsoft.com/office/drawing/2014/main" id="{2938E828-655B-42E0-A517-1671AC5DEFFF}"/>
              </a:ext>
            </a:extLst>
          </p:cNvPr>
          <p:cNvGraphicFramePr>
            <a:graphicFrameLocks noGrp="1"/>
          </p:cNvGraphicFramePr>
          <p:nvPr>
            <p:extLst>
              <p:ext uri="{D42A27DB-BD31-4B8C-83A1-F6EECF244321}">
                <p14:modId xmlns:p14="http://schemas.microsoft.com/office/powerpoint/2010/main" val="306260381"/>
              </p:ext>
            </p:extLst>
          </p:nvPr>
        </p:nvGraphicFramePr>
        <p:xfrm>
          <a:off x="97200" y="476672"/>
          <a:ext cx="9046801" cy="1999472"/>
        </p:xfrm>
        <a:graphic>
          <a:graphicData uri="http://schemas.openxmlformats.org/drawingml/2006/table">
            <a:tbl>
              <a:tblPr firstRow="1" bandRow="1">
                <a:tableStyleId>{3C2FFA5D-87B4-456A-9821-1D502468CF0F}</a:tableStyleId>
              </a:tblPr>
              <a:tblGrid>
                <a:gridCol w="337002">
                  <a:extLst>
                    <a:ext uri="{9D8B030D-6E8A-4147-A177-3AD203B41FA5}">
                      <a16:colId xmlns:a16="http://schemas.microsoft.com/office/drawing/2014/main" val="194705525"/>
                    </a:ext>
                  </a:extLst>
                </a:gridCol>
                <a:gridCol w="452758">
                  <a:extLst>
                    <a:ext uri="{9D8B030D-6E8A-4147-A177-3AD203B41FA5}">
                      <a16:colId xmlns:a16="http://schemas.microsoft.com/office/drawing/2014/main" val="1708443480"/>
                    </a:ext>
                  </a:extLst>
                </a:gridCol>
                <a:gridCol w="3772982">
                  <a:extLst>
                    <a:ext uri="{9D8B030D-6E8A-4147-A177-3AD203B41FA5}">
                      <a16:colId xmlns:a16="http://schemas.microsoft.com/office/drawing/2014/main" val="372439797"/>
                    </a:ext>
                  </a:extLst>
                </a:gridCol>
                <a:gridCol w="3169305">
                  <a:extLst>
                    <a:ext uri="{9D8B030D-6E8A-4147-A177-3AD203B41FA5}">
                      <a16:colId xmlns:a16="http://schemas.microsoft.com/office/drawing/2014/main" val="3981793119"/>
                    </a:ext>
                  </a:extLst>
                </a:gridCol>
                <a:gridCol w="1314754">
                  <a:extLst>
                    <a:ext uri="{9D8B030D-6E8A-4147-A177-3AD203B41FA5}">
                      <a16:colId xmlns:a16="http://schemas.microsoft.com/office/drawing/2014/main" val="924423115"/>
                    </a:ext>
                  </a:extLst>
                </a:gridCol>
              </a:tblGrid>
              <a:tr h="177475">
                <a:tc>
                  <a:txBody>
                    <a:bodyPr/>
                    <a:lstStyle/>
                    <a:p>
                      <a:pPr algn="ctr" fontAlgn="b"/>
                      <a:r>
                        <a:rPr lang="en-US" sz="1050" b="1" i="0" u="none" strike="noStrike" dirty="0">
                          <a:solidFill>
                            <a:schemeClr val="bg1"/>
                          </a:solidFill>
                          <a:effectLst/>
                          <a:latin typeface="+mn-lt"/>
                          <a:cs typeface="Arial" panose="020B0604020202020204" pitchFamily="34" charset="0"/>
                        </a:rPr>
                        <a:t>Coil</a:t>
                      </a:r>
                    </a:p>
                  </a:txBody>
                  <a:tcPr marL="758" marR="758" marT="758" marB="0" anchor="ctr"/>
                </a:tc>
                <a:tc>
                  <a:txBody>
                    <a:bodyPr/>
                    <a:lstStyle/>
                    <a:p>
                      <a:pPr algn="ctr" fontAlgn="b"/>
                      <a:r>
                        <a:rPr lang="en-US" sz="1050" b="1" i="0" u="sng" strike="noStrike" dirty="0">
                          <a:solidFill>
                            <a:schemeClr val="bg1"/>
                          </a:solidFill>
                          <a:effectLst/>
                          <a:latin typeface="+mn-lt"/>
                          <a:cs typeface="Arial" panose="020B0604020202020204" pitchFamily="34" charset="0"/>
                        </a:rPr>
                        <a:t>DR Link</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Description</a:t>
                      </a:r>
                    </a:p>
                  </a:txBody>
                  <a:tcPr marL="758" marR="758" marT="758" marB="0" anchor="ctr"/>
                </a:tc>
                <a:tc>
                  <a:txBody>
                    <a:bodyPr/>
                    <a:lstStyle/>
                    <a:p>
                      <a:pPr algn="ctr" fontAlgn="t"/>
                      <a:r>
                        <a:rPr lang="en-US" sz="1050" b="1" i="0" u="none" strike="noStrike" dirty="0">
                          <a:solidFill>
                            <a:schemeClr val="bg1"/>
                          </a:solidFill>
                          <a:effectLst/>
                          <a:latin typeface="+mn-lt"/>
                          <a:cs typeface="Arial" panose="020B0604020202020204" pitchFamily="34" charset="0"/>
                        </a:rPr>
                        <a:t>Disposition</a:t>
                      </a:r>
                    </a:p>
                  </a:txBody>
                  <a:tcPr marL="758" marR="758" marT="758" marB="0" anchor="ctr"/>
                </a:tc>
                <a:tc>
                  <a:txBody>
                    <a:bodyPr/>
                    <a:lstStyle/>
                    <a:p>
                      <a:pPr algn="ctr" fontAlgn="b"/>
                      <a:r>
                        <a:rPr lang="en-US" sz="1050" b="1" i="0" u="none" strike="noStrike" dirty="0">
                          <a:solidFill>
                            <a:schemeClr val="bg1"/>
                          </a:solidFill>
                          <a:effectLst/>
                          <a:latin typeface="+mn-lt"/>
                          <a:cs typeface="Arial" panose="020B0604020202020204" pitchFamily="34" charset="0"/>
                        </a:rPr>
                        <a:t>Traveler Name</a:t>
                      </a:r>
                    </a:p>
                  </a:txBody>
                  <a:tcPr marL="758" marR="758" marT="758" marB="0" anchor="ctr"/>
                </a:tc>
                <a:extLst>
                  <a:ext uri="{0D108BD9-81ED-4DB2-BD59-A6C34878D82A}">
                    <a16:rowId xmlns:a16="http://schemas.microsoft.com/office/drawing/2014/main" val="1202889508"/>
                  </a:ext>
                </a:extLst>
              </a:tr>
              <a:tr h="142156">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2"/>
                        </a:rPr>
                        <a:t>11593</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The peristaltic pump was not set to 20 ml/minute. Instead the pump value of 60 ml/minute was used for an effective flow rate of 30 ml/min. The coil filled with epoxy in 2.5 hours. Typical fill time is 4 hours.</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Complete impregnation process. </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Splice / Epoxy Impregnation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4012317091"/>
                  </a:ext>
                </a:extLst>
              </a:tr>
              <a:tr h="142156">
                <a:tc>
                  <a:txBody>
                    <a:bodyPr/>
                    <a:lstStyle/>
                    <a:p>
                      <a:pPr algn="l" fontAlgn="b"/>
                      <a:r>
                        <a:rPr lang="en-US" sz="1000" u="none" strike="noStrike">
                          <a:effectLst/>
                        </a:rPr>
                        <a:t>QXFA-CL-110</a:t>
                      </a:r>
                      <a:endParaRPr lang="en-US" sz="1000" b="0" i="0" u="none" strike="noStrike">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3"/>
                        </a:rPr>
                        <a:t>11596</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a:effectLst/>
                        </a:rPr>
                        <a:t>Over temperature event occurred while ramping from 110C to 125C causing the controller of the epoxy cure cycle to shut down as programed.</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a:effectLst/>
                        </a:rPr>
                        <a:t>Resume cure cycle at 125C. Set over temperature to 170C from 160C. After the cure cycle is complete, inspect T/C connections and attachment points. Verify that the T/C's are properly attached. Report findings.</a:t>
                      </a:r>
                      <a:endParaRPr lang="en-US" sz="1000" b="0" i="0" u="none" strike="noStrike">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a:effectLst/>
                        </a:rPr>
                        <a:t>HL-LHC Magnet QXFA Splice / Epoxy Impregnation Traveler</a:t>
                      </a:r>
                      <a:endParaRPr lang="en-US" sz="1000" b="0" i="0" u="none" strike="noStrike">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451462218"/>
                  </a:ext>
                </a:extLst>
              </a:tr>
              <a:tr h="142156">
                <a:tc>
                  <a:txBody>
                    <a:bodyPr/>
                    <a:lstStyle/>
                    <a:p>
                      <a:pPr algn="l" fontAlgn="b"/>
                      <a:r>
                        <a:rPr lang="en-US" sz="1000" u="none" strike="noStrike" dirty="0">
                          <a:effectLst/>
                        </a:rPr>
                        <a:t>QXFA-CL-111</a:t>
                      </a:r>
                      <a:endParaRPr lang="en-US" sz="1000" b="0" i="0" u="none" strike="noStrike" dirty="0">
                        <a:solidFill>
                          <a:srgbClr val="000000"/>
                        </a:solidFill>
                        <a:effectLst/>
                        <a:latin typeface="Calibri" panose="020F0502020204030204" pitchFamily="34" charset="0"/>
                      </a:endParaRPr>
                    </a:p>
                  </a:txBody>
                  <a:tcPr marL="758" marR="758" marT="758" marB="0" anchor="b"/>
                </a:tc>
                <a:tc>
                  <a:txBody>
                    <a:bodyPr/>
                    <a:lstStyle/>
                    <a:p>
                      <a:pPr algn="l" fontAlgn="b"/>
                      <a:r>
                        <a:rPr lang="en-US" sz="1000" u="sng" strike="noStrike" dirty="0">
                          <a:effectLst/>
                          <a:hlinkClick r:id="rId4"/>
                        </a:rPr>
                        <a:t>11625</a:t>
                      </a:r>
                      <a:endParaRPr lang="en-US" sz="1000" b="0" i="0" u="sng" strike="noStrike" dirty="0">
                        <a:solidFill>
                          <a:srgbClr val="0563C1"/>
                        </a:solidFill>
                        <a:effectLst/>
                        <a:latin typeface="Calibri" panose="020F0502020204030204" pitchFamily="34" charset="0"/>
                      </a:endParaRPr>
                    </a:p>
                  </a:txBody>
                  <a:tcPr marL="758" marR="758" marT="758" marB="0" anchor="b"/>
                </a:tc>
                <a:tc>
                  <a:txBody>
                    <a:bodyPr/>
                    <a:lstStyle/>
                    <a:p>
                      <a:pPr algn="l" fontAlgn="t"/>
                      <a:r>
                        <a:rPr lang="en-US" sz="1000" u="none" strike="noStrike" dirty="0">
                          <a:effectLst/>
                        </a:rPr>
                        <a:t>During installation of 2nd layer of Kapton onto inner power lead, voltage tap A2 partially broke off below power lead.</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t"/>
                      <a:r>
                        <a:rPr lang="en-US" sz="1000" u="none" strike="noStrike" dirty="0">
                          <a:effectLst/>
                        </a:rPr>
                        <a:t>Trim excess VT flag. Pre-tin and solder new VT flag on top of existing VT. Add appropriate relief to underside of G-11 insulating spacer at installation.</a:t>
                      </a:r>
                      <a:endParaRPr lang="en-US" sz="1000" b="0" i="0" u="none" strike="noStrike" dirty="0">
                        <a:solidFill>
                          <a:srgbClr val="000000"/>
                        </a:solidFill>
                        <a:effectLst/>
                        <a:latin typeface="Calibri" panose="020F0502020204030204" pitchFamily="34" charset="0"/>
                      </a:endParaRPr>
                    </a:p>
                  </a:txBody>
                  <a:tcPr marL="758" marR="758" marT="758" marB="0"/>
                </a:tc>
                <a:tc>
                  <a:txBody>
                    <a:bodyPr/>
                    <a:lstStyle/>
                    <a:p>
                      <a:pPr algn="l" fontAlgn="b"/>
                      <a:r>
                        <a:rPr lang="en-US" sz="1000" u="none" strike="noStrike" dirty="0">
                          <a:effectLst/>
                        </a:rPr>
                        <a:t>HL-LHC Magnet QXFA Splice / Epoxy Impregnation Traveler</a:t>
                      </a:r>
                      <a:endParaRPr lang="en-US" sz="1000" b="0" i="0" u="none" strike="noStrike" dirty="0">
                        <a:solidFill>
                          <a:srgbClr val="000000"/>
                        </a:solidFill>
                        <a:effectLst/>
                        <a:latin typeface="Calibri" panose="020F0502020204030204" pitchFamily="34" charset="0"/>
                      </a:endParaRPr>
                    </a:p>
                  </a:txBody>
                  <a:tcPr marL="758" marR="758" marT="758" marB="0" anchor="b"/>
                </a:tc>
                <a:extLst>
                  <a:ext uri="{0D108BD9-81ED-4DB2-BD59-A6C34878D82A}">
                    <a16:rowId xmlns:a16="http://schemas.microsoft.com/office/drawing/2014/main" val="1156865599"/>
                  </a:ext>
                </a:extLst>
              </a:tr>
            </a:tbl>
          </a:graphicData>
        </a:graphic>
      </p:graphicFrame>
      <p:sp>
        <p:nvSpPr>
          <p:cNvPr id="6" name="Title 1">
            <a:extLst>
              <a:ext uri="{FF2B5EF4-FFF2-40B4-BE49-F238E27FC236}">
                <a16:creationId xmlns:a16="http://schemas.microsoft.com/office/drawing/2014/main" id="{190786BC-3EB4-463A-B5C9-EB9721A3BDD6}"/>
              </a:ext>
            </a:extLst>
          </p:cNvPr>
          <p:cNvSpPr txBox="1">
            <a:spLocks/>
          </p:cNvSpPr>
          <p:nvPr/>
        </p:nvSpPr>
        <p:spPr>
          <a:xfrm>
            <a:off x="612000" y="0"/>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Discrepancy Reports</a:t>
            </a:r>
          </a:p>
        </p:txBody>
      </p:sp>
      <p:sp>
        <p:nvSpPr>
          <p:cNvPr id="7" name="TextBox 6">
            <a:extLst>
              <a:ext uri="{FF2B5EF4-FFF2-40B4-BE49-F238E27FC236}">
                <a16:creationId xmlns:a16="http://schemas.microsoft.com/office/drawing/2014/main" id="{3D33DF73-CF19-4CC3-858B-4F9EBC2A5518}"/>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3</a:t>
            </a:r>
          </a:p>
        </p:txBody>
      </p:sp>
    </p:spTree>
    <p:extLst>
      <p:ext uri="{BB962C8B-B14F-4D97-AF65-F5344CB8AC3E}">
        <p14:creationId xmlns:p14="http://schemas.microsoft.com/office/powerpoint/2010/main" val="3638105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7EE1-26E4-474F-93EB-3673219A8F44}"/>
              </a:ext>
            </a:extLst>
          </p:cNvPr>
          <p:cNvSpPr>
            <a:spLocks noGrp="1"/>
          </p:cNvSpPr>
          <p:nvPr>
            <p:ph type="title"/>
          </p:nvPr>
        </p:nvSpPr>
        <p:spPr/>
        <p:txBody>
          <a:bodyPr/>
          <a:lstStyle/>
          <a:p>
            <a:r>
              <a:rPr lang="en-US" dirty="0"/>
              <a:t>Charges</a:t>
            </a:r>
          </a:p>
        </p:txBody>
      </p:sp>
      <p:sp>
        <p:nvSpPr>
          <p:cNvPr id="3" name="Content Placeholder 2">
            <a:extLst>
              <a:ext uri="{FF2B5EF4-FFF2-40B4-BE49-F238E27FC236}">
                <a16:creationId xmlns:a16="http://schemas.microsoft.com/office/drawing/2014/main" id="{BE774DC8-D633-1644-990B-B0D39BD5EB60}"/>
              </a:ext>
            </a:extLst>
          </p:cNvPr>
          <p:cNvSpPr>
            <a:spLocks noGrp="1"/>
          </p:cNvSpPr>
          <p:nvPr>
            <p:ph idx="1"/>
          </p:nvPr>
        </p:nvSpPr>
        <p:spPr>
          <a:xfrm>
            <a:off x="612000" y="1219200"/>
            <a:ext cx="8208472" cy="4906963"/>
          </a:xfrm>
        </p:spPr>
        <p:txBody>
          <a:bodyPr>
            <a:normAutofit fontScale="70000" lnSpcReduction="20000"/>
          </a:bodyPr>
          <a:lstStyle/>
          <a:p>
            <a:pPr marL="514350" lvl="0" indent="-514350">
              <a:buFont typeface="+mj-lt"/>
              <a:buAutoNum type="arabicPeriod"/>
            </a:pPr>
            <a:r>
              <a:rPr lang="en-US" dirty="0"/>
              <a:t>Do coils </a:t>
            </a:r>
            <a:r>
              <a:rPr lang="en-US" sz="2900" b="1" dirty="0"/>
              <a:t>109, 110, 111</a:t>
            </a:r>
            <a:r>
              <a:rPr lang="en-US" dirty="0"/>
              <a:t>, and 202 meet MQXFA coil specifications [2]? </a:t>
            </a:r>
          </a:p>
          <a:p>
            <a:pPr marL="514350" lvl="0" indent="-514350">
              <a:buFont typeface="+mj-lt"/>
              <a:buAutoNum type="arabicPeriod"/>
            </a:pPr>
            <a:r>
              <a:rPr lang="en-US" dirty="0"/>
              <a:t>Are conductor/coil fabrication and QC data of the proposed coils adequate for a thorough evaluation and for allowing MQXFA03 to meet MQXFA requirements [1]?</a:t>
            </a:r>
          </a:p>
          <a:p>
            <a:pPr marL="514350" lvl="0" indent="-514350">
              <a:buFont typeface="+mj-lt"/>
              <a:buAutoNum type="arabicPeriod"/>
            </a:pPr>
            <a:r>
              <a:rPr lang="en-US" dirty="0"/>
              <a:t>Are there major non-conformities?  If answer is yes, have they been adequately documented and processed? </a:t>
            </a:r>
          </a:p>
          <a:p>
            <a:pPr marL="514350" lvl="0" indent="-514350">
              <a:buFont typeface="+mj-lt"/>
              <a:buAutoNum type="arabicPeriod"/>
            </a:pPr>
            <a:r>
              <a:rPr lang="en-US" dirty="0">
                <a:solidFill>
                  <a:schemeClr val="bg1">
                    <a:lumMod val="65000"/>
                  </a:schemeClr>
                </a:solidFill>
              </a:rPr>
              <a:t>Is the proposed coil-shim plan properly based on CMM measurements, including measurements of coil ends?</a:t>
            </a:r>
          </a:p>
          <a:p>
            <a:pPr marL="514350" lvl="0" indent="-514350">
              <a:buFont typeface="+mj-lt"/>
              <a:buAutoNum type="arabicPeriod"/>
            </a:pPr>
            <a:r>
              <a:rPr lang="en-US" dirty="0">
                <a:solidFill>
                  <a:schemeClr val="bg1">
                    <a:lumMod val="65000"/>
                  </a:schemeClr>
                </a:solidFill>
              </a:rPr>
              <a:t>Is the proposed coil-shim plan adequate for allowing MQXFA03 to meet MQXFA requirements [1]? </a:t>
            </a:r>
          </a:p>
          <a:p>
            <a:pPr marL="514350" indent="-514350">
              <a:buFont typeface="+mj-lt"/>
              <a:buAutoNum type="arabicPeriod"/>
            </a:pPr>
            <a:r>
              <a:rPr lang="en-US" dirty="0"/>
              <a:t>Do you have any other comment or recommendation regarding conductor, coils or coil-shim plan for allowing MQXFA03 to meet MQXFA requirements [1]?</a:t>
            </a:r>
          </a:p>
          <a:p>
            <a:pPr marL="0" indent="0">
              <a:buNone/>
            </a:pPr>
            <a:r>
              <a:rPr lang="en-US" dirty="0"/>
              <a:t> </a:t>
            </a:r>
          </a:p>
          <a:p>
            <a:pPr marL="0" lvl="0" indent="0">
              <a:spcAft>
                <a:spcPts val="600"/>
              </a:spcAft>
              <a:buNone/>
            </a:pPr>
            <a:r>
              <a:rPr lang="en-US" sz="2300" dirty="0"/>
              <a:t>	[1] </a:t>
            </a:r>
            <a:r>
              <a:rPr lang="en-US" sz="2300" i="1" dirty="0"/>
              <a:t>MQXFA Functional Requirement Specification</a:t>
            </a:r>
            <a:r>
              <a:rPr lang="en-US" sz="2300" dirty="0"/>
              <a:t>, US-HiLumi-doc-36. </a:t>
            </a:r>
          </a:p>
          <a:p>
            <a:pPr marL="0" lvl="0" indent="0">
              <a:buNone/>
            </a:pPr>
            <a:r>
              <a:rPr lang="en-US" sz="2300" dirty="0"/>
              <a:t>	[2] </a:t>
            </a:r>
            <a:r>
              <a:rPr lang="en-US" sz="2300" i="1" dirty="0"/>
              <a:t>MQXFA Final Design Report</a:t>
            </a:r>
            <a:r>
              <a:rPr lang="en-US" sz="2300" dirty="0"/>
              <a:t>, US-HiLumi-doc-948 section 5.1.1 </a:t>
            </a:r>
          </a:p>
          <a:p>
            <a:pPr marL="0" indent="0">
              <a:buNone/>
            </a:pPr>
            <a:r>
              <a:rPr lang="en-US" sz="2300" dirty="0"/>
              <a:t>     	     and </a:t>
            </a:r>
            <a:r>
              <a:rPr lang="en-US" sz="2300" i="1" dirty="0"/>
              <a:t>QXFA Coil Fabrication Electrical QA</a:t>
            </a:r>
            <a:r>
              <a:rPr lang="en-US" sz="2300" dirty="0"/>
              <a:t>, US-HiLumi-doc-521 step 16.</a:t>
            </a:r>
          </a:p>
          <a:p>
            <a:pPr marL="514350" indent="-514350">
              <a:buFont typeface="+mj-lt"/>
              <a:buAutoNum type="arabicPeriod"/>
            </a:pPr>
            <a:endParaRPr lang="en-US" dirty="0"/>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C0422D55-4193-104A-8D0D-2DD7F1FB1567}"/>
              </a:ext>
            </a:extLst>
          </p:cNvPr>
          <p:cNvSpPr>
            <a:spLocks noGrp="1"/>
          </p:cNvSpPr>
          <p:nvPr>
            <p:ph type="sldNum" sz="quarter" idx="12"/>
          </p:nvPr>
        </p:nvSpPr>
        <p:spPr/>
        <p:txBody>
          <a:bodyPr/>
          <a:lstStyle/>
          <a:p>
            <a:fld id="{BFDCA1C4-9514-7B4F-976F-D92F7E296653}" type="slidenum">
              <a:rPr lang="fr-FR" smtClean="0"/>
              <a:pPr/>
              <a:t>3</a:t>
            </a:fld>
            <a:endParaRPr lang="fr-FR"/>
          </a:p>
        </p:txBody>
      </p:sp>
      <p:sp>
        <p:nvSpPr>
          <p:cNvPr id="7" name="Footer Placeholder 4">
            <a:extLst>
              <a:ext uri="{FF2B5EF4-FFF2-40B4-BE49-F238E27FC236}">
                <a16:creationId xmlns:a16="http://schemas.microsoft.com/office/drawing/2014/main" id="{5B6037E2-D4A7-3044-85AE-F34D35449A3A}"/>
              </a:ext>
            </a:extLst>
          </p:cNvPr>
          <p:cNvSpPr>
            <a:spLocks noGrp="1"/>
          </p:cNvSpPr>
          <p:nvPr>
            <p:ph type="ftr" sz="quarter" idx="3"/>
          </p:nvPr>
        </p:nvSpPr>
        <p:spPr>
          <a:xfrm>
            <a:off x="1981200" y="6356350"/>
            <a:ext cx="6550800" cy="360000"/>
          </a:xfrm>
        </p:spPr>
        <p:txBody>
          <a:bodyPr/>
          <a:lstStyle/>
          <a:p>
            <a:r>
              <a:rPr lang="en-US"/>
              <a:t>MQXFA03 Coils and Shims Review –  March14, 2019</a:t>
            </a:r>
            <a:endParaRPr lang="en-GB" dirty="0"/>
          </a:p>
        </p:txBody>
      </p:sp>
    </p:spTree>
    <p:extLst>
      <p:ext uri="{BB962C8B-B14F-4D97-AF65-F5344CB8AC3E}">
        <p14:creationId xmlns:p14="http://schemas.microsoft.com/office/powerpoint/2010/main" val="376792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9DD7-08AC-493E-B2EE-DDF0E3C353AD}"/>
              </a:ext>
            </a:extLst>
          </p:cNvPr>
          <p:cNvSpPr>
            <a:spLocks noGrp="1"/>
          </p:cNvSpPr>
          <p:nvPr>
            <p:ph type="title"/>
          </p:nvPr>
        </p:nvSpPr>
        <p:spPr>
          <a:xfrm>
            <a:off x="612000" y="180000"/>
            <a:ext cx="7920000" cy="720000"/>
          </a:xfrm>
        </p:spPr>
        <p:txBody>
          <a:bodyPr/>
          <a:lstStyle/>
          <a:p>
            <a:r>
              <a:rPr lang="en-US" dirty="0"/>
              <a:t>Pole Gap</a:t>
            </a:r>
          </a:p>
        </p:txBody>
      </p:sp>
      <p:sp>
        <p:nvSpPr>
          <p:cNvPr id="4" name="Slide Number Placeholder 3">
            <a:extLst>
              <a:ext uri="{FF2B5EF4-FFF2-40B4-BE49-F238E27FC236}">
                <a16:creationId xmlns:a16="http://schemas.microsoft.com/office/drawing/2014/main" id="{E3EB5309-62EE-45B9-8496-E04B8F156DA0}"/>
              </a:ext>
            </a:extLst>
          </p:cNvPr>
          <p:cNvSpPr>
            <a:spLocks noGrp="1"/>
          </p:cNvSpPr>
          <p:nvPr>
            <p:ph type="sldNum" sz="quarter" idx="12"/>
          </p:nvPr>
        </p:nvSpPr>
        <p:spPr/>
        <p:txBody>
          <a:bodyPr/>
          <a:lstStyle/>
          <a:p>
            <a:fld id="{BFDCA1C4-9514-7B4F-976F-D92F7E296653}" type="slidenum">
              <a:rPr lang="fr-FR" smtClean="0"/>
              <a:pPr/>
              <a:t>30</a:t>
            </a:fld>
            <a:endParaRPr lang="fr-FR"/>
          </a:p>
        </p:txBody>
      </p:sp>
      <p:sp>
        <p:nvSpPr>
          <p:cNvPr id="5" name="Footer Placeholder 4">
            <a:extLst>
              <a:ext uri="{FF2B5EF4-FFF2-40B4-BE49-F238E27FC236}">
                <a16:creationId xmlns:a16="http://schemas.microsoft.com/office/drawing/2014/main" id="{00AF18FE-6245-43F5-AE7E-6430430AD25E}"/>
              </a:ext>
            </a:extLst>
          </p:cNvPr>
          <p:cNvSpPr>
            <a:spLocks noGrp="1"/>
          </p:cNvSpPr>
          <p:nvPr>
            <p:ph type="ftr" sz="quarter" idx="3"/>
          </p:nvPr>
        </p:nvSpPr>
        <p:spPr/>
        <p:txBody>
          <a:bodyPr/>
          <a:lstStyle/>
          <a:p>
            <a:r>
              <a:rPr lang="en-US"/>
              <a:t>MQXFA03 Coils and Shims Review –  March14, 2019</a:t>
            </a:r>
            <a:endParaRPr lang="en-GB" dirty="0"/>
          </a:p>
        </p:txBody>
      </p:sp>
      <p:graphicFrame>
        <p:nvGraphicFramePr>
          <p:cNvPr id="6" name="Content Placeholder 7">
            <a:extLst>
              <a:ext uri="{FF2B5EF4-FFF2-40B4-BE49-F238E27FC236}">
                <a16:creationId xmlns:a16="http://schemas.microsoft.com/office/drawing/2014/main" id="{D7D0E672-1E99-494E-B196-5D5C32105690}"/>
              </a:ext>
            </a:extLst>
          </p:cNvPr>
          <p:cNvGraphicFramePr>
            <a:graphicFrameLocks noGrp="1"/>
          </p:cNvGraphicFramePr>
          <p:nvPr>
            <p:ph idx="1"/>
            <p:extLst>
              <p:ext uri="{D42A27DB-BD31-4B8C-83A1-F6EECF244321}">
                <p14:modId xmlns:p14="http://schemas.microsoft.com/office/powerpoint/2010/main" val="3182637759"/>
              </p:ext>
            </p:extLst>
          </p:nvPr>
        </p:nvGraphicFramePr>
        <p:xfrm>
          <a:off x="612000" y="1244044"/>
          <a:ext cx="7918450" cy="490696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5DF4821B-F95B-43A3-9E85-C1B9D42F97C9}"/>
              </a:ext>
            </a:extLst>
          </p:cNvPr>
          <p:cNvSpPr/>
          <p:nvPr/>
        </p:nvSpPr>
        <p:spPr>
          <a:xfrm>
            <a:off x="6588224" y="5589240"/>
            <a:ext cx="1872208" cy="2880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212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DCE6-3F4A-4C5F-AE03-66C7183FC7D5}"/>
              </a:ext>
            </a:extLst>
          </p:cNvPr>
          <p:cNvSpPr>
            <a:spLocks noGrp="1"/>
          </p:cNvSpPr>
          <p:nvPr>
            <p:ph type="title"/>
          </p:nvPr>
        </p:nvSpPr>
        <p:spPr/>
        <p:txBody>
          <a:bodyPr/>
          <a:lstStyle/>
          <a:p>
            <a:r>
              <a:rPr lang="en-US" dirty="0"/>
              <a:t>Coil Handling and Shipping</a:t>
            </a:r>
          </a:p>
        </p:txBody>
      </p:sp>
      <p:sp>
        <p:nvSpPr>
          <p:cNvPr id="3" name="Slide Number Placeholder 2">
            <a:extLst>
              <a:ext uri="{FF2B5EF4-FFF2-40B4-BE49-F238E27FC236}">
                <a16:creationId xmlns:a16="http://schemas.microsoft.com/office/drawing/2014/main" id="{FB0EBEC5-4E3E-4A2E-A92D-3C1C702FF6B3}"/>
              </a:ext>
            </a:extLst>
          </p:cNvPr>
          <p:cNvSpPr>
            <a:spLocks noGrp="1"/>
          </p:cNvSpPr>
          <p:nvPr>
            <p:ph type="sldNum" sz="quarter" idx="12"/>
          </p:nvPr>
        </p:nvSpPr>
        <p:spPr/>
        <p:txBody>
          <a:bodyPr/>
          <a:lstStyle/>
          <a:p>
            <a:fld id="{BFDCA1C4-9514-7B4F-976F-D92F7E296653}" type="slidenum">
              <a:rPr lang="fr-FR" smtClean="0"/>
              <a:pPr/>
              <a:t>31</a:t>
            </a:fld>
            <a:endParaRPr lang="fr-FR"/>
          </a:p>
        </p:txBody>
      </p:sp>
      <p:sp>
        <p:nvSpPr>
          <p:cNvPr id="4" name="Footer Placeholder 3">
            <a:extLst>
              <a:ext uri="{FF2B5EF4-FFF2-40B4-BE49-F238E27FC236}">
                <a16:creationId xmlns:a16="http://schemas.microsoft.com/office/drawing/2014/main" id="{698384FE-9471-4891-8606-7C47776DBC5D}"/>
              </a:ext>
            </a:extLst>
          </p:cNvPr>
          <p:cNvSpPr>
            <a:spLocks noGrp="1"/>
          </p:cNvSpPr>
          <p:nvPr>
            <p:ph type="ftr" sz="quarter" idx="3"/>
          </p:nvPr>
        </p:nvSpPr>
        <p:spPr/>
        <p:txBody>
          <a:bodyPr/>
          <a:lstStyle/>
          <a:p>
            <a:r>
              <a:rPr lang="en-US"/>
              <a:t>HL-LHC AUP CD-2/3b DOE/SC Review – Dec 2018</a:t>
            </a:r>
            <a:endParaRPr lang="en-GB"/>
          </a:p>
        </p:txBody>
      </p:sp>
      <p:sp>
        <p:nvSpPr>
          <p:cNvPr id="6" name="TextBox 5">
            <a:extLst>
              <a:ext uri="{FF2B5EF4-FFF2-40B4-BE49-F238E27FC236}">
                <a16:creationId xmlns:a16="http://schemas.microsoft.com/office/drawing/2014/main" id="{B2BA0F23-7191-4AF3-A821-B7EDC6259CFE}"/>
              </a:ext>
            </a:extLst>
          </p:cNvPr>
          <p:cNvSpPr txBox="1"/>
          <p:nvPr/>
        </p:nvSpPr>
        <p:spPr>
          <a:xfrm>
            <a:off x="439999" y="908720"/>
            <a:ext cx="4331635" cy="1015663"/>
          </a:xfrm>
          <a:prstGeom prst="rect">
            <a:avLst/>
          </a:prstGeom>
          <a:noFill/>
        </p:spPr>
        <p:txBody>
          <a:bodyPr wrap="none" rtlCol="0">
            <a:spAutoFit/>
          </a:bodyPr>
          <a:lstStyle/>
          <a:p>
            <a:pPr algn="ctr"/>
            <a:r>
              <a:rPr lang="en-US" sz="2400" b="1" dirty="0">
                <a:solidFill>
                  <a:schemeClr val="tx1">
                    <a:lumMod val="65000"/>
                    <a:lumOff val="35000"/>
                  </a:schemeClr>
                </a:solidFill>
              </a:rPr>
              <a:t>Handling </a:t>
            </a:r>
            <a:r>
              <a:rPr lang="en-US" b="1" dirty="0">
                <a:solidFill>
                  <a:schemeClr val="tx1">
                    <a:lumMod val="65000"/>
                    <a:lumOff val="35000"/>
                  </a:schemeClr>
                </a:solidFill>
              </a:rPr>
              <a:t>(</a:t>
            </a:r>
            <a:r>
              <a:rPr lang="en-US" dirty="0">
                <a:solidFill>
                  <a:schemeClr val="tx1">
                    <a:lumMod val="65000"/>
                    <a:lumOff val="35000"/>
                  </a:schemeClr>
                </a:solidFill>
              </a:rPr>
              <a:t>US-HiLumi-doc-820)</a:t>
            </a:r>
            <a:endParaRPr lang="en-US" b="1" dirty="0">
              <a:solidFill>
                <a:schemeClr val="tx1">
                  <a:lumMod val="65000"/>
                  <a:lumOff val="35000"/>
                </a:schemeClr>
              </a:solidFill>
            </a:endParaRPr>
          </a:p>
          <a:p>
            <a:pPr marL="285750" indent="-285750">
              <a:buClr>
                <a:schemeClr val="accent6"/>
              </a:buClr>
              <a:buFont typeface="Wingdings" panose="05000000000000000000" pitchFamily="2" charset="2"/>
              <a:buChar char="§"/>
            </a:pPr>
            <a:r>
              <a:rPr lang="en-US" dirty="0">
                <a:solidFill>
                  <a:schemeClr val="tx1">
                    <a:lumMod val="65000"/>
                    <a:lumOff val="35000"/>
                  </a:schemeClr>
                </a:solidFill>
              </a:rPr>
              <a:t>&lt;500 micro-strain</a:t>
            </a:r>
          </a:p>
          <a:p>
            <a:pPr marL="285750" indent="-285750">
              <a:buClr>
                <a:schemeClr val="accent6"/>
              </a:buClr>
              <a:buFont typeface="Wingdings" panose="05000000000000000000" pitchFamily="2" charset="2"/>
              <a:buChar char="§"/>
            </a:pPr>
            <a:r>
              <a:rPr lang="en-US" dirty="0">
                <a:solidFill>
                  <a:schemeClr val="tx1">
                    <a:lumMod val="65000"/>
                    <a:lumOff val="35000"/>
                  </a:schemeClr>
                </a:solidFill>
              </a:rPr>
              <a:t>dedicated lifting fixtures </a:t>
            </a:r>
          </a:p>
        </p:txBody>
      </p:sp>
      <p:pic>
        <p:nvPicPr>
          <p:cNvPr id="7" name="Picture 6">
            <a:extLst>
              <a:ext uri="{FF2B5EF4-FFF2-40B4-BE49-F238E27FC236}">
                <a16:creationId xmlns:a16="http://schemas.microsoft.com/office/drawing/2014/main" id="{6E12CD0C-8C4D-4885-83D8-F00DC996F4E0}"/>
              </a:ext>
            </a:extLst>
          </p:cNvPr>
          <p:cNvPicPr/>
          <p:nvPr/>
        </p:nvPicPr>
        <p:blipFill rotWithShape="1">
          <a:blip r:embed="rId2"/>
          <a:srcRect t="6748"/>
          <a:stretch/>
        </p:blipFill>
        <p:spPr bwMode="auto">
          <a:xfrm>
            <a:off x="5436096" y="2924944"/>
            <a:ext cx="2503318" cy="347374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CFCB9F3-305B-496C-85F9-DA319A29C8B1}"/>
              </a:ext>
            </a:extLst>
          </p:cNvPr>
          <p:cNvSpPr txBox="1"/>
          <p:nvPr/>
        </p:nvSpPr>
        <p:spPr>
          <a:xfrm>
            <a:off x="4860033" y="936024"/>
            <a:ext cx="4248471" cy="1846659"/>
          </a:xfrm>
          <a:prstGeom prst="rect">
            <a:avLst/>
          </a:prstGeom>
          <a:noFill/>
        </p:spPr>
        <p:txBody>
          <a:bodyPr wrap="square" rtlCol="0">
            <a:spAutoFit/>
          </a:bodyPr>
          <a:lstStyle/>
          <a:p>
            <a:pPr algn="ctr"/>
            <a:r>
              <a:rPr lang="en-US" sz="2400" b="1" dirty="0">
                <a:solidFill>
                  <a:schemeClr val="tx1">
                    <a:lumMod val="65000"/>
                    <a:lumOff val="35000"/>
                  </a:schemeClr>
                </a:solidFill>
              </a:rPr>
              <a:t>Shipping </a:t>
            </a:r>
            <a:r>
              <a:rPr lang="en-US" b="1" dirty="0">
                <a:solidFill>
                  <a:schemeClr val="tx1">
                    <a:lumMod val="65000"/>
                    <a:lumOff val="35000"/>
                  </a:schemeClr>
                </a:solidFill>
              </a:rPr>
              <a:t>(</a:t>
            </a:r>
            <a:r>
              <a:rPr lang="en-US" dirty="0">
                <a:solidFill>
                  <a:schemeClr val="tx1">
                    <a:lumMod val="65000"/>
                    <a:lumOff val="35000"/>
                  </a:schemeClr>
                </a:solidFill>
              </a:rPr>
              <a:t>US-HiLumi-doc-1686)</a:t>
            </a:r>
            <a:endParaRPr lang="en-US" b="1" dirty="0">
              <a:solidFill>
                <a:schemeClr val="tx1">
                  <a:lumMod val="65000"/>
                  <a:lumOff val="35000"/>
                </a:schemeClr>
              </a:solidFill>
            </a:endParaRPr>
          </a:p>
          <a:p>
            <a:pPr marL="285750" indent="-285750">
              <a:buClr>
                <a:schemeClr val="accent6"/>
              </a:buClr>
              <a:buFont typeface="Wingdings" panose="05000000000000000000" pitchFamily="2" charset="2"/>
              <a:buChar char="§"/>
            </a:pPr>
            <a:r>
              <a:rPr lang="en-US" dirty="0">
                <a:solidFill>
                  <a:schemeClr val="tx1">
                    <a:lumMod val="65000"/>
                    <a:lumOff val="35000"/>
                  </a:schemeClr>
                </a:solidFill>
              </a:rPr>
              <a:t>&lt;500 micro-strain,  shocks &lt;9 g</a:t>
            </a:r>
          </a:p>
          <a:p>
            <a:pPr marL="285750" indent="-285750">
              <a:buClr>
                <a:schemeClr val="accent6"/>
              </a:buClr>
              <a:buFont typeface="Wingdings" panose="05000000000000000000" pitchFamily="2" charset="2"/>
              <a:buChar char="§"/>
            </a:pPr>
            <a:r>
              <a:rPr lang="en-US" dirty="0">
                <a:solidFill>
                  <a:schemeClr val="tx1">
                    <a:lumMod val="65000"/>
                    <a:lumOff val="35000"/>
                  </a:schemeClr>
                </a:solidFill>
              </a:rPr>
              <a:t>dedicated shipping fixtures </a:t>
            </a:r>
          </a:p>
          <a:p>
            <a:pPr marL="285750" indent="-285750">
              <a:buClr>
                <a:schemeClr val="accent6"/>
              </a:buClr>
              <a:buFont typeface="Wingdings" panose="05000000000000000000" pitchFamily="2" charset="2"/>
              <a:buChar char="§"/>
            </a:pPr>
            <a:r>
              <a:rPr lang="en-US" dirty="0">
                <a:solidFill>
                  <a:schemeClr val="tx1">
                    <a:lumMod val="65000"/>
                    <a:lumOff val="35000"/>
                  </a:schemeClr>
                </a:solidFill>
              </a:rPr>
              <a:t>2 accelerometers on the LE and RE</a:t>
            </a:r>
          </a:p>
          <a:p>
            <a:pPr marL="285750" indent="-285750">
              <a:buClr>
                <a:schemeClr val="accent6"/>
              </a:buClr>
              <a:buFont typeface="Wingdings" panose="05000000000000000000" pitchFamily="2" charset="2"/>
              <a:buChar char="§"/>
            </a:pPr>
            <a:r>
              <a:rPr lang="en-US" dirty="0">
                <a:solidFill>
                  <a:schemeClr val="tx1">
                    <a:lumMod val="65000"/>
                    <a:lumOff val="35000"/>
                  </a:schemeClr>
                </a:solidFill>
              </a:rPr>
              <a:t>5g and 10 g shock watches </a:t>
            </a:r>
          </a:p>
          <a:p>
            <a:pPr marL="285750" indent="-285750">
              <a:buClr>
                <a:schemeClr val="accent6"/>
              </a:buClr>
              <a:buFont typeface="Wingdings" panose="05000000000000000000" pitchFamily="2" charset="2"/>
              <a:buChar char="§"/>
            </a:pPr>
            <a:r>
              <a:rPr lang="en-US" dirty="0">
                <a:solidFill>
                  <a:schemeClr val="tx1">
                    <a:lumMod val="65000"/>
                    <a:lumOff val="35000"/>
                  </a:schemeClr>
                </a:solidFill>
              </a:rPr>
              <a:t>Air ride dedicated truck</a:t>
            </a:r>
          </a:p>
        </p:txBody>
      </p:sp>
      <p:pic>
        <p:nvPicPr>
          <p:cNvPr id="9" name="Picture 8">
            <a:extLst>
              <a:ext uri="{FF2B5EF4-FFF2-40B4-BE49-F238E27FC236}">
                <a16:creationId xmlns:a16="http://schemas.microsoft.com/office/drawing/2014/main" id="{60793C4C-FC74-4BD8-A7E1-52ED4ED47EA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9646" t="10126" r="23832" b="24154"/>
          <a:stretch/>
        </p:blipFill>
        <p:spPr>
          <a:xfrm>
            <a:off x="899592" y="2015652"/>
            <a:ext cx="3278699" cy="3473739"/>
          </a:xfrm>
          <a:prstGeom prst="rect">
            <a:avLst/>
          </a:prstGeom>
        </p:spPr>
      </p:pic>
    </p:spTree>
    <p:extLst>
      <p:ext uri="{BB962C8B-B14F-4D97-AF65-F5344CB8AC3E}">
        <p14:creationId xmlns:p14="http://schemas.microsoft.com/office/powerpoint/2010/main" val="3730701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8D73-376F-4451-B0F9-8477840ED2B1}"/>
              </a:ext>
            </a:extLst>
          </p:cNvPr>
          <p:cNvSpPr>
            <a:spLocks noGrp="1"/>
          </p:cNvSpPr>
          <p:nvPr>
            <p:ph type="title"/>
          </p:nvPr>
        </p:nvSpPr>
        <p:spPr/>
        <p:txBody>
          <a:bodyPr/>
          <a:lstStyle/>
          <a:p>
            <a:r>
              <a:rPr lang="en-US" dirty="0"/>
              <a:t>QXFA110 Heat Treatment Average</a:t>
            </a:r>
          </a:p>
        </p:txBody>
      </p:sp>
      <p:pic>
        <p:nvPicPr>
          <p:cNvPr id="6" name="Content Placeholder 5">
            <a:extLst>
              <a:ext uri="{FF2B5EF4-FFF2-40B4-BE49-F238E27FC236}">
                <a16:creationId xmlns:a16="http://schemas.microsoft.com/office/drawing/2014/main" id="{47DE7BC3-843C-4D3A-AA53-26B8820FEA97}"/>
              </a:ext>
            </a:extLst>
          </p:cNvPr>
          <p:cNvPicPr>
            <a:picLocks noGrp="1" noChangeAspect="1"/>
          </p:cNvPicPr>
          <p:nvPr>
            <p:ph idx="1"/>
          </p:nvPr>
        </p:nvPicPr>
        <p:blipFill>
          <a:blip r:embed="rId2"/>
          <a:stretch>
            <a:fillRect/>
          </a:stretch>
        </p:blipFill>
        <p:spPr>
          <a:xfrm>
            <a:off x="1194018" y="1219200"/>
            <a:ext cx="6755963" cy="4906963"/>
          </a:xfrm>
          <a:prstGeom prst="rect">
            <a:avLst/>
          </a:prstGeom>
        </p:spPr>
      </p:pic>
      <p:sp>
        <p:nvSpPr>
          <p:cNvPr id="4" name="Slide Number Placeholder 3">
            <a:extLst>
              <a:ext uri="{FF2B5EF4-FFF2-40B4-BE49-F238E27FC236}">
                <a16:creationId xmlns:a16="http://schemas.microsoft.com/office/drawing/2014/main" id="{6FC17D3E-BB89-4E5C-BA86-D1741106ED48}"/>
              </a:ext>
            </a:extLst>
          </p:cNvPr>
          <p:cNvSpPr>
            <a:spLocks noGrp="1"/>
          </p:cNvSpPr>
          <p:nvPr>
            <p:ph type="sldNum" sz="quarter" idx="12"/>
          </p:nvPr>
        </p:nvSpPr>
        <p:spPr/>
        <p:txBody>
          <a:bodyPr/>
          <a:lstStyle/>
          <a:p>
            <a:fld id="{BFDCA1C4-9514-7B4F-976F-D92F7E296653}" type="slidenum">
              <a:rPr lang="fr-FR" smtClean="0"/>
              <a:pPr/>
              <a:t>32</a:t>
            </a:fld>
            <a:endParaRPr lang="fr-FR"/>
          </a:p>
        </p:txBody>
      </p:sp>
      <p:sp>
        <p:nvSpPr>
          <p:cNvPr id="5" name="Footer Placeholder 4">
            <a:extLst>
              <a:ext uri="{FF2B5EF4-FFF2-40B4-BE49-F238E27FC236}">
                <a16:creationId xmlns:a16="http://schemas.microsoft.com/office/drawing/2014/main" id="{3BFEBEFC-AD8E-4021-9748-D0786FDB715A}"/>
              </a:ext>
            </a:extLst>
          </p:cNvPr>
          <p:cNvSpPr>
            <a:spLocks noGrp="1"/>
          </p:cNvSpPr>
          <p:nvPr>
            <p:ph type="ftr" sz="quarter" idx="3"/>
          </p:nvPr>
        </p:nvSpPr>
        <p:spPr/>
        <p:txBody>
          <a:bodyPr/>
          <a:lstStyle/>
          <a:p>
            <a:r>
              <a:rPr lang="en-US"/>
              <a:t>MQXFA03 Coils and Shims Review –  March14, 2019</a:t>
            </a:r>
            <a:endParaRPr lang="en-GB" dirty="0"/>
          </a:p>
        </p:txBody>
      </p:sp>
    </p:spTree>
    <p:extLst>
      <p:ext uri="{BB962C8B-B14F-4D97-AF65-F5344CB8AC3E}">
        <p14:creationId xmlns:p14="http://schemas.microsoft.com/office/powerpoint/2010/main" val="2166055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BC70-19CA-4C7A-BBD3-48AF4E557209}"/>
              </a:ext>
            </a:extLst>
          </p:cNvPr>
          <p:cNvSpPr>
            <a:spLocks noGrp="1"/>
          </p:cNvSpPr>
          <p:nvPr>
            <p:ph type="title"/>
          </p:nvPr>
        </p:nvSpPr>
        <p:spPr/>
        <p:txBody>
          <a:bodyPr/>
          <a:lstStyle/>
          <a:p>
            <a:r>
              <a:rPr lang="en-US" dirty="0"/>
              <a:t>QXFA111 Heat Treatment Average</a:t>
            </a:r>
          </a:p>
        </p:txBody>
      </p:sp>
      <p:pic>
        <p:nvPicPr>
          <p:cNvPr id="6" name="Content Placeholder 5">
            <a:extLst>
              <a:ext uri="{FF2B5EF4-FFF2-40B4-BE49-F238E27FC236}">
                <a16:creationId xmlns:a16="http://schemas.microsoft.com/office/drawing/2014/main" id="{5AF5017D-2459-4BB3-9004-69CA963C1A5F}"/>
              </a:ext>
            </a:extLst>
          </p:cNvPr>
          <p:cNvPicPr>
            <a:picLocks noGrp="1" noChangeAspect="1"/>
          </p:cNvPicPr>
          <p:nvPr>
            <p:ph idx="1"/>
          </p:nvPr>
        </p:nvPicPr>
        <p:blipFill>
          <a:blip r:embed="rId2"/>
          <a:stretch>
            <a:fillRect/>
          </a:stretch>
        </p:blipFill>
        <p:spPr>
          <a:xfrm>
            <a:off x="577138" y="1268760"/>
            <a:ext cx="7962172" cy="4824536"/>
          </a:xfrm>
          <a:prstGeom prst="rect">
            <a:avLst/>
          </a:prstGeom>
        </p:spPr>
      </p:pic>
      <p:sp>
        <p:nvSpPr>
          <p:cNvPr id="4" name="Slide Number Placeholder 3">
            <a:extLst>
              <a:ext uri="{FF2B5EF4-FFF2-40B4-BE49-F238E27FC236}">
                <a16:creationId xmlns:a16="http://schemas.microsoft.com/office/drawing/2014/main" id="{FE9E0EDF-391D-41BF-9A22-A4AA72419600}"/>
              </a:ext>
            </a:extLst>
          </p:cNvPr>
          <p:cNvSpPr>
            <a:spLocks noGrp="1"/>
          </p:cNvSpPr>
          <p:nvPr>
            <p:ph type="sldNum" sz="quarter" idx="12"/>
          </p:nvPr>
        </p:nvSpPr>
        <p:spPr/>
        <p:txBody>
          <a:bodyPr/>
          <a:lstStyle/>
          <a:p>
            <a:fld id="{BFDCA1C4-9514-7B4F-976F-D92F7E296653}" type="slidenum">
              <a:rPr lang="fr-FR" smtClean="0"/>
              <a:pPr/>
              <a:t>33</a:t>
            </a:fld>
            <a:endParaRPr lang="fr-FR"/>
          </a:p>
        </p:txBody>
      </p:sp>
      <p:sp>
        <p:nvSpPr>
          <p:cNvPr id="5" name="Footer Placeholder 4">
            <a:extLst>
              <a:ext uri="{FF2B5EF4-FFF2-40B4-BE49-F238E27FC236}">
                <a16:creationId xmlns:a16="http://schemas.microsoft.com/office/drawing/2014/main" id="{195EF43A-D2AE-4E94-AF4E-BAF34FB07E75}"/>
              </a:ext>
            </a:extLst>
          </p:cNvPr>
          <p:cNvSpPr>
            <a:spLocks noGrp="1"/>
          </p:cNvSpPr>
          <p:nvPr>
            <p:ph type="ftr" sz="quarter" idx="3"/>
          </p:nvPr>
        </p:nvSpPr>
        <p:spPr/>
        <p:txBody>
          <a:bodyPr/>
          <a:lstStyle/>
          <a:p>
            <a:r>
              <a:rPr lang="en-US"/>
              <a:t>MQXFA03 Coils and Shims Review –  March14, 2019</a:t>
            </a:r>
            <a:endParaRPr lang="en-GB" dirty="0"/>
          </a:p>
        </p:txBody>
      </p:sp>
    </p:spTree>
    <p:extLst>
      <p:ext uri="{BB962C8B-B14F-4D97-AF65-F5344CB8AC3E}">
        <p14:creationId xmlns:p14="http://schemas.microsoft.com/office/powerpoint/2010/main" val="4114911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D758-5937-4951-9419-308852B33A90}"/>
              </a:ext>
            </a:extLst>
          </p:cNvPr>
          <p:cNvSpPr>
            <a:spLocks noGrp="1"/>
          </p:cNvSpPr>
          <p:nvPr>
            <p:ph type="title"/>
          </p:nvPr>
        </p:nvSpPr>
        <p:spPr/>
        <p:txBody>
          <a:bodyPr/>
          <a:lstStyle/>
          <a:p>
            <a:r>
              <a:rPr lang="en-US" dirty="0"/>
              <a:t>Epoxy Impregnation Cycle</a:t>
            </a:r>
          </a:p>
        </p:txBody>
      </p:sp>
      <p:sp>
        <p:nvSpPr>
          <p:cNvPr id="3" name="Content Placeholder 2">
            <a:extLst>
              <a:ext uri="{FF2B5EF4-FFF2-40B4-BE49-F238E27FC236}">
                <a16:creationId xmlns:a16="http://schemas.microsoft.com/office/drawing/2014/main" id="{F192E454-3FFB-4705-B5E7-B4E886060B49}"/>
              </a:ext>
            </a:extLst>
          </p:cNvPr>
          <p:cNvSpPr>
            <a:spLocks noGrp="1"/>
          </p:cNvSpPr>
          <p:nvPr>
            <p:ph idx="1"/>
          </p:nvPr>
        </p:nvSpPr>
        <p:spPr>
          <a:xfrm>
            <a:off x="612000" y="1219200"/>
            <a:ext cx="8434800" cy="4906963"/>
          </a:xfrm>
        </p:spPr>
        <p:txBody>
          <a:bodyPr>
            <a:normAutofit fontScale="92500"/>
          </a:bodyPr>
          <a:lstStyle/>
          <a:p>
            <a:r>
              <a:rPr lang="en-US" dirty="0"/>
              <a:t>Degassing: 20C to 100C at 8C/</a:t>
            </a:r>
            <a:r>
              <a:rPr lang="en-US" dirty="0" err="1"/>
              <a:t>hr</a:t>
            </a:r>
            <a:r>
              <a:rPr lang="en-US" dirty="0"/>
              <a:t> (640 min.) </a:t>
            </a:r>
          </a:p>
          <a:p>
            <a:r>
              <a:rPr lang="en-US" dirty="0"/>
              <a:t>Cool down: 100C to 50C at 1.7C/</a:t>
            </a:r>
            <a:r>
              <a:rPr lang="en-US" dirty="0" err="1"/>
              <a:t>hr</a:t>
            </a:r>
            <a:r>
              <a:rPr lang="en-US" dirty="0"/>
              <a:t> (1764 min.)</a:t>
            </a:r>
          </a:p>
          <a:p>
            <a:r>
              <a:rPr lang="en-US" dirty="0" err="1"/>
              <a:t>Fill+prep</a:t>
            </a:r>
            <a:r>
              <a:rPr lang="en-US" dirty="0"/>
              <a:t> for cure: hold at 50C about 8 hours (480 min.)</a:t>
            </a:r>
          </a:p>
          <a:p>
            <a:r>
              <a:rPr lang="en-US" dirty="0"/>
              <a:t>Wicking ramp: 50C to 55C at 3C/</a:t>
            </a:r>
            <a:r>
              <a:rPr lang="en-US" dirty="0" err="1"/>
              <a:t>hr</a:t>
            </a:r>
            <a:r>
              <a:rPr lang="en-US" dirty="0"/>
              <a:t> (100 min.)</a:t>
            </a:r>
          </a:p>
          <a:p>
            <a:r>
              <a:rPr lang="en-US" dirty="0"/>
              <a:t>Hold wicking at 55C for 16 hours (960 min.)</a:t>
            </a:r>
          </a:p>
          <a:p>
            <a:r>
              <a:rPr lang="en-US" dirty="0"/>
              <a:t>Cure ramp: 55C to 110C at 5C/</a:t>
            </a:r>
            <a:r>
              <a:rPr lang="en-US" dirty="0" err="1"/>
              <a:t>hr</a:t>
            </a:r>
            <a:r>
              <a:rPr lang="en-US" dirty="0"/>
              <a:t> (660 min.)</a:t>
            </a:r>
          </a:p>
          <a:p>
            <a:r>
              <a:rPr lang="en-US" dirty="0"/>
              <a:t>Hold cure at 110C for 5 hours (300 min.)</a:t>
            </a:r>
          </a:p>
          <a:p>
            <a:r>
              <a:rPr lang="en-US" dirty="0"/>
              <a:t>Post-Cure ramp: 110C to 125C at 2.5C/</a:t>
            </a:r>
            <a:r>
              <a:rPr lang="en-US" dirty="0" err="1"/>
              <a:t>hr</a:t>
            </a:r>
            <a:r>
              <a:rPr lang="en-US" dirty="0"/>
              <a:t> (360 min.)</a:t>
            </a:r>
          </a:p>
          <a:p>
            <a:r>
              <a:rPr lang="en-US" dirty="0"/>
              <a:t>Hold post-cure at 125C for 16 hours (960 min.)</a:t>
            </a:r>
          </a:p>
          <a:p>
            <a:r>
              <a:rPr lang="en-US" dirty="0"/>
              <a:t>Cool down: 125C to 20C at 4.5C/</a:t>
            </a:r>
            <a:r>
              <a:rPr lang="en-US" dirty="0" err="1"/>
              <a:t>hr</a:t>
            </a:r>
            <a:r>
              <a:rPr lang="en-US" dirty="0"/>
              <a:t> (1400 min.)</a:t>
            </a:r>
          </a:p>
          <a:p>
            <a:endParaRPr lang="en-US" dirty="0"/>
          </a:p>
        </p:txBody>
      </p:sp>
      <p:sp>
        <p:nvSpPr>
          <p:cNvPr id="4" name="Slide Number Placeholder 3">
            <a:extLst>
              <a:ext uri="{FF2B5EF4-FFF2-40B4-BE49-F238E27FC236}">
                <a16:creationId xmlns:a16="http://schemas.microsoft.com/office/drawing/2014/main" id="{FD889C55-C25A-4FF7-B66A-8BDB5C3045BA}"/>
              </a:ext>
            </a:extLst>
          </p:cNvPr>
          <p:cNvSpPr>
            <a:spLocks noGrp="1"/>
          </p:cNvSpPr>
          <p:nvPr>
            <p:ph type="sldNum" sz="quarter" idx="12"/>
          </p:nvPr>
        </p:nvSpPr>
        <p:spPr/>
        <p:txBody>
          <a:bodyPr/>
          <a:lstStyle/>
          <a:p>
            <a:fld id="{BFDCA1C4-9514-7B4F-976F-D92F7E296653}" type="slidenum">
              <a:rPr lang="fr-FR" smtClean="0"/>
              <a:pPr/>
              <a:t>34</a:t>
            </a:fld>
            <a:endParaRPr lang="fr-FR"/>
          </a:p>
        </p:txBody>
      </p:sp>
      <p:sp>
        <p:nvSpPr>
          <p:cNvPr id="5" name="Footer Placeholder 4">
            <a:extLst>
              <a:ext uri="{FF2B5EF4-FFF2-40B4-BE49-F238E27FC236}">
                <a16:creationId xmlns:a16="http://schemas.microsoft.com/office/drawing/2014/main" id="{568C7E69-C30D-480E-864A-E1ADD329A33C}"/>
              </a:ext>
            </a:extLst>
          </p:cNvPr>
          <p:cNvSpPr>
            <a:spLocks noGrp="1"/>
          </p:cNvSpPr>
          <p:nvPr>
            <p:ph type="ftr" sz="quarter" idx="3"/>
          </p:nvPr>
        </p:nvSpPr>
        <p:spPr/>
        <p:txBody>
          <a:bodyPr/>
          <a:lstStyle/>
          <a:p>
            <a:r>
              <a:rPr lang="en-US"/>
              <a:t>MQXFA03 Coils and Shims Review –  March14, 2019</a:t>
            </a:r>
            <a:endParaRPr lang="en-GB" dirty="0"/>
          </a:p>
        </p:txBody>
      </p:sp>
    </p:spTree>
    <p:extLst>
      <p:ext uri="{BB962C8B-B14F-4D97-AF65-F5344CB8AC3E}">
        <p14:creationId xmlns:p14="http://schemas.microsoft.com/office/powerpoint/2010/main" val="2070000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0A5D-156A-48AA-870E-527BDDB0B720}"/>
              </a:ext>
            </a:extLst>
          </p:cNvPr>
          <p:cNvSpPr>
            <a:spLocks noGrp="1"/>
          </p:cNvSpPr>
          <p:nvPr>
            <p:ph type="title"/>
          </p:nvPr>
        </p:nvSpPr>
        <p:spPr/>
        <p:txBody>
          <a:bodyPr/>
          <a:lstStyle/>
          <a:p>
            <a:r>
              <a:rPr lang="en-US" dirty="0"/>
              <a:t>Coil Impregnation</a:t>
            </a:r>
          </a:p>
        </p:txBody>
      </p:sp>
      <p:sp>
        <p:nvSpPr>
          <p:cNvPr id="4" name="Slide Number Placeholder 3">
            <a:extLst>
              <a:ext uri="{FF2B5EF4-FFF2-40B4-BE49-F238E27FC236}">
                <a16:creationId xmlns:a16="http://schemas.microsoft.com/office/drawing/2014/main" id="{500B9457-1BBE-4259-B3B8-FA152636AF9A}"/>
              </a:ext>
            </a:extLst>
          </p:cNvPr>
          <p:cNvSpPr>
            <a:spLocks noGrp="1"/>
          </p:cNvSpPr>
          <p:nvPr>
            <p:ph type="sldNum" sz="quarter" idx="12"/>
          </p:nvPr>
        </p:nvSpPr>
        <p:spPr/>
        <p:txBody>
          <a:bodyPr/>
          <a:lstStyle/>
          <a:p>
            <a:fld id="{BFDCA1C4-9514-7B4F-976F-D92F7E296653}" type="slidenum">
              <a:rPr lang="fr-FR" smtClean="0"/>
              <a:pPr/>
              <a:t>35</a:t>
            </a:fld>
            <a:endParaRPr lang="fr-FR"/>
          </a:p>
        </p:txBody>
      </p:sp>
      <p:sp>
        <p:nvSpPr>
          <p:cNvPr id="5" name="Footer Placeholder 4">
            <a:extLst>
              <a:ext uri="{FF2B5EF4-FFF2-40B4-BE49-F238E27FC236}">
                <a16:creationId xmlns:a16="http://schemas.microsoft.com/office/drawing/2014/main" id="{103F49F4-AA9A-4D14-A745-6914EFF0652B}"/>
              </a:ext>
            </a:extLst>
          </p:cNvPr>
          <p:cNvSpPr>
            <a:spLocks noGrp="1"/>
          </p:cNvSpPr>
          <p:nvPr>
            <p:ph type="ftr" sz="quarter" idx="3"/>
          </p:nvPr>
        </p:nvSpPr>
        <p:spPr/>
        <p:txBody>
          <a:bodyPr/>
          <a:lstStyle/>
          <a:p>
            <a:r>
              <a:rPr lang="en-US"/>
              <a:t>MQXFA03 Coils and Shims Review –  March14, 2019</a:t>
            </a:r>
            <a:endParaRPr lang="en-GB" dirty="0"/>
          </a:p>
        </p:txBody>
      </p:sp>
      <p:pic>
        <p:nvPicPr>
          <p:cNvPr id="3" name="Picture 2">
            <a:extLst>
              <a:ext uri="{FF2B5EF4-FFF2-40B4-BE49-F238E27FC236}">
                <a16:creationId xmlns:a16="http://schemas.microsoft.com/office/drawing/2014/main" id="{C8E39F35-E5A4-48D0-9B3D-EAB1BF59D89E}"/>
              </a:ext>
            </a:extLst>
          </p:cNvPr>
          <p:cNvPicPr>
            <a:picLocks noChangeAspect="1"/>
          </p:cNvPicPr>
          <p:nvPr/>
        </p:nvPicPr>
        <p:blipFill>
          <a:blip r:embed="rId2"/>
          <a:stretch>
            <a:fillRect/>
          </a:stretch>
        </p:blipFill>
        <p:spPr>
          <a:xfrm>
            <a:off x="642235" y="1209328"/>
            <a:ext cx="7913294" cy="4907705"/>
          </a:xfrm>
          <a:prstGeom prst="rect">
            <a:avLst/>
          </a:prstGeom>
        </p:spPr>
      </p:pic>
      <p:sp>
        <p:nvSpPr>
          <p:cNvPr id="13" name="TextBox 1">
            <a:extLst>
              <a:ext uri="{FF2B5EF4-FFF2-40B4-BE49-F238E27FC236}">
                <a16:creationId xmlns:a16="http://schemas.microsoft.com/office/drawing/2014/main" id="{35F2EA0A-8A55-429C-B416-5E515C61F05F}"/>
              </a:ext>
            </a:extLst>
          </p:cNvPr>
          <p:cNvSpPr txBox="1"/>
          <p:nvPr/>
        </p:nvSpPr>
        <p:spPr>
          <a:xfrm>
            <a:off x="1475656" y="5085184"/>
            <a:ext cx="1287797" cy="3411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Degassing</a:t>
            </a:r>
            <a:r>
              <a:rPr lang="en-US" sz="1100" baseline="0" dirty="0"/>
              <a:t> (&gt; 1 day)</a:t>
            </a:r>
            <a:endParaRPr lang="en-US" sz="1100" dirty="0"/>
          </a:p>
        </p:txBody>
      </p:sp>
      <p:sp>
        <p:nvSpPr>
          <p:cNvPr id="14" name="TextBox 1">
            <a:extLst>
              <a:ext uri="{FF2B5EF4-FFF2-40B4-BE49-F238E27FC236}">
                <a16:creationId xmlns:a16="http://schemas.microsoft.com/office/drawing/2014/main" id="{FDCF50E5-FA90-44C5-A980-D90FB77E7614}"/>
              </a:ext>
            </a:extLst>
          </p:cNvPr>
          <p:cNvSpPr txBox="1"/>
          <p:nvPr/>
        </p:nvSpPr>
        <p:spPr>
          <a:xfrm>
            <a:off x="4540079" y="4359998"/>
            <a:ext cx="370614" cy="3411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Fill</a:t>
            </a:r>
          </a:p>
        </p:txBody>
      </p:sp>
      <p:sp>
        <p:nvSpPr>
          <p:cNvPr id="15" name="TextBox 1">
            <a:extLst>
              <a:ext uri="{FF2B5EF4-FFF2-40B4-BE49-F238E27FC236}">
                <a16:creationId xmlns:a16="http://schemas.microsoft.com/office/drawing/2014/main" id="{3365C775-438E-4E96-A28F-C3BDBEB686B1}"/>
              </a:ext>
            </a:extLst>
          </p:cNvPr>
          <p:cNvSpPr txBox="1"/>
          <p:nvPr/>
        </p:nvSpPr>
        <p:spPr>
          <a:xfrm>
            <a:off x="4936575" y="4154904"/>
            <a:ext cx="1009772" cy="34121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Wicking, 16 </a:t>
            </a:r>
            <a:r>
              <a:rPr lang="en-US" sz="1100" dirty="0" err="1"/>
              <a:t>hrs</a:t>
            </a:r>
            <a:endParaRPr lang="en-US" sz="1100" dirty="0"/>
          </a:p>
        </p:txBody>
      </p:sp>
      <p:sp>
        <p:nvSpPr>
          <p:cNvPr id="16" name="TextBox 1">
            <a:extLst>
              <a:ext uri="{FF2B5EF4-FFF2-40B4-BE49-F238E27FC236}">
                <a16:creationId xmlns:a16="http://schemas.microsoft.com/office/drawing/2014/main" id="{586C1C76-60FD-4F1F-9304-469FB289DEA2}"/>
              </a:ext>
            </a:extLst>
          </p:cNvPr>
          <p:cNvSpPr txBox="1"/>
          <p:nvPr/>
        </p:nvSpPr>
        <p:spPr>
          <a:xfrm>
            <a:off x="5809997" y="2887941"/>
            <a:ext cx="723566" cy="34121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Cure, 5 </a:t>
            </a:r>
            <a:r>
              <a:rPr lang="en-US" sz="1100" dirty="0" err="1"/>
              <a:t>hrs</a:t>
            </a:r>
            <a:endParaRPr lang="en-US" sz="1100" dirty="0"/>
          </a:p>
        </p:txBody>
      </p:sp>
      <p:sp>
        <p:nvSpPr>
          <p:cNvPr id="18" name="TextBox 1">
            <a:extLst>
              <a:ext uri="{FF2B5EF4-FFF2-40B4-BE49-F238E27FC236}">
                <a16:creationId xmlns:a16="http://schemas.microsoft.com/office/drawing/2014/main" id="{A5B33CA6-3457-4740-A272-1F88BFAEFB0D}"/>
              </a:ext>
            </a:extLst>
          </p:cNvPr>
          <p:cNvSpPr txBox="1"/>
          <p:nvPr/>
        </p:nvSpPr>
        <p:spPr>
          <a:xfrm>
            <a:off x="1724212" y="3663180"/>
            <a:ext cx="513976" cy="35268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8 C/</a:t>
            </a:r>
            <a:r>
              <a:rPr lang="en-US" sz="1100" dirty="0" err="1"/>
              <a:t>hr</a:t>
            </a:r>
            <a:endParaRPr lang="en-US" sz="1100" dirty="0"/>
          </a:p>
        </p:txBody>
      </p:sp>
      <p:sp>
        <p:nvSpPr>
          <p:cNvPr id="19" name="TextBox 1">
            <a:extLst>
              <a:ext uri="{FF2B5EF4-FFF2-40B4-BE49-F238E27FC236}">
                <a16:creationId xmlns:a16="http://schemas.microsoft.com/office/drawing/2014/main" id="{9A12FAD8-19B2-412F-8B80-FF850EAC2E3A}"/>
              </a:ext>
            </a:extLst>
          </p:cNvPr>
          <p:cNvSpPr txBox="1"/>
          <p:nvPr/>
        </p:nvSpPr>
        <p:spPr>
          <a:xfrm>
            <a:off x="3256343" y="3198643"/>
            <a:ext cx="513976" cy="3526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-1.7° C/</a:t>
            </a:r>
            <a:r>
              <a:rPr lang="en-US" sz="1100" dirty="0" err="1"/>
              <a:t>hr</a:t>
            </a:r>
            <a:endParaRPr lang="en-US" sz="1100" dirty="0"/>
          </a:p>
        </p:txBody>
      </p:sp>
      <p:sp>
        <p:nvSpPr>
          <p:cNvPr id="20" name="TextBox 1">
            <a:extLst>
              <a:ext uri="{FF2B5EF4-FFF2-40B4-BE49-F238E27FC236}">
                <a16:creationId xmlns:a16="http://schemas.microsoft.com/office/drawing/2014/main" id="{5FDDB9D3-4BF6-423D-B754-D72F2DE48C8B}"/>
              </a:ext>
            </a:extLst>
          </p:cNvPr>
          <p:cNvSpPr txBox="1"/>
          <p:nvPr/>
        </p:nvSpPr>
        <p:spPr>
          <a:xfrm>
            <a:off x="5139870" y="3108490"/>
            <a:ext cx="513976" cy="3526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5° C/</a:t>
            </a:r>
            <a:r>
              <a:rPr lang="en-US" sz="1100" dirty="0" err="1"/>
              <a:t>hr</a:t>
            </a:r>
            <a:endParaRPr lang="en-US" sz="1100" dirty="0"/>
          </a:p>
        </p:txBody>
      </p:sp>
      <p:sp>
        <p:nvSpPr>
          <p:cNvPr id="21" name="TextBox 1">
            <a:extLst>
              <a:ext uri="{FF2B5EF4-FFF2-40B4-BE49-F238E27FC236}">
                <a16:creationId xmlns:a16="http://schemas.microsoft.com/office/drawing/2014/main" id="{0B6B41BF-7583-4187-984B-425EA5D10E88}"/>
              </a:ext>
            </a:extLst>
          </p:cNvPr>
          <p:cNvSpPr txBox="1"/>
          <p:nvPr/>
        </p:nvSpPr>
        <p:spPr>
          <a:xfrm>
            <a:off x="5657804" y="2068649"/>
            <a:ext cx="513976" cy="3526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2.5° C/</a:t>
            </a:r>
            <a:r>
              <a:rPr lang="en-US" sz="1100" dirty="0" err="1"/>
              <a:t>hr</a:t>
            </a:r>
            <a:endParaRPr lang="en-US" sz="1100" dirty="0"/>
          </a:p>
        </p:txBody>
      </p:sp>
      <p:sp>
        <p:nvSpPr>
          <p:cNvPr id="22" name="TextBox 1">
            <a:extLst>
              <a:ext uri="{FF2B5EF4-FFF2-40B4-BE49-F238E27FC236}">
                <a16:creationId xmlns:a16="http://schemas.microsoft.com/office/drawing/2014/main" id="{6357B4ED-991F-46E3-9E12-B8A308F6A7F5}"/>
              </a:ext>
            </a:extLst>
          </p:cNvPr>
          <p:cNvSpPr txBox="1"/>
          <p:nvPr/>
        </p:nvSpPr>
        <p:spPr>
          <a:xfrm>
            <a:off x="7034400" y="3058550"/>
            <a:ext cx="868098" cy="43935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-4.5° C/</a:t>
            </a:r>
            <a:r>
              <a:rPr lang="en-US" sz="1100" dirty="0" err="1"/>
              <a:t>hr</a:t>
            </a:r>
            <a:endParaRPr lang="en-US" sz="1100" dirty="0"/>
          </a:p>
          <a:p>
            <a:r>
              <a:rPr lang="en-US" sz="1100" dirty="0"/>
              <a:t>cooldown</a:t>
            </a:r>
          </a:p>
          <a:p>
            <a:r>
              <a:rPr lang="en-US" sz="1100" dirty="0"/>
              <a:t>~24 hours</a:t>
            </a:r>
          </a:p>
        </p:txBody>
      </p:sp>
    </p:spTree>
    <p:extLst>
      <p:ext uri="{BB962C8B-B14F-4D97-AF65-F5344CB8AC3E}">
        <p14:creationId xmlns:p14="http://schemas.microsoft.com/office/powerpoint/2010/main" val="1319330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C7E3-62E6-4D9E-A97F-DE989F6AA756}"/>
              </a:ext>
            </a:extLst>
          </p:cNvPr>
          <p:cNvSpPr>
            <a:spLocks noGrp="1"/>
          </p:cNvSpPr>
          <p:nvPr>
            <p:ph type="title"/>
          </p:nvPr>
        </p:nvSpPr>
        <p:spPr/>
        <p:txBody>
          <a:bodyPr/>
          <a:lstStyle/>
          <a:p>
            <a:r>
              <a:rPr lang="en-US" dirty="0"/>
              <a:t>Impregnation T/C Map</a:t>
            </a:r>
          </a:p>
        </p:txBody>
      </p:sp>
      <p:sp>
        <p:nvSpPr>
          <p:cNvPr id="4" name="Slide Number Placeholder 3">
            <a:extLst>
              <a:ext uri="{FF2B5EF4-FFF2-40B4-BE49-F238E27FC236}">
                <a16:creationId xmlns:a16="http://schemas.microsoft.com/office/drawing/2014/main" id="{C70A280F-CD3E-4A06-863E-C5F9E6E32DE0}"/>
              </a:ext>
            </a:extLst>
          </p:cNvPr>
          <p:cNvSpPr>
            <a:spLocks noGrp="1"/>
          </p:cNvSpPr>
          <p:nvPr>
            <p:ph type="sldNum" sz="quarter" idx="12"/>
          </p:nvPr>
        </p:nvSpPr>
        <p:spPr/>
        <p:txBody>
          <a:bodyPr/>
          <a:lstStyle/>
          <a:p>
            <a:fld id="{BFDCA1C4-9514-7B4F-976F-D92F7E296653}" type="slidenum">
              <a:rPr lang="fr-FR" smtClean="0"/>
              <a:pPr/>
              <a:t>36</a:t>
            </a:fld>
            <a:endParaRPr lang="fr-FR"/>
          </a:p>
        </p:txBody>
      </p:sp>
      <p:sp>
        <p:nvSpPr>
          <p:cNvPr id="5" name="Footer Placeholder 4">
            <a:extLst>
              <a:ext uri="{FF2B5EF4-FFF2-40B4-BE49-F238E27FC236}">
                <a16:creationId xmlns:a16="http://schemas.microsoft.com/office/drawing/2014/main" id="{F179D668-8FA0-4B6C-84F3-0A6792D4C57D}"/>
              </a:ext>
            </a:extLst>
          </p:cNvPr>
          <p:cNvSpPr>
            <a:spLocks noGrp="1"/>
          </p:cNvSpPr>
          <p:nvPr>
            <p:ph type="ftr" sz="quarter" idx="3"/>
          </p:nvPr>
        </p:nvSpPr>
        <p:spPr/>
        <p:txBody>
          <a:bodyPr/>
          <a:lstStyle/>
          <a:p>
            <a:r>
              <a:rPr lang="en-US"/>
              <a:t>MQXFA03 Coils and Shims Review –  March14, 2019</a:t>
            </a:r>
            <a:endParaRPr lang="en-GB" dirty="0"/>
          </a:p>
        </p:txBody>
      </p:sp>
      <p:pic>
        <p:nvPicPr>
          <p:cNvPr id="8" name="chart">
            <a:extLst>
              <a:ext uri="{FF2B5EF4-FFF2-40B4-BE49-F238E27FC236}">
                <a16:creationId xmlns:a16="http://schemas.microsoft.com/office/drawing/2014/main" id="{4A40A235-1205-4B6E-B13E-E43D9E47314A}"/>
              </a:ext>
            </a:extLst>
          </p:cNvPr>
          <p:cNvPicPr>
            <a:picLocks noChangeAspect="1"/>
          </p:cNvPicPr>
          <p:nvPr/>
        </p:nvPicPr>
        <p:blipFill>
          <a:blip r:embed="rId2"/>
          <a:stretch>
            <a:fillRect/>
          </a:stretch>
        </p:blipFill>
        <p:spPr>
          <a:xfrm>
            <a:off x="2195736" y="1988840"/>
            <a:ext cx="5063023" cy="2690737"/>
          </a:xfrm>
          <a:prstGeom prst="rect">
            <a:avLst/>
          </a:prstGeom>
        </p:spPr>
      </p:pic>
    </p:spTree>
    <p:extLst>
      <p:ext uri="{BB962C8B-B14F-4D97-AF65-F5344CB8AC3E}">
        <p14:creationId xmlns:p14="http://schemas.microsoft.com/office/powerpoint/2010/main" val="449853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474FA-DE36-40E8-89C8-50B4607CEC58}"/>
              </a:ext>
            </a:extLst>
          </p:cNvPr>
          <p:cNvSpPr>
            <a:spLocks noGrp="1"/>
          </p:cNvSpPr>
          <p:nvPr>
            <p:ph type="title"/>
          </p:nvPr>
        </p:nvSpPr>
        <p:spPr/>
        <p:txBody>
          <a:bodyPr/>
          <a:lstStyle/>
          <a:p>
            <a:r>
              <a:rPr lang="en-US" dirty="0"/>
              <a:t>Coil Impregnation</a:t>
            </a:r>
          </a:p>
        </p:txBody>
      </p:sp>
      <p:sp>
        <p:nvSpPr>
          <p:cNvPr id="4" name="Slide Number Placeholder 3">
            <a:extLst>
              <a:ext uri="{FF2B5EF4-FFF2-40B4-BE49-F238E27FC236}">
                <a16:creationId xmlns:a16="http://schemas.microsoft.com/office/drawing/2014/main" id="{B1DC6A7E-A58A-4545-B5BB-194AD7BD4014}"/>
              </a:ext>
            </a:extLst>
          </p:cNvPr>
          <p:cNvSpPr>
            <a:spLocks noGrp="1"/>
          </p:cNvSpPr>
          <p:nvPr>
            <p:ph type="sldNum" sz="quarter" idx="12"/>
          </p:nvPr>
        </p:nvSpPr>
        <p:spPr/>
        <p:txBody>
          <a:bodyPr/>
          <a:lstStyle/>
          <a:p>
            <a:fld id="{BFDCA1C4-9514-7B4F-976F-D92F7E296653}" type="slidenum">
              <a:rPr lang="fr-FR" smtClean="0"/>
              <a:pPr/>
              <a:t>37</a:t>
            </a:fld>
            <a:endParaRPr lang="fr-FR"/>
          </a:p>
        </p:txBody>
      </p:sp>
      <p:sp>
        <p:nvSpPr>
          <p:cNvPr id="5" name="Footer Placeholder 4">
            <a:extLst>
              <a:ext uri="{FF2B5EF4-FFF2-40B4-BE49-F238E27FC236}">
                <a16:creationId xmlns:a16="http://schemas.microsoft.com/office/drawing/2014/main" id="{668FC9AF-58EF-40EF-9399-FDD38BE02CBD}"/>
              </a:ext>
            </a:extLst>
          </p:cNvPr>
          <p:cNvSpPr>
            <a:spLocks noGrp="1"/>
          </p:cNvSpPr>
          <p:nvPr>
            <p:ph type="ftr" sz="quarter" idx="3"/>
          </p:nvPr>
        </p:nvSpPr>
        <p:spPr/>
        <p:txBody>
          <a:bodyPr/>
          <a:lstStyle/>
          <a:p>
            <a:r>
              <a:rPr lang="en-US"/>
              <a:t>MQXFA03 Coils and Shims Review –  March14, 2019</a:t>
            </a:r>
            <a:endParaRPr lang="en-GB" dirty="0"/>
          </a:p>
        </p:txBody>
      </p:sp>
      <p:pic>
        <p:nvPicPr>
          <p:cNvPr id="7" name="Picture 6">
            <a:extLst>
              <a:ext uri="{FF2B5EF4-FFF2-40B4-BE49-F238E27FC236}">
                <a16:creationId xmlns:a16="http://schemas.microsoft.com/office/drawing/2014/main" id="{D702ECCE-9403-4D71-AF3B-368E02DC7547}"/>
              </a:ext>
            </a:extLst>
          </p:cNvPr>
          <p:cNvPicPr>
            <a:picLocks noChangeAspect="1"/>
          </p:cNvPicPr>
          <p:nvPr/>
        </p:nvPicPr>
        <p:blipFill>
          <a:blip r:embed="rId2"/>
          <a:stretch>
            <a:fillRect/>
          </a:stretch>
        </p:blipFill>
        <p:spPr>
          <a:xfrm>
            <a:off x="827584" y="766979"/>
            <a:ext cx="7488832" cy="5439257"/>
          </a:xfrm>
          <a:prstGeom prst="rect">
            <a:avLst/>
          </a:prstGeom>
        </p:spPr>
      </p:pic>
    </p:spTree>
    <p:extLst>
      <p:ext uri="{BB962C8B-B14F-4D97-AF65-F5344CB8AC3E}">
        <p14:creationId xmlns:p14="http://schemas.microsoft.com/office/powerpoint/2010/main" val="1797997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7E1E-FF7C-4BE5-B3C8-2E1C64FBF7B9}"/>
              </a:ext>
            </a:extLst>
          </p:cNvPr>
          <p:cNvSpPr>
            <a:spLocks noGrp="1"/>
          </p:cNvSpPr>
          <p:nvPr>
            <p:ph type="title"/>
          </p:nvPr>
        </p:nvSpPr>
        <p:spPr/>
        <p:txBody>
          <a:bodyPr/>
          <a:lstStyle/>
          <a:p>
            <a:r>
              <a:rPr lang="en-US" dirty="0"/>
              <a:t>QXFA109 vs QXFA110 Impregnation</a:t>
            </a:r>
          </a:p>
        </p:txBody>
      </p:sp>
      <p:pic>
        <p:nvPicPr>
          <p:cNvPr id="7" name="Content Placeholder 6" descr="QXFA109 vs 110 Impregnation Temperature Profile.xlsx - 3343.pdf - Mozilla Firefox">
            <a:extLst>
              <a:ext uri="{FF2B5EF4-FFF2-40B4-BE49-F238E27FC236}">
                <a16:creationId xmlns:a16="http://schemas.microsoft.com/office/drawing/2014/main" id="{E9148868-6961-41D2-8CFE-7FFAB354107F}"/>
              </a:ext>
            </a:extLst>
          </p:cNvPr>
          <p:cNvPicPr>
            <a:picLocks noGrp="1" noChangeAspect="1"/>
          </p:cNvPicPr>
          <p:nvPr>
            <p:ph idx="1"/>
          </p:nvPr>
        </p:nvPicPr>
        <p:blipFill rotWithShape="1">
          <a:blip r:embed="rId2"/>
          <a:srcRect l="25447" t="22478" r="14534" b="11652"/>
          <a:stretch/>
        </p:blipFill>
        <p:spPr>
          <a:xfrm>
            <a:off x="612000" y="1005024"/>
            <a:ext cx="8026988" cy="5351325"/>
          </a:xfrm>
        </p:spPr>
      </p:pic>
      <p:sp>
        <p:nvSpPr>
          <p:cNvPr id="4" name="Slide Number Placeholder 3">
            <a:extLst>
              <a:ext uri="{FF2B5EF4-FFF2-40B4-BE49-F238E27FC236}">
                <a16:creationId xmlns:a16="http://schemas.microsoft.com/office/drawing/2014/main" id="{09DA371B-1463-4083-A812-A2D982DFBEE4}"/>
              </a:ext>
            </a:extLst>
          </p:cNvPr>
          <p:cNvSpPr>
            <a:spLocks noGrp="1"/>
          </p:cNvSpPr>
          <p:nvPr>
            <p:ph type="sldNum" sz="quarter" idx="12"/>
          </p:nvPr>
        </p:nvSpPr>
        <p:spPr/>
        <p:txBody>
          <a:bodyPr/>
          <a:lstStyle/>
          <a:p>
            <a:fld id="{BFDCA1C4-9514-7B4F-976F-D92F7E296653}" type="slidenum">
              <a:rPr lang="fr-FR" smtClean="0"/>
              <a:pPr/>
              <a:t>38</a:t>
            </a:fld>
            <a:endParaRPr lang="fr-FR"/>
          </a:p>
        </p:txBody>
      </p:sp>
      <p:sp>
        <p:nvSpPr>
          <p:cNvPr id="5" name="Footer Placeholder 4">
            <a:extLst>
              <a:ext uri="{FF2B5EF4-FFF2-40B4-BE49-F238E27FC236}">
                <a16:creationId xmlns:a16="http://schemas.microsoft.com/office/drawing/2014/main" id="{FBAF985E-B1A8-4C22-96E8-B71BF0C142D4}"/>
              </a:ext>
            </a:extLst>
          </p:cNvPr>
          <p:cNvSpPr>
            <a:spLocks noGrp="1"/>
          </p:cNvSpPr>
          <p:nvPr>
            <p:ph type="ftr" sz="quarter" idx="3"/>
          </p:nvPr>
        </p:nvSpPr>
        <p:spPr/>
        <p:txBody>
          <a:bodyPr/>
          <a:lstStyle/>
          <a:p>
            <a:r>
              <a:rPr lang="en-US"/>
              <a:t>MQXFA03 Coils and Shims Review –  March14, 2019</a:t>
            </a:r>
            <a:endParaRPr lang="en-GB" dirty="0"/>
          </a:p>
        </p:txBody>
      </p:sp>
      <p:sp>
        <p:nvSpPr>
          <p:cNvPr id="3" name="TextBox 2">
            <a:extLst>
              <a:ext uri="{FF2B5EF4-FFF2-40B4-BE49-F238E27FC236}">
                <a16:creationId xmlns:a16="http://schemas.microsoft.com/office/drawing/2014/main" id="{2E53AB98-BDAD-41A0-B6E4-AB2ABEE27850}"/>
              </a:ext>
            </a:extLst>
          </p:cNvPr>
          <p:cNvSpPr txBox="1"/>
          <p:nvPr/>
        </p:nvSpPr>
        <p:spPr>
          <a:xfrm>
            <a:off x="6156176" y="1124784"/>
            <a:ext cx="2664295" cy="2516073"/>
          </a:xfrm>
          <a:prstGeom prst="rect">
            <a:avLst/>
          </a:prstGeom>
          <a:noFill/>
        </p:spPr>
        <p:txBody>
          <a:bodyPr wrap="square" rtlCol="0">
            <a:spAutoFit/>
          </a:bodyPr>
          <a:lstStyle/>
          <a:p>
            <a:r>
              <a:rPr lang="en-US" sz="1050" dirty="0"/>
              <a:t>Comparing coils A109 to A110 impregnation temperature plots, the control T/C for A110 was less than 10C higher at all temperature ramps than A109. Overall the average temperature profiles tracked each other very well. Therefore, the temperature difference between the ramp cycles might be variability in the process. It is small and acceptable. Visual inspection of the potted coil looks good. Electrical measurements have been completed. The plan is to set the over temperature T/C to 170C and repeat the impregnation process for coil A111.</a:t>
            </a:r>
          </a:p>
        </p:txBody>
      </p:sp>
    </p:spTree>
    <p:extLst>
      <p:ext uri="{BB962C8B-B14F-4D97-AF65-F5344CB8AC3E}">
        <p14:creationId xmlns:p14="http://schemas.microsoft.com/office/powerpoint/2010/main" val="603112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F16A-CEB7-4431-8C3E-0DEDF6504DCE}"/>
              </a:ext>
            </a:extLst>
          </p:cNvPr>
          <p:cNvSpPr>
            <a:spLocks noGrp="1"/>
          </p:cNvSpPr>
          <p:nvPr>
            <p:ph type="title"/>
          </p:nvPr>
        </p:nvSpPr>
        <p:spPr/>
        <p:txBody>
          <a:bodyPr/>
          <a:lstStyle/>
          <a:p>
            <a:r>
              <a:rPr lang="en-US" dirty="0"/>
              <a:t>Coil Impregnation</a:t>
            </a:r>
          </a:p>
        </p:txBody>
      </p:sp>
      <p:sp>
        <p:nvSpPr>
          <p:cNvPr id="4" name="Slide Number Placeholder 3">
            <a:extLst>
              <a:ext uri="{FF2B5EF4-FFF2-40B4-BE49-F238E27FC236}">
                <a16:creationId xmlns:a16="http://schemas.microsoft.com/office/drawing/2014/main" id="{6A982105-6286-4BB6-A859-57A944E24D83}"/>
              </a:ext>
            </a:extLst>
          </p:cNvPr>
          <p:cNvSpPr>
            <a:spLocks noGrp="1"/>
          </p:cNvSpPr>
          <p:nvPr>
            <p:ph type="sldNum" sz="quarter" idx="12"/>
          </p:nvPr>
        </p:nvSpPr>
        <p:spPr/>
        <p:txBody>
          <a:bodyPr/>
          <a:lstStyle/>
          <a:p>
            <a:fld id="{BFDCA1C4-9514-7B4F-976F-D92F7E296653}" type="slidenum">
              <a:rPr lang="fr-FR" smtClean="0"/>
              <a:pPr/>
              <a:t>39</a:t>
            </a:fld>
            <a:endParaRPr lang="fr-FR"/>
          </a:p>
        </p:txBody>
      </p:sp>
      <p:sp>
        <p:nvSpPr>
          <p:cNvPr id="5" name="Footer Placeholder 4">
            <a:extLst>
              <a:ext uri="{FF2B5EF4-FFF2-40B4-BE49-F238E27FC236}">
                <a16:creationId xmlns:a16="http://schemas.microsoft.com/office/drawing/2014/main" id="{F5C0AE89-C5A8-4C76-B15D-9657D4AF24E9}"/>
              </a:ext>
            </a:extLst>
          </p:cNvPr>
          <p:cNvSpPr>
            <a:spLocks noGrp="1"/>
          </p:cNvSpPr>
          <p:nvPr>
            <p:ph type="ftr" sz="quarter" idx="3"/>
          </p:nvPr>
        </p:nvSpPr>
        <p:spPr/>
        <p:txBody>
          <a:bodyPr/>
          <a:lstStyle/>
          <a:p>
            <a:r>
              <a:rPr lang="en-US"/>
              <a:t>MQXFA03 Coils and Shims Review –  March14, 2019</a:t>
            </a:r>
            <a:endParaRPr lang="en-GB" dirty="0"/>
          </a:p>
        </p:txBody>
      </p:sp>
      <p:pic>
        <p:nvPicPr>
          <p:cNvPr id="10" name="Picture 9">
            <a:extLst>
              <a:ext uri="{FF2B5EF4-FFF2-40B4-BE49-F238E27FC236}">
                <a16:creationId xmlns:a16="http://schemas.microsoft.com/office/drawing/2014/main" id="{D4B25B3F-5A2B-4A1A-BC72-DB4F4C6D46DF}"/>
              </a:ext>
            </a:extLst>
          </p:cNvPr>
          <p:cNvPicPr>
            <a:picLocks noChangeAspect="1"/>
          </p:cNvPicPr>
          <p:nvPr/>
        </p:nvPicPr>
        <p:blipFill rotWithShape="1">
          <a:blip r:embed="rId2"/>
          <a:srcRect t="7175"/>
          <a:stretch/>
        </p:blipFill>
        <p:spPr>
          <a:xfrm>
            <a:off x="231272" y="1285493"/>
            <a:ext cx="8681456" cy="4793222"/>
          </a:xfrm>
          <a:prstGeom prst="rect">
            <a:avLst/>
          </a:prstGeom>
        </p:spPr>
      </p:pic>
      <p:sp>
        <p:nvSpPr>
          <p:cNvPr id="11" name="TextBox 1">
            <a:extLst>
              <a:ext uri="{FF2B5EF4-FFF2-40B4-BE49-F238E27FC236}">
                <a16:creationId xmlns:a16="http://schemas.microsoft.com/office/drawing/2014/main" id="{4539AA69-ED10-456C-A2F1-A54B292FEC57}"/>
              </a:ext>
            </a:extLst>
          </p:cNvPr>
          <p:cNvSpPr txBox="1"/>
          <p:nvPr/>
        </p:nvSpPr>
        <p:spPr>
          <a:xfrm>
            <a:off x="831757" y="5020100"/>
            <a:ext cx="1287797" cy="3411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Degassing</a:t>
            </a:r>
            <a:r>
              <a:rPr lang="en-US" sz="1100" baseline="0" dirty="0"/>
              <a:t> (&gt; 1 day)</a:t>
            </a:r>
            <a:endParaRPr lang="en-US" sz="1100" dirty="0"/>
          </a:p>
        </p:txBody>
      </p:sp>
      <p:sp>
        <p:nvSpPr>
          <p:cNvPr id="12" name="TextBox 1">
            <a:extLst>
              <a:ext uri="{FF2B5EF4-FFF2-40B4-BE49-F238E27FC236}">
                <a16:creationId xmlns:a16="http://schemas.microsoft.com/office/drawing/2014/main" id="{699A9EB7-6B10-465D-B363-84503C2CABA9}"/>
              </a:ext>
            </a:extLst>
          </p:cNvPr>
          <p:cNvSpPr txBox="1"/>
          <p:nvPr/>
        </p:nvSpPr>
        <p:spPr>
          <a:xfrm>
            <a:off x="4386693" y="4325512"/>
            <a:ext cx="370614" cy="3411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Fill</a:t>
            </a:r>
          </a:p>
        </p:txBody>
      </p:sp>
      <p:sp>
        <p:nvSpPr>
          <p:cNvPr id="13" name="TextBox 1">
            <a:extLst>
              <a:ext uri="{FF2B5EF4-FFF2-40B4-BE49-F238E27FC236}">
                <a16:creationId xmlns:a16="http://schemas.microsoft.com/office/drawing/2014/main" id="{522464F8-C5D8-40D3-B5D7-733A92D9EABD}"/>
              </a:ext>
            </a:extLst>
          </p:cNvPr>
          <p:cNvSpPr txBox="1"/>
          <p:nvPr/>
        </p:nvSpPr>
        <p:spPr>
          <a:xfrm>
            <a:off x="4801416" y="4055198"/>
            <a:ext cx="1009772" cy="34121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Wicking, 16 </a:t>
            </a:r>
            <a:r>
              <a:rPr lang="en-US" sz="1100" dirty="0" err="1"/>
              <a:t>hrs</a:t>
            </a:r>
            <a:endParaRPr lang="en-US" sz="1100" dirty="0"/>
          </a:p>
        </p:txBody>
      </p:sp>
      <p:sp>
        <p:nvSpPr>
          <p:cNvPr id="14" name="TextBox 1">
            <a:extLst>
              <a:ext uri="{FF2B5EF4-FFF2-40B4-BE49-F238E27FC236}">
                <a16:creationId xmlns:a16="http://schemas.microsoft.com/office/drawing/2014/main" id="{20F466D2-5081-4237-A9A6-FBD2491E2490}"/>
              </a:ext>
            </a:extLst>
          </p:cNvPr>
          <p:cNvSpPr txBox="1"/>
          <p:nvPr/>
        </p:nvSpPr>
        <p:spPr>
          <a:xfrm>
            <a:off x="5937024" y="2436201"/>
            <a:ext cx="723566" cy="34121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Cure, 5 </a:t>
            </a:r>
            <a:r>
              <a:rPr lang="en-US" sz="1100" dirty="0" err="1"/>
              <a:t>hrs</a:t>
            </a:r>
            <a:endParaRPr lang="en-US" sz="1100" dirty="0"/>
          </a:p>
        </p:txBody>
      </p:sp>
      <p:sp>
        <p:nvSpPr>
          <p:cNvPr id="15" name="TextBox 1">
            <a:extLst>
              <a:ext uri="{FF2B5EF4-FFF2-40B4-BE49-F238E27FC236}">
                <a16:creationId xmlns:a16="http://schemas.microsoft.com/office/drawing/2014/main" id="{4DB633DD-947E-4A14-B882-897DB537E76D}"/>
              </a:ext>
            </a:extLst>
          </p:cNvPr>
          <p:cNvSpPr txBox="1"/>
          <p:nvPr/>
        </p:nvSpPr>
        <p:spPr>
          <a:xfrm>
            <a:off x="6169955" y="1285493"/>
            <a:ext cx="1038471" cy="3411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Post-Cure, 16 </a:t>
            </a:r>
            <a:r>
              <a:rPr lang="en-US" sz="1100" dirty="0" err="1"/>
              <a:t>hrs</a:t>
            </a:r>
            <a:endParaRPr lang="en-US" sz="1100" dirty="0"/>
          </a:p>
        </p:txBody>
      </p:sp>
      <p:sp>
        <p:nvSpPr>
          <p:cNvPr id="16" name="TextBox 1">
            <a:extLst>
              <a:ext uri="{FF2B5EF4-FFF2-40B4-BE49-F238E27FC236}">
                <a16:creationId xmlns:a16="http://schemas.microsoft.com/office/drawing/2014/main" id="{6786B24A-F116-405A-B101-0700B3BB5251}"/>
              </a:ext>
            </a:extLst>
          </p:cNvPr>
          <p:cNvSpPr txBox="1"/>
          <p:nvPr/>
        </p:nvSpPr>
        <p:spPr>
          <a:xfrm>
            <a:off x="2093092" y="2876474"/>
            <a:ext cx="513976" cy="3526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-1.7° C/</a:t>
            </a:r>
            <a:r>
              <a:rPr lang="en-US" sz="1100" dirty="0" err="1"/>
              <a:t>hr</a:t>
            </a:r>
            <a:endParaRPr lang="en-US" sz="1100" dirty="0"/>
          </a:p>
        </p:txBody>
      </p:sp>
      <p:sp>
        <p:nvSpPr>
          <p:cNvPr id="17" name="TextBox 1">
            <a:extLst>
              <a:ext uri="{FF2B5EF4-FFF2-40B4-BE49-F238E27FC236}">
                <a16:creationId xmlns:a16="http://schemas.microsoft.com/office/drawing/2014/main" id="{7A06DFA5-FDAC-4B02-BD79-8A9E1D072027}"/>
              </a:ext>
            </a:extLst>
          </p:cNvPr>
          <p:cNvSpPr txBox="1"/>
          <p:nvPr/>
        </p:nvSpPr>
        <p:spPr>
          <a:xfrm>
            <a:off x="5052172" y="2808257"/>
            <a:ext cx="513976" cy="3526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5° C/</a:t>
            </a:r>
            <a:r>
              <a:rPr lang="en-US" sz="1100" dirty="0" err="1"/>
              <a:t>hr</a:t>
            </a:r>
            <a:endParaRPr lang="en-US" sz="1100" dirty="0"/>
          </a:p>
        </p:txBody>
      </p:sp>
      <p:sp>
        <p:nvSpPr>
          <p:cNvPr id="18" name="TextBox 1">
            <a:extLst>
              <a:ext uri="{FF2B5EF4-FFF2-40B4-BE49-F238E27FC236}">
                <a16:creationId xmlns:a16="http://schemas.microsoft.com/office/drawing/2014/main" id="{1C7B7BF3-272C-4D2B-BCB9-7049F88D12F2}"/>
              </a:ext>
            </a:extLst>
          </p:cNvPr>
          <p:cNvSpPr txBox="1"/>
          <p:nvPr/>
        </p:nvSpPr>
        <p:spPr>
          <a:xfrm>
            <a:off x="5553009" y="1711997"/>
            <a:ext cx="513976" cy="3526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2.5° C/</a:t>
            </a:r>
            <a:r>
              <a:rPr lang="en-US" sz="1100" dirty="0" err="1"/>
              <a:t>hr</a:t>
            </a:r>
            <a:endParaRPr lang="en-US" sz="1100" dirty="0"/>
          </a:p>
        </p:txBody>
      </p:sp>
      <p:sp>
        <p:nvSpPr>
          <p:cNvPr id="19" name="TextBox 1">
            <a:extLst>
              <a:ext uri="{FF2B5EF4-FFF2-40B4-BE49-F238E27FC236}">
                <a16:creationId xmlns:a16="http://schemas.microsoft.com/office/drawing/2014/main" id="{19BED8F3-D3E6-488A-9417-CEF29408F2A6}"/>
              </a:ext>
            </a:extLst>
          </p:cNvPr>
          <p:cNvSpPr txBox="1"/>
          <p:nvPr/>
        </p:nvSpPr>
        <p:spPr>
          <a:xfrm>
            <a:off x="7361370" y="2172947"/>
            <a:ext cx="868098" cy="43935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-4.5° C/</a:t>
            </a:r>
            <a:r>
              <a:rPr lang="en-US" sz="1100" dirty="0" err="1"/>
              <a:t>hr</a:t>
            </a:r>
            <a:endParaRPr lang="en-US" sz="1100" dirty="0"/>
          </a:p>
          <a:p>
            <a:r>
              <a:rPr lang="en-US" sz="1100" dirty="0"/>
              <a:t>cooldown</a:t>
            </a:r>
          </a:p>
          <a:p>
            <a:r>
              <a:rPr lang="en-US" sz="1100" dirty="0"/>
              <a:t>~24 hours</a:t>
            </a:r>
          </a:p>
        </p:txBody>
      </p:sp>
      <p:pic>
        <p:nvPicPr>
          <p:cNvPr id="25" name="Picture 24">
            <a:extLst>
              <a:ext uri="{FF2B5EF4-FFF2-40B4-BE49-F238E27FC236}">
                <a16:creationId xmlns:a16="http://schemas.microsoft.com/office/drawing/2014/main" id="{4981BAF6-829E-4781-BCA9-0118AB85B94A}"/>
              </a:ext>
            </a:extLst>
          </p:cNvPr>
          <p:cNvPicPr>
            <a:picLocks noChangeAspect="1"/>
          </p:cNvPicPr>
          <p:nvPr/>
        </p:nvPicPr>
        <p:blipFill rotWithShape="1">
          <a:blip r:embed="rId3"/>
          <a:srcRect l="27731" t="387" r="28119" b="92408"/>
          <a:stretch/>
        </p:blipFill>
        <p:spPr>
          <a:xfrm>
            <a:off x="2886069" y="980728"/>
            <a:ext cx="3414124" cy="404486"/>
          </a:xfrm>
          <a:prstGeom prst="rect">
            <a:avLst/>
          </a:prstGeom>
        </p:spPr>
      </p:pic>
      <p:sp>
        <p:nvSpPr>
          <p:cNvPr id="26" name="TextBox 1">
            <a:extLst>
              <a:ext uri="{FF2B5EF4-FFF2-40B4-BE49-F238E27FC236}">
                <a16:creationId xmlns:a16="http://schemas.microsoft.com/office/drawing/2014/main" id="{3F746BCC-E402-43A8-8CA8-C5F9EEB5FD41}"/>
              </a:ext>
            </a:extLst>
          </p:cNvPr>
          <p:cNvSpPr txBox="1"/>
          <p:nvPr/>
        </p:nvSpPr>
        <p:spPr>
          <a:xfrm>
            <a:off x="917917" y="3160941"/>
            <a:ext cx="513976" cy="35268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8° C/</a:t>
            </a:r>
            <a:r>
              <a:rPr lang="en-US" sz="1100" dirty="0" err="1"/>
              <a:t>hr</a:t>
            </a:r>
            <a:endParaRPr lang="en-US" sz="1100" dirty="0"/>
          </a:p>
        </p:txBody>
      </p:sp>
      <p:pic>
        <p:nvPicPr>
          <p:cNvPr id="27" name="Picture 26">
            <a:extLst>
              <a:ext uri="{FF2B5EF4-FFF2-40B4-BE49-F238E27FC236}">
                <a16:creationId xmlns:a16="http://schemas.microsoft.com/office/drawing/2014/main" id="{7010B57D-8390-4532-97C5-F248904AB8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4593" y="4163080"/>
            <a:ext cx="3130171" cy="2348880"/>
          </a:xfrm>
          <a:prstGeom prst="rect">
            <a:avLst/>
          </a:prstGeom>
        </p:spPr>
      </p:pic>
    </p:spTree>
    <p:extLst>
      <p:ext uri="{BB962C8B-B14F-4D97-AF65-F5344CB8AC3E}">
        <p14:creationId xmlns:p14="http://schemas.microsoft.com/office/powerpoint/2010/main" val="423148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66A6-DF5C-416C-89DF-F11731A76EC5}"/>
              </a:ext>
            </a:extLst>
          </p:cNvPr>
          <p:cNvSpPr>
            <a:spLocks noGrp="1"/>
          </p:cNvSpPr>
          <p:nvPr>
            <p:ph type="title"/>
          </p:nvPr>
        </p:nvSpPr>
        <p:spPr>
          <a:xfrm>
            <a:off x="612000" y="180000"/>
            <a:ext cx="8074800" cy="720000"/>
          </a:xfrm>
        </p:spPr>
        <p:txBody>
          <a:bodyPr/>
          <a:lstStyle/>
          <a:p>
            <a:r>
              <a:rPr lang="en-US" dirty="0"/>
              <a:t>Requirements and Specifications</a:t>
            </a:r>
          </a:p>
        </p:txBody>
      </p:sp>
      <p:sp>
        <p:nvSpPr>
          <p:cNvPr id="3" name="Content Placeholder 2">
            <a:extLst>
              <a:ext uri="{FF2B5EF4-FFF2-40B4-BE49-F238E27FC236}">
                <a16:creationId xmlns:a16="http://schemas.microsoft.com/office/drawing/2014/main" id="{B3347709-3313-44F5-95EB-96E3D552BA5B}"/>
              </a:ext>
            </a:extLst>
          </p:cNvPr>
          <p:cNvSpPr>
            <a:spLocks noGrp="1"/>
          </p:cNvSpPr>
          <p:nvPr>
            <p:ph idx="1"/>
          </p:nvPr>
        </p:nvSpPr>
        <p:spPr>
          <a:xfrm>
            <a:off x="612000" y="1219201"/>
            <a:ext cx="7920000" cy="5137150"/>
          </a:xfrm>
        </p:spPr>
        <p:txBody>
          <a:bodyPr>
            <a:normAutofit fontScale="85000" lnSpcReduction="20000"/>
          </a:bodyPr>
          <a:lstStyle/>
          <a:p>
            <a:r>
              <a:rPr lang="en-US" sz="2200" dirty="0"/>
              <a:t>Coil Acceptance (US-HiLumi-doc-1103) </a:t>
            </a:r>
          </a:p>
          <a:p>
            <a:pPr lvl="1"/>
            <a:r>
              <a:rPr lang="en-US" sz="1600" dirty="0"/>
              <a:t>Free helium passage trough coil poles every 50 mm.</a:t>
            </a:r>
          </a:p>
          <a:p>
            <a:pPr lvl="1"/>
            <a:r>
              <a:rPr lang="en-US" sz="1600" dirty="0"/>
              <a:t>Splices are soldered with CERN approved materials.</a:t>
            </a:r>
          </a:p>
          <a:p>
            <a:pPr lvl="1"/>
            <a:r>
              <a:rPr lang="en-US" sz="1600" dirty="0"/>
              <a:t>Redundant voltage taps on each coil splice.</a:t>
            </a:r>
          </a:p>
          <a:p>
            <a:pPr lvl="1"/>
            <a:r>
              <a:rPr lang="en-US" sz="1600" dirty="0"/>
              <a:t>All coil components withstand 35 </a:t>
            </a:r>
            <a:r>
              <a:rPr lang="en-US" sz="1600" dirty="0" err="1"/>
              <a:t>MGy</a:t>
            </a:r>
            <a:r>
              <a:rPr lang="en-US" sz="1600" dirty="0"/>
              <a:t>.</a:t>
            </a:r>
            <a:endParaRPr lang="en-US" sz="1800" dirty="0"/>
          </a:p>
          <a:p>
            <a:r>
              <a:rPr lang="en-US" sz="2200" dirty="0"/>
              <a:t>Functional Requirements Specification (US-HiLumi-doc-36)</a:t>
            </a:r>
          </a:p>
          <a:p>
            <a:pPr lvl="1"/>
            <a:r>
              <a:rPr lang="en-US" sz="1600" dirty="0"/>
              <a:t>Coils meet the requirements established in the FRS</a:t>
            </a:r>
          </a:p>
          <a:p>
            <a:pPr lvl="1"/>
            <a:r>
              <a:rPr lang="en-US" sz="1600" dirty="0"/>
              <a:t>Field quality, coil aperture, magnetic length, helium passage thru pole, voltage taps on lead splices, solder with CERN approved materials, splice lead resistance, withstand voltage levels during hi-pot tests, and the use of radiation hard materials.</a:t>
            </a:r>
          </a:p>
          <a:p>
            <a:r>
              <a:rPr lang="en-US" sz="2000" dirty="0"/>
              <a:t>Final Design Report (US-HiLumi-doc-948)</a:t>
            </a:r>
          </a:p>
          <a:p>
            <a:pPr lvl="1"/>
            <a:r>
              <a:rPr lang="en-US" sz="1600" dirty="0"/>
              <a:t>Coil fabrication (wind, cure, reaction, &amp; impregnation)</a:t>
            </a:r>
          </a:p>
          <a:p>
            <a:pPr lvl="1"/>
            <a:r>
              <a:rPr lang="en-US" sz="1600" dirty="0"/>
              <a:t>Mechanical tolerances &amp;  fabrication parameters</a:t>
            </a:r>
          </a:p>
          <a:p>
            <a:pPr lvl="1"/>
            <a:r>
              <a:rPr lang="en-US" sz="1600" dirty="0"/>
              <a:t>Coil handling &amp; shipping</a:t>
            </a:r>
          </a:p>
          <a:p>
            <a:pPr lvl="1"/>
            <a:r>
              <a:rPr lang="en-US" sz="1600" dirty="0"/>
              <a:t>Coil size measurements made by coordinate measuring machine (CMM) &amp; compared to allowable tolerances. (OD, ID, mid-plane, length)</a:t>
            </a:r>
          </a:p>
          <a:p>
            <a:r>
              <a:rPr lang="en-US" sz="2000" dirty="0"/>
              <a:t>Electrical QC measurements (US-HiLumi-doc-521)</a:t>
            </a:r>
          </a:p>
          <a:p>
            <a:pPr lvl="1"/>
            <a:r>
              <a:rPr lang="en-US" sz="1800" dirty="0"/>
              <a:t>Compared to the allowable max/min pass/fail criterial for acceptance</a:t>
            </a:r>
          </a:p>
          <a:p>
            <a:pPr lvl="1"/>
            <a:r>
              <a:rPr lang="en-US" sz="1800" dirty="0"/>
              <a:t>Coil Resistance, Inductance, Quality factor. </a:t>
            </a:r>
          </a:p>
          <a:p>
            <a:pPr lvl="1"/>
            <a:r>
              <a:rPr lang="en-US" sz="1800" dirty="0"/>
              <a:t>Heater resistance. </a:t>
            </a:r>
          </a:p>
          <a:p>
            <a:pPr lvl="1"/>
            <a:r>
              <a:rPr lang="en-US" sz="1800" dirty="0"/>
              <a:t>Hi-pot tests: coil to parts, QH to Coil, QH to saddles, saddles to saddles.</a:t>
            </a:r>
          </a:p>
          <a:p>
            <a:pPr lvl="1"/>
            <a:r>
              <a:rPr lang="en-US" sz="1800" dirty="0"/>
              <a:t>Impulse tests.</a:t>
            </a:r>
          </a:p>
          <a:p>
            <a:endParaRPr lang="en-US" dirty="0"/>
          </a:p>
          <a:p>
            <a:endParaRPr lang="en-US" dirty="0"/>
          </a:p>
        </p:txBody>
      </p:sp>
      <p:sp>
        <p:nvSpPr>
          <p:cNvPr id="4" name="Slide Number Placeholder 3">
            <a:extLst>
              <a:ext uri="{FF2B5EF4-FFF2-40B4-BE49-F238E27FC236}">
                <a16:creationId xmlns:a16="http://schemas.microsoft.com/office/drawing/2014/main" id="{BC1C9006-E0FA-4931-B640-26C02CBC5512}"/>
              </a:ext>
            </a:extLst>
          </p:cNvPr>
          <p:cNvSpPr>
            <a:spLocks noGrp="1"/>
          </p:cNvSpPr>
          <p:nvPr>
            <p:ph type="sldNum" sz="quarter" idx="12"/>
          </p:nvPr>
        </p:nvSpPr>
        <p:spPr/>
        <p:txBody>
          <a:bodyPr/>
          <a:lstStyle/>
          <a:p>
            <a:fld id="{BFDCA1C4-9514-7B4F-976F-D92F7E296653}" type="slidenum">
              <a:rPr lang="fr-FR" smtClean="0"/>
              <a:pPr/>
              <a:t>4</a:t>
            </a:fld>
            <a:endParaRPr lang="fr-FR"/>
          </a:p>
        </p:txBody>
      </p:sp>
      <p:sp>
        <p:nvSpPr>
          <p:cNvPr id="5" name="Footer Placeholder 4">
            <a:extLst>
              <a:ext uri="{FF2B5EF4-FFF2-40B4-BE49-F238E27FC236}">
                <a16:creationId xmlns:a16="http://schemas.microsoft.com/office/drawing/2014/main" id="{EE7109CF-42AD-4410-803A-5DEBEC205B08}"/>
              </a:ext>
            </a:extLst>
          </p:cNvPr>
          <p:cNvSpPr>
            <a:spLocks noGrp="1"/>
          </p:cNvSpPr>
          <p:nvPr>
            <p:ph type="ftr" sz="quarter" idx="3"/>
          </p:nvPr>
        </p:nvSpPr>
        <p:spPr/>
        <p:txBody>
          <a:bodyPr/>
          <a:lstStyle/>
          <a:p>
            <a:r>
              <a:rPr lang="en-US"/>
              <a:t>MQXFA03 Coils and Shims Review –  March14, 2019</a:t>
            </a:r>
            <a:endParaRPr lang="en-GB" dirty="0"/>
          </a:p>
        </p:txBody>
      </p:sp>
      <p:sp>
        <p:nvSpPr>
          <p:cNvPr id="7" name="TextBox 6">
            <a:extLst>
              <a:ext uri="{FF2B5EF4-FFF2-40B4-BE49-F238E27FC236}">
                <a16:creationId xmlns:a16="http://schemas.microsoft.com/office/drawing/2014/main" id="{E94D00E1-E46B-4402-BB91-E6FB605E042B}"/>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1</a:t>
            </a:r>
          </a:p>
        </p:txBody>
      </p:sp>
    </p:spTree>
    <p:extLst>
      <p:ext uri="{BB962C8B-B14F-4D97-AF65-F5344CB8AC3E}">
        <p14:creationId xmlns:p14="http://schemas.microsoft.com/office/powerpoint/2010/main" val="2915445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AD17-C751-4641-BF3E-247DEF66FDCE}"/>
              </a:ext>
            </a:extLst>
          </p:cNvPr>
          <p:cNvSpPr>
            <a:spLocks noGrp="1"/>
          </p:cNvSpPr>
          <p:nvPr>
            <p:ph type="title"/>
          </p:nvPr>
        </p:nvSpPr>
        <p:spPr/>
        <p:txBody>
          <a:bodyPr/>
          <a:lstStyle/>
          <a:p>
            <a:r>
              <a:rPr lang="en-US" dirty="0"/>
              <a:t>QXFA111 Epoxy Impregnation</a:t>
            </a:r>
          </a:p>
        </p:txBody>
      </p:sp>
      <p:pic>
        <p:nvPicPr>
          <p:cNvPr id="7" name="Content Placeholder 6">
            <a:extLst>
              <a:ext uri="{FF2B5EF4-FFF2-40B4-BE49-F238E27FC236}">
                <a16:creationId xmlns:a16="http://schemas.microsoft.com/office/drawing/2014/main" id="{238AB08C-D11E-4AFC-918A-96FEB512F337}"/>
              </a:ext>
            </a:extLst>
          </p:cNvPr>
          <p:cNvPicPr>
            <a:picLocks noGrp="1" noChangeAspect="1"/>
          </p:cNvPicPr>
          <p:nvPr>
            <p:ph idx="1"/>
          </p:nvPr>
        </p:nvPicPr>
        <p:blipFill>
          <a:blip r:embed="rId2"/>
          <a:stretch>
            <a:fillRect/>
          </a:stretch>
        </p:blipFill>
        <p:spPr>
          <a:xfrm>
            <a:off x="395536" y="1412776"/>
            <a:ext cx="4943695" cy="3024855"/>
          </a:xfrm>
          <a:prstGeom prst="rect">
            <a:avLst/>
          </a:prstGeom>
        </p:spPr>
      </p:pic>
      <p:sp>
        <p:nvSpPr>
          <p:cNvPr id="4" name="Slide Number Placeholder 3">
            <a:extLst>
              <a:ext uri="{FF2B5EF4-FFF2-40B4-BE49-F238E27FC236}">
                <a16:creationId xmlns:a16="http://schemas.microsoft.com/office/drawing/2014/main" id="{BFE62961-BB5E-4C53-BE51-8BBCCF5C3049}"/>
              </a:ext>
            </a:extLst>
          </p:cNvPr>
          <p:cNvSpPr>
            <a:spLocks noGrp="1"/>
          </p:cNvSpPr>
          <p:nvPr>
            <p:ph type="sldNum" sz="quarter" idx="12"/>
          </p:nvPr>
        </p:nvSpPr>
        <p:spPr/>
        <p:txBody>
          <a:bodyPr/>
          <a:lstStyle/>
          <a:p>
            <a:fld id="{BFDCA1C4-9514-7B4F-976F-D92F7E296653}" type="slidenum">
              <a:rPr lang="fr-FR" smtClean="0"/>
              <a:pPr/>
              <a:t>40</a:t>
            </a:fld>
            <a:endParaRPr lang="fr-FR"/>
          </a:p>
        </p:txBody>
      </p:sp>
      <p:sp>
        <p:nvSpPr>
          <p:cNvPr id="5" name="Footer Placeholder 4">
            <a:extLst>
              <a:ext uri="{FF2B5EF4-FFF2-40B4-BE49-F238E27FC236}">
                <a16:creationId xmlns:a16="http://schemas.microsoft.com/office/drawing/2014/main" id="{9CA6588B-98AC-4CD5-B8FF-445075A20A36}"/>
              </a:ext>
            </a:extLst>
          </p:cNvPr>
          <p:cNvSpPr>
            <a:spLocks noGrp="1"/>
          </p:cNvSpPr>
          <p:nvPr>
            <p:ph type="ftr" sz="quarter" idx="3"/>
          </p:nvPr>
        </p:nvSpPr>
        <p:spPr/>
        <p:txBody>
          <a:bodyPr/>
          <a:lstStyle/>
          <a:p>
            <a:r>
              <a:rPr lang="en-US"/>
              <a:t>MQXFA03 Coils and Shims Review –  March14, 2019</a:t>
            </a:r>
            <a:endParaRPr lang="en-GB" dirty="0"/>
          </a:p>
        </p:txBody>
      </p:sp>
      <p:pic>
        <p:nvPicPr>
          <p:cNvPr id="8" name="Picture 7">
            <a:extLst>
              <a:ext uri="{FF2B5EF4-FFF2-40B4-BE49-F238E27FC236}">
                <a16:creationId xmlns:a16="http://schemas.microsoft.com/office/drawing/2014/main" id="{0A9A57CD-80BA-432B-AEC2-36341DBFBAD1}"/>
              </a:ext>
            </a:extLst>
          </p:cNvPr>
          <p:cNvPicPr>
            <a:picLocks noChangeAspect="1"/>
          </p:cNvPicPr>
          <p:nvPr/>
        </p:nvPicPr>
        <p:blipFill>
          <a:blip r:embed="rId3"/>
          <a:stretch>
            <a:fillRect/>
          </a:stretch>
        </p:blipFill>
        <p:spPr>
          <a:xfrm>
            <a:off x="5482135" y="1052736"/>
            <a:ext cx="3485808" cy="3240360"/>
          </a:xfrm>
          <a:prstGeom prst="rect">
            <a:avLst/>
          </a:prstGeom>
        </p:spPr>
      </p:pic>
      <p:pic>
        <p:nvPicPr>
          <p:cNvPr id="9" name="Picture 8">
            <a:extLst>
              <a:ext uri="{FF2B5EF4-FFF2-40B4-BE49-F238E27FC236}">
                <a16:creationId xmlns:a16="http://schemas.microsoft.com/office/drawing/2014/main" id="{89532EF3-5078-4381-8FEE-3F50833739A5}"/>
              </a:ext>
            </a:extLst>
          </p:cNvPr>
          <p:cNvPicPr>
            <a:picLocks noChangeAspect="1"/>
          </p:cNvPicPr>
          <p:nvPr/>
        </p:nvPicPr>
        <p:blipFill rotWithShape="1">
          <a:blip r:embed="rId4"/>
          <a:srcRect l="107" t="18963" r="25044" b="42711"/>
          <a:stretch/>
        </p:blipFill>
        <p:spPr>
          <a:xfrm>
            <a:off x="2195736" y="4437632"/>
            <a:ext cx="3187079" cy="2420367"/>
          </a:xfrm>
          <a:prstGeom prst="rect">
            <a:avLst/>
          </a:prstGeom>
        </p:spPr>
      </p:pic>
      <p:pic>
        <p:nvPicPr>
          <p:cNvPr id="10" name="Picture 9">
            <a:extLst>
              <a:ext uri="{FF2B5EF4-FFF2-40B4-BE49-F238E27FC236}">
                <a16:creationId xmlns:a16="http://schemas.microsoft.com/office/drawing/2014/main" id="{357941A2-55CB-40BC-A9EC-E1DEE5AAFB88}"/>
              </a:ext>
            </a:extLst>
          </p:cNvPr>
          <p:cNvPicPr>
            <a:picLocks noChangeAspect="1"/>
          </p:cNvPicPr>
          <p:nvPr/>
        </p:nvPicPr>
        <p:blipFill rotWithShape="1">
          <a:blip r:embed="rId5"/>
          <a:srcRect l="31880" b="47593"/>
          <a:stretch/>
        </p:blipFill>
        <p:spPr>
          <a:xfrm>
            <a:off x="6063533" y="4437631"/>
            <a:ext cx="2108867" cy="2420367"/>
          </a:xfrm>
          <a:prstGeom prst="rect">
            <a:avLst/>
          </a:prstGeom>
        </p:spPr>
      </p:pic>
    </p:spTree>
    <p:extLst>
      <p:ext uri="{BB962C8B-B14F-4D97-AF65-F5344CB8AC3E}">
        <p14:creationId xmlns:p14="http://schemas.microsoft.com/office/powerpoint/2010/main" val="1844318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4CF3-1C3B-4A6E-92D2-26F8967EAF9A}"/>
              </a:ext>
            </a:extLst>
          </p:cNvPr>
          <p:cNvSpPr>
            <a:spLocks noGrp="1"/>
          </p:cNvSpPr>
          <p:nvPr>
            <p:ph type="title"/>
          </p:nvPr>
        </p:nvSpPr>
        <p:spPr/>
        <p:txBody>
          <a:bodyPr/>
          <a:lstStyle/>
          <a:p>
            <a:r>
              <a:rPr lang="en-US" dirty="0"/>
              <a:t>QXFA111 Epoxy Impregnation</a:t>
            </a:r>
          </a:p>
        </p:txBody>
      </p:sp>
      <p:sp>
        <p:nvSpPr>
          <p:cNvPr id="4" name="Slide Number Placeholder 3">
            <a:extLst>
              <a:ext uri="{FF2B5EF4-FFF2-40B4-BE49-F238E27FC236}">
                <a16:creationId xmlns:a16="http://schemas.microsoft.com/office/drawing/2014/main" id="{FB8D490E-DF80-4390-9781-004AF5467C26}"/>
              </a:ext>
            </a:extLst>
          </p:cNvPr>
          <p:cNvSpPr>
            <a:spLocks noGrp="1"/>
          </p:cNvSpPr>
          <p:nvPr>
            <p:ph type="sldNum" sz="quarter" idx="12"/>
          </p:nvPr>
        </p:nvSpPr>
        <p:spPr/>
        <p:txBody>
          <a:bodyPr/>
          <a:lstStyle/>
          <a:p>
            <a:fld id="{BFDCA1C4-9514-7B4F-976F-D92F7E296653}" type="slidenum">
              <a:rPr lang="fr-FR" smtClean="0"/>
              <a:pPr/>
              <a:t>41</a:t>
            </a:fld>
            <a:endParaRPr lang="fr-FR"/>
          </a:p>
        </p:txBody>
      </p:sp>
      <p:sp>
        <p:nvSpPr>
          <p:cNvPr id="5" name="Footer Placeholder 4">
            <a:extLst>
              <a:ext uri="{FF2B5EF4-FFF2-40B4-BE49-F238E27FC236}">
                <a16:creationId xmlns:a16="http://schemas.microsoft.com/office/drawing/2014/main" id="{7FF6EE15-6E1E-4AED-86E2-B7F623691FB9}"/>
              </a:ext>
            </a:extLst>
          </p:cNvPr>
          <p:cNvSpPr>
            <a:spLocks noGrp="1"/>
          </p:cNvSpPr>
          <p:nvPr>
            <p:ph type="ftr" sz="quarter" idx="3"/>
          </p:nvPr>
        </p:nvSpPr>
        <p:spPr/>
        <p:txBody>
          <a:bodyPr/>
          <a:lstStyle/>
          <a:p>
            <a:r>
              <a:rPr lang="en-US"/>
              <a:t>MQXFA03 Coils and Shims Review –  March14, 2019</a:t>
            </a:r>
            <a:endParaRPr lang="en-GB" dirty="0"/>
          </a:p>
        </p:txBody>
      </p:sp>
      <p:pic>
        <p:nvPicPr>
          <p:cNvPr id="8" name="Picture 7">
            <a:extLst>
              <a:ext uri="{FF2B5EF4-FFF2-40B4-BE49-F238E27FC236}">
                <a16:creationId xmlns:a16="http://schemas.microsoft.com/office/drawing/2014/main" id="{C372C4B0-E3FD-4DEA-86D6-272B32DE032F}"/>
              </a:ext>
            </a:extLst>
          </p:cNvPr>
          <p:cNvPicPr>
            <a:picLocks noChangeAspect="1"/>
          </p:cNvPicPr>
          <p:nvPr/>
        </p:nvPicPr>
        <p:blipFill>
          <a:blip r:embed="rId2"/>
          <a:stretch>
            <a:fillRect/>
          </a:stretch>
        </p:blipFill>
        <p:spPr>
          <a:xfrm>
            <a:off x="706770" y="1203468"/>
            <a:ext cx="7730459" cy="4906963"/>
          </a:xfrm>
          <a:prstGeom prst="rect">
            <a:avLst/>
          </a:prstGeom>
        </p:spPr>
      </p:pic>
    </p:spTree>
    <p:extLst>
      <p:ext uri="{BB962C8B-B14F-4D97-AF65-F5344CB8AC3E}">
        <p14:creationId xmlns:p14="http://schemas.microsoft.com/office/powerpoint/2010/main" val="2453244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04032-2E42-45FE-BB03-8B0D367D6306}"/>
              </a:ext>
            </a:extLst>
          </p:cNvPr>
          <p:cNvSpPr>
            <a:spLocks noGrp="1"/>
          </p:cNvSpPr>
          <p:nvPr>
            <p:ph type="title"/>
          </p:nvPr>
        </p:nvSpPr>
        <p:spPr/>
        <p:txBody>
          <a:bodyPr/>
          <a:lstStyle/>
          <a:p>
            <a:r>
              <a:rPr lang="en-US" dirty="0"/>
              <a:t>Cable Preparation</a:t>
            </a:r>
          </a:p>
        </p:txBody>
      </p:sp>
      <p:sp>
        <p:nvSpPr>
          <p:cNvPr id="4" name="Slide Number Placeholder 3">
            <a:extLst>
              <a:ext uri="{FF2B5EF4-FFF2-40B4-BE49-F238E27FC236}">
                <a16:creationId xmlns:a16="http://schemas.microsoft.com/office/drawing/2014/main" id="{FD177B89-AAAB-49F8-A113-2D4DAA221F63}"/>
              </a:ext>
            </a:extLst>
          </p:cNvPr>
          <p:cNvSpPr>
            <a:spLocks noGrp="1"/>
          </p:cNvSpPr>
          <p:nvPr>
            <p:ph type="sldNum" sz="quarter" idx="12"/>
          </p:nvPr>
        </p:nvSpPr>
        <p:spPr/>
        <p:txBody>
          <a:bodyPr/>
          <a:lstStyle/>
          <a:p>
            <a:fld id="{BFDCA1C4-9514-7B4F-976F-D92F7E296653}" type="slidenum">
              <a:rPr lang="fr-FR" smtClean="0"/>
              <a:pPr/>
              <a:t>5</a:t>
            </a:fld>
            <a:endParaRPr lang="fr-FR"/>
          </a:p>
        </p:txBody>
      </p:sp>
      <p:sp>
        <p:nvSpPr>
          <p:cNvPr id="5" name="Footer Placeholder 4">
            <a:extLst>
              <a:ext uri="{FF2B5EF4-FFF2-40B4-BE49-F238E27FC236}">
                <a16:creationId xmlns:a16="http://schemas.microsoft.com/office/drawing/2014/main" id="{B8DC8131-4899-45B3-A692-1EAD7E5C45FD}"/>
              </a:ext>
            </a:extLst>
          </p:cNvPr>
          <p:cNvSpPr>
            <a:spLocks noGrp="1"/>
          </p:cNvSpPr>
          <p:nvPr>
            <p:ph type="ftr" sz="quarter" idx="3"/>
          </p:nvPr>
        </p:nvSpPr>
        <p:spPr/>
        <p:txBody>
          <a:bodyPr/>
          <a:lstStyle/>
          <a:p>
            <a:r>
              <a:rPr lang="en-US"/>
              <a:t>MQXFA03 Coils and Shims Review –  March14, 2019</a:t>
            </a:r>
            <a:endParaRPr lang="en-GB" dirty="0"/>
          </a:p>
        </p:txBody>
      </p:sp>
      <p:sp>
        <p:nvSpPr>
          <p:cNvPr id="6" name="Content Placeholder 2">
            <a:extLst>
              <a:ext uri="{FF2B5EF4-FFF2-40B4-BE49-F238E27FC236}">
                <a16:creationId xmlns:a16="http://schemas.microsoft.com/office/drawing/2014/main" id="{FC2D5665-7E25-45C5-A60E-95713480328D}"/>
              </a:ext>
            </a:extLst>
          </p:cNvPr>
          <p:cNvSpPr>
            <a:spLocks noGrp="1"/>
          </p:cNvSpPr>
          <p:nvPr>
            <p:ph idx="1"/>
          </p:nvPr>
        </p:nvSpPr>
        <p:spPr>
          <a:xfrm>
            <a:off x="612000" y="1771651"/>
            <a:ext cx="8379600" cy="3680222"/>
          </a:xfrm>
        </p:spPr>
        <p:txBody>
          <a:bodyPr>
            <a:normAutofit/>
          </a:bodyPr>
          <a:lstStyle/>
          <a:p>
            <a:r>
              <a:rPr lang="en-US" sz="1800" dirty="0"/>
              <a:t>Re-spool the insulated cable to verify the total length (min. 441 m including the winding lead).</a:t>
            </a:r>
          </a:p>
          <a:p>
            <a:r>
              <a:rPr lang="en-US" sz="1800" dirty="0"/>
              <a:t>Split into two reels for L1 coil (min. 195 m) and L2 coil (min. 246 m).</a:t>
            </a:r>
          </a:p>
        </p:txBody>
      </p:sp>
      <p:pic>
        <p:nvPicPr>
          <p:cNvPr id="7" name="Picture 6">
            <a:extLst>
              <a:ext uri="{FF2B5EF4-FFF2-40B4-BE49-F238E27FC236}">
                <a16:creationId xmlns:a16="http://schemas.microsoft.com/office/drawing/2014/main" id="{C5772B65-EAEA-4CE7-9724-782B8F0ABB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2020" y="2674537"/>
            <a:ext cx="3704780" cy="3219976"/>
          </a:xfrm>
          <a:prstGeom prst="rect">
            <a:avLst/>
          </a:prstGeom>
        </p:spPr>
      </p:pic>
      <p:graphicFrame>
        <p:nvGraphicFramePr>
          <p:cNvPr id="8" name="Table 7">
            <a:extLst>
              <a:ext uri="{FF2B5EF4-FFF2-40B4-BE49-F238E27FC236}">
                <a16:creationId xmlns:a16="http://schemas.microsoft.com/office/drawing/2014/main" id="{88E241C0-A5E7-47A8-BDB1-6CD2C580542D}"/>
              </a:ext>
            </a:extLst>
          </p:cNvPr>
          <p:cNvGraphicFramePr>
            <a:graphicFrameLocks noGrp="1"/>
          </p:cNvGraphicFramePr>
          <p:nvPr>
            <p:extLst>
              <p:ext uri="{D42A27DB-BD31-4B8C-83A1-F6EECF244321}">
                <p14:modId xmlns:p14="http://schemas.microsoft.com/office/powerpoint/2010/main" val="3696780128"/>
              </p:ext>
            </p:extLst>
          </p:nvPr>
        </p:nvGraphicFramePr>
        <p:xfrm>
          <a:off x="428260" y="3046453"/>
          <a:ext cx="4160315" cy="1127760"/>
        </p:xfrm>
        <a:graphic>
          <a:graphicData uri="http://schemas.openxmlformats.org/drawingml/2006/table">
            <a:tbl>
              <a:tblPr firstRow="1" bandRow="1">
                <a:tableStyleId>{5C22544A-7EE6-4342-B048-85BDC9FD1C3A}</a:tableStyleId>
              </a:tblPr>
              <a:tblGrid>
                <a:gridCol w="995490">
                  <a:extLst>
                    <a:ext uri="{9D8B030D-6E8A-4147-A177-3AD203B41FA5}">
                      <a16:colId xmlns:a16="http://schemas.microsoft.com/office/drawing/2014/main" val="2825759123"/>
                    </a:ext>
                  </a:extLst>
                </a:gridCol>
                <a:gridCol w="870585">
                  <a:extLst>
                    <a:ext uri="{9D8B030D-6E8A-4147-A177-3AD203B41FA5}">
                      <a16:colId xmlns:a16="http://schemas.microsoft.com/office/drawing/2014/main" val="1310288497"/>
                    </a:ext>
                  </a:extLst>
                </a:gridCol>
                <a:gridCol w="895970">
                  <a:extLst>
                    <a:ext uri="{9D8B030D-6E8A-4147-A177-3AD203B41FA5}">
                      <a16:colId xmlns:a16="http://schemas.microsoft.com/office/drawing/2014/main" val="1732694108"/>
                    </a:ext>
                  </a:extLst>
                </a:gridCol>
                <a:gridCol w="699135">
                  <a:extLst>
                    <a:ext uri="{9D8B030D-6E8A-4147-A177-3AD203B41FA5}">
                      <a16:colId xmlns:a16="http://schemas.microsoft.com/office/drawing/2014/main" val="991832459"/>
                    </a:ext>
                  </a:extLst>
                </a:gridCol>
                <a:gridCol w="699135">
                  <a:extLst>
                    <a:ext uri="{9D8B030D-6E8A-4147-A177-3AD203B41FA5}">
                      <a16:colId xmlns:a16="http://schemas.microsoft.com/office/drawing/2014/main" val="2220458408"/>
                    </a:ext>
                  </a:extLst>
                </a:gridCol>
              </a:tblGrid>
              <a:tr h="278130">
                <a:tc>
                  <a:txBody>
                    <a:bodyPr/>
                    <a:lstStyle/>
                    <a:p>
                      <a:endParaRPr lang="en-US" sz="1400" dirty="0"/>
                    </a:p>
                  </a:txBody>
                  <a:tcPr marL="68580" marR="68580" marT="34290" marB="34290"/>
                </a:tc>
                <a:tc>
                  <a:txBody>
                    <a:bodyPr/>
                    <a:lstStyle/>
                    <a:p>
                      <a:r>
                        <a:rPr lang="en-US" sz="1400" dirty="0"/>
                        <a:t>Cable ID</a:t>
                      </a:r>
                    </a:p>
                  </a:txBody>
                  <a:tcPr marL="68580" marR="68580" marT="34290" marB="34290"/>
                </a:tc>
                <a:tc>
                  <a:txBody>
                    <a:bodyPr/>
                    <a:lstStyle/>
                    <a:p>
                      <a:r>
                        <a:rPr lang="en-US" sz="1400" dirty="0"/>
                        <a:t>Total (m)</a:t>
                      </a:r>
                    </a:p>
                  </a:txBody>
                  <a:tcPr marL="68580" marR="68580" marT="34290" marB="34290"/>
                </a:tc>
                <a:tc>
                  <a:txBody>
                    <a:bodyPr/>
                    <a:lstStyle/>
                    <a:p>
                      <a:r>
                        <a:rPr lang="en-US" sz="1400" dirty="0"/>
                        <a:t>L1 (m)</a:t>
                      </a:r>
                    </a:p>
                  </a:txBody>
                  <a:tcPr marL="68580" marR="68580" marT="34290" marB="34290"/>
                </a:tc>
                <a:tc>
                  <a:txBody>
                    <a:bodyPr/>
                    <a:lstStyle/>
                    <a:p>
                      <a:r>
                        <a:rPr lang="en-US" sz="1400" dirty="0"/>
                        <a:t>L2 (m)</a:t>
                      </a:r>
                    </a:p>
                  </a:txBody>
                  <a:tcPr marL="68580" marR="68580" marT="34290" marB="34290"/>
                </a:tc>
                <a:extLst>
                  <a:ext uri="{0D108BD9-81ED-4DB2-BD59-A6C34878D82A}">
                    <a16:rowId xmlns:a16="http://schemas.microsoft.com/office/drawing/2014/main" val="1595355945"/>
                  </a:ext>
                </a:extLst>
              </a:tr>
              <a:tr h="274320">
                <a:tc>
                  <a:txBody>
                    <a:bodyPr/>
                    <a:lstStyle/>
                    <a:p>
                      <a:r>
                        <a:rPr lang="en-US" sz="1400" dirty="0"/>
                        <a:t>QXFA 109</a:t>
                      </a:r>
                    </a:p>
                  </a:txBody>
                  <a:tcPr marL="68580" marR="68580" marT="34290" marB="34290"/>
                </a:tc>
                <a:tc>
                  <a:txBody>
                    <a:bodyPr/>
                    <a:lstStyle/>
                    <a:p>
                      <a:r>
                        <a:rPr lang="en-US" sz="1400" dirty="0"/>
                        <a:t>1090</a:t>
                      </a:r>
                    </a:p>
                  </a:txBody>
                  <a:tcPr marL="68580" marR="68580" marT="34290" marB="34290"/>
                </a:tc>
                <a:tc>
                  <a:txBody>
                    <a:bodyPr/>
                    <a:lstStyle/>
                    <a:p>
                      <a:r>
                        <a:rPr lang="en-US" sz="1400" dirty="0"/>
                        <a:t>442.7</a:t>
                      </a:r>
                    </a:p>
                  </a:txBody>
                  <a:tcPr marL="68580" marR="68580" marT="34290" marB="34290"/>
                </a:tc>
                <a:tc>
                  <a:txBody>
                    <a:bodyPr/>
                    <a:lstStyle/>
                    <a:p>
                      <a:r>
                        <a:rPr lang="en-US" sz="1400" dirty="0"/>
                        <a:t>196</a:t>
                      </a:r>
                    </a:p>
                  </a:txBody>
                  <a:tcPr marL="68580" marR="68580" marT="34290" marB="34290"/>
                </a:tc>
                <a:tc>
                  <a:txBody>
                    <a:bodyPr/>
                    <a:lstStyle/>
                    <a:p>
                      <a:r>
                        <a:rPr lang="en-US" sz="1400" dirty="0"/>
                        <a:t>246.7</a:t>
                      </a:r>
                    </a:p>
                  </a:txBody>
                  <a:tcPr marL="68580" marR="68580" marT="34290" marB="34290"/>
                </a:tc>
                <a:extLst>
                  <a:ext uri="{0D108BD9-81ED-4DB2-BD59-A6C34878D82A}">
                    <a16:rowId xmlns:a16="http://schemas.microsoft.com/office/drawing/2014/main" val="3281213665"/>
                  </a:ext>
                </a:extLst>
              </a:tr>
              <a:tr h="274320">
                <a:tc>
                  <a:txBody>
                    <a:bodyPr/>
                    <a:lstStyle/>
                    <a:p>
                      <a:r>
                        <a:rPr lang="en-US" sz="1400" dirty="0"/>
                        <a:t>QXFA 110</a:t>
                      </a:r>
                    </a:p>
                  </a:txBody>
                  <a:tcPr marL="68580" marR="68580" marT="34290" marB="34290"/>
                </a:tc>
                <a:tc>
                  <a:txBody>
                    <a:bodyPr/>
                    <a:lstStyle/>
                    <a:p>
                      <a:r>
                        <a:rPr lang="en-US" sz="1400" dirty="0"/>
                        <a:t>1091</a:t>
                      </a:r>
                    </a:p>
                  </a:txBody>
                  <a:tcPr marL="68580" marR="68580" marT="34290" marB="34290"/>
                </a:tc>
                <a:tc>
                  <a:txBody>
                    <a:bodyPr/>
                    <a:lstStyle/>
                    <a:p>
                      <a:r>
                        <a:rPr lang="en-US" sz="1400" dirty="0"/>
                        <a:t>440.6</a:t>
                      </a:r>
                    </a:p>
                  </a:txBody>
                  <a:tcPr marL="68580" marR="68580" marT="34290" marB="34290"/>
                </a:tc>
                <a:tc>
                  <a:txBody>
                    <a:bodyPr/>
                    <a:lstStyle/>
                    <a:p>
                      <a:r>
                        <a:rPr lang="en-US" sz="1400" dirty="0"/>
                        <a:t>194.3</a:t>
                      </a:r>
                    </a:p>
                  </a:txBody>
                  <a:tcPr marL="68580" marR="68580" marT="34290" marB="34290"/>
                </a:tc>
                <a:tc>
                  <a:txBody>
                    <a:bodyPr/>
                    <a:lstStyle/>
                    <a:p>
                      <a:r>
                        <a:rPr lang="en-US" sz="1400" dirty="0"/>
                        <a:t>246.3</a:t>
                      </a:r>
                    </a:p>
                  </a:txBody>
                  <a:tcPr marL="68580" marR="68580" marT="34290" marB="34290"/>
                </a:tc>
                <a:extLst>
                  <a:ext uri="{0D108BD9-81ED-4DB2-BD59-A6C34878D82A}">
                    <a16:rowId xmlns:a16="http://schemas.microsoft.com/office/drawing/2014/main" val="2810111711"/>
                  </a:ext>
                </a:extLst>
              </a:tr>
              <a:tr h="278130">
                <a:tc>
                  <a:txBody>
                    <a:bodyPr/>
                    <a:lstStyle/>
                    <a:p>
                      <a:r>
                        <a:rPr lang="en-US" sz="1400" dirty="0"/>
                        <a:t>QXFA 111</a:t>
                      </a:r>
                    </a:p>
                  </a:txBody>
                  <a:tcPr marL="68580" marR="68580" marT="34290" marB="34290"/>
                </a:tc>
                <a:tc>
                  <a:txBody>
                    <a:bodyPr/>
                    <a:lstStyle/>
                    <a:p>
                      <a:r>
                        <a:rPr lang="en-US" sz="1400" dirty="0"/>
                        <a:t>1098</a:t>
                      </a:r>
                    </a:p>
                  </a:txBody>
                  <a:tcPr marL="68580" marR="68580" marT="34290" marB="34290"/>
                </a:tc>
                <a:tc>
                  <a:txBody>
                    <a:bodyPr/>
                    <a:lstStyle/>
                    <a:p>
                      <a:r>
                        <a:rPr lang="en-US" sz="1400" dirty="0"/>
                        <a:t>446.6</a:t>
                      </a:r>
                    </a:p>
                  </a:txBody>
                  <a:tcPr marL="68580" marR="68580" marT="34290" marB="34290"/>
                </a:tc>
                <a:tc>
                  <a:txBody>
                    <a:bodyPr/>
                    <a:lstStyle/>
                    <a:p>
                      <a:r>
                        <a:rPr lang="en-US" sz="1400" dirty="0"/>
                        <a:t>198</a:t>
                      </a:r>
                    </a:p>
                  </a:txBody>
                  <a:tcPr marL="68580" marR="68580" marT="34290" marB="34290"/>
                </a:tc>
                <a:tc>
                  <a:txBody>
                    <a:bodyPr/>
                    <a:lstStyle/>
                    <a:p>
                      <a:r>
                        <a:rPr lang="en-US" sz="1400" dirty="0"/>
                        <a:t>248.6</a:t>
                      </a:r>
                    </a:p>
                  </a:txBody>
                  <a:tcPr marL="68580" marR="68580" marT="34290" marB="34290"/>
                </a:tc>
                <a:extLst>
                  <a:ext uri="{0D108BD9-81ED-4DB2-BD59-A6C34878D82A}">
                    <a16:rowId xmlns:a16="http://schemas.microsoft.com/office/drawing/2014/main" val="3992896639"/>
                  </a:ext>
                </a:extLst>
              </a:tr>
            </a:tbl>
          </a:graphicData>
        </a:graphic>
      </p:graphicFrame>
      <p:sp>
        <p:nvSpPr>
          <p:cNvPr id="10" name="TextBox 9">
            <a:extLst>
              <a:ext uri="{FF2B5EF4-FFF2-40B4-BE49-F238E27FC236}">
                <a16:creationId xmlns:a16="http://schemas.microsoft.com/office/drawing/2014/main" id="{543F7C4A-AE79-4EBA-B166-58E5A3A909B4}"/>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graphicFrame>
        <p:nvGraphicFramePr>
          <p:cNvPr id="9" name="Table 8">
            <a:extLst>
              <a:ext uri="{FF2B5EF4-FFF2-40B4-BE49-F238E27FC236}">
                <a16:creationId xmlns:a16="http://schemas.microsoft.com/office/drawing/2014/main" id="{2A573294-7360-4E8D-869C-250BBDC639AA}"/>
              </a:ext>
            </a:extLst>
          </p:cNvPr>
          <p:cNvGraphicFramePr>
            <a:graphicFrameLocks noGrp="1"/>
          </p:cNvGraphicFramePr>
          <p:nvPr>
            <p:extLst>
              <p:ext uri="{D42A27DB-BD31-4B8C-83A1-F6EECF244321}">
                <p14:modId xmlns:p14="http://schemas.microsoft.com/office/powerpoint/2010/main" val="503654691"/>
              </p:ext>
            </p:extLst>
          </p:nvPr>
        </p:nvGraphicFramePr>
        <p:xfrm>
          <a:off x="457200" y="4703327"/>
          <a:ext cx="4160315" cy="1127760"/>
        </p:xfrm>
        <a:graphic>
          <a:graphicData uri="http://schemas.openxmlformats.org/drawingml/2006/table">
            <a:tbl>
              <a:tblPr firstRow="1" bandRow="1">
                <a:tableStyleId>{5C22544A-7EE6-4342-B048-85BDC9FD1C3A}</a:tableStyleId>
              </a:tblPr>
              <a:tblGrid>
                <a:gridCol w="995490">
                  <a:extLst>
                    <a:ext uri="{9D8B030D-6E8A-4147-A177-3AD203B41FA5}">
                      <a16:colId xmlns:a16="http://schemas.microsoft.com/office/drawing/2014/main" val="2825759123"/>
                    </a:ext>
                  </a:extLst>
                </a:gridCol>
                <a:gridCol w="870585">
                  <a:extLst>
                    <a:ext uri="{9D8B030D-6E8A-4147-A177-3AD203B41FA5}">
                      <a16:colId xmlns:a16="http://schemas.microsoft.com/office/drawing/2014/main" val="1310288497"/>
                    </a:ext>
                  </a:extLst>
                </a:gridCol>
                <a:gridCol w="895970">
                  <a:extLst>
                    <a:ext uri="{9D8B030D-6E8A-4147-A177-3AD203B41FA5}">
                      <a16:colId xmlns:a16="http://schemas.microsoft.com/office/drawing/2014/main" val="1732694108"/>
                    </a:ext>
                  </a:extLst>
                </a:gridCol>
                <a:gridCol w="699135">
                  <a:extLst>
                    <a:ext uri="{9D8B030D-6E8A-4147-A177-3AD203B41FA5}">
                      <a16:colId xmlns:a16="http://schemas.microsoft.com/office/drawing/2014/main" val="991832459"/>
                    </a:ext>
                  </a:extLst>
                </a:gridCol>
                <a:gridCol w="699135">
                  <a:extLst>
                    <a:ext uri="{9D8B030D-6E8A-4147-A177-3AD203B41FA5}">
                      <a16:colId xmlns:a16="http://schemas.microsoft.com/office/drawing/2014/main" val="2220458408"/>
                    </a:ext>
                  </a:extLst>
                </a:gridCol>
              </a:tblGrid>
              <a:tr h="278130">
                <a:tc>
                  <a:txBody>
                    <a:bodyPr/>
                    <a:lstStyle/>
                    <a:p>
                      <a:endParaRPr lang="en-US" sz="1400" dirty="0"/>
                    </a:p>
                  </a:txBody>
                  <a:tcPr marL="68580" marR="68580" marT="34290" marB="34290"/>
                </a:tc>
                <a:tc>
                  <a:txBody>
                    <a:bodyPr/>
                    <a:lstStyle/>
                    <a:p>
                      <a:r>
                        <a:rPr lang="en-US" sz="1400" dirty="0"/>
                        <a:t>Cable ID</a:t>
                      </a:r>
                    </a:p>
                  </a:txBody>
                  <a:tcPr marL="68580" marR="68580" marT="34290" marB="34290"/>
                </a:tc>
                <a:tc>
                  <a:txBody>
                    <a:bodyPr/>
                    <a:lstStyle/>
                    <a:p>
                      <a:r>
                        <a:rPr lang="en-US" sz="1400" dirty="0"/>
                        <a:t>Total (m)</a:t>
                      </a:r>
                    </a:p>
                  </a:txBody>
                  <a:tcPr marL="68580" marR="68580" marT="34290" marB="34290"/>
                </a:tc>
                <a:tc>
                  <a:txBody>
                    <a:bodyPr/>
                    <a:lstStyle/>
                    <a:p>
                      <a:r>
                        <a:rPr lang="en-US" sz="1400" dirty="0"/>
                        <a:t>L1 (m)</a:t>
                      </a:r>
                    </a:p>
                  </a:txBody>
                  <a:tcPr marL="68580" marR="68580" marT="34290" marB="34290"/>
                </a:tc>
                <a:tc>
                  <a:txBody>
                    <a:bodyPr/>
                    <a:lstStyle/>
                    <a:p>
                      <a:r>
                        <a:rPr lang="en-US" sz="1400" dirty="0"/>
                        <a:t>L2 (m)</a:t>
                      </a:r>
                    </a:p>
                  </a:txBody>
                  <a:tcPr marL="68580" marR="68580" marT="34290" marB="34290"/>
                </a:tc>
                <a:extLst>
                  <a:ext uri="{0D108BD9-81ED-4DB2-BD59-A6C34878D82A}">
                    <a16:rowId xmlns:a16="http://schemas.microsoft.com/office/drawing/2014/main" val="1595355945"/>
                  </a:ext>
                </a:extLst>
              </a:tr>
              <a:tr h="274320">
                <a:tc>
                  <a:txBody>
                    <a:bodyPr/>
                    <a:lstStyle/>
                    <a:p>
                      <a:r>
                        <a:rPr lang="en-US" sz="1400" dirty="0"/>
                        <a:t>QXFA 109</a:t>
                      </a:r>
                    </a:p>
                  </a:txBody>
                  <a:tcPr marL="68580" marR="68580" marT="34290" marB="34290"/>
                </a:tc>
                <a:tc>
                  <a:txBody>
                    <a:bodyPr/>
                    <a:lstStyle/>
                    <a:p>
                      <a:r>
                        <a:rPr lang="en-US" sz="1400" dirty="0"/>
                        <a:t>1090</a:t>
                      </a:r>
                    </a:p>
                  </a:txBody>
                  <a:tcPr marL="68580" marR="68580" marT="34290" marB="34290"/>
                </a:tc>
                <a:tc>
                  <a:txBody>
                    <a:bodyPr/>
                    <a:lstStyle/>
                    <a:p>
                      <a:r>
                        <a:rPr lang="en-US" sz="1400" dirty="0"/>
                        <a:t>427.2</a:t>
                      </a:r>
                    </a:p>
                  </a:txBody>
                  <a:tcPr marL="68580" marR="68580" marT="34290" marB="34290"/>
                </a:tc>
                <a:tc>
                  <a:txBody>
                    <a:bodyPr/>
                    <a:lstStyle/>
                    <a:p>
                      <a:r>
                        <a:rPr lang="en-US" sz="1400" dirty="0"/>
                        <a:t>188</a:t>
                      </a:r>
                    </a:p>
                  </a:txBody>
                  <a:tcPr marL="68580" marR="68580" marT="34290" marB="34290"/>
                </a:tc>
                <a:tc>
                  <a:txBody>
                    <a:bodyPr/>
                    <a:lstStyle/>
                    <a:p>
                      <a:r>
                        <a:rPr lang="en-US" sz="1400" dirty="0"/>
                        <a:t>239.2</a:t>
                      </a:r>
                    </a:p>
                  </a:txBody>
                  <a:tcPr marL="68580" marR="68580" marT="34290" marB="34290"/>
                </a:tc>
                <a:extLst>
                  <a:ext uri="{0D108BD9-81ED-4DB2-BD59-A6C34878D82A}">
                    <a16:rowId xmlns:a16="http://schemas.microsoft.com/office/drawing/2014/main" val="3281213665"/>
                  </a:ext>
                </a:extLst>
              </a:tr>
              <a:tr h="274320">
                <a:tc>
                  <a:txBody>
                    <a:bodyPr/>
                    <a:lstStyle/>
                    <a:p>
                      <a:r>
                        <a:rPr lang="en-US" sz="1400" dirty="0"/>
                        <a:t>QXFA 110</a:t>
                      </a:r>
                    </a:p>
                  </a:txBody>
                  <a:tcPr marL="68580" marR="68580" marT="34290" marB="34290"/>
                </a:tc>
                <a:tc>
                  <a:txBody>
                    <a:bodyPr/>
                    <a:lstStyle/>
                    <a:p>
                      <a:r>
                        <a:rPr lang="en-US" sz="1400" dirty="0"/>
                        <a:t>1091</a:t>
                      </a:r>
                    </a:p>
                  </a:txBody>
                  <a:tcPr marL="68580" marR="68580" marT="34290" marB="34290"/>
                </a:tc>
                <a:tc>
                  <a:txBody>
                    <a:bodyPr/>
                    <a:lstStyle/>
                    <a:p>
                      <a:r>
                        <a:rPr lang="en-US" sz="1400" dirty="0"/>
                        <a:t>427.5</a:t>
                      </a:r>
                    </a:p>
                  </a:txBody>
                  <a:tcPr marL="68580" marR="68580" marT="34290" marB="34290"/>
                </a:tc>
                <a:tc>
                  <a:txBody>
                    <a:bodyPr/>
                    <a:lstStyle/>
                    <a:p>
                      <a:r>
                        <a:rPr lang="en-US" sz="1400" dirty="0"/>
                        <a:t>188.3</a:t>
                      </a:r>
                    </a:p>
                  </a:txBody>
                  <a:tcPr marL="68580" marR="68580" marT="34290" marB="34290"/>
                </a:tc>
                <a:tc>
                  <a:txBody>
                    <a:bodyPr/>
                    <a:lstStyle/>
                    <a:p>
                      <a:r>
                        <a:rPr lang="en-US" sz="1400" dirty="0"/>
                        <a:t>239.2</a:t>
                      </a:r>
                    </a:p>
                  </a:txBody>
                  <a:tcPr marL="68580" marR="68580" marT="34290" marB="34290"/>
                </a:tc>
                <a:extLst>
                  <a:ext uri="{0D108BD9-81ED-4DB2-BD59-A6C34878D82A}">
                    <a16:rowId xmlns:a16="http://schemas.microsoft.com/office/drawing/2014/main" val="2810111711"/>
                  </a:ext>
                </a:extLst>
              </a:tr>
              <a:tr h="278130">
                <a:tc>
                  <a:txBody>
                    <a:bodyPr/>
                    <a:lstStyle/>
                    <a:p>
                      <a:r>
                        <a:rPr lang="en-US" sz="1400" dirty="0"/>
                        <a:t>QXFA 111</a:t>
                      </a:r>
                    </a:p>
                  </a:txBody>
                  <a:tcPr marL="68580" marR="68580" marT="34290" marB="34290"/>
                </a:tc>
                <a:tc>
                  <a:txBody>
                    <a:bodyPr/>
                    <a:lstStyle/>
                    <a:p>
                      <a:r>
                        <a:rPr lang="en-US" sz="1400" dirty="0"/>
                        <a:t>1098</a:t>
                      </a:r>
                    </a:p>
                  </a:txBody>
                  <a:tcPr marL="68580" marR="68580" marT="34290" marB="34290"/>
                </a:tc>
                <a:tc>
                  <a:txBody>
                    <a:bodyPr/>
                    <a:lstStyle/>
                    <a:p>
                      <a:r>
                        <a:rPr lang="en-US" sz="1400" dirty="0"/>
                        <a:t>427.4</a:t>
                      </a:r>
                    </a:p>
                  </a:txBody>
                  <a:tcPr marL="68580" marR="68580" marT="34290" marB="34290"/>
                </a:tc>
                <a:tc>
                  <a:txBody>
                    <a:bodyPr/>
                    <a:lstStyle/>
                    <a:p>
                      <a:r>
                        <a:rPr lang="en-US" sz="1400" dirty="0"/>
                        <a:t>188.3</a:t>
                      </a:r>
                    </a:p>
                  </a:txBody>
                  <a:tcPr marL="68580" marR="68580" marT="34290" marB="34290"/>
                </a:tc>
                <a:tc>
                  <a:txBody>
                    <a:bodyPr/>
                    <a:lstStyle/>
                    <a:p>
                      <a:r>
                        <a:rPr lang="en-US" sz="1400" dirty="0"/>
                        <a:t>239.1</a:t>
                      </a:r>
                    </a:p>
                  </a:txBody>
                  <a:tcPr marL="68580" marR="68580" marT="34290" marB="34290"/>
                </a:tc>
                <a:extLst>
                  <a:ext uri="{0D108BD9-81ED-4DB2-BD59-A6C34878D82A}">
                    <a16:rowId xmlns:a16="http://schemas.microsoft.com/office/drawing/2014/main" val="3992896639"/>
                  </a:ext>
                </a:extLst>
              </a:tr>
            </a:tbl>
          </a:graphicData>
        </a:graphic>
      </p:graphicFrame>
      <p:sp>
        <p:nvSpPr>
          <p:cNvPr id="11" name="TextBox 10">
            <a:extLst>
              <a:ext uri="{FF2B5EF4-FFF2-40B4-BE49-F238E27FC236}">
                <a16:creationId xmlns:a16="http://schemas.microsoft.com/office/drawing/2014/main" id="{9D49B613-B0C1-4780-A0F5-4914EE17B92B}"/>
              </a:ext>
            </a:extLst>
          </p:cNvPr>
          <p:cNvSpPr txBox="1"/>
          <p:nvPr/>
        </p:nvSpPr>
        <p:spPr>
          <a:xfrm>
            <a:off x="755576" y="4385899"/>
            <a:ext cx="2563348" cy="369332"/>
          </a:xfrm>
          <a:prstGeom prst="rect">
            <a:avLst/>
          </a:prstGeom>
          <a:noFill/>
        </p:spPr>
        <p:txBody>
          <a:bodyPr wrap="square" rtlCol="0">
            <a:spAutoFit/>
          </a:bodyPr>
          <a:lstStyle/>
          <a:p>
            <a:r>
              <a:rPr lang="en-US" dirty="0"/>
              <a:t>Cable length in coil</a:t>
            </a:r>
          </a:p>
        </p:txBody>
      </p:sp>
      <p:sp>
        <p:nvSpPr>
          <p:cNvPr id="12" name="TextBox 11">
            <a:extLst>
              <a:ext uri="{FF2B5EF4-FFF2-40B4-BE49-F238E27FC236}">
                <a16:creationId xmlns:a16="http://schemas.microsoft.com/office/drawing/2014/main" id="{7EA74BD4-18DD-4AED-A32C-285D5B21F041}"/>
              </a:ext>
            </a:extLst>
          </p:cNvPr>
          <p:cNvSpPr txBox="1"/>
          <p:nvPr/>
        </p:nvSpPr>
        <p:spPr>
          <a:xfrm>
            <a:off x="755576" y="2729025"/>
            <a:ext cx="2376264" cy="369332"/>
          </a:xfrm>
          <a:prstGeom prst="rect">
            <a:avLst/>
          </a:prstGeom>
          <a:noFill/>
        </p:spPr>
        <p:txBody>
          <a:bodyPr wrap="square" rtlCol="0">
            <a:spAutoFit/>
          </a:bodyPr>
          <a:lstStyle/>
          <a:p>
            <a:r>
              <a:rPr lang="en-US" dirty="0"/>
              <a:t>Cable respooling</a:t>
            </a:r>
          </a:p>
        </p:txBody>
      </p:sp>
    </p:spTree>
    <p:extLst>
      <p:ext uri="{BB962C8B-B14F-4D97-AF65-F5344CB8AC3E}">
        <p14:creationId xmlns:p14="http://schemas.microsoft.com/office/powerpoint/2010/main" val="3227101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7C34-0F39-4482-9DB3-808AA25A254D}"/>
              </a:ext>
            </a:extLst>
          </p:cNvPr>
          <p:cNvSpPr>
            <a:spLocks noGrp="1"/>
          </p:cNvSpPr>
          <p:nvPr>
            <p:ph type="title"/>
          </p:nvPr>
        </p:nvSpPr>
        <p:spPr/>
        <p:txBody>
          <a:bodyPr/>
          <a:lstStyle/>
          <a:p>
            <a:r>
              <a:rPr lang="en-US" dirty="0"/>
              <a:t>Wedge Length and Gap</a:t>
            </a:r>
          </a:p>
        </p:txBody>
      </p:sp>
      <p:sp>
        <p:nvSpPr>
          <p:cNvPr id="4" name="Slide Number Placeholder 3">
            <a:extLst>
              <a:ext uri="{FF2B5EF4-FFF2-40B4-BE49-F238E27FC236}">
                <a16:creationId xmlns:a16="http://schemas.microsoft.com/office/drawing/2014/main" id="{E7BA0F8A-8C4A-4865-B7D1-4D301B8B41B7}"/>
              </a:ext>
            </a:extLst>
          </p:cNvPr>
          <p:cNvSpPr>
            <a:spLocks noGrp="1"/>
          </p:cNvSpPr>
          <p:nvPr>
            <p:ph type="sldNum" sz="quarter" idx="12"/>
          </p:nvPr>
        </p:nvSpPr>
        <p:spPr/>
        <p:txBody>
          <a:bodyPr/>
          <a:lstStyle/>
          <a:p>
            <a:fld id="{BFDCA1C4-9514-7B4F-976F-D92F7E296653}" type="slidenum">
              <a:rPr lang="fr-FR" smtClean="0"/>
              <a:pPr/>
              <a:t>6</a:t>
            </a:fld>
            <a:endParaRPr lang="fr-FR"/>
          </a:p>
        </p:txBody>
      </p:sp>
      <p:sp>
        <p:nvSpPr>
          <p:cNvPr id="5" name="Footer Placeholder 4">
            <a:extLst>
              <a:ext uri="{FF2B5EF4-FFF2-40B4-BE49-F238E27FC236}">
                <a16:creationId xmlns:a16="http://schemas.microsoft.com/office/drawing/2014/main" id="{BDCCF543-3A3C-4A31-8B46-9E4259C13C4F}"/>
              </a:ext>
            </a:extLst>
          </p:cNvPr>
          <p:cNvSpPr>
            <a:spLocks noGrp="1"/>
          </p:cNvSpPr>
          <p:nvPr>
            <p:ph type="ftr" sz="quarter" idx="3"/>
          </p:nvPr>
        </p:nvSpPr>
        <p:spPr/>
        <p:txBody>
          <a:bodyPr/>
          <a:lstStyle/>
          <a:p>
            <a:r>
              <a:rPr lang="en-US"/>
              <a:t>MQXFA03 Coils and Shims Review –  March14, 2019</a:t>
            </a:r>
            <a:endParaRPr lang="en-GB" dirty="0"/>
          </a:p>
        </p:txBody>
      </p:sp>
      <p:pic>
        <p:nvPicPr>
          <p:cNvPr id="6" name="Content Placeholder 6">
            <a:extLst>
              <a:ext uri="{FF2B5EF4-FFF2-40B4-BE49-F238E27FC236}">
                <a16:creationId xmlns:a16="http://schemas.microsoft.com/office/drawing/2014/main" id="{762CD6A1-8426-4D78-94B8-DFEF85D14FA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68078" y="1469788"/>
            <a:ext cx="5607844" cy="1385888"/>
          </a:xfrm>
          <a:prstGeom prst="rect">
            <a:avLst/>
          </a:prstGeom>
        </p:spPr>
      </p:pic>
      <p:sp>
        <p:nvSpPr>
          <p:cNvPr id="7" name="TextBox 6">
            <a:extLst>
              <a:ext uri="{FF2B5EF4-FFF2-40B4-BE49-F238E27FC236}">
                <a16:creationId xmlns:a16="http://schemas.microsoft.com/office/drawing/2014/main" id="{46BAE989-5D6D-41EA-AF0B-E10B9B65B262}"/>
              </a:ext>
            </a:extLst>
          </p:cNvPr>
          <p:cNvSpPr txBox="1"/>
          <p:nvPr/>
        </p:nvSpPr>
        <p:spPr>
          <a:xfrm>
            <a:off x="539552" y="3162266"/>
            <a:ext cx="1977501" cy="300082"/>
          </a:xfrm>
          <a:prstGeom prst="rect">
            <a:avLst/>
          </a:prstGeom>
          <a:noFill/>
        </p:spPr>
        <p:txBody>
          <a:bodyPr wrap="square" rtlCol="0">
            <a:spAutoFit/>
          </a:bodyPr>
          <a:lstStyle/>
          <a:p>
            <a:r>
              <a:rPr lang="en-US" sz="1350" dirty="0"/>
              <a:t>QXFA 109, 110, 111</a:t>
            </a:r>
          </a:p>
        </p:txBody>
      </p:sp>
      <p:sp>
        <p:nvSpPr>
          <p:cNvPr id="8" name="TextBox 7">
            <a:extLst>
              <a:ext uri="{FF2B5EF4-FFF2-40B4-BE49-F238E27FC236}">
                <a16:creationId xmlns:a16="http://schemas.microsoft.com/office/drawing/2014/main" id="{0A729D93-8B12-4CA3-A47E-5755D76247A1}"/>
              </a:ext>
            </a:extLst>
          </p:cNvPr>
          <p:cNvSpPr txBox="1"/>
          <p:nvPr/>
        </p:nvSpPr>
        <p:spPr>
          <a:xfrm>
            <a:off x="35496" y="4542301"/>
            <a:ext cx="8370298" cy="253916"/>
          </a:xfrm>
          <a:prstGeom prst="rect">
            <a:avLst/>
          </a:prstGeom>
          <a:noFill/>
        </p:spPr>
        <p:txBody>
          <a:bodyPr wrap="square" rtlCol="0">
            <a:spAutoFit/>
          </a:bodyPr>
          <a:lstStyle/>
          <a:p>
            <a:r>
              <a:rPr lang="en-US" sz="1050" dirty="0"/>
              <a:t>               Wedge gap:   2 mm        3.75 mm               3.75 mm                 3.75 mm                3.75 mm               3.75 mm                   2 mm</a:t>
            </a:r>
          </a:p>
        </p:txBody>
      </p:sp>
      <p:pic>
        <p:nvPicPr>
          <p:cNvPr id="9" name="Picture 8">
            <a:extLst>
              <a:ext uri="{FF2B5EF4-FFF2-40B4-BE49-F238E27FC236}">
                <a16:creationId xmlns:a16="http://schemas.microsoft.com/office/drawing/2014/main" id="{1B44A3EA-56A3-4976-B58E-8591CB282647}"/>
              </a:ext>
            </a:extLst>
          </p:cNvPr>
          <p:cNvPicPr>
            <a:picLocks noChangeAspect="1"/>
          </p:cNvPicPr>
          <p:nvPr/>
        </p:nvPicPr>
        <p:blipFill>
          <a:blip r:embed="rId3"/>
          <a:stretch>
            <a:fillRect/>
          </a:stretch>
        </p:blipFill>
        <p:spPr>
          <a:xfrm>
            <a:off x="1835696" y="3527265"/>
            <a:ext cx="5814314" cy="950119"/>
          </a:xfrm>
          <a:prstGeom prst="rect">
            <a:avLst/>
          </a:prstGeom>
        </p:spPr>
      </p:pic>
      <p:sp>
        <p:nvSpPr>
          <p:cNvPr id="10" name="TextBox 9">
            <a:extLst>
              <a:ext uri="{FF2B5EF4-FFF2-40B4-BE49-F238E27FC236}">
                <a16:creationId xmlns:a16="http://schemas.microsoft.com/office/drawing/2014/main" id="{639F72DE-2238-4ACD-A988-B65D0FE4FAB9}"/>
              </a:ext>
            </a:extLst>
          </p:cNvPr>
          <p:cNvSpPr txBox="1"/>
          <p:nvPr/>
        </p:nvSpPr>
        <p:spPr>
          <a:xfrm>
            <a:off x="7913156" y="59780"/>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3576439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E8A5-ABB3-4482-B01E-6833924AA17A}"/>
              </a:ext>
            </a:extLst>
          </p:cNvPr>
          <p:cNvSpPr>
            <a:spLocks noGrp="1"/>
          </p:cNvSpPr>
          <p:nvPr>
            <p:ph type="title"/>
          </p:nvPr>
        </p:nvSpPr>
        <p:spPr/>
        <p:txBody>
          <a:bodyPr/>
          <a:lstStyle/>
          <a:p>
            <a:r>
              <a:rPr lang="en-US" dirty="0"/>
              <a:t>Pole Gaps</a:t>
            </a:r>
          </a:p>
        </p:txBody>
      </p:sp>
      <p:sp>
        <p:nvSpPr>
          <p:cNvPr id="4" name="Slide Number Placeholder 3">
            <a:extLst>
              <a:ext uri="{FF2B5EF4-FFF2-40B4-BE49-F238E27FC236}">
                <a16:creationId xmlns:a16="http://schemas.microsoft.com/office/drawing/2014/main" id="{4A30269C-BB64-4EAA-8F79-6528055D0A60}"/>
              </a:ext>
            </a:extLst>
          </p:cNvPr>
          <p:cNvSpPr>
            <a:spLocks noGrp="1"/>
          </p:cNvSpPr>
          <p:nvPr>
            <p:ph type="sldNum" sz="quarter" idx="12"/>
          </p:nvPr>
        </p:nvSpPr>
        <p:spPr/>
        <p:txBody>
          <a:bodyPr/>
          <a:lstStyle/>
          <a:p>
            <a:fld id="{BFDCA1C4-9514-7B4F-976F-D92F7E296653}" type="slidenum">
              <a:rPr lang="fr-FR" smtClean="0"/>
              <a:pPr/>
              <a:t>7</a:t>
            </a:fld>
            <a:endParaRPr lang="fr-FR"/>
          </a:p>
        </p:txBody>
      </p:sp>
      <p:sp>
        <p:nvSpPr>
          <p:cNvPr id="5" name="Footer Placeholder 4">
            <a:extLst>
              <a:ext uri="{FF2B5EF4-FFF2-40B4-BE49-F238E27FC236}">
                <a16:creationId xmlns:a16="http://schemas.microsoft.com/office/drawing/2014/main" id="{D2B9893E-3A84-4D95-A781-9F1573B28B3D}"/>
              </a:ext>
            </a:extLst>
          </p:cNvPr>
          <p:cNvSpPr>
            <a:spLocks noGrp="1"/>
          </p:cNvSpPr>
          <p:nvPr>
            <p:ph type="ftr" sz="quarter" idx="3"/>
          </p:nvPr>
        </p:nvSpPr>
        <p:spPr/>
        <p:txBody>
          <a:bodyPr/>
          <a:lstStyle/>
          <a:p>
            <a:r>
              <a:rPr lang="en-US"/>
              <a:t>MQXFA03 Coils and Shims Review –  March14, 2019</a:t>
            </a:r>
            <a:endParaRPr lang="en-GB" dirty="0"/>
          </a:p>
        </p:txBody>
      </p:sp>
      <p:pic>
        <p:nvPicPr>
          <p:cNvPr id="13" name="Picture 12" descr="A screenshot of a cell phone&#10;&#10;Description automatically generated">
            <a:extLst>
              <a:ext uri="{FF2B5EF4-FFF2-40B4-BE49-F238E27FC236}">
                <a16:creationId xmlns:a16="http://schemas.microsoft.com/office/drawing/2014/main" id="{D62961CE-5417-4944-9D91-DAA70352DADD}"/>
              </a:ext>
            </a:extLst>
          </p:cNvPr>
          <p:cNvPicPr>
            <a:picLocks noChangeAspect="1"/>
          </p:cNvPicPr>
          <p:nvPr/>
        </p:nvPicPr>
        <p:blipFill rotWithShape="1">
          <a:blip r:embed="rId2"/>
          <a:srcRect t="2367" b="90867"/>
          <a:stretch/>
        </p:blipFill>
        <p:spPr>
          <a:xfrm>
            <a:off x="638764" y="1014684"/>
            <a:ext cx="7763904" cy="332036"/>
          </a:xfrm>
          <a:prstGeom prst="rect">
            <a:avLst/>
          </a:prstGeom>
        </p:spPr>
      </p:pic>
      <p:sp>
        <p:nvSpPr>
          <p:cNvPr id="15" name="TextBox 14">
            <a:extLst>
              <a:ext uri="{FF2B5EF4-FFF2-40B4-BE49-F238E27FC236}">
                <a16:creationId xmlns:a16="http://schemas.microsoft.com/office/drawing/2014/main" id="{A1DA23C4-7920-43AB-9B12-1A490A2F25F6}"/>
              </a:ext>
            </a:extLst>
          </p:cNvPr>
          <p:cNvSpPr txBox="1"/>
          <p:nvPr/>
        </p:nvSpPr>
        <p:spPr>
          <a:xfrm>
            <a:off x="7902852" y="59780"/>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grpSp>
        <p:nvGrpSpPr>
          <p:cNvPr id="20" name="Group 19">
            <a:extLst>
              <a:ext uri="{FF2B5EF4-FFF2-40B4-BE49-F238E27FC236}">
                <a16:creationId xmlns:a16="http://schemas.microsoft.com/office/drawing/2014/main" id="{9B7CC483-7A4E-42C9-A671-ED12F1446C74}"/>
              </a:ext>
            </a:extLst>
          </p:cNvPr>
          <p:cNvGrpSpPr/>
          <p:nvPr/>
        </p:nvGrpSpPr>
        <p:grpSpPr>
          <a:xfrm>
            <a:off x="2483768" y="1368772"/>
            <a:ext cx="3465676" cy="4993490"/>
            <a:chOff x="2690500" y="1387798"/>
            <a:chExt cx="3465676" cy="4993490"/>
          </a:xfrm>
        </p:grpSpPr>
        <p:pic>
          <p:nvPicPr>
            <p:cNvPr id="10" name="Content Placeholder 6" descr="A screenshot of a cell phone&#10;&#10;Description automatically generated">
              <a:extLst>
                <a:ext uri="{FF2B5EF4-FFF2-40B4-BE49-F238E27FC236}">
                  <a16:creationId xmlns:a16="http://schemas.microsoft.com/office/drawing/2014/main" id="{AD602F20-BAB1-43E5-93CD-3FA1BAF7A1B6}"/>
                </a:ext>
              </a:extLst>
            </p:cNvPr>
            <p:cNvPicPr>
              <a:picLocks noChangeAspect="1"/>
            </p:cNvPicPr>
            <p:nvPr/>
          </p:nvPicPr>
          <p:blipFill rotWithShape="1">
            <a:blip r:embed="rId2"/>
            <a:srcRect l="74692" t="13095" r="-1" b="11902"/>
            <a:stretch/>
          </p:blipFill>
          <p:spPr>
            <a:xfrm>
              <a:off x="3546680" y="1440780"/>
              <a:ext cx="2609496" cy="4225951"/>
            </a:xfrm>
            <a:prstGeom prst="rect">
              <a:avLst/>
            </a:prstGeom>
          </p:spPr>
        </p:pic>
        <p:sp>
          <p:nvSpPr>
            <p:cNvPr id="16" name="TextBox 15">
              <a:extLst>
                <a:ext uri="{FF2B5EF4-FFF2-40B4-BE49-F238E27FC236}">
                  <a16:creationId xmlns:a16="http://schemas.microsoft.com/office/drawing/2014/main" id="{E95C8A6C-5732-43C9-825A-376D4FB2BF14}"/>
                </a:ext>
              </a:extLst>
            </p:cNvPr>
            <p:cNvSpPr txBox="1"/>
            <p:nvPr/>
          </p:nvSpPr>
          <p:spPr>
            <a:xfrm>
              <a:off x="2987824" y="1387798"/>
              <a:ext cx="481245" cy="4439677"/>
            </a:xfrm>
            <a:prstGeom prst="rect">
              <a:avLst/>
            </a:prstGeom>
            <a:solidFill>
              <a:schemeClr val="bg1"/>
            </a:solidFill>
          </p:spPr>
          <p:txBody>
            <a:bodyPr wrap="square" rtlCol="0">
              <a:spAutoFit/>
            </a:bodyPr>
            <a:lstStyle/>
            <a:p>
              <a:pPr algn="ctr"/>
              <a:r>
                <a:rPr lang="en-US" dirty="0"/>
                <a:t>14</a:t>
              </a:r>
            </a:p>
            <a:p>
              <a:pPr algn="ctr"/>
              <a:endParaRPr lang="en-US" dirty="0"/>
            </a:p>
            <a:p>
              <a:pPr algn="ctr"/>
              <a:r>
                <a:rPr lang="en-US" dirty="0"/>
                <a:t>12</a:t>
              </a:r>
            </a:p>
            <a:p>
              <a:pPr algn="ctr"/>
              <a:endParaRPr lang="en-US" sz="1200" dirty="0"/>
            </a:p>
            <a:p>
              <a:pPr algn="ctr"/>
              <a:endParaRPr lang="en-US" sz="800" dirty="0"/>
            </a:p>
            <a:p>
              <a:pPr algn="ctr"/>
              <a:r>
                <a:rPr lang="en-US" dirty="0"/>
                <a:t>10</a:t>
              </a:r>
            </a:p>
            <a:p>
              <a:pPr algn="ctr"/>
              <a:endParaRPr lang="en-US" sz="1050" dirty="0"/>
            </a:p>
            <a:p>
              <a:pPr algn="ctr"/>
              <a:endParaRPr lang="en-US" sz="1050" dirty="0"/>
            </a:p>
            <a:p>
              <a:pPr algn="ctr"/>
              <a:r>
                <a:rPr lang="en-US" dirty="0"/>
                <a:t>8</a:t>
              </a:r>
            </a:p>
            <a:p>
              <a:pPr algn="ctr"/>
              <a:endParaRPr lang="en-US" dirty="0"/>
            </a:p>
            <a:p>
              <a:pPr algn="ctr"/>
              <a:endParaRPr lang="en-US" sz="500" dirty="0"/>
            </a:p>
            <a:p>
              <a:pPr algn="ctr"/>
              <a:r>
                <a:rPr lang="en-US" dirty="0"/>
                <a:t>6</a:t>
              </a:r>
            </a:p>
            <a:p>
              <a:pPr algn="ctr"/>
              <a:endParaRPr lang="en-US" dirty="0"/>
            </a:p>
            <a:p>
              <a:pPr algn="ctr"/>
              <a:r>
                <a:rPr lang="en-US" dirty="0"/>
                <a:t>4</a:t>
              </a:r>
            </a:p>
            <a:p>
              <a:pPr algn="ctr"/>
              <a:endParaRPr lang="en-US" sz="1050" dirty="0"/>
            </a:p>
            <a:p>
              <a:pPr algn="ctr"/>
              <a:endParaRPr lang="en-US" sz="1000" dirty="0"/>
            </a:p>
            <a:p>
              <a:pPr algn="ctr"/>
              <a:r>
                <a:rPr lang="en-US" dirty="0"/>
                <a:t>2</a:t>
              </a:r>
            </a:p>
            <a:p>
              <a:pPr algn="ctr"/>
              <a:endParaRPr lang="en-US" dirty="0"/>
            </a:p>
            <a:p>
              <a:pPr algn="ctr"/>
              <a:r>
                <a:rPr lang="en-US" dirty="0"/>
                <a:t>0</a:t>
              </a:r>
            </a:p>
          </p:txBody>
        </p:sp>
        <p:sp>
          <p:nvSpPr>
            <p:cNvPr id="17" name="TextBox 16">
              <a:extLst>
                <a:ext uri="{FF2B5EF4-FFF2-40B4-BE49-F238E27FC236}">
                  <a16:creationId xmlns:a16="http://schemas.microsoft.com/office/drawing/2014/main" id="{66BCD42F-F541-4B91-8C2B-97DD808925DC}"/>
                </a:ext>
              </a:extLst>
            </p:cNvPr>
            <p:cNvSpPr txBox="1"/>
            <p:nvPr/>
          </p:nvSpPr>
          <p:spPr>
            <a:xfrm rot="16200000">
              <a:off x="1795046" y="3388350"/>
              <a:ext cx="2160240" cy="369332"/>
            </a:xfrm>
            <a:prstGeom prst="rect">
              <a:avLst/>
            </a:prstGeom>
            <a:solidFill>
              <a:schemeClr val="bg1"/>
            </a:solidFill>
          </p:spPr>
          <p:txBody>
            <a:bodyPr wrap="square" rtlCol="0">
              <a:spAutoFit/>
            </a:bodyPr>
            <a:lstStyle/>
            <a:p>
              <a:r>
                <a:rPr lang="en-US" b="1" dirty="0"/>
                <a:t>Pole Gap [mm]</a:t>
              </a:r>
            </a:p>
          </p:txBody>
        </p:sp>
        <p:sp>
          <p:nvSpPr>
            <p:cNvPr id="18" name="TextBox 17">
              <a:extLst>
                <a:ext uri="{FF2B5EF4-FFF2-40B4-BE49-F238E27FC236}">
                  <a16:creationId xmlns:a16="http://schemas.microsoft.com/office/drawing/2014/main" id="{E2658CD6-027A-4AE7-9285-DDAE959FCA5E}"/>
                </a:ext>
              </a:extLst>
            </p:cNvPr>
            <p:cNvSpPr txBox="1"/>
            <p:nvPr/>
          </p:nvSpPr>
          <p:spPr>
            <a:xfrm>
              <a:off x="3943657" y="6011956"/>
              <a:ext cx="1567582" cy="369332"/>
            </a:xfrm>
            <a:prstGeom prst="rect">
              <a:avLst/>
            </a:prstGeom>
            <a:solidFill>
              <a:schemeClr val="bg1"/>
            </a:solidFill>
          </p:spPr>
          <p:txBody>
            <a:bodyPr wrap="square" rtlCol="0">
              <a:spAutoFit/>
            </a:bodyPr>
            <a:lstStyle/>
            <a:p>
              <a:r>
                <a:rPr lang="en-US" b="1" dirty="0"/>
                <a:t>Coil Number</a:t>
              </a:r>
            </a:p>
          </p:txBody>
        </p:sp>
        <p:sp>
          <p:nvSpPr>
            <p:cNvPr id="19" name="TextBox 18">
              <a:extLst>
                <a:ext uri="{FF2B5EF4-FFF2-40B4-BE49-F238E27FC236}">
                  <a16:creationId xmlns:a16="http://schemas.microsoft.com/office/drawing/2014/main" id="{FD14DFBF-C2CD-4038-9E37-D3B94740082C}"/>
                </a:ext>
              </a:extLst>
            </p:cNvPr>
            <p:cNvSpPr txBox="1"/>
            <p:nvPr/>
          </p:nvSpPr>
          <p:spPr>
            <a:xfrm>
              <a:off x="3709005" y="5702912"/>
              <a:ext cx="2231147" cy="369332"/>
            </a:xfrm>
            <a:prstGeom prst="rect">
              <a:avLst/>
            </a:prstGeom>
            <a:solidFill>
              <a:schemeClr val="bg1"/>
            </a:solidFill>
          </p:spPr>
          <p:txBody>
            <a:bodyPr wrap="square" rtlCol="0">
              <a:spAutoFit/>
            </a:bodyPr>
            <a:lstStyle/>
            <a:p>
              <a:r>
                <a:rPr lang="en-US" dirty="0"/>
                <a:t>109      110      111</a:t>
              </a:r>
            </a:p>
          </p:txBody>
        </p:sp>
      </p:grpSp>
    </p:spTree>
    <p:extLst>
      <p:ext uri="{BB962C8B-B14F-4D97-AF65-F5344CB8AC3E}">
        <p14:creationId xmlns:p14="http://schemas.microsoft.com/office/powerpoint/2010/main" val="1976081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04A6-26AB-45D5-A9C0-1007A450B91A}"/>
              </a:ext>
            </a:extLst>
          </p:cNvPr>
          <p:cNvSpPr>
            <a:spLocks noGrp="1"/>
          </p:cNvSpPr>
          <p:nvPr>
            <p:ph type="title"/>
          </p:nvPr>
        </p:nvSpPr>
        <p:spPr/>
        <p:txBody>
          <a:bodyPr/>
          <a:lstStyle/>
          <a:p>
            <a:r>
              <a:rPr lang="en-US" dirty="0"/>
              <a:t>Coil Winding &amp; Curing</a:t>
            </a:r>
          </a:p>
        </p:txBody>
      </p:sp>
      <p:sp>
        <p:nvSpPr>
          <p:cNvPr id="4" name="Slide Number Placeholder 3">
            <a:extLst>
              <a:ext uri="{FF2B5EF4-FFF2-40B4-BE49-F238E27FC236}">
                <a16:creationId xmlns:a16="http://schemas.microsoft.com/office/drawing/2014/main" id="{25E18400-374F-4422-84D6-06965F826375}"/>
              </a:ext>
            </a:extLst>
          </p:cNvPr>
          <p:cNvSpPr>
            <a:spLocks noGrp="1"/>
          </p:cNvSpPr>
          <p:nvPr>
            <p:ph type="sldNum" sz="quarter" idx="12"/>
          </p:nvPr>
        </p:nvSpPr>
        <p:spPr/>
        <p:txBody>
          <a:bodyPr/>
          <a:lstStyle/>
          <a:p>
            <a:fld id="{BFDCA1C4-9514-7B4F-976F-D92F7E296653}" type="slidenum">
              <a:rPr lang="fr-FR" smtClean="0"/>
              <a:pPr/>
              <a:t>8</a:t>
            </a:fld>
            <a:endParaRPr lang="fr-FR"/>
          </a:p>
        </p:txBody>
      </p:sp>
      <p:sp>
        <p:nvSpPr>
          <p:cNvPr id="5" name="Footer Placeholder 4">
            <a:extLst>
              <a:ext uri="{FF2B5EF4-FFF2-40B4-BE49-F238E27FC236}">
                <a16:creationId xmlns:a16="http://schemas.microsoft.com/office/drawing/2014/main" id="{968A1A7B-1A90-4B0D-84C0-0E35430066DF}"/>
              </a:ext>
            </a:extLst>
          </p:cNvPr>
          <p:cNvSpPr>
            <a:spLocks noGrp="1"/>
          </p:cNvSpPr>
          <p:nvPr>
            <p:ph type="ftr" sz="quarter" idx="3"/>
          </p:nvPr>
        </p:nvSpPr>
        <p:spPr/>
        <p:txBody>
          <a:bodyPr/>
          <a:lstStyle/>
          <a:p>
            <a:r>
              <a:rPr lang="en-US"/>
              <a:t>HL-LHC AUP CD-2/3b DOE/SC Review – Dec 2018</a:t>
            </a:r>
            <a:endParaRPr lang="en-US" dirty="0"/>
          </a:p>
        </p:txBody>
      </p:sp>
      <p:sp>
        <p:nvSpPr>
          <p:cNvPr id="6" name="Content Placeholder 2">
            <a:extLst>
              <a:ext uri="{FF2B5EF4-FFF2-40B4-BE49-F238E27FC236}">
                <a16:creationId xmlns:a16="http://schemas.microsoft.com/office/drawing/2014/main" id="{F7DBF58B-36B4-4F8C-9DD1-C605B0EC9D0C}"/>
              </a:ext>
            </a:extLst>
          </p:cNvPr>
          <p:cNvSpPr>
            <a:spLocks noGrp="1"/>
          </p:cNvSpPr>
          <p:nvPr>
            <p:ph idx="1"/>
          </p:nvPr>
        </p:nvSpPr>
        <p:spPr>
          <a:xfrm>
            <a:off x="311941" y="1147193"/>
            <a:ext cx="6924355" cy="2497831"/>
          </a:xfrm>
        </p:spPr>
        <p:txBody>
          <a:bodyPr>
            <a:normAutofit/>
          </a:bodyPr>
          <a:lstStyle/>
          <a:p>
            <a:r>
              <a:rPr lang="en-US" sz="1800" dirty="0"/>
              <a:t>Coil winding tension is 15-25 kg depending on turn. Ceramic binder CTD-1202X used at end turns to increase cable stability. </a:t>
            </a:r>
          </a:p>
          <a:p>
            <a:r>
              <a:rPr lang="en-US" sz="1800" dirty="0"/>
              <a:t>Curing cycle 150° C for 90 minutes in closed cavity with CTD-1202X ceramic binder.</a:t>
            </a:r>
          </a:p>
          <a:p>
            <a:r>
              <a:rPr lang="en-US" sz="1800" dirty="0"/>
              <a:t>Hydraulic cylinders apply load to close the mold.</a:t>
            </a:r>
          </a:p>
          <a:p>
            <a:r>
              <a:rPr lang="en-US" sz="1800" dirty="0"/>
              <a:t>Heated with electric cartridge heaters</a:t>
            </a:r>
          </a:p>
          <a:p>
            <a:endParaRPr lang="en-US" sz="1800" dirty="0"/>
          </a:p>
        </p:txBody>
      </p:sp>
      <p:pic>
        <p:nvPicPr>
          <p:cNvPr id="7" name="Content Placeholder 6">
            <a:extLst>
              <a:ext uri="{FF2B5EF4-FFF2-40B4-BE49-F238E27FC236}">
                <a16:creationId xmlns:a16="http://schemas.microsoft.com/office/drawing/2014/main" id="{40B58ACF-23BE-4C4D-B426-21A6DB071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577" y="3429000"/>
            <a:ext cx="3310319" cy="2495074"/>
          </a:xfrm>
          <a:prstGeom prst="rect">
            <a:avLst/>
          </a:prstGeom>
          <a:ln w="28575">
            <a:solidFill>
              <a:schemeClr val="bg1"/>
            </a:solidFill>
          </a:ln>
        </p:spPr>
      </p:pic>
      <p:sp>
        <p:nvSpPr>
          <p:cNvPr id="8" name="TextBox 7">
            <a:extLst>
              <a:ext uri="{FF2B5EF4-FFF2-40B4-BE49-F238E27FC236}">
                <a16:creationId xmlns:a16="http://schemas.microsoft.com/office/drawing/2014/main" id="{3B5475BF-3E1D-4CB7-AB00-CA3715DB8DDD}"/>
              </a:ext>
            </a:extLst>
          </p:cNvPr>
          <p:cNvSpPr txBox="1"/>
          <p:nvPr/>
        </p:nvSpPr>
        <p:spPr>
          <a:xfrm>
            <a:off x="674275" y="5881623"/>
            <a:ext cx="2364907" cy="338554"/>
          </a:xfrm>
          <a:prstGeom prst="rect">
            <a:avLst/>
          </a:prstGeom>
          <a:noFill/>
        </p:spPr>
        <p:txBody>
          <a:bodyPr wrap="square" rtlCol="0">
            <a:spAutoFit/>
          </a:bodyPr>
          <a:lstStyle/>
          <a:p>
            <a:pPr algn="ctr"/>
            <a:r>
              <a:rPr lang="en-US" sz="1600" dirty="0"/>
              <a:t>QXFA coil winding</a:t>
            </a:r>
          </a:p>
        </p:txBody>
      </p:sp>
      <p:pic>
        <p:nvPicPr>
          <p:cNvPr id="10" name="Picture 9">
            <a:extLst>
              <a:ext uri="{FF2B5EF4-FFF2-40B4-BE49-F238E27FC236}">
                <a16:creationId xmlns:a16="http://schemas.microsoft.com/office/drawing/2014/main" id="{4C30404A-EE50-417A-9186-BD032DFD98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3131" y="3429000"/>
            <a:ext cx="3742610" cy="2495073"/>
          </a:xfrm>
          <a:prstGeom prst="rect">
            <a:avLst/>
          </a:prstGeom>
          <a:ln w="28575">
            <a:solidFill>
              <a:schemeClr val="bg1"/>
            </a:solidFill>
          </a:ln>
        </p:spPr>
      </p:pic>
      <p:sp>
        <p:nvSpPr>
          <p:cNvPr id="11" name="TextBox 10">
            <a:extLst>
              <a:ext uri="{FF2B5EF4-FFF2-40B4-BE49-F238E27FC236}">
                <a16:creationId xmlns:a16="http://schemas.microsoft.com/office/drawing/2014/main" id="{EB39A8CB-C08E-43D5-9562-54CE7ABC7AD0}"/>
              </a:ext>
            </a:extLst>
          </p:cNvPr>
          <p:cNvSpPr txBox="1"/>
          <p:nvPr/>
        </p:nvSpPr>
        <p:spPr>
          <a:xfrm>
            <a:off x="4497083" y="5877272"/>
            <a:ext cx="2451181" cy="338554"/>
          </a:xfrm>
          <a:prstGeom prst="rect">
            <a:avLst/>
          </a:prstGeom>
          <a:noFill/>
        </p:spPr>
        <p:txBody>
          <a:bodyPr wrap="square" rtlCol="0">
            <a:spAutoFit/>
          </a:bodyPr>
          <a:lstStyle/>
          <a:p>
            <a:pPr algn="ctr"/>
            <a:r>
              <a:rPr lang="en-US" sz="1600" dirty="0"/>
              <a:t>FNAL curing press</a:t>
            </a:r>
          </a:p>
        </p:txBody>
      </p:sp>
      <p:sp>
        <p:nvSpPr>
          <p:cNvPr id="12" name="TextBox 11">
            <a:extLst>
              <a:ext uri="{FF2B5EF4-FFF2-40B4-BE49-F238E27FC236}">
                <a16:creationId xmlns:a16="http://schemas.microsoft.com/office/drawing/2014/main" id="{419DEB37-C027-42C5-814F-E45B00AFB674}"/>
              </a:ext>
            </a:extLst>
          </p:cNvPr>
          <p:cNvSpPr txBox="1"/>
          <p:nvPr/>
        </p:nvSpPr>
        <p:spPr>
          <a:xfrm>
            <a:off x="7596336" y="5864402"/>
            <a:ext cx="1332318" cy="338554"/>
          </a:xfrm>
          <a:prstGeom prst="rect">
            <a:avLst/>
          </a:prstGeom>
          <a:noFill/>
        </p:spPr>
        <p:txBody>
          <a:bodyPr wrap="square" rtlCol="0">
            <a:spAutoFit/>
          </a:bodyPr>
          <a:lstStyle/>
          <a:p>
            <a:pPr algn="ctr"/>
            <a:r>
              <a:rPr lang="en-US" sz="1600" dirty="0"/>
              <a:t>QXFA Coil</a:t>
            </a:r>
          </a:p>
        </p:txBody>
      </p:sp>
      <p:pic>
        <p:nvPicPr>
          <p:cNvPr id="13" name="Picture 12">
            <a:extLst>
              <a:ext uri="{FF2B5EF4-FFF2-40B4-BE49-F238E27FC236}">
                <a16:creationId xmlns:a16="http://schemas.microsoft.com/office/drawing/2014/main" id="{81E8D3CE-1F53-46D5-BA1B-10AB75ACA57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34386" y="1573"/>
            <a:ext cx="1609614" cy="5922501"/>
          </a:xfrm>
          <a:prstGeom prst="rect">
            <a:avLst/>
          </a:prstGeom>
        </p:spPr>
      </p:pic>
    </p:spTree>
    <p:extLst>
      <p:ext uri="{BB962C8B-B14F-4D97-AF65-F5344CB8AC3E}">
        <p14:creationId xmlns:p14="http://schemas.microsoft.com/office/powerpoint/2010/main" val="4031049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03E1115-F058-4AF0-8B0A-E8B35CE4096B}"/>
              </a:ext>
            </a:extLst>
          </p:cNvPr>
          <p:cNvGraphicFramePr>
            <a:graphicFrameLocks noGrp="1"/>
          </p:cNvGraphicFramePr>
          <p:nvPr>
            <p:ph idx="1"/>
            <p:extLst>
              <p:ext uri="{D42A27DB-BD31-4B8C-83A1-F6EECF244321}">
                <p14:modId xmlns:p14="http://schemas.microsoft.com/office/powerpoint/2010/main" val="95177680"/>
              </p:ext>
            </p:extLst>
          </p:nvPr>
        </p:nvGraphicFramePr>
        <p:xfrm>
          <a:off x="333832" y="862115"/>
          <a:ext cx="8712968" cy="1844040"/>
        </p:xfrm>
        <a:graphic>
          <a:graphicData uri="http://schemas.openxmlformats.org/drawingml/2006/table">
            <a:tbl>
              <a:tblPr firstRow="1" firstCol="1" bandRow="1">
                <a:tableStyleId>{5C22544A-7EE6-4342-B048-85BDC9FD1C3A}</a:tableStyleId>
              </a:tblPr>
              <a:tblGrid>
                <a:gridCol w="1758139">
                  <a:extLst>
                    <a:ext uri="{9D8B030D-6E8A-4147-A177-3AD203B41FA5}">
                      <a16:colId xmlns:a16="http://schemas.microsoft.com/office/drawing/2014/main" val="2838693739"/>
                    </a:ext>
                  </a:extLst>
                </a:gridCol>
                <a:gridCol w="1338205">
                  <a:extLst>
                    <a:ext uri="{9D8B030D-6E8A-4147-A177-3AD203B41FA5}">
                      <a16:colId xmlns:a16="http://schemas.microsoft.com/office/drawing/2014/main" val="3791301160"/>
                    </a:ext>
                  </a:extLst>
                </a:gridCol>
                <a:gridCol w="1080120">
                  <a:extLst>
                    <a:ext uri="{9D8B030D-6E8A-4147-A177-3AD203B41FA5}">
                      <a16:colId xmlns:a16="http://schemas.microsoft.com/office/drawing/2014/main" val="2999816821"/>
                    </a:ext>
                  </a:extLst>
                </a:gridCol>
                <a:gridCol w="1269141">
                  <a:extLst>
                    <a:ext uri="{9D8B030D-6E8A-4147-A177-3AD203B41FA5}">
                      <a16:colId xmlns:a16="http://schemas.microsoft.com/office/drawing/2014/main" val="1596406038"/>
                    </a:ext>
                  </a:extLst>
                </a:gridCol>
                <a:gridCol w="1089121">
                  <a:extLst>
                    <a:ext uri="{9D8B030D-6E8A-4147-A177-3AD203B41FA5}">
                      <a16:colId xmlns:a16="http://schemas.microsoft.com/office/drawing/2014/main" val="208431654"/>
                    </a:ext>
                  </a:extLst>
                </a:gridCol>
                <a:gridCol w="1089121">
                  <a:extLst>
                    <a:ext uri="{9D8B030D-6E8A-4147-A177-3AD203B41FA5}">
                      <a16:colId xmlns:a16="http://schemas.microsoft.com/office/drawing/2014/main" val="1115765064"/>
                    </a:ext>
                  </a:extLst>
                </a:gridCol>
                <a:gridCol w="1089121">
                  <a:extLst>
                    <a:ext uri="{9D8B030D-6E8A-4147-A177-3AD203B41FA5}">
                      <a16:colId xmlns:a16="http://schemas.microsoft.com/office/drawing/2014/main" val="1833407149"/>
                    </a:ext>
                  </a:extLst>
                </a:gridCol>
              </a:tblGrid>
              <a:tr h="185420">
                <a:tc>
                  <a:txBody>
                    <a:bodyPr/>
                    <a:lstStyle/>
                    <a:p>
                      <a:pPr algn="ctr"/>
                      <a:r>
                        <a:rPr lang="en-US" dirty="0"/>
                        <a:t>Recipe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2">
                  <a:txBody>
                    <a:bodyPr/>
                    <a:lstStyle/>
                    <a:p>
                      <a:pPr algn="ctr"/>
                      <a:r>
                        <a:rPr lang="en-US" dirty="0"/>
                        <a:t>QXFA109</a:t>
                      </a:r>
                    </a:p>
                  </a:txBody>
                  <a:tcPr>
                    <a:lnT w="12700" cap="flat" cmpd="sng" algn="ctr">
                      <a:solidFill>
                        <a:schemeClr val="tx1"/>
                      </a:solidFill>
                      <a:prstDash val="solid"/>
                      <a:round/>
                      <a:headEnd type="none" w="med" len="med"/>
                      <a:tailEnd type="none" w="med" len="med"/>
                    </a:lnT>
                  </a:tcPr>
                </a:tc>
                <a:tc hMerge="1">
                  <a:txBody>
                    <a:bodyPr/>
                    <a:lstStyle/>
                    <a:p>
                      <a:pPr algn="ctr"/>
                      <a:endParaRPr lang="en-US" dirty="0"/>
                    </a:p>
                  </a:txBody>
                  <a:tcPr/>
                </a:tc>
                <a:tc gridSpan="2">
                  <a:txBody>
                    <a:bodyPr/>
                    <a:lstStyle/>
                    <a:p>
                      <a:pPr algn="ctr"/>
                      <a:r>
                        <a:rPr lang="en-US" dirty="0"/>
                        <a:t>QXFA110</a:t>
                      </a:r>
                    </a:p>
                  </a:txBody>
                  <a:tcP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a:r>
                        <a:rPr lang="en-US" dirty="0"/>
                        <a:t>QXFA111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428073447"/>
                  </a:ext>
                </a:extLst>
              </a:tr>
              <a:tr h="185420">
                <a:tc>
                  <a:txBody>
                    <a:bodyPr/>
                    <a:lstStyle/>
                    <a:p>
                      <a:pPr algn="ctr"/>
                      <a:r>
                        <a:rPr lang="en-US" dirty="0"/>
                        <a:t>Plateau, Dwell</a:t>
                      </a:r>
                    </a:p>
                  </a:txBody>
                  <a:tcPr>
                    <a:lnL w="12700" cap="flat" cmpd="sng" algn="ctr">
                      <a:solidFill>
                        <a:schemeClr val="tx1"/>
                      </a:solidFill>
                      <a:prstDash val="solid"/>
                      <a:round/>
                      <a:headEnd type="none" w="med" len="med"/>
                      <a:tailEnd type="none" w="med" len="med"/>
                    </a:lnL>
                  </a:tcPr>
                </a:tc>
                <a:tc>
                  <a:txBody>
                    <a:bodyPr/>
                    <a:lstStyle/>
                    <a:p>
                      <a:pPr algn="ctr"/>
                      <a:r>
                        <a:rPr lang="en-US" dirty="0"/>
                        <a:t>Plateau</a:t>
                      </a:r>
                    </a:p>
                  </a:txBody>
                  <a:tcPr/>
                </a:tc>
                <a:tc>
                  <a:txBody>
                    <a:bodyPr/>
                    <a:lstStyle/>
                    <a:p>
                      <a:pPr algn="ctr"/>
                      <a:r>
                        <a:rPr lang="en-US" dirty="0"/>
                        <a:t>Dwell</a:t>
                      </a:r>
                    </a:p>
                  </a:txBody>
                  <a:tcPr/>
                </a:tc>
                <a:tc>
                  <a:txBody>
                    <a:bodyPr/>
                    <a:lstStyle/>
                    <a:p>
                      <a:pPr algn="ctr"/>
                      <a:r>
                        <a:rPr lang="en-US" dirty="0"/>
                        <a:t>Plateau</a:t>
                      </a:r>
                    </a:p>
                  </a:txBody>
                  <a:tcPr/>
                </a:tc>
                <a:tc>
                  <a:txBody>
                    <a:bodyPr/>
                    <a:lstStyle/>
                    <a:p>
                      <a:pPr algn="ctr"/>
                      <a:r>
                        <a:rPr lang="en-US" dirty="0"/>
                        <a:t>Dwell</a:t>
                      </a:r>
                    </a:p>
                  </a:txBody>
                  <a:tcPr/>
                </a:tc>
                <a:tc>
                  <a:txBody>
                    <a:bodyPr/>
                    <a:lstStyle/>
                    <a:p>
                      <a:pPr algn="ctr"/>
                      <a:r>
                        <a:rPr lang="en-US" dirty="0"/>
                        <a:t>Plateau</a:t>
                      </a:r>
                    </a:p>
                  </a:txBody>
                  <a:tcPr/>
                </a:tc>
                <a:tc>
                  <a:txBody>
                    <a:bodyPr/>
                    <a:lstStyle/>
                    <a:p>
                      <a:pPr algn="ctr"/>
                      <a:r>
                        <a:rPr lang="en-US" dirty="0"/>
                        <a:t>Dwell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93327396"/>
                  </a:ext>
                </a:extLst>
              </a:tr>
              <a:tr h="370840">
                <a:tc>
                  <a:txBody>
                    <a:bodyPr/>
                    <a:lstStyle/>
                    <a:p>
                      <a:pPr algn="ctr"/>
                      <a:r>
                        <a:rPr lang="en-US" dirty="0"/>
                        <a:t>210° C, 48 </a:t>
                      </a:r>
                      <a:r>
                        <a:rPr lang="en-US" dirty="0" err="1"/>
                        <a:t>hr</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a:t>209.0° C</a:t>
                      </a:r>
                    </a:p>
                  </a:txBody>
                  <a:tcPr/>
                </a:tc>
                <a:tc>
                  <a:txBody>
                    <a:bodyPr/>
                    <a:lstStyle/>
                    <a:p>
                      <a:pPr algn="ctr"/>
                      <a:r>
                        <a:rPr lang="en-US" dirty="0"/>
                        <a:t>44:04</a:t>
                      </a:r>
                    </a:p>
                  </a:txBody>
                  <a:tcPr/>
                </a:tc>
                <a:tc>
                  <a:txBody>
                    <a:bodyPr/>
                    <a:lstStyle/>
                    <a:p>
                      <a:pPr algn="ctr"/>
                      <a:r>
                        <a:rPr lang="en-US" dirty="0"/>
                        <a:t>209.3 ° C</a:t>
                      </a:r>
                    </a:p>
                  </a:txBody>
                  <a:tcPr/>
                </a:tc>
                <a:tc>
                  <a:txBody>
                    <a:bodyPr/>
                    <a:lstStyle/>
                    <a:p>
                      <a:pPr algn="ctr"/>
                      <a:r>
                        <a:rPr lang="en-US" dirty="0"/>
                        <a:t>47:02</a:t>
                      </a:r>
                    </a:p>
                  </a:txBody>
                  <a:tcPr/>
                </a:tc>
                <a:tc>
                  <a:txBody>
                    <a:bodyPr/>
                    <a:lstStyle/>
                    <a:p>
                      <a:pPr algn="ctr"/>
                      <a:r>
                        <a:rPr lang="en-US" dirty="0"/>
                        <a:t>209.1° C</a:t>
                      </a:r>
                    </a:p>
                  </a:txBody>
                  <a:tcPr/>
                </a:tc>
                <a:tc>
                  <a:txBody>
                    <a:bodyPr/>
                    <a:lstStyle/>
                    <a:p>
                      <a:pPr algn="ctr"/>
                      <a:r>
                        <a:rPr lang="en-US" dirty="0"/>
                        <a:t>45:30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09664098"/>
                  </a:ext>
                </a:extLst>
              </a:tr>
              <a:tr h="370840">
                <a:tc>
                  <a:txBody>
                    <a:bodyPr/>
                    <a:lstStyle/>
                    <a:p>
                      <a:pPr algn="ctr"/>
                      <a:r>
                        <a:rPr lang="en-US" dirty="0"/>
                        <a:t>400° C, 48 </a:t>
                      </a:r>
                      <a:r>
                        <a:rPr lang="en-US" dirty="0" err="1"/>
                        <a:t>hr</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a:t>399.5° C</a:t>
                      </a:r>
                    </a:p>
                  </a:txBody>
                  <a:tcPr/>
                </a:tc>
                <a:tc>
                  <a:txBody>
                    <a:bodyPr/>
                    <a:lstStyle/>
                    <a:p>
                      <a:pPr algn="ctr"/>
                      <a:r>
                        <a:rPr lang="en-US" dirty="0"/>
                        <a:t>50:28</a:t>
                      </a:r>
                    </a:p>
                  </a:txBody>
                  <a:tcPr/>
                </a:tc>
                <a:tc>
                  <a:txBody>
                    <a:bodyPr/>
                    <a:lstStyle/>
                    <a:p>
                      <a:pPr algn="ctr"/>
                      <a:r>
                        <a:rPr lang="en-US" dirty="0"/>
                        <a:t>400.8 ° C</a:t>
                      </a:r>
                    </a:p>
                  </a:txBody>
                  <a:tcPr/>
                </a:tc>
                <a:tc>
                  <a:txBody>
                    <a:bodyPr/>
                    <a:lstStyle/>
                    <a:p>
                      <a:pPr algn="ctr"/>
                      <a:r>
                        <a:rPr lang="en-US" dirty="0"/>
                        <a:t>47:47</a:t>
                      </a:r>
                    </a:p>
                  </a:txBody>
                  <a:tcPr/>
                </a:tc>
                <a:tc>
                  <a:txBody>
                    <a:bodyPr/>
                    <a:lstStyle/>
                    <a:p>
                      <a:pPr algn="ctr"/>
                      <a:r>
                        <a:rPr lang="en-US" dirty="0"/>
                        <a:t>401.3° C</a:t>
                      </a:r>
                    </a:p>
                  </a:txBody>
                  <a:tcPr/>
                </a:tc>
                <a:tc>
                  <a:txBody>
                    <a:bodyPr/>
                    <a:lstStyle/>
                    <a:p>
                      <a:pPr algn="ctr"/>
                      <a:r>
                        <a:rPr lang="en-US" dirty="0"/>
                        <a:t>47:00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3929107"/>
                  </a:ext>
                </a:extLst>
              </a:tr>
              <a:tr h="370840">
                <a:tc>
                  <a:txBody>
                    <a:bodyPr/>
                    <a:lstStyle/>
                    <a:p>
                      <a:pPr algn="ctr"/>
                      <a:r>
                        <a:rPr lang="en-US" dirty="0"/>
                        <a:t>665° C, 50 </a:t>
                      </a:r>
                      <a:r>
                        <a:rPr lang="en-US" dirty="0" err="1"/>
                        <a:t>hr</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dirty="0"/>
                        <a:t>663.8° C</a:t>
                      </a:r>
                    </a:p>
                  </a:txBody>
                  <a:tcPr>
                    <a:lnB w="12700" cap="flat" cmpd="sng" algn="ctr">
                      <a:solidFill>
                        <a:schemeClr val="tx1"/>
                      </a:solidFill>
                      <a:prstDash val="solid"/>
                      <a:round/>
                      <a:headEnd type="none" w="med" len="med"/>
                      <a:tailEnd type="none" w="med" len="med"/>
                    </a:lnB>
                  </a:tcPr>
                </a:tc>
                <a:tc>
                  <a:txBody>
                    <a:bodyPr/>
                    <a:lstStyle/>
                    <a:p>
                      <a:pPr algn="ctr"/>
                      <a:r>
                        <a:rPr lang="en-US" dirty="0"/>
                        <a:t>53:07</a:t>
                      </a:r>
                    </a:p>
                  </a:txBody>
                  <a:tcPr>
                    <a:lnB w="12700" cap="flat" cmpd="sng" algn="ctr">
                      <a:solidFill>
                        <a:schemeClr val="tx1"/>
                      </a:solidFill>
                      <a:prstDash val="solid"/>
                      <a:round/>
                      <a:headEnd type="none" w="med" len="med"/>
                      <a:tailEnd type="none" w="med" len="med"/>
                    </a:lnB>
                  </a:tcPr>
                </a:tc>
                <a:tc>
                  <a:txBody>
                    <a:bodyPr/>
                    <a:lstStyle/>
                    <a:p>
                      <a:pPr algn="ctr"/>
                      <a:r>
                        <a:rPr lang="en-US" dirty="0"/>
                        <a:t>664.2° C</a:t>
                      </a:r>
                    </a:p>
                  </a:txBody>
                  <a:tcPr>
                    <a:lnB w="12700" cap="flat" cmpd="sng" algn="ctr">
                      <a:solidFill>
                        <a:schemeClr val="tx1"/>
                      </a:solidFill>
                      <a:prstDash val="solid"/>
                      <a:round/>
                      <a:headEnd type="none" w="med" len="med"/>
                      <a:tailEnd type="none" w="med" len="med"/>
                    </a:lnB>
                  </a:tcPr>
                </a:tc>
                <a:tc>
                  <a:txBody>
                    <a:bodyPr/>
                    <a:lstStyle/>
                    <a:p>
                      <a:pPr algn="ctr"/>
                      <a:r>
                        <a:rPr lang="en-US" dirty="0"/>
                        <a:t>53:24</a:t>
                      </a:r>
                    </a:p>
                  </a:txBody>
                  <a:tcPr>
                    <a:lnB w="12700" cap="flat" cmpd="sng" algn="ctr">
                      <a:solidFill>
                        <a:schemeClr val="tx1"/>
                      </a:solidFill>
                      <a:prstDash val="solid"/>
                      <a:round/>
                      <a:headEnd type="none" w="med" len="med"/>
                      <a:tailEnd type="none" w="med" len="med"/>
                    </a:lnB>
                  </a:tcPr>
                </a:tc>
                <a:tc>
                  <a:txBody>
                    <a:bodyPr/>
                    <a:lstStyle/>
                    <a:p>
                      <a:pPr algn="ctr"/>
                      <a:r>
                        <a:rPr lang="en-US" dirty="0"/>
                        <a:t>663.9° C</a:t>
                      </a:r>
                    </a:p>
                  </a:txBody>
                  <a:tcPr>
                    <a:lnB w="12700" cap="flat" cmpd="sng" algn="ctr">
                      <a:solidFill>
                        <a:schemeClr val="tx1"/>
                      </a:solidFill>
                      <a:prstDash val="solid"/>
                      <a:round/>
                      <a:headEnd type="none" w="med" len="med"/>
                      <a:tailEnd type="none" w="med" len="med"/>
                    </a:lnB>
                  </a:tcPr>
                </a:tc>
                <a:tc>
                  <a:txBody>
                    <a:bodyPr/>
                    <a:lstStyle/>
                    <a:p>
                      <a:pPr algn="ctr"/>
                      <a:r>
                        <a:rPr lang="en-US" dirty="0"/>
                        <a:t>52:47</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5118940"/>
                  </a:ext>
                </a:extLst>
              </a:tr>
            </a:tbl>
          </a:graphicData>
        </a:graphic>
      </p:graphicFrame>
      <p:graphicFrame>
        <p:nvGraphicFramePr>
          <p:cNvPr id="7" name="Table 6">
            <a:extLst>
              <a:ext uri="{FF2B5EF4-FFF2-40B4-BE49-F238E27FC236}">
                <a16:creationId xmlns:a16="http://schemas.microsoft.com/office/drawing/2014/main" id="{C8AD7795-CD1A-4C24-B701-978AF31C63AB}"/>
              </a:ext>
            </a:extLst>
          </p:cNvPr>
          <p:cNvGraphicFramePr>
            <a:graphicFrameLocks noGrp="1"/>
          </p:cNvGraphicFramePr>
          <p:nvPr>
            <p:extLst>
              <p:ext uri="{D42A27DB-BD31-4B8C-83A1-F6EECF244321}">
                <p14:modId xmlns:p14="http://schemas.microsoft.com/office/powerpoint/2010/main" val="1091358360"/>
              </p:ext>
            </p:extLst>
          </p:nvPr>
        </p:nvGraphicFramePr>
        <p:xfrm>
          <a:off x="333832" y="844062"/>
          <a:ext cx="8712968" cy="1863969"/>
        </p:xfrm>
        <a:graphic>
          <a:graphicData uri="http://schemas.openxmlformats.org/drawingml/2006/table">
            <a:tbl>
              <a:tblPr/>
              <a:tblGrid>
                <a:gridCol w="8712968">
                  <a:extLst>
                    <a:ext uri="{9D8B030D-6E8A-4147-A177-3AD203B41FA5}">
                      <a16:colId xmlns:a16="http://schemas.microsoft.com/office/drawing/2014/main" val="2052222971"/>
                    </a:ext>
                  </a:extLst>
                </a:gridCol>
              </a:tblGrid>
              <a:tr h="1863969">
                <a:tc>
                  <a:txBody>
                    <a:bodyPr/>
                    <a:lstStyle/>
                    <a:p>
                      <a:endParaRPr lang="en-US" dirty="0"/>
                    </a:p>
                  </a:txBody>
                  <a:tcPr>
                    <a:lnL w="28575" cmpd="sng">
                      <a:solidFill>
                        <a:schemeClr val="tx1"/>
                      </a:solidFill>
                      <a:prstDash val="solid"/>
                    </a:lnL>
                    <a:lnR w="28575" cmpd="sng">
                      <a:solidFill>
                        <a:schemeClr val="tx1"/>
                      </a:solidFill>
                      <a:prstDash val="solid"/>
                    </a:lnR>
                    <a:lnT w="28575" cmpd="sng">
                      <a:solidFill>
                        <a:schemeClr val="tx1"/>
                      </a:solidFill>
                      <a:prstDash val="solid"/>
                    </a:lnT>
                    <a:lnB w="28575" cmpd="sng">
                      <a:solidFill>
                        <a:schemeClr val="tx1"/>
                      </a:solidFill>
                      <a:prstDash val="solid"/>
                    </a:lnB>
                  </a:tcPr>
                </a:tc>
                <a:extLst>
                  <a:ext uri="{0D108BD9-81ED-4DB2-BD59-A6C34878D82A}">
                    <a16:rowId xmlns:a16="http://schemas.microsoft.com/office/drawing/2014/main" val="237432596"/>
                  </a:ext>
                </a:extLst>
              </a:tr>
            </a:tbl>
          </a:graphicData>
        </a:graphic>
      </p:graphicFrame>
      <p:pic>
        <p:nvPicPr>
          <p:cNvPr id="9" name="Picture 8">
            <a:extLst>
              <a:ext uri="{FF2B5EF4-FFF2-40B4-BE49-F238E27FC236}">
                <a16:creationId xmlns:a16="http://schemas.microsoft.com/office/drawing/2014/main" id="{E7018D7B-DB84-44FA-B966-934556B9FEE1}"/>
              </a:ext>
            </a:extLst>
          </p:cNvPr>
          <p:cNvPicPr>
            <a:picLocks noChangeAspect="1"/>
          </p:cNvPicPr>
          <p:nvPr/>
        </p:nvPicPr>
        <p:blipFill>
          <a:blip r:embed="rId2"/>
          <a:stretch>
            <a:fillRect/>
          </a:stretch>
        </p:blipFill>
        <p:spPr>
          <a:xfrm>
            <a:off x="55617" y="2583490"/>
            <a:ext cx="6922293" cy="4029244"/>
          </a:xfrm>
          <a:prstGeom prst="rect">
            <a:avLst/>
          </a:prstGeom>
        </p:spPr>
      </p:pic>
      <p:sp>
        <p:nvSpPr>
          <p:cNvPr id="2" name="Title 1">
            <a:extLst>
              <a:ext uri="{FF2B5EF4-FFF2-40B4-BE49-F238E27FC236}">
                <a16:creationId xmlns:a16="http://schemas.microsoft.com/office/drawing/2014/main" id="{57C8886D-1CE5-40B7-BD21-7111DA917DD0}"/>
              </a:ext>
            </a:extLst>
          </p:cNvPr>
          <p:cNvSpPr>
            <a:spLocks noGrp="1"/>
          </p:cNvSpPr>
          <p:nvPr>
            <p:ph type="title"/>
          </p:nvPr>
        </p:nvSpPr>
        <p:spPr/>
        <p:txBody>
          <a:bodyPr/>
          <a:lstStyle/>
          <a:p>
            <a:r>
              <a:rPr lang="en-US" dirty="0"/>
              <a:t>Coil Heat Treatment</a:t>
            </a:r>
          </a:p>
        </p:txBody>
      </p:sp>
      <p:sp>
        <p:nvSpPr>
          <p:cNvPr id="4" name="Slide Number Placeholder 3">
            <a:extLst>
              <a:ext uri="{FF2B5EF4-FFF2-40B4-BE49-F238E27FC236}">
                <a16:creationId xmlns:a16="http://schemas.microsoft.com/office/drawing/2014/main" id="{0734FF52-1DE4-4611-BBF4-B021A07D8325}"/>
              </a:ext>
            </a:extLst>
          </p:cNvPr>
          <p:cNvSpPr>
            <a:spLocks noGrp="1"/>
          </p:cNvSpPr>
          <p:nvPr>
            <p:ph type="sldNum" sz="quarter" idx="12"/>
          </p:nvPr>
        </p:nvSpPr>
        <p:spPr/>
        <p:txBody>
          <a:bodyPr/>
          <a:lstStyle/>
          <a:p>
            <a:fld id="{BFDCA1C4-9514-7B4F-976F-D92F7E296653}" type="slidenum">
              <a:rPr lang="fr-FR" smtClean="0"/>
              <a:pPr/>
              <a:t>9</a:t>
            </a:fld>
            <a:endParaRPr lang="fr-FR"/>
          </a:p>
        </p:txBody>
      </p:sp>
      <p:sp>
        <p:nvSpPr>
          <p:cNvPr id="5" name="Footer Placeholder 4">
            <a:extLst>
              <a:ext uri="{FF2B5EF4-FFF2-40B4-BE49-F238E27FC236}">
                <a16:creationId xmlns:a16="http://schemas.microsoft.com/office/drawing/2014/main" id="{C458BEA1-FEA9-4656-82E0-501A8D06BC81}"/>
              </a:ext>
            </a:extLst>
          </p:cNvPr>
          <p:cNvSpPr>
            <a:spLocks noGrp="1"/>
          </p:cNvSpPr>
          <p:nvPr>
            <p:ph type="ftr" sz="quarter" idx="3"/>
          </p:nvPr>
        </p:nvSpPr>
        <p:spPr/>
        <p:txBody>
          <a:bodyPr/>
          <a:lstStyle/>
          <a:p>
            <a:r>
              <a:rPr lang="en-US"/>
              <a:t>MQXFA03 Coils and Shims Review –  March14, 2019</a:t>
            </a:r>
            <a:endParaRPr lang="en-GB" dirty="0"/>
          </a:p>
        </p:txBody>
      </p:sp>
      <p:sp>
        <p:nvSpPr>
          <p:cNvPr id="3" name="Rectangle 2">
            <a:extLst>
              <a:ext uri="{FF2B5EF4-FFF2-40B4-BE49-F238E27FC236}">
                <a16:creationId xmlns:a16="http://schemas.microsoft.com/office/drawing/2014/main" id="{13EE2976-2A17-4B42-85FE-F0175A883AD0}"/>
              </a:ext>
            </a:extLst>
          </p:cNvPr>
          <p:cNvSpPr/>
          <p:nvPr/>
        </p:nvSpPr>
        <p:spPr>
          <a:xfrm>
            <a:off x="971600" y="3374484"/>
            <a:ext cx="2839367" cy="369332"/>
          </a:xfrm>
          <a:prstGeom prst="rect">
            <a:avLst/>
          </a:prstGeom>
        </p:spPr>
        <p:txBody>
          <a:bodyPr wrap="none">
            <a:spAutoFit/>
          </a:bodyPr>
          <a:lstStyle/>
          <a:p>
            <a:r>
              <a:rPr lang="en-US" dirty="0">
                <a:solidFill>
                  <a:schemeClr val="tx1">
                    <a:lumMod val="50000"/>
                    <a:lumOff val="50000"/>
                  </a:schemeClr>
                </a:solidFill>
              </a:rPr>
              <a:t>QXFA109 Heat Treatment</a:t>
            </a:r>
          </a:p>
        </p:txBody>
      </p:sp>
      <p:pic>
        <p:nvPicPr>
          <p:cNvPr id="10" name="Content Placeholder 5">
            <a:extLst>
              <a:ext uri="{FF2B5EF4-FFF2-40B4-BE49-F238E27FC236}">
                <a16:creationId xmlns:a16="http://schemas.microsoft.com/office/drawing/2014/main" id="{D6F9164C-B162-4FED-A077-5224C6383F9C}"/>
              </a:ext>
            </a:extLst>
          </p:cNvPr>
          <p:cNvPicPr>
            <a:picLocks noChangeAspect="1"/>
          </p:cNvPicPr>
          <p:nvPr/>
        </p:nvPicPr>
        <p:blipFill rotWithShape="1">
          <a:blip r:embed="rId3"/>
          <a:srcRect l="1494" r="1328" b="1303"/>
          <a:stretch/>
        </p:blipFill>
        <p:spPr>
          <a:xfrm>
            <a:off x="5200306" y="4280230"/>
            <a:ext cx="3924988" cy="2220954"/>
          </a:xfrm>
          <a:prstGeom prst="rect">
            <a:avLst/>
          </a:prstGeom>
        </p:spPr>
      </p:pic>
      <p:sp>
        <p:nvSpPr>
          <p:cNvPr id="8" name="Rectangle 7">
            <a:extLst>
              <a:ext uri="{FF2B5EF4-FFF2-40B4-BE49-F238E27FC236}">
                <a16:creationId xmlns:a16="http://schemas.microsoft.com/office/drawing/2014/main" id="{F297480E-4147-4337-82B0-F7992FB272C5}"/>
              </a:ext>
            </a:extLst>
          </p:cNvPr>
          <p:cNvSpPr/>
          <p:nvPr/>
        </p:nvSpPr>
        <p:spPr>
          <a:xfrm>
            <a:off x="6634142" y="5085184"/>
            <a:ext cx="1826290" cy="648071"/>
          </a:xfrm>
          <a:prstGeom prst="rect">
            <a:avLst/>
          </a:prstGeom>
          <a:solidFill>
            <a:srgbClr val="B4C6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a:solidFill>
                  <a:schemeClr val="tx1"/>
                </a:solidFill>
              </a:rPr>
              <a:t>        QXFA109</a:t>
            </a:r>
          </a:p>
          <a:p>
            <a:r>
              <a:rPr lang="en-US" sz="800" dirty="0">
                <a:solidFill>
                  <a:schemeClr val="tx1"/>
                </a:solidFill>
              </a:rPr>
              <a:t>LE    QXFA110 reaction fixture    RE</a:t>
            </a:r>
          </a:p>
          <a:p>
            <a:r>
              <a:rPr lang="en-US" sz="800" dirty="0">
                <a:solidFill>
                  <a:schemeClr val="tx1"/>
                </a:solidFill>
              </a:rPr>
              <a:t>        QXFA111</a:t>
            </a:r>
            <a:endParaRPr lang="en-US" sz="400" dirty="0">
              <a:solidFill>
                <a:schemeClr val="tx1"/>
              </a:solidFill>
            </a:endParaRPr>
          </a:p>
        </p:txBody>
      </p:sp>
      <p:sp>
        <p:nvSpPr>
          <p:cNvPr id="11" name="Arrow: Up 10">
            <a:extLst>
              <a:ext uri="{FF2B5EF4-FFF2-40B4-BE49-F238E27FC236}">
                <a16:creationId xmlns:a16="http://schemas.microsoft.com/office/drawing/2014/main" id="{E2291E8E-2A55-4CF1-ADF2-C464424AF504}"/>
              </a:ext>
            </a:extLst>
          </p:cNvPr>
          <p:cNvSpPr/>
          <p:nvPr/>
        </p:nvSpPr>
        <p:spPr>
          <a:xfrm>
            <a:off x="8604448" y="5703329"/>
            <a:ext cx="124213" cy="621218"/>
          </a:xfrm>
          <a:prstGeom prst="upArrow">
            <a:avLst>
              <a:gd name="adj1" fmla="val 50000"/>
              <a:gd name="adj2" fmla="val 135974"/>
            </a:avLst>
          </a:prstGeom>
          <a:solidFill>
            <a:srgbClr val="B4C6E7"/>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B2061E-D975-4084-B566-92C91491139D}"/>
              </a:ext>
            </a:extLst>
          </p:cNvPr>
          <p:cNvSpPr txBox="1"/>
          <p:nvPr/>
        </p:nvSpPr>
        <p:spPr>
          <a:xfrm>
            <a:off x="7899033" y="90307"/>
            <a:ext cx="113364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2379116573"/>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Props1.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3.xml><?xml version="1.0" encoding="utf-8"?>
<ds:datastoreItem xmlns:ds="http://schemas.openxmlformats.org/officeDocument/2006/customXml" ds:itemID="{BF8EF391-2BAD-45F4-B22E-736040720C99}">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8946e33d-fd2f-4ae4-8ee9-d90c129cdf9e"/>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42730</TotalTime>
  <Words>5008</Words>
  <Application>Microsoft Office PowerPoint</Application>
  <PresentationFormat>On-screen Show (4:3)</PresentationFormat>
  <Paragraphs>881</Paragraphs>
  <Slides>41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Helvetica</vt:lpstr>
      <vt:lpstr>Symbol</vt:lpstr>
      <vt:lpstr>Times New Roman</vt:lpstr>
      <vt:lpstr>Wingdings</vt:lpstr>
      <vt:lpstr>Thème Office</vt:lpstr>
      <vt:lpstr>MQXFA03 Coils  QXFA109, QXFA110, QXFA111</vt:lpstr>
      <vt:lpstr>Outline</vt:lpstr>
      <vt:lpstr>Charges</vt:lpstr>
      <vt:lpstr>Requirements and Specifications</vt:lpstr>
      <vt:lpstr>Cable Preparation</vt:lpstr>
      <vt:lpstr>Wedge Length and Gap</vt:lpstr>
      <vt:lpstr>Pole Gaps</vt:lpstr>
      <vt:lpstr>Coil Winding &amp; Curing</vt:lpstr>
      <vt:lpstr>Coil Heat Treatment</vt:lpstr>
      <vt:lpstr>Coil Impregnation</vt:lpstr>
      <vt:lpstr>Coil Reaction &amp; Impregnation</vt:lpstr>
      <vt:lpstr>MQXFA Final Design Report  Mechanical Parameters</vt:lpstr>
      <vt:lpstr>QXFA109 CMM</vt:lpstr>
      <vt:lpstr>QXFA110 CMM</vt:lpstr>
      <vt:lpstr>QXFA111 CMM</vt:lpstr>
      <vt:lpstr>Final Hi-pot and Impulse Tests</vt:lpstr>
      <vt:lpstr>Final Electrical Checks</vt:lpstr>
      <vt:lpstr>QXFA109 Impulse Test</vt:lpstr>
      <vt:lpstr>QXFA110 Impulse Test</vt:lpstr>
      <vt:lpstr>QXFA111 Impulse Test</vt:lpstr>
      <vt:lpstr>Discrepancy Reports</vt:lpstr>
      <vt:lpstr>Major Non-Conformities</vt:lpstr>
      <vt:lpstr>Summary</vt:lpstr>
      <vt:lpstr>BACKUP SLIDES</vt:lpstr>
      <vt:lpstr>PowerPoint Presentation</vt:lpstr>
      <vt:lpstr>PowerPoint Presentation</vt:lpstr>
      <vt:lpstr>PowerPoint Presentation</vt:lpstr>
      <vt:lpstr>PowerPoint Presentation</vt:lpstr>
      <vt:lpstr>PowerPoint Presentation</vt:lpstr>
      <vt:lpstr>Pole Gap</vt:lpstr>
      <vt:lpstr>Coil Handling and Shipping</vt:lpstr>
      <vt:lpstr>QXFA110 Heat Treatment Average</vt:lpstr>
      <vt:lpstr>QXFA111 Heat Treatment Average</vt:lpstr>
      <vt:lpstr>Epoxy Impregnation Cycle</vt:lpstr>
      <vt:lpstr>Coil Impregnation</vt:lpstr>
      <vt:lpstr>Impregnation T/C Map</vt:lpstr>
      <vt:lpstr>Coil Impregnation</vt:lpstr>
      <vt:lpstr>QXFA109 vs QXFA110 Impregnation</vt:lpstr>
      <vt:lpstr>Coil Impregnation</vt:lpstr>
      <vt:lpstr>QXFA111 Epoxy Impregnation</vt:lpstr>
      <vt:lpstr>QXFA111 Epoxy Impregnation</vt:lpstr>
    </vt:vector>
  </TitlesOfParts>
  <Manager>nobrega@fnal.gov</Manager>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nobrega@fnal.gov</dc:creator>
  <cp:lastModifiedBy>Alfred R Nobrega</cp:lastModifiedBy>
  <cp:revision>842</cp:revision>
  <cp:lastPrinted>2019-03-13T20:49:19Z</cp:lastPrinted>
  <dcterms:created xsi:type="dcterms:W3CDTF">2016-03-23T12:58:39Z</dcterms:created>
  <dcterms:modified xsi:type="dcterms:W3CDTF">2019-03-14T16:31:40Z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