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3" r:id="rId5"/>
    <p:sldId id="314" r:id="rId6"/>
    <p:sldId id="366" r:id="rId7"/>
    <p:sldId id="376" r:id="rId8"/>
    <p:sldId id="434" r:id="rId9"/>
    <p:sldId id="433" r:id="rId10"/>
    <p:sldId id="435" r:id="rId11"/>
    <p:sldId id="436" r:id="rId12"/>
    <p:sldId id="306" r:id="rId13"/>
    <p:sldId id="307" r:id="rId14"/>
    <p:sldId id="437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/>
    <p:restoredTop sz="96395" autoAdjust="0"/>
  </p:normalViewPr>
  <p:slideViewPr>
    <p:cSldViewPr snapToObjects="1" showGuides="1">
      <p:cViewPr varScale="1">
        <p:scale>
          <a:sx n="110" d="100"/>
          <a:sy n="110" d="100"/>
        </p:scale>
        <p:origin x="402" y="10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A2339-41DF-D34F-893D-CD7D0A0F30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9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19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25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Review of MQXFA03 Coils and Shims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Review of MQXFA03 Coils and Shims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Review of MQXFA03 Coils and Shims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Review of MQXFA03 Coils and Shims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Review of MQXFA03 Coils and Shims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Review of MQXFA03 Coils and Shims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Review of MQXFA03 Coils and Shims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F6E1-DCAA-4B58-8837-5B94238538F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126162"/>
            <a:ext cx="1562508" cy="731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MQXFA03 Coils and Shims</a:t>
            </a:r>
            <a:br>
              <a:rPr lang="en-US" dirty="0"/>
            </a:br>
            <a:r>
              <a:rPr lang="en-US" dirty="0"/>
              <a:t>Introduction </a:t>
            </a:r>
            <a:r>
              <a:rPr lang="en-GB" dirty="0"/>
              <a:t>&amp; Charge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Giorgio Ambrosio</a:t>
            </a:r>
          </a:p>
          <a:p>
            <a:r>
              <a:rPr lang="en-GB" dirty="0"/>
              <a:t>Magnets L2</a:t>
            </a:r>
          </a:p>
          <a:p>
            <a:r>
              <a:rPr lang="en-GB" dirty="0"/>
              <a:t>U.S. HL-LHC Accelerator Upgrade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-6424" y="6141660"/>
            <a:ext cx="1547664" cy="692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447685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Review of MQXFA03 Coils and Shims</a:t>
            </a:r>
          </a:p>
          <a:p>
            <a:r>
              <a:rPr lang="en-GB" sz="1400" dirty="0"/>
              <a:t>March 14,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Questions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8899"/>
            <a:ext cx="8219256" cy="5183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committee is requested to answer the following questions:</a:t>
            </a:r>
          </a:p>
          <a:p>
            <a:pPr marL="0" indent="0">
              <a:buNone/>
            </a:pPr>
            <a:endParaRPr lang="en-US" dirty="0"/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Do coils 109, 110, 111, and 202 meet MQXFA coil specifications [2]?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Are conductor/coil fabrication and QC data of the proposed coils adequate for a thorough evaluation and for allowing MQXFA03 to meet MQXFA requirements [1]?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Are there major non-conformities?  If answer is yes, have they been adequately documented and processed?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Review of MQXFA03 Coils and Shims</a:t>
            </a:r>
            <a:endParaRPr lang="en-GB" noProof="0" dirty="0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Questions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8899"/>
            <a:ext cx="8219256" cy="5030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Is the proposed coil-shim plan properly based on CMM measurements, including measurements of coil ends?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Is the proposed coil-shim plan adequate for allowing MQXFA03 to meet MQXFA requirements [1]? 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Do you have any other comment or recommendation regarding conductor, coils or coil-shim plan for allowing MQXFA03 to meet MQXFA requirements [1]?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Review of MQXFA03 Coils and Shims</a:t>
            </a:r>
            <a:endParaRPr lang="en-GB" noProof="0" dirty="0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 to </a:t>
            </a:r>
            <a:r>
              <a:rPr lang="en-US" dirty="0" err="1"/>
              <a:t>HiLumi</a:t>
            </a:r>
            <a:r>
              <a:rPr lang="en-US" dirty="0"/>
              <a:t> Inner Triplet quadrupoles</a:t>
            </a:r>
          </a:p>
          <a:p>
            <a:r>
              <a:rPr lang="en-US" dirty="0"/>
              <a:t>MQXFA Magnets, and specifications</a:t>
            </a:r>
          </a:p>
          <a:p>
            <a:r>
              <a:rPr lang="en-US" dirty="0"/>
              <a:t>Review</a:t>
            </a:r>
          </a:p>
          <a:p>
            <a:r>
              <a:rPr lang="en-US" dirty="0"/>
              <a:t>Charge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Review of MQXFA03 Coils and Shims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40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8" y="0"/>
            <a:ext cx="8458200" cy="827874"/>
          </a:xfrm>
        </p:spPr>
        <p:txBody>
          <a:bodyPr>
            <a:normAutofit/>
          </a:bodyPr>
          <a:lstStyle/>
          <a:p>
            <a:r>
              <a:rPr lang="en-US" dirty="0"/>
              <a:t>US Contribution to HL-LHC Inner Triplets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64944"/>
            <a:ext cx="7920880" cy="32929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>
                <a:solidFill>
                  <a:srgbClr val="009900"/>
                </a:solidFill>
              </a:rPr>
              <a:t>10 Q1/Q3 Cryo-assemblies</a:t>
            </a:r>
            <a:endParaRPr lang="en-GB" dirty="0">
              <a:solidFill>
                <a:srgbClr val="009900"/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009900"/>
                </a:solidFill>
              </a:rPr>
              <a:t>20 Magnets (MQXFA) with 4.2 m magnetic length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009900"/>
                </a:solidFill>
              </a:rPr>
              <a:t>Two magnets in each cold mass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Q2 cold masses by CERN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Magnetic length: 7.15 m (MQXFB)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Review of MQXFA03 Coils and Shims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" y="4495802"/>
            <a:ext cx="9100479" cy="236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300" y="441817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E266"/>
                </a:solidFill>
                <a:latin typeface="Arial" pitchFamily="34" charset="0"/>
              </a:rPr>
              <a:t>US cold mass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3800" y="4739604"/>
            <a:ext cx="1333500" cy="664451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35652" y="4818282"/>
            <a:ext cx="631948" cy="97149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3" t="7285" r="3922" b="47060"/>
          <a:stretch/>
        </p:blipFill>
        <p:spPr>
          <a:xfrm>
            <a:off x="1475656" y="3192428"/>
            <a:ext cx="7771791" cy="232201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CB8C9F-C823-463D-B2E9-7F7512D1CD8E}"/>
              </a:ext>
            </a:extLst>
          </p:cNvPr>
          <p:cNvSpPr/>
          <p:nvPr/>
        </p:nvSpPr>
        <p:spPr>
          <a:xfrm>
            <a:off x="7225313" y="2264627"/>
            <a:ext cx="856964" cy="516301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20C4E-CFE9-44E1-8FD8-150E9D9025C7}"/>
              </a:ext>
            </a:extLst>
          </p:cNvPr>
          <p:cNvSpPr txBox="1"/>
          <p:nvPr/>
        </p:nvSpPr>
        <p:spPr>
          <a:xfrm>
            <a:off x="7067755" y="2238040"/>
            <a:ext cx="1175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Magnet</a:t>
            </a:r>
          </a:p>
          <a:p>
            <a:pPr algn="ctr"/>
            <a:r>
              <a:rPr lang="en-US" sz="1300" dirty="0"/>
              <a:t>(MQXFA)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28D9D2-5BA4-460A-A302-4023A8B3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54" y="2870072"/>
            <a:ext cx="1255298" cy="830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9348D-2CF9-47BA-B212-4D5936A9B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09" y="2917007"/>
            <a:ext cx="1255885" cy="82912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1A505B-8D0D-4869-A9D8-88E7F9B26120}"/>
              </a:ext>
            </a:extLst>
          </p:cNvPr>
          <p:cNvSpPr/>
          <p:nvPr/>
        </p:nvSpPr>
        <p:spPr>
          <a:xfrm>
            <a:off x="6193401" y="2094024"/>
            <a:ext cx="2760104" cy="17383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7228BF9-90EF-427C-878B-B9AF4547D95E}"/>
              </a:ext>
            </a:extLst>
          </p:cNvPr>
          <p:cNvSpPr/>
          <p:nvPr/>
        </p:nvSpPr>
        <p:spPr>
          <a:xfrm rot="1587839">
            <a:off x="7331137" y="3883157"/>
            <a:ext cx="272925" cy="4394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MQXFA/B Main Parameters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19050" y="1219200"/>
          <a:ext cx="5562599" cy="4443173"/>
        </p:xfrm>
        <a:graphic>
          <a:graphicData uri="http://schemas.openxmlformats.org/drawingml/2006/table">
            <a:tbl>
              <a:tblPr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23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Parameter</a:t>
                      </a:r>
                      <a:endParaRPr lang="en-US" sz="18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MQXFA/B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Coil aperture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Magnetic length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4.2/7.15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layers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turns Inner-Outer layer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r>
                        <a:rPr lang="en-US" sz="1800" baseline="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 temperature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gradient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132.6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Peak field at nom.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Stored energy at nom. </a:t>
                      </a:r>
                      <a:r>
                        <a:rPr lang="en-US" sz="1800" dirty="0" err="1">
                          <a:effectLst/>
                        </a:rPr>
                        <a:t>curr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MJ/m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Diff. inductance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 diameter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</a:t>
                      </a:r>
                      <a:r>
                        <a:rPr lang="en-US" sz="1800" baseline="0" dirty="0">
                          <a:effectLst/>
                        </a:rPr>
                        <a:t> number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width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18.15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Cable mid thickness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Keystone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13" b="5868"/>
          <a:stretch/>
        </p:blipFill>
        <p:spPr>
          <a:xfrm>
            <a:off x="5581649" y="4413279"/>
            <a:ext cx="3581400" cy="2444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850238"/>
            <a:ext cx="3581400" cy="35693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49982"/>
            <a:ext cx="56981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G. Ambrosio et al., “MQXFS1 Quadrupole Design Report” LARP DocDB 1074</a:t>
            </a:r>
          </a:p>
        </p:txBody>
      </p:sp>
      <p:sp>
        <p:nvSpPr>
          <p:cNvPr id="3" name="Oval 2"/>
          <p:cNvSpPr/>
          <p:nvPr/>
        </p:nvSpPr>
        <p:spPr>
          <a:xfrm>
            <a:off x="4597637" y="3472006"/>
            <a:ext cx="606752" cy="28256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6" y="5715012"/>
            <a:ext cx="56949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P. Ferracin et al., “</a:t>
            </a:r>
            <a:r>
              <a:rPr lang="x-none" sz="1200" dirty="0"/>
              <a:t>Development of MQXF, the Nb</a:t>
            </a:r>
            <a:r>
              <a:rPr lang="x-none" sz="1200" baseline="-25000" dirty="0"/>
              <a:t>3</a:t>
            </a:r>
            <a:r>
              <a:rPr lang="x-none" sz="1200" dirty="0"/>
              <a:t>Sn Low-β Quadrupole for the HiLumi LHC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” IEEE Trans App.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Supercond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 Vol. 26, no. 4, 4000207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BF745-6306-4183-9DAC-19667785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0314" y="6464377"/>
            <a:ext cx="3676649" cy="360000"/>
          </a:xfrm>
        </p:spPr>
        <p:txBody>
          <a:bodyPr/>
          <a:lstStyle/>
          <a:p>
            <a:r>
              <a:rPr lang="en-US" noProof="0" dirty="0"/>
              <a:t>Review of MQXFA03 Coils and Shims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985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8208F9-8C77-47CA-824C-9EB9B02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Acceptance Criteria for MQXFA Magnets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FAECEB-0DB3-43AB-8B9D-C79F41BF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980728"/>
            <a:ext cx="5266888" cy="4906963"/>
          </a:xfrm>
        </p:spPr>
        <p:txBody>
          <a:bodyPr>
            <a:normAutofit/>
          </a:bodyPr>
          <a:lstStyle/>
          <a:p>
            <a:r>
              <a:rPr lang="en-US" b="1" dirty="0"/>
              <a:t>Acceptance Plan </a:t>
            </a:r>
            <a:r>
              <a:rPr lang="en-US" dirty="0"/>
              <a:t>for Cryo-assembly has 3 parts with Acceptance Criteria:</a:t>
            </a:r>
          </a:p>
          <a:p>
            <a:endParaRPr lang="en-US" dirty="0"/>
          </a:p>
          <a:p>
            <a:r>
              <a:rPr lang="en-US" b="1" dirty="0"/>
              <a:t>Acceptance Criteria Part A </a:t>
            </a:r>
            <a:r>
              <a:rPr lang="en-US" dirty="0"/>
              <a:t>for </a:t>
            </a:r>
            <a:r>
              <a:rPr lang="en-US" b="1" dirty="0"/>
              <a:t>MQXFA magnets </a:t>
            </a:r>
            <a:r>
              <a:rPr lang="en-US" dirty="0">
                <a:solidFill>
                  <a:srgbClr val="5F5F5F"/>
                </a:solidFill>
              </a:rPr>
              <a:t>is</a:t>
            </a:r>
            <a:r>
              <a:rPr lang="en-US" dirty="0"/>
              <a:t> approved by CERN</a:t>
            </a:r>
          </a:p>
          <a:p>
            <a:pPr lvl="1"/>
            <a:r>
              <a:rPr lang="en-US" dirty="0"/>
              <a:t>EDMS# 2031083</a:t>
            </a:r>
          </a:p>
          <a:p>
            <a:pPr lvl="1"/>
            <a:r>
              <a:rPr lang="en-US" dirty="0"/>
              <a:t>It contains the requirements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E477-0C96-44AB-9006-5B0AD99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D44C7-486E-41DE-8FCE-C8442A32AD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95736" y="6356350"/>
            <a:ext cx="6550025" cy="360363"/>
          </a:xfrm>
        </p:spPr>
        <p:txBody>
          <a:bodyPr/>
          <a:lstStyle/>
          <a:p>
            <a:r>
              <a:rPr lang="en-US"/>
              <a:t>Review of MQXFA03 Coils and Shims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2" y="703023"/>
            <a:ext cx="3740138" cy="6154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A17ECE-9E72-4D73-88FE-C4718E6E663E}"/>
              </a:ext>
            </a:extLst>
          </p:cNvPr>
          <p:cNvSpPr txBox="1"/>
          <p:nvPr/>
        </p:nvSpPr>
        <p:spPr>
          <a:xfrm>
            <a:off x="1555137" y="6367073"/>
            <a:ext cx="2178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US-HiLumi-doc-1103</a:t>
            </a:r>
          </a:p>
        </p:txBody>
      </p:sp>
    </p:spTree>
    <p:extLst>
      <p:ext uri="{BB962C8B-B14F-4D97-AF65-F5344CB8AC3E}">
        <p14:creationId xmlns:p14="http://schemas.microsoft.com/office/powerpoint/2010/main" val="417933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C55-32A4-494B-99A3-C8008AAE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 (with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F422-5934-4D75-8F71-C87CE239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1" y="1019038"/>
            <a:ext cx="7990519" cy="15179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Based on Acceptance Plan for MQXB magnets (present IT quads at LHC)</a:t>
            </a:r>
          </a:p>
          <a:p>
            <a:r>
              <a:rPr lang="en-US" dirty="0"/>
              <a:t>Content: Requirements, Verification Method, Procedure summary and References,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847E3-C31A-477B-B2A5-4D077ABC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" y="2708635"/>
            <a:ext cx="7856865" cy="1224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988995"/>
            <a:ext cx="7856864" cy="2248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6235255"/>
            <a:ext cx="7856864" cy="43410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9B211-4F56-42B8-B728-256C6165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Review of MQXFA03 Coils and Shims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327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0000"/>
            <a:ext cx="6336704" cy="720000"/>
          </a:xfrm>
        </p:spPr>
        <p:txBody>
          <a:bodyPr/>
          <a:lstStyle/>
          <a:p>
            <a:r>
              <a:rPr lang="en-US" dirty="0"/>
              <a:t>MQXFA Final Design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EE9BF-E286-4D78-92D5-E112F9999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Review of MQXFA03 Coils and Shims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9D85334-6676-4A66-8516-7E02C9C3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634" y="1042156"/>
            <a:ext cx="4320040" cy="4506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Final Design Report was reviewed by external team</a:t>
            </a:r>
            <a:r>
              <a:rPr lang="en-US" dirty="0">
                <a:solidFill>
                  <a:srgbClr val="5F5F5F"/>
                </a:solidFill>
              </a:rPr>
              <a:t> </a:t>
            </a:r>
            <a:endParaRPr lang="en-US" dirty="0"/>
          </a:p>
          <a:p>
            <a:endParaRPr lang="en-US" dirty="0">
              <a:solidFill>
                <a:srgbClr val="5F5F5F"/>
              </a:solidFill>
            </a:endParaRPr>
          </a:p>
          <a:p>
            <a:r>
              <a:rPr lang="en-US" dirty="0">
                <a:solidFill>
                  <a:srgbClr val="5F5F5F"/>
                </a:solidFill>
              </a:rPr>
              <a:t>FDR is on Review website</a:t>
            </a:r>
          </a:p>
          <a:p>
            <a:endParaRPr lang="en-US" dirty="0">
              <a:solidFill>
                <a:srgbClr val="5F5F5F"/>
              </a:solidFill>
            </a:endParaRPr>
          </a:p>
          <a:p>
            <a:r>
              <a:rPr lang="en-US" dirty="0">
                <a:solidFill>
                  <a:srgbClr val="5F5F5F"/>
                </a:solidFill>
              </a:rPr>
              <a:t>It contains Specifications for Strands, Cables and Coils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C1912-30E0-40C8-8D88-F4234597C958}"/>
              </a:ext>
            </a:extLst>
          </p:cNvPr>
          <p:cNvSpPr txBox="1"/>
          <p:nvPr/>
        </p:nvSpPr>
        <p:spPr>
          <a:xfrm>
            <a:off x="3896456" y="5754742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US-HiLumi-doc-948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228CD-B1AC-46E4-BC89-8CC73DB04702}"/>
              </a:ext>
            </a:extLst>
          </p:cNvPr>
          <p:cNvSpPr txBox="1"/>
          <p:nvPr/>
        </p:nvSpPr>
        <p:spPr>
          <a:xfrm>
            <a:off x="3890941" y="6073551"/>
            <a:ext cx="262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Electronic signature on DocDB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395C5-CC2E-4ECD-BF8F-7D4F56D4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287"/>
            <a:ext cx="3896456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3E29-DD3F-43EA-B21B-39614CDA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6FFE-B967-406C-8F1B-79A3AC14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19200"/>
            <a:ext cx="8496944" cy="4906963"/>
          </a:xfrm>
        </p:spPr>
        <p:txBody>
          <a:bodyPr/>
          <a:lstStyle/>
          <a:p>
            <a:r>
              <a:rPr lang="en-US" dirty="0"/>
              <a:t>Strand: </a:t>
            </a:r>
            <a:r>
              <a:rPr lang="en-GB" dirty="0"/>
              <a:t>FDR pp. 11-12</a:t>
            </a:r>
          </a:p>
          <a:p>
            <a:r>
              <a:rPr lang="en-GB" dirty="0"/>
              <a:t>Cable: FDR pp. 12-15</a:t>
            </a:r>
          </a:p>
          <a:p>
            <a:r>
              <a:rPr lang="en-GB" dirty="0"/>
              <a:t>Coils dimensional: FDR pp. 70-71</a:t>
            </a:r>
          </a:p>
          <a:p>
            <a:pPr lvl="1"/>
            <a:r>
              <a:rPr lang="en-GB" dirty="0"/>
              <a:t>We plan to change coil length spec to 4532 +/- 5 mm</a:t>
            </a:r>
          </a:p>
          <a:p>
            <a:r>
              <a:rPr lang="en-GB" dirty="0"/>
              <a:t>Coils electrical: </a:t>
            </a:r>
            <a:r>
              <a:rPr lang="en-US" dirty="0"/>
              <a:t>QXFA Coil Fabrication Electrical QA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All docs on review Indico page </a:t>
            </a:r>
            <a:r>
              <a:rPr lang="en-GB" dirty="0"/>
              <a:t>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CA3E6-136F-4B95-8834-35B8D856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Review of MQXFA03 Coils and Shims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48BE8-6A87-4218-96FD-066786AA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7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64" y="870622"/>
            <a:ext cx="8424716" cy="5145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HL-LHC AUP project is planning to start assembly of MQXFA03 magnet in April 2019. MQXFA03 is the first pre-series of the MQXFA low beta quadrupoles to be used in Q1 and Q3 for the High Luminosity LHC. If MQXFA03 meets MQXFA requirements [1] it will be used in the first Q1/Q3 cryo-assembly to be installed in the HL-LHC.</a:t>
            </a:r>
          </a:p>
          <a:p>
            <a:r>
              <a:rPr lang="en-US" dirty="0"/>
              <a:t>AUP is planning to use QXFA coils 109, 110, 111 and 202 for MQXFA03 assembly. The reviewers are requested to assess that the proposed coils (including the conductor) meet specifications [2], and to evaluate the impact of non-conformities in strands, cables and coils.  The reviewers should also evaluate the proposed coil shim plan.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Review of MQXFA03 Coils and Shims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3BC10-E59F-464E-9C9D-CE10F0FACD49}"/>
              </a:ext>
            </a:extLst>
          </p:cNvPr>
          <p:cNvSpPr txBox="1"/>
          <p:nvPr/>
        </p:nvSpPr>
        <p:spPr>
          <a:xfrm>
            <a:off x="1434504" y="5965131"/>
            <a:ext cx="70974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>
                <a:latin typeface="Arial" panose="020B0604020202020204" pitchFamily="34" charset="0"/>
                <a:ea typeface="Times New Roman" panose="02020603050405020304" pitchFamily="18" charset="0"/>
              </a:rPr>
              <a:t>Acceptance Criteria Part A: MQXFA Magnet</a:t>
            </a:r>
            <a:r>
              <a:rPr lang="en-US" sz="1600">
                <a:latin typeface="Arial" panose="020B0604020202020204" pitchFamily="34" charset="0"/>
                <a:ea typeface="Times New Roman" panose="02020603050405020304" pitchFamily="18" charset="0"/>
              </a:rPr>
              <a:t>, US-HiLumi-doc-1103. 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>
                <a:latin typeface="Arial" panose="020B0604020202020204" pitchFamily="34" charset="0"/>
                <a:ea typeface="Times New Roman" panose="02020603050405020304" pitchFamily="18" charset="0"/>
              </a:rPr>
              <a:t>MQXFA Final Design Report</a:t>
            </a:r>
            <a:r>
              <a:rPr lang="en-US" sz="1600">
                <a:latin typeface="Arial" panose="020B0604020202020204" pitchFamily="34" charset="0"/>
                <a:ea typeface="Times New Roman" panose="02020603050405020304" pitchFamily="18" charset="0"/>
              </a:rPr>
              <a:t>, US-HiLumi-doc-948 sections 3 and 5.1.1; 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600" i="1">
                <a:latin typeface="Arial" panose="020B0604020202020204" pitchFamily="34" charset="0"/>
                <a:ea typeface="Times New Roman" panose="02020603050405020304" pitchFamily="18" charset="0"/>
              </a:rPr>
              <a:t>QXFA Coil Fabrication Electrical QA</a:t>
            </a:r>
            <a:r>
              <a:rPr lang="en-US" sz="1600">
                <a:latin typeface="Arial" panose="020B0604020202020204" pitchFamily="34" charset="0"/>
                <a:ea typeface="Times New Roman" panose="02020603050405020304" pitchFamily="18" charset="0"/>
              </a:rPr>
              <a:t>, US-HiLumi-doc-521 step 16.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752</Words>
  <Application>Microsoft Office PowerPoint</Application>
  <PresentationFormat>On-screen Show (4:3)</PresentationFormat>
  <Paragraphs>139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Thème Office</vt:lpstr>
      <vt:lpstr>Review of MQXFA03 Coils and Shims Introduction &amp; Charge</vt:lpstr>
      <vt:lpstr>Outline</vt:lpstr>
      <vt:lpstr>US Contribution to HL-LHC Inner Triplets</vt:lpstr>
      <vt:lpstr>MQXFA/B Main Parameters</vt:lpstr>
      <vt:lpstr>Acceptance Criteria for MQXFA Magnets </vt:lpstr>
      <vt:lpstr>Acceptance Criteria (with examples)</vt:lpstr>
      <vt:lpstr>MQXFA Final Design Report</vt:lpstr>
      <vt:lpstr>Specifications at:</vt:lpstr>
      <vt:lpstr>Review Goals</vt:lpstr>
      <vt:lpstr>CHARGE Questions - I</vt:lpstr>
      <vt:lpstr>CHARGE Questions - II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415</cp:revision>
  <cp:lastPrinted>2016-09-22T19:01:15Z</cp:lastPrinted>
  <dcterms:created xsi:type="dcterms:W3CDTF">2016-03-23T12:58:39Z</dcterms:created>
  <dcterms:modified xsi:type="dcterms:W3CDTF">2019-03-14T00:15:14Z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