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0"/>
  </p:notesMasterIdLst>
  <p:handoutMasterIdLst>
    <p:handoutMasterId r:id="rId81"/>
  </p:handoutMasterIdLst>
  <p:sldIdLst>
    <p:sldId id="263" r:id="rId5"/>
    <p:sldId id="387" r:id="rId6"/>
    <p:sldId id="388" r:id="rId7"/>
    <p:sldId id="389" r:id="rId8"/>
    <p:sldId id="426" r:id="rId9"/>
    <p:sldId id="427" r:id="rId10"/>
    <p:sldId id="453" r:id="rId11"/>
    <p:sldId id="390" r:id="rId12"/>
    <p:sldId id="391" r:id="rId13"/>
    <p:sldId id="393" r:id="rId14"/>
    <p:sldId id="394" r:id="rId15"/>
    <p:sldId id="395" r:id="rId16"/>
    <p:sldId id="396" r:id="rId17"/>
    <p:sldId id="397" r:id="rId18"/>
    <p:sldId id="434" r:id="rId19"/>
    <p:sldId id="398" r:id="rId20"/>
    <p:sldId id="392" r:id="rId21"/>
    <p:sldId id="432" r:id="rId22"/>
    <p:sldId id="433" r:id="rId23"/>
    <p:sldId id="399" r:id="rId24"/>
    <p:sldId id="457" r:id="rId25"/>
    <p:sldId id="429" r:id="rId26"/>
    <p:sldId id="428" r:id="rId27"/>
    <p:sldId id="454" r:id="rId28"/>
    <p:sldId id="402" r:id="rId29"/>
    <p:sldId id="403" r:id="rId30"/>
    <p:sldId id="405" r:id="rId31"/>
    <p:sldId id="406" r:id="rId32"/>
    <p:sldId id="407" r:id="rId33"/>
    <p:sldId id="408" r:id="rId34"/>
    <p:sldId id="409" r:id="rId35"/>
    <p:sldId id="410" r:id="rId36"/>
    <p:sldId id="404" r:id="rId37"/>
    <p:sldId id="435" r:id="rId38"/>
    <p:sldId id="436" r:id="rId39"/>
    <p:sldId id="411" r:id="rId40"/>
    <p:sldId id="458" r:id="rId41"/>
    <p:sldId id="438" r:id="rId42"/>
    <p:sldId id="440" r:id="rId43"/>
    <p:sldId id="455" r:id="rId44"/>
    <p:sldId id="373" r:id="rId45"/>
    <p:sldId id="376" r:id="rId46"/>
    <p:sldId id="377" r:id="rId47"/>
    <p:sldId id="374" r:id="rId48"/>
    <p:sldId id="378" r:id="rId49"/>
    <p:sldId id="381" r:id="rId50"/>
    <p:sldId id="382" r:id="rId51"/>
    <p:sldId id="441" r:id="rId52"/>
    <p:sldId id="383" r:id="rId53"/>
    <p:sldId id="375" r:id="rId54"/>
    <p:sldId id="442" r:id="rId55"/>
    <p:sldId id="443" r:id="rId56"/>
    <p:sldId id="384" r:id="rId57"/>
    <p:sldId id="459" r:id="rId58"/>
    <p:sldId id="445" r:id="rId59"/>
    <p:sldId id="446" r:id="rId60"/>
    <p:sldId id="456" r:id="rId61"/>
    <p:sldId id="414" r:id="rId62"/>
    <p:sldId id="415" r:id="rId63"/>
    <p:sldId id="417" r:id="rId64"/>
    <p:sldId id="418" r:id="rId65"/>
    <p:sldId id="419" r:id="rId66"/>
    <p:sldId id="420" r:id="rId67"/>
    <p:sldId id="421" r:id="rId68"/>
    <p:sldId id="422" r:id="rId69"/>
    <p:sldId id="416" r:id="rId70"/>
    <p:sldId id="450" r:id="rId71"/>
    <p:sldId id="451" r:id="rId72"/>
    <p:sldId id="452" r:id="rId73"/>
    <p:sldId id="424" r:id="rId74"/>
    <p:sldId id="460" r:id="rId75"/>
    <p:sldId id="448" r:id="rId76"/>
    <p:sldId id="449" r:id="rId77"/>
    <p:sldId id="425" r:id="rId78"/>
    <p:sldId id="431" r:id="rId79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F74B74-FDE4-4FF4-BBDE-D2AA16774B34}">
          <p14:sldIdLst>
            <p14:sldId id="263"/>
            <p14:sldId id="387"/>
            <p14:sldId id="388"/>
            <p14:sldId id="389"/>
            <p14:sldId id="426"/>
            <p14:sldId id="427"/>
          </p14:sldIdLst>
        </p14:section>
        <p14:section name="P43OL1090 / Coil 109" id="{C8044197-30C5-4135-B65A-4B8796CD3BC7}">
          <p14:sldIdLst>
            <p14:sldId id="453"/>
            <p14:sldId id="390"/>
            <p14:sldId id="391"/>
            <p14:sldId id="393"/>
            <p14:sldId id="394"/>
            <p14:sldId id="395"/>
            <p14:sldId id="396"/>
            <p14:sldId id="397"/>
            <p14:sldId id="434"/>
            <p14:sldId id="398"/>
            <p14:sldId id="392"/>
            <p14:sldId id="432"/>
            <p14:sldId id="433"/>
            <p14:sldId id="399"/>
            <p14:sldId id="457"/>
            <p14:sldId id="429"/>
            <p14:sldId id="428"/>
          </p14:sldIdLst>
        </p14:section>
        <p14:section name="P43OL1091 / Coil 110" id="{DDB79369-BE4D-4A2E-AEBD-9404F97F8DF9}">
          <p14:sldIdLst>
            <p14:sldId id="454"/>
            <p14:sldId id="402"/>
            <p14:sldId id="403"/>
            <p14:sldId id="405"/>
            <p14:sldId id="406"/>
            <p14:sldId id="407"/>
            <p14:sldId id="408"/>
            <p14:sldId id="409"/>
            <p14:sldId id="410"/>
            <p14:sldId id="404"/>
            <p14:sldId id="435"/>
            <p14:sldId id="436"/>
            <p14:sldId id="411"/>
            <p14:sldId id="458"/>
            <p14:sldId id="438"/>
            <p14:sldId id="440"/>
          </p14:sldIdLst>
        </p14:section>
        <p14:section name="P43OL1092 / Coil 202" id="{926E2B3B-B3C5-4CDE-A067-CC5D6DB22790}">
          <p14:sldIdLst>
            <p14:sldId id="455"/>
            <p14:sldId id="373"/>
            <p14:sldId id="376"/>
            <p14:sldId id="377"/>
            <p14:sldId id="374"/>
            <p14:sldId id="378"/>
            <p14:sldId id="381"/>
            <p14:sldId id="382"/>
            <p14:sldId id="441"/>
            <p14:sldId id="383"/>
            <p14:sldId id="375"/>
            <p14:sldId id="442"/>
            <p14:sldId id="443"/>
            <p14:sldId id="384"/>
            <p14:sldId id="459"/>
            <p14:sldId id="445"/>
            <p14:sldId id="446"/>
          </p14:sldIdLst>
        </p14:section>
        <p14:section name="P43OL1098 / Coil 111" id="{14E37573-7F86-475C-9EC8-1B9FFFEEA2CE}">
          <p14:sldIdLst>
            <p14:sldId id="456"/>
            <p14:sldId id="414"/>
            <p14:sldId id="415"/>
            <p14:sldId id="417"/>
            <p14:sldId id="418"/>
            <p14:sldId id="419"/>
            <p14:sldId id="420"/>
            <p14:sldId id="421"/>
            <p14:sldId id="422"/>
            <p14:sldId id="416"/>
            <p14:sldId id="450"/>
            <p14:sldId id="451"/>
            <p14:sldId id="452"/>
            <p14:sldId id="424"/>
            <p14:sldId id="460"/>
            <p14:sldId id="448"/>
            <p14:sldId id="449"/>
            <p14:sldId id="425"/>
          </p14:sldIdLst>
        </p14:section>
        <p14:section name="Summary" id="{D4D16D94-BCC6-4406-B33C-D39983AD6A78}">
          <p14:sldIdLst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AD5"/>
    <a:srgbClr val="9BBB59"/>
    <a:srgbClr val="FFE699"/>
    <a:srgbClr val="FFFF00"/>
    <a:srgbClr val="8064A2"/>
    <a:srgbClr val="C0504D"/>
    <a:srgbClr val="4F81BD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5" autoAdjust="0"/>
    <p:restoredTop sz="96407" autoAdjust="0"/>
  </p:normalViewPr>
  <p:slideViewPr>
    <p:cSldViewPr snapToObjects="1" showGuides="1">
      <p:cViewPr varScale="1">
        <p:scale>
          <a:sx n="111" d="100"/>
          <a:sy n="111" d="100"/>
        </p:scale>
        <p:origin x="1332" y="114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2766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14/03/2019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14/03/2019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vector-offsite.fnal.gov/Tools/DiscrepancyReport/DisplayDiscrepancyReportReadOnly.asp?qsDRNo=1135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ffsite.fnal.gov/Tools/DiscrepancyReport/DisplayDiscrepancyReportReadOnly.asp?qsDRNo=11359" TargetMode="External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Magnets </a:t>
            </a:r>
            <a:r>
              <a:rPr lang="en-US" sz="3600" dirty="0" smtClean="0"/>
              <a:t>302.2.02 and 03 </a:t>
            </a:r>
            <a:r>
              <a:rPr lang="en-US" sz="3600" dirty="0"/>
              <a:t>– </a:t>
            </a:r>
            <a:br>
              <a:rPr lang="en-US" sz="3600" dirty="0"/>
            </a:br>
            <a:r>
              <a:rPr lang="en-US" sz="3600" dirty="0" smtClean="0"/>
              <a:t>Strand Procurement and Testing</a:t>
            </a:r>
            <a:br>
              <a:rPr lang="en-US" sz="3600" dirty="0" smtClean="0"/>
            </a:br>
            <a:r>
              <a:rPr lang="en-US" sz="3600" dirty="0" smtClean="0"/>
              <a:t>Cable </a:t>
            </a:r>
            <a:r>
              <a:rPr lang="en-US" sz="3600" dirty="0"/>
              <a:t>Fabrication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50879"/>
            <a:ext cx="6480000" cy="149810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Lance Cooley – FSU (302.2.02 L3)</a:t>
            </a:r>
          </a:p>
          <a:p>
            <a:r>
              <a:rPr lang="en-GB" dirty="0" smtClean="0"/>
              <a:t>Vito Lombardo – FNAL (302.2.02 CAM)</a:t>
            </a:r>
          </a:p>
          <a:p>
            <a:r>
              <a:rPr lang="en-GB" dirty="0" smtClean="0"/>
              <a:t>Ian </a:t>
            </a:r>
            <a:r>
              <a:rPr lang="en-GB" dirty="0"/>
              <a:t>Pong – </a:t>
            </a:r>
            <a:r>
              <a:rPr lang="en-GB" dirty="0">
                <a:sym typeface="Wingdings" panose="05000000000000000000" pitchFamily="2" charset="2"/>
              </a:rPr>
              <a:t>LBNL </a:t>
            </a:r>
            <a:r>
              <a:rPr lang="en-GB" dirty="0" smtClean="0">
                <a:sym typeface="Wingdings" panose="05000000000000000000" pitchFamily="2" charset="2"/>
              </a:rPr>
              <a:t>(302.2.03 L3 </a:t>
            </a:r>
            <a:r>
              <a:rPr lang="en-GB" dirty="0">
                <a:sym typeface="Wingdings" panose="05000000000000000000" pitchFamily="2" charset="2"/>
              </a:rPr>
              <a:t>and CAM)</a:t>
            </a:r>
          </a:p>
          <a:p>
            <a:r>
              <a:rPr lang="en-GB" dirty="0">
                <a:sym typeface="Wingdings" panose="05000000000000000000" pitchFamily="2" charset="2"/>
              </a:rPr>
              <a:t>Charlie Sanabria – LBNL </a:t>
            </a:r>
            <a:r>
              <a:rPr lang="en-GB" dirty="0" smtClean="0">
                <a:sym typeface="Wingdings" panose="05000000000000000000" pitchFamily="2" charset="2"/>
              </a:rPr>
              <a:t>(302.2.03 L3 and CAM Deputy)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Jonathan Lee – LBNL Intern Student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17537" y="6388100"/>
            <a:ext cx="4650367" cy="360000"/>
          </a:xfrm>
        </p:spPr>
        <p:txBody>
          <a:bodyPr/>
          <a:lstStyle/>
          <a:p>
            <a:r>
              <a:rPr lang="en-US" dirty="0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P43OL1090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3" y="972099"/>
            <a:ext cx="8193734" cy="4913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3074" y="150878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 LSL: 0.11%</a:t>
            </a:r>
          </a:p>
          <a:p>
            <a:r>
              <a:rPr lang="en-US" dirty="0" smtClean="0"/>
              <a:t>Above USL: 0.00%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77464" y="2697488"/>
            <a:ext cx="0" cy="306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223731" y="2697488"/>
            <a:ext cx="0" cy="306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02865" y="584412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LSL: 0.847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9132" y="584412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SL: 0.853 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P43OL1090 – </a:t>
            </a:r>
            <a:r>
              <a:rPr lang="en-US" dirty="0" smtClean="0"/>
              <a:t>Cable QC </a:t>
            </a:r>
            <a:r>
              <a:rPr lang="en-US" dirty="0"/>
              <a:t>Data 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90°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 smtClean="0"/>
              <a:t>Qualification: 1.532 mm</a:t>
            </a:r>
          </a:p>
          <a:p>
            <a:pPr lvl="1"/>
            <a:r>
              <a:rPr lang="en-US" dirty="0" smtClean="0"/>
              <a:t>Production </a:t>
            </a:r>
            <a:r>
              <a:rPr lang="en-US" dirty="0"/>
              <a:t>tail </a:t>
            </a:r>
            <a:r>
              <a:rPr lang="en-US" dirty="0" smtClean="0"/>
              <a:t>end: 1.534 mm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764375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</a:rPr>
                        <a:t>0.511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</a:rPr>
                        <a:t>1.537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0.476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1.529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Minimum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1.522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Rollers: P-91 (2017-08-18) and P-92 (2017-08-18)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84" y="1600220"/>
            <a:ext cx="438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 number: 11358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Rollers: P-91 (2017-08-18) and P-92 (2017-08-18)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7493"/>
            <a:ext cx="9144000" cy="268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548684" y="1600220"/>
            <a:ext cx="438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 number: 11358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9494" y="483990"/>
            <a:ext cx="438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DR number: 11358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2"/>
          <a:stretch/>
        </p:blipFill>
        <p:spPr>
          <a:xfrm>
            <a:off x="407024" y="1132508"/>
            <a:ext cx="8412438" cy="104258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03"/>
          <a:stretch/>
        </p:blipFill>
        <p:spPr>
          <a:xfrm>
            <a:off x="365806" y="2240293"/>
            <a:ext cx="8460544" cy="39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P43OL1090 – Braiding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Fibreglass Lot #91309</a:t>
            </a:r>
          </a:p>
          <a:p>
            <a:r>
              <a:rPr lang="en-US" smtClean="0"/>
              <a:t>P/I: 18.9</a:t>
            </a:r>
          </a:p>
          <a:p>
            <a:r>
              <a:rPr lang="en-US" smtClean="0"/>
              <a:t>Spool tension: 10 lbs. (payoff); 12 lbs. (takeup)</a:t>
            </a:r>
          </a:p>
          <a:p>
            <a:r>
              <a:rPr lang="en-US" smtClean="0"/>
              <a:t>Bobbin payoff tension: 0.250 lbs. (min), 0.375 lbs. (max)</a:t>
            </a:r>
          </a:p>
          <a:p>
            <a:r>
              <a:rPr lang="en-US" smtClean="0"/>
              <a:t>NEWT 10-stack QC: </a:t>
            </a:r>
          </a:p>
          <a:p>
            <a:pPr lvl="1"/>
            <a:r>
              <a:rPr lang="en-US" smtClean="0"/>
              <a:t>Cycle #1) 0.150 mm; #2) 0.148 mm; #3) 0.146 mm; </a:t>
            </a:r>
          </a:p>
          <a:p>
            <a:pPr lvl="1"/>
            <a:r>
              <a:rPr lang="en-US" smtClean="0"/>
              <a:t>Mean 0.148 mm</a:t>
            </a:r>
          </a:p>
          <a:p>
            <a:r>
              <a:rPr lang="en-US" smtClean="0"/>
              <a:t>LBNL 10-stack verification QC:</a:t>
            </a:r>
          </a:p>
          <a:p>
            <a:pPr lvl="1"/>
            <a:r>
              <a:rPr lang="en-US" smtClean="0"/>
              <a:t>Cycle #1) 0.144 mm; #2) 0.142 mm; #3) 0.141 mm; </a:t>
            </a:r>
          </a:p>
          <a:p>
            <a:pPr lvl="1"/>
            <a:r>
              <a:rPr lang="en-US" smtClean="0"/>
              <a:t>Mean 0.143 mm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34860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P43OL1090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458276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0.850</a:t>
                      </a:r>
                      <a:r>
                        <a:rPr lang="en-US" sz="2000" baseline="0" dirty="0"/>
                        <a:t> ± 0.001</a:t>
                      </a:r>
                      <a:r>
                        <a:rPr lang="en-US" sz="2000" dirty="0"/>
                        <a:t> mm (LBNL)</a:t>
                      </a:r>
                      <a:r>
                        <a:rPr lang="en-US" sz="2000" baseline="30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53.8%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18.7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349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207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376 A (OST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471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579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702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smtClean="0"/>
              <a:t>As-received, </a:t>
            </a:r>
            <a:r>
              <a:rPr lang="en-US" dirty="0"/>
              <a:t>all LBNL respooling data</a:t>
            </a:r>
            <a:r>
              <a:rPr lang="en-US" dirty="0" smtClean="0"/>
              <a:t>; </a:t>
            </a:r>
            <a:r>
              <a:rPr lang="en-US" dirty="0"/>
              <a:t>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7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P43OL1090 – Wire Parameters</a:t>
            </a:r>
            <a:br>
              <a:rPr lang="en-US" dirty="0" smtClean="0"/>
            </a:br>
            <a:r>
              <a:rPr lang="en-US" dirty="0" smtClean="0"/>
              <a:t>Supplier (S) and Verification (V) </a:t>
            </a:r>
            <a:r>
              <a:rPr lang="en-US" i="1" dirty="0" smtClean="0"/>
              <a:t>I</a:t>
            </a:r>
            <a:r>
              <a:rPr lang="en-US" baseline="-25000" dirty="0" smtClean="0"/>
              <a:t>C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/ graph of </a:t>
            </a:r>
            <a:r>
              <a:rPr lang="en-US" dirty="0" err="1" smtClean="0"/>
              <a:t>Ic</a:t>
            </a:r>
            <a:r>
              <a:rPr lang="en-US" dirty="0" smtClean="0"/>
              <a:t> and RRR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1267780"/>
            <a:ext cx="8644877" cy="432243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12000" y="4617707"/>
            <a:ext cx="942513" cy="9725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Number of spools from that billet used in the cable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P43OL1090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dirty="0" smtClean="0"/>
              <a:t>RRR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267780"/>
            <a:ext cx="8638781" cy="43224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12000" y="4617707"/>
            <a:ext cx="942513" cy="9725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Number of spools from that billet used in the cable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Cable Summary</a:t>
            </a:r>
          </a:p>
          <a:p>
            <a:r>
              <a:rPr lang="en-US" dirty="0" smtClean="0"/>
              <a:t>Wire Summary</a:t>
            </a:r>
          </a:p>
          <a:p>
            <a:r>
              <a:rPr lang="en-US" dirty="0" smtClean="0"/>
              <a:t>Cable and Wire Details for Each Coil</a:t>
            </a:r>
          </a:p>
          <a:p>
            <a:pPr lvl="1"/>
            <a:r>
              <a:rPr lang="en-US" dirty="0" smtClean="0"/>
              <a:t>Date and Lengths</a:t>
            </a:r>
          </a:p>
          <a:p>
            <a:pPr lvl="1"/>
            <a:r>
              <a:rPr lang="en-US" dirty="0" smtClean="0"/>
              <a:t>Strand and SS Core ID</a:t>
            </a:r>
          </a:p>
          <a:p>
            <a:pPr lvl="1"/>
            <a:r>
              <a:rPr lang="en-US" dirty="0" smtClean="0"/>
              <a:t>Respooling Wire Diameter</a:t>
            </a:r>
          </a:p>
          <a:p>
            <a:pPr lvl="1"/>
            <a:r>
              <a:rPr lang="en-US" dirty="0" smtClean="0"/>
              <a:t>Cable Mechanical QC</a:t>
            </a:r>
          </a:p>
          <a:p>
            <a:pPr lvl="1"/>
            <a:r>
              <a:rPr lang="en-US" dirty="0" smtClean="0"/>
              <a:t>Braiding Details</a:t>
            </a:r>
          </a:p>
          <a:p>
            <a:pPr lvl="1"/>
            <a:r>
              <a:rPr lang="en-US" dirty="0" smtClean="0"/>
              <a:t>Wire Parameters </a:t>
            </a:r>
          </a:p>
          <a:p>
            <a:pPr lvl="2"/>
            <a:r>
              <a:rPr lang="en-US" dirty="0" smtClean="0"/>
              <a:t>Supplier </a:t>
            </a:r>
            <a:r>
              <a:rPr lang="en-US" dirty="0"/>
              <a:t>and Verification </a:t>
            </a:r>
            <a:r>
              <a:rPr lang="en-US" dirty="0" smtClean="0"/>
              <a:t>QC</a:t>
            </a:r>
          </a:p>
          <a:p>
            <a:pPr lvl="2"/>
            <a:r>
              <a:rPr lang="en-US" dirty="0" smtClean="0"/>
              <a:t>Extracted Strand RRR and Witness </a:t>
            </a:r>
            <a:r>
              <a:rPr lang="en-US" i="1" dirty="0" smtClean="0"/>
              <a:t>I</a:t>
            </a:r>
            <a:r>
              <a:rPr lang="en-US" baseline="-25000" dirty="0" smtClean="0"/>
              <a:t>C</a:t>
            </a:r>
            <a:r>
              <a:rPr lang="en-US" dirty="0" smtClean="0"/>
              <a:t> and RRR</a:t>
            </a:r>
          </a:p>
          <a:p>
            <a:pPr lvl="1"/>
            <a:r>
              <a:rPr lang="en-US" dirty="0" smtClean="0"/>
              <a:t>SSL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P43OL1090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806014"/>
              </p:ext>
            </p:extLst>
          </p:nvPr>
        </p:nvGraphicFramePr>
        <p:xfrm>
          <a:off x="205788" y="1658076"/>
          <a:ext cx="8732425" cy="3602808"/>
        </p:xfrm>
        <a:graphic>
          <a:graphicData uri="http://schemas.openxmlformats.org/drawingml/2006/table">
            <a:tbl>
              <a:tblPr/>
              <a:tblGrid>
                <a:gridCol w="80886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207993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2079934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2195486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568204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400" b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400" b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RRR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P43OL1090AE13E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u="none" strike="noStrike" dirty="0">
                          <a:effectLst/>
                          <a:latin typeface="+mn-lt"/>
                        </a:rPr>
                        <a:t>PO08S00110A01U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(5)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P43OL1090AE27E</a:t>
                      </a:r>
                    </a:p>
                    <a:p>
                      <a:pPr algn="ctr" fontAlgn="b"/>
                      <a:r>
                        <a:rPr lang="en-US" sz="1400" i="1" u="none" strike="noStrike" dirty="0">
                          <a:effectLst/>
                          <a:latin typeface="+mn-lt"/>
                        </a:rPr>
                        <a:t>PO08S00147A03U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(5)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P43OL1090AE42E</a:t>
                      </a:r>
                    </a:p>
                    <a:p>
                      <a:pPr algn="ctr" fontAlgn="b"/>
                      <a:r>
                        <a:rPr lang="en-US" sz="1400" i="1" u="none" strike="noStrike" dirty="0">
                          <a:effectLst/>
                          <a:latin typeface="+mn-lt"/>
                        </a:rPr>
                        <a:t>PO08S00155A02U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(4)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P43OL1090AE01E</a:t>
                      </a:r>
                    </a:p>
                    <a:p>
                      <a:pPr algn="ctr" fontAlgn="b"/>
                      <a:r>
                        <a:rPr lang="en-US" sz="1400" i="1" u="none" strike="noStrike" dirty="0">
                          <a:effectLst/>
                          <a:latin typeface="+mn-lt"/>
                        </a:rPr>
                        <a:t>PO08S00157A01U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(4)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P43OL1090AE55E</a:t>
                      </a:r>
                    </a:p>
                    <a:p>
                      <a:pPr algn="ctr" fontAlgn="b"/>
                      <a:r>
                        <a:rPr lang="en-US" sz="1400" i="1" u="none" strike="noStrike" dirty="0">
                          <a:effectLst/>
                          <a:latin typeface="+mn-lt"/>
                        </a:rPr>
                        <a:t>PO08S00162A04U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(4)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#6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P43OL1090AE35E</a:t>
                      </a:r>
                    </a:p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PO08S00147A06U</a:t>
                      </a:r>
                      <a:endParaRPr lang="en-US" sz="14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(4)</a:t>
                      </a:r>
                      <a:endParaRPr lang="en-US" sz="14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25421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6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P43OL1090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4B4CDB-F8FD-944D-8C26-619ADA7AE6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2903" y="812414"/>
          <a:ext cx="8298194" cy="523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365">
                  <a:extLst>
                    <a:ext uri="{9D8B030D-6E8A-4147-A177-3AD203B41FA5}">
                      <a16:colId xmlns:a16="http://schemas.microsoft.com/office/drawing/2014/main" val="301755341"/>
                    </a:ext>
                  </a:extLst>
                </a:gridCol>
                <a:gridCol w="971547">
                  <a:extLst>
                    <a:ext uri="{9D8B030D-6E8A-4147-A177-3AD203B41FA5}">
                      <a16:colId xmlns:a16="http://schemas.microsoft.com/office/drawing/2014/main" val="3208214738"/>
                    </a:ext>
                  </a:extLst>
                </a:gridCol>
                <a:gridCol w="971547">
                  <a:extLst>
                    <a:ext uri="{9D8B030D-6E8A-4147-A177-3AD203B41FA5}">
                      <a16:colId xmlns:a16="http://schemas.microsoft.com/office/drawing/2014/main" val="928694949"/>
                    </a:ext>
                  </a:extLst>
                </a:gridCol>
                <a:gridCol w="971547">
                  <a:extLst>
                    <a:ext uri="{9D8B030D-6E8A-4147-A177-3AD203B41FA5}">
                      <a16:colId xmlns:a16="http://schemas.microsoft.com/office/drawing/2014/main" val="1674532206"/>
                    </a:ext>
                  </a:extLst>
                </a:gridCol>
                <a:gridCol w="971547">
                  <a:extLst>
                    <a:ext uri="{9D8B030D-6E8A-4147-A177-3AD203B41FA5}">
                      <a16:colId xmlns:a16="http://schemas.microsoft.com/office/drawing/2014/main" val="1594011542"/>
                    </a:ext>
                  </a:extLst>
                </a:gridCol>
                <a:gridCol w="971547">
                  <a:extLst>
                    <a:ext uri="{9D8B030D-6E8A-4147-A177-3AD203B41FA5}">
                      <a16:colId xmlns:a16="http://schemas.microsoft.com/office/drawing/2014/main" val="2167192940"/>
                    </a:ext>
                  </a:extLst>
                </a:gridCol>
                <a:gridCol w="971547">
                  <a:extLst>
                    <a:ext uri="{9D8B030D-6E8A-4147-A177-3AD203B41FA5}">
                      <a16:colId xmlns:a16="http://schemas.microsoft.com/office/drawing/2014/main" val="3605513849"/>
                    </a:ext>
                  </a:extLst>
                </a:gridCol>
                <a:gridCol w="971547">
                  <a:extLst>
                    <a:ext uri="{9D8B030D-6E8A-4147-A177-3AD203B41FA5}">
                      <a16:colId xmlns:a16="http://schemas.microsoft.com/office/drawing/2014/main" val="3862035094"/>
                    </a:ext>
                  </a:extLst>
                </a:gridCol>
              </a:tblGrid>
              <a:tr h="4775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Sample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No. of Units from Billet (Spool)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(15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(14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(13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(12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RRR (20 K)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RRR IEC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613108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effectLst/>
                          <a:latin typeface="+mn-lt"/>
                        </a:rPr>
                        <a:t>PO08S00147A03U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(5)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394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485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505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593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717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734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193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217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43551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effectLst/>
                          <a:latin typeface="+mn-lt"/>
                        </a:rPr>
                        <a:t>PO08S00162A04U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(4)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410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421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509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522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617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633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743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760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71788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effectLst/>
                          <a:latin typeface="+mn-lt"/>
                        </a:rPr>
                        <a:t>P43OL1090AE24E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effectLst/>
                          <a:latin typeface="+mn-lt"/>
                        </a:rPr>
                        <a:t>PO08S00147A03U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(5)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375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375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464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563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682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676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164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167737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effectLst/>
                          <a:latin typeface="+mn-lt"/>
                        </a:rPr>
                        <a:t>P43OL1090AE25E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PO08S00147A03U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(5)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359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454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551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551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657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661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137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700579"/>
                  </a:ext>
                </a:extLst>
              </a:tr>
              <a:tr h="72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</a:rPr>
                        <a:t>P43OL1090AE53E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PO08S00162A04U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(4)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366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373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460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570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684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689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880365"/>
                  </a:ext>
                </a:extLst>
              </a:tr>
              <a:tr h="72828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effectLst/>
                          <a:latin typeface="+mn-lt"/>
                        </a:rPr>
                        <a:t>P43OL1090AE54E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PO08S00162A04U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(4)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382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386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467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477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581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717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699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144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16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536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" y="900000"/>
            <a:ext cx="8640000" cy="516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Requirements in 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1.9 K SSL intercept </a:t>
            </a:r>
            <a:r>
              <a:rPr lang="en-US" dirty="0" smtClean="0">
                <a:solidFill>
                  <a:schemeClr val="tx1"/>
                </a:solidFill>
              </a:rPr>
              <a:t>14.94 </a:t>
            </a:r>
            <a:r>
              <a:rPr lang="en-US" dirty="0">
                <a:solidFill>
                  <a:schemeClr val="tx1"/>
                </a:solidFill>
              </a:rPr>
              <a:t>T, </a:t>
            </a:r>
            <a:r>
              <a:rPr lang="en-US" dirty="0" smtClean="0">
                <a:solidFill>
                  <a:schemeClr val="tx1"/>
                </a:solidFill>
              </a:rPr>
              <a:t>21.95 </a:t>
            </a:r>
            <a:r>
              <a:rPr lang="en-US" dirty="0">
                <a:solidFill>
                  <a:schemeClr val="tx1"/>
                </a:solidFill>
              </a:rPr>
              <a:t>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Operating point at </a:t>
            </a:r>
            <a:r>
              <a:rPr lang="en-US" dirty="0" smtClean="0">
                <a:solidFill>
                  <a:schemeClr val="tx1"/>
                </a:solidFill>
              </a:rPr>
              <a:t>75.0% </a:t>
            </a:r>
            <a:r>
              <a:rPr lang="en-US" dirty="0">
                <a:solidFill>
                  <a:schemeClr val="tx1"/>
                </a:solidFill>
              </a:rPr>
              <a:t>SSL </a:t>
            </a:r>
            <a:r>
              <a:rPr lang="en-US" dirty="0">
                <a:solidFill>
                  <a:srgbClr val="C00000"/>
                </a:solidFill>
              </a:rPr>
              <a:t>(&lt; 80%)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SSL crosses </a:t>
            </a:r>
            <a:r>
              <a:rPr lang="en-US" dirty="0" smtClean="0">
                <a:solidFill>
                  <a:schemeClr val="tx1"/>
                </a:solidFill>
              </a:rPr>
              <a:t>11.4 </a:t>
            </a:r>
            <a:r>
              <a:rPr lang="en-US" dirty="0">
                <a:solidFill>
                  <a:schemeClr val="tx1"/>
                </a:solidFill>
              </a:rPr>
              <a:t>T, </a:t>
            </a: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@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CS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7.0 </a:t>
            </a:r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rgbClr val="C00000"/>
                </a:solidFill>
              </a:rPr>
              <a:t>(&gt; 6.1 K)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CS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OP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5.1 </a:t>
            </a:r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rgbClr val="C00000"/>
                </a:solidFill>
              </a:rPr>
              <a:t>(4.2 K)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Cable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at 11.4 T = </a:t>
            </a:r>
            <a:r>
              <a:rPr lang="en-US" dirty="0" smtClean="0">
                <a:solidFill>
                  <a:schemeClr val="tx1"/>
                </a:solidFill>
              </a:rPr>
              <a:t>40.57 </a:t>
            </a:r>
            <a:r>
              <a:rPr lang="en-US" dirty="0">
                <a:solidFill>
                  <a:schemeClr val="tx1"/>
                </a:solidFill>
              </a:rPr>
              <a:t>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OP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40.6% </a:t>
            </a:r>
            <a:r>
              <a:rPr lang="en-US" dirty="0">
                <a:solidFill>
                  <a:schemeClr val="tx1"/>
                </a:solidFill>
              </a:rPr>
              <a:t>Cable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48292" y="5532097"/>
            <a:ext cx="484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RECOMMENDATION: PROCEED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21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P43OL1091 / Coil 110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441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P43OL1091 – </a:t>
            </a:r>
            <a:r>
              <a:rPr lang="en-US" dirty="0" smtClean="0"/>
              <a:t>Cable Date</a:t>
            </a:r>
            <a:r>
              <a:rPr lang="en-US" dirty="0"/>
              <a:t>, </a:t>
            </a:r>
            <a:r>
              <a:rPr lang="en-US" dirty="0" smtClean="0"/>
              <a:t>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Manufacture Date</a:t>
            </a:r>
            <a:endParaRPr lang="en-US" dirty="0"/>
          </a:p>
          <a:p>
            <a:pPr lvl="1"/>
            <a:r>
              <a:rPr lang="en-US" dirty="0"/>
              <a:t>2017 </a:t>
            </a:r>
            <a:r>
              <a:rPr lang="en-US" dirty="0" smtClean="0"/>
              <a:t>11 02 (Production run)</a:t>
            </a:r>
            <a:endParaRPr lang="en-US" dirty="0"/>
          </a:p>
          <a:p>
            <a:r>
              <a:rPr lang="en-US" dirty="0" smtClean="0"/>
              <a:t>Cable </a:t>
            </a:r>
            <a:r>
              <a:rPr lang="en-US" dirty="0"/>
              <a:t>Length:</a:t>
            </a:r>
          </a:p>
          <a:p>
            <a:pPr lvl="1"/>
            <a:r>
              <a:rPr lang="en-US" dirty="0" smtClean="0"/>
              <a:t>465 </a:t>
            </a:r>
            <a:r>
              <a:rPr lang="en-US" dirty="0"/>
              <a:t>m (LBNL, fabricated, including LBNL samples)</a:t>
            </a:r>
          </a:p>
          <a:p>
            <a:pPr lvl="1"/>
            <a:r>
              <a:rPr lang="en-US" dirty="0" smtClean="0"/>
              <a:t>441 </a:t>
            </a:r>
            <a:r>
              <a:rPr lang="en-US" dirty="0"/>
              <a:t>m (Measured by FNAL)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2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P43OL1091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" dirty="0"/>
              <a:t>PO08S00153A02U x 13 ULs, </a:t>
            </a:r>
          </a:p>
          <a:p>
            <a:pPr lvl="1"/>
            <a:r>
              <a:rPr lang="pl" dirty="0"/>
              <a:t>PO08S00156A03U x 13 ULs, </a:t>
            </a:r>
          </a:p>
          <a:p>
            <a:pPr lvl="1"/>
            <a:r>
              <a:rPr lang="pl" dirty="0"/>
              <a:t>PO08S00159A02U x 14 ULs, </a:t>
            </a:r>
            <a:r>
              <a:rPr lang="pl-PL" dirty="0"/>
              <a:t> 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120L54A7322313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0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P43OL1091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126726"/>
            <a:ext cx="8412388" cy="460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371635" y="160022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 LSL: 0.00%</a:t>
            </a:r>
          </a:p>
          <a:p>
            <a:r>
              <a:rPr lang="en-US" dirty="0" smtClean="0"/>
              <a:t>Above USL: 0.00%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77464" y="2697488"/>
            <a:ext cx="0" cy="306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223731" y="2697488"/>
            <a:ext cx="0" cy="306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02865" y="584412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LSL: 0.847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9132" y="584412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SL: 0.853 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P43OL1091 – QC Data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CME: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Residual Twist:</a:t>
            </a:r>
          </a:p>
          <a:p>
            <a:pPr lvl="1"/>
            <a:r>
              <a:rPr lang="en-US" dirty="0" smtClean="0"/>
              <a:t>120°</a:t>
            </a:r>
          </a:p>
          <a:p>
            <a:r>
              <a:rPr lang="en-US" dirty="0" smtClean="0"/>
              <a:t>10-stack:</a:t>
            </a:r>
          </a:p>
          <a:p>
            <a:pPr lvl="1"/>
            <a:r>
              <a:rPr lang="en-US" dirty="0" smtClean="0"/>
              <a:t>Qualification: 1.536 mm</a:t>
            </a:r>
          </a:p>
          <a:p>
            <a:pPr lvl="1"/>
            <a:r>
              <a:rPr lang="en-US" dirty="0" smtClean="0"/>
              <a:t>Production tail end: 1.535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009799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1.534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Average  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0.385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1.528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Minimum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1.525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7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7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Coils used: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202, 109, 110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111</a:t>
            </a:r>
          </a:p>
          <a:p>
            <a:r>
              <a:rPr lang="en-US" dirty="0"/>
              <a:t>Corresponding cables: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P43OL1092, P43OL1090, P43OL1091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P43OL1098</a:t>
            </a:r>
          </a:p>
          <a:p>
            <a:r>
              <a:rPr lang="en-US" dirty="0"/>
              <a:t>All cables are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</a:t>
            </a:r>
          </a:p>
          <a:p>
            <a:r>
              <a:rPr lang="en-US" dirty="0">
                <a:solidFill>
                  <a:schemeClr val="tx2"/>
                </a:solidFill>
              </a:rPr>
              <a:t>3 LARP cables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1 AUP cable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0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7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P43OL1091 – Braiding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Fibreglass</a:t>
            </a:r>
            <a:r>
              <a:rPr lang="en-US" dirty="0" smtClean="0"/>
              <a:t> Lot #91309</a:t>
            </a:r>
          </a:p>
          <a:p>
            <a:r>
              <a:rPr lang="en-US" dirty="0" smtClean="0"/>
              <a:t>P/I: 18.0</a:t>
            </a:r>
          </a:p>
          <a:p>
            <a:r>
              <a:rPr lang="en-US" dirty="0" smtClean="0"/>
              <a:t>Spool tension: 10 lbs. (payoff); 12 lbs. (</a:t>
            </a:r>
            <a:r>
              <a:rPr lang="en-US" dirty="0" err="1" smtClean="0"/>
              <a:t>takeup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Bobbin payoff tension: 0.125 lbs. (min), 0.250 lbs. (max)</a:t>
            </a:r>
          </a:p>
          <a:p>
            <a:r>
              <a:rPr lang="en-US" dirty="0" smtClean="0"/>
              <a:t>NEWT 10-stack QC: </a:t>
            </a:r>
          </a:p>
          <a:p>
            <a:pPr lvl="1"/>
            <a:r>
              <a:rPr lang="en-US" dirty="0" smtClean="0"/>
              <a:t>Cycle #1) 0.148 mm; #2) 0.144 mm; #3) 0.142 mm; </a:t>
            </a:r>
          </a:p>
          <a:p>
            <a:pPr lvl="1"/>
            <a:r>
              <a:rPr lang="en-US" dirty="0" smtClean="0"/>
              <a:t>Mean 0.145 mm</a:t>
            </a:r>
          </a:p>
          <a:p>
            <a:r>
              <a:rPr lang="en-US" dirty="0" smtClean="0"/>
              <a:t>LBNL 10-stack verification QC:</a:t>
            </a:r>
          </a:p>
          <a:p>
            <a:pPr lvl="1"/>
            <a:r>
              <a:rPr lang="en-US" dirty="0" smtClean="0"/>
              <a:t>Cycle #1) 0.149 mm; #2) 0.144 mm; #3) 0.143 mm; </a:t>
            </a:r>
          </a:p>
          <a:p>
            <a:pPr lvl="1"/>
            <a:r>
              <a:rPr lang="en-US" dirty="0" smtClean="0"/>
              <a:t>Mean 0.145 mm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42609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P43OL1091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391059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0.849</a:t>
                      </a:r>
                      <a:r>
                        <a:rPr lang="en-US" sz="2000" baseline="0" dirty="0"/>
                        <a:t> ± 0.001</a:t>
                      </a:r>
                      <a:r>
                        <a:rPr lang="en-US" sz="2000" dirty="0"/>
                        <a:t> mm (LBNL)</a:t>
                      </a:r>
                      <a:r>
                        <a:rPr lang="en-US" sz="2000" baseline="30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53.5%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18.3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357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234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378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582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706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smtClean="0"/>
              <a:t>As-received, </a:t>
            </a:r>
            <a:r>
              <a:rPr lang="en-US" dirty="0"/>
              <a:t>all LBNL respooling data</a:t>
            </a:r>
            <a:r>
              <a:rPr lang="en-US" dirty="0" smtClean="0"/>
              <a:t>; </a:t>
            </a:r>
            <a:r>
              <a:rPr lang="en-US" dirty="0"/>
              <a:t>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7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267780"/>
            <a:ext cx="8638781" cy="4322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P43OL1091 – Wire Parameters</a:t>
            </a:r>
            <a:br>
              <a:rPr lang="en-US" dirty="0" smtClean="0"/>
            </a:br>
            <a:r>
              <a:rPr lang="en-US" dirty="0" smtClean="0"/>
              <a:t>Supplier (S) and Verification (V) </a:t>
            </a:r>
            <a:r>
              <a:rPr lang="en-US" i="1" dirty="0" smtClean="0"/>
              <a:t>I</a:t>
            </a:r>
            <a:r>
              <a:rPr lang="en-US" baseline="-25000" dirty="0" smtClean="0"/>
              <a:t>C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2000" y="4709146"/>
            <a:ext cx="1674025" cy="881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Number of spools from that billet used in the cable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267780"/>
            <a:ext cx="8638781" cy="4322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P43OL1091 </a:t>
            </a:r>
            <a:r>
              <a:rPr lang="en-US" dirty="0"/>
              <a:t>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dirty="0" smtClean="0"/>
              <a:t>RRR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2000" y="4709146"/>
            <a:ext cx="1674025" cy="881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Number of spools from that billet used in the cable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P43OL1091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2CDBB9C-168B-B74C-A2B0-D04A7BECB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2037"/>
              </p:ext>
            </p:extLst>
          </p:nvPr>
        </p:nvGraphicFramePr>
        <p:xfrm>
          <a:off x="228647" y="1965976"/>
          <a:ext cx="8732425" cy="3602808"/>
        </p:xfrm>
        <a:graphic>
          <a:graphicData uri="http://schemas.openxmlformats.org/drawingml/2006/table">
            <a:tbl>
              <a:tblPr/>
              <a:tblGrid>
                <a:gridCol w="80886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207993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2079934">
                  <a:extLst>
                    <a:ext uri="{9D8B030D-6E8A-4147-A177-3AD203B41FA5}">
                      <a16:colId xmlns:a16="http://schemas.microsoft.com/office/drawing/2014/main" val="3098531090"/>
                    </a:ext>
                  </a:extLst>
                </a:gridCol>
                <a:gridCol w="2195486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568204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400" b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400" b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400" b="1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RRR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#1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P43OL1091AE05E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PO08S00153A02U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+mn-lt"/>
                        </a:rPr>
                        <a:t>13 (13)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#2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P43OL1091AE06E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PO08S00153A02U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+mn-lt"/>
                        </a:rPr>
                        <a:t>13 (13)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030545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#3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P43OL1091AE21E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PO08S00156A03U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+mn-lt"/>
                        </a:rPr>
                        <a:t>13 (13)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#4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P43OL1091AE23E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PO08S00156A03U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+mn-lt"/>
                        </a:rPr>
                        <a:t>13 (13)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#5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P43OL1091AE43E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PO08S00159A02U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+mn-lt"/>
                        </a:rPr>
                        <a:t>14 (14)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#6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P43OL1091AE45E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PO08S00159A02U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+mn-lt"/>
                        </a:rPr>
                        <a:t>14 (14)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14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P43OL1091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4B4CDB-F8FD-944D-8C26-619ADA7AE6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7832" y="1733703"/>
          <a:ext cx="8481806" cy="375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437">
                  <a:extLst>
                    <a:ext uri="{9D8B030D-6E8A-4147-A177-3AD203B41FA5}">
                      <a16:colId xmlns:a16="http://schemas.microsoft.com/office/drawing/2014/main" val="301755341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2944323205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928694949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1674532206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1594011542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2167192940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3605513849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3862035094"/>
                    </a:ext>
                  </a:extLst>
                </a:gridCol>
              </a:tblGrid>
              <a:tr h="1367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Sample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No. of Units from Billet (Spool)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(15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(14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(13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(12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RRR (20 K)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RRR IEC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613108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PO08S00153A02U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latin typeface="+mn-lt"/>
                        </a:rPr>
                        <a:t>13 (13)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401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408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501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505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610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616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732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742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43551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P43OL1091AE01E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PO08S00153A02U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latin typeface="+mn-lt"/>
                        </a:rPr>
                        <a:t>13 (13)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391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394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487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487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592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591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710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166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188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71788"/>
                  </a:ext>
                </a:extLst>
              </a:tr>
              <a:tr h="728288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P43OL1091AE41E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PO08S00159A02U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latin typeface="+mn-lt"/>
                        </a:rPr>
                        <a:t>14 (14)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385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383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479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475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701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699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152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880365"/>
                  </a:ext>
                </a:extLst>
              </a:tr>
              <a:tr h="728288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P43OL1091AE42E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PO08S00159A02U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latin typeface="+mn-lt"/>
                        </a:rPr>
                        <a:t>14 (14)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387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388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482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481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587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586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707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707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16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827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5310"/>
            <a:ext cx="7918450" cy="47347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3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Requirements in 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1.9 K SSL intercept </a:t>
            </a:r>
            <a:r>
              <a:rPr lang="en-US" dirty="0" smtClean="0">
                <a:solidFill>
                  <a:schemeClr val="tx1"/>
                </a:solidFill>
              </a:rPr>
              <a:t>15.19 </a:t>
            </a:r>
            <a:r>
              <a:rPr lang="en-US" dirty="0">
                <a:solidFill>
                  <a:schemeClr val="tx1"/>
                </a:solidFill>
              </a:rPr>
              <a:t>T, </a:t>
            </a:r>
            <a:r>
              <a:rPr lang="en-US" dirty="0" smtClean="0">
                <a:solidFill>
                  <a:schemeClr val="tx1"/>
                </a:solidFill>
              </a:rPr>
              <a:t>22.34 </a:t>
            </a:r>
            <a:r>
              <a:rPr lang="en-US" dirty="0">
                <a:solidFill>
                  <a:schemeClr val="tx1"/>
                </a:solidFill>
              </a:rPr>
              <a:t>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Operating point at </a:t>
            </a:r>
            <a:r>
              <a:rPr lang="en-US" dirty="0" smtClean="0">
                <a:solidFill>
                  <a:schemeClr val="tx1"/>
                </a:solidFill>
              </a:rPr>
              <a:t>73.7% </a:t>
            </a:r>
            <a:r>
              <a:rPr lang="en-US" dirty="0">
                <a:solidFill>
                  <a:schemeClr val="tx1"/>
                </a:solidFill>
              </a:rPr>
              <a:t>SSL </a:t>
            </a:r>
            <a:r>
              <a:rPr lang="en-US" dirty="0">
                <a:solidFill>
                  <a:srgbClr val="C00000"/>
                </a:solidFill>
              </a:rPr>
              <a:t>(&lt; 80%)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SSL crosses </a:t>
            </a:r>
            <a:r>
              <a:rPr lang="en-US" dirty="0" smtClean="0">
                <a:solidFill>
                  <a:schemeClr val="tx1"/>
                </a:solidFill>
              </a:rPr>
              <a:t>11.4 </a:t>
            </a:r>
            <a:r>
              <a:rPr lang="en-US" dirty="0">
                <a:solidFill>
                  <a:schemeClr val="tx1"/>
                </a:solidFill>
              </a:rPr>
              <a:t>T, </a:t>
            </a: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@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CS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7.2 </a:t>
            </a:r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rgbClr val="C00000"/>
                </a:solidFill>
              </a:rPr>
              <a:t>(&gt; 6.1 K)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CS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OP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5.3 </a:t>
            </a:r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rgbClr val="C00000"/>
                </a:solidFill>
              </a:rPr>
              <a:t>(4.2 K)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Cable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at 11.4 T = </a:t>
            </a:r>
            <a:r>
              <a:rPr lang="en-US" dirty="0" smtClean="0">
                <a:solidFill>
                  <a:schemeClr val="tx1"/>
                </a:solidFill>
              </a:rPr>
              <a:t>43.19 </a:t>
            </a:r>
            <a:r>
              <a:rPr lang="en-US" dirty="0">
                <a:solidFill>
                  <a:schemeClr val="tx1"/>
                </a:solidFill>
              </a:rPr>
              <a:t>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OP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38.1% </a:t>
            </a:r>
            <a:r>
              <a:rPr lang="en-US" dirty="0">
                <a:solidFill>
                  <a:schemeClr val="tx1"/>
                </a:solidFill>
              </a:rPr>
              <a:t>Cable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48292" y="5532097"/>
            <a:ext cx="484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RECOMMENDATION: PROCEED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53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“HiLumi” spec, procured by LARP under:</a:t>
            </a:r>
          </a:p>
          <a:p>
            <a:pPr lvl="1"/>
            <a:r>
              <a:rPr lang="en-US" dirty="0" smtClean="0"/>
              <a:t>FNAL PO 624035 Shipment C2</a:t>
            </a:r>
          </a:p>
          <a:p>
            <a:pPr lvl="1"/>
            <a:r>
              <a:rPr lang="en-US" dirty="0" smtClean="0"/>
              <a:t>FNAL PO 624035 Shipment D</a:t>
            </a:r>
          </a:p>
          <a:p>
            <a:pPr lvl="1"/>
            <a:r>
              <a:rPr lang="en-US" dirty="0" smtClean="0"/>
              <a:t>FNAL PO 632982 Shipment A</a:t>
            </a:r>
          </a:p>
          <a:p>
            <a:pPr lvl="1"/>
            <a:r>
              <a:rPr lang="en-US" dirty="0" smtClean="0"/>
              <a:t>FNAL PO 632982 Shipment B</a:t>
            </a:r>
          </a:p>
          <a:p>
            <a:r>
              <a:rPr lang="en-US" dirty="0" smtClean="0"/>
              <a:t>0.85 mm, </a:t>
            </a:r>
            <a:r>
              <a:rPr lang="en-US" dirty="0" err="1" smtClean="0"/>
              <a:t>Ti</a:t>
            </a:r>
            <a:r>
              <a:rPr lang="en-US" dirty="0" smtClean="0"/>
              <a:t>-doped, reduced Sn</a:t>
            </a:r>
          </a:p>
          <a:p>
            <a:r>
              <a:rPr lang="en-US" dirty="0" smtClean="0"/>
              <a:t>Procurement specification was US-HiLumi-Doc-40, Original Release on 5th of May 2015 (PO 624035);  Modification to HT was applied to PO 632982, changing the final stage from 665°C for 75 h to 665°C for 50 h.</a:t>
            </a:r>
          </a:p>
          <a:p>
            <a:r>
              <a:rPr lang="en-US" dirty="0" smtClean="0"/>
              <a:t>Total Volume under FNAL PO 624035 is 208 km; under FNAL PO 632982 is 400 km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2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P43OL1092 / Coil 202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5704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P43OL1092 – </a:t>
            </a:r>
            <a:r>
              <a:rPr lang="en-US" dirty="0" smtClean="0"/>
              <a:t>Cable Date</a:t>
            </a:r>
            <a:r>
              <a:rPr lang="en-US" dirty="0"/>
              <a:t>, </a:t>
            </a:r>
            <a:r>
              <a:rPr lang="en-US" dirty="0" smtClean="0"/>
              <a:t>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Manufacture Date</a:t>
            </a:r>
            <a:endParaRPr lang="en-US" dirty="0"/>
          </a:p>
          <a:p>
            <a:pPr lvl="1"/>
            <a:r>
              <a:rPr lang="en-US" dirty="0"/>
              <a:t>2017 11 </a:t>
            </a:r>
            <a:r>
              <a:rPr lang="en-US" dirty="0" smtClean="0"/>
              <a:t>13 (Production Run)</a:t>
            </a:r>
            <a:endParaRPr lang="en-US" dirty="0"/>
          </a:p>
          <a:p>
            <a:r>
              <a:rPr lang="en-US" dirty="0" smtClean="0"/>
              <a:t>Cable </a:t>
            </a:r>
            <a:r>
              <a:rPr lang="en-US" dirty="0"/>
              <a:t>Length:</a:t>
            </a:r>
          </a:p>
          <a:p>
            <a:pPr lvl="1"/>
            <a:r>
              <a:rPr lang="en-US" dirty="0" smtClean="0"/>
              <a:t>468 </a:t>
            </a:r>
            <a:r>
              <a:rPr lang="en-US" dirty="0"/>
              <a:t>m (LBNL, fabricated, including LBNL samples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1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P43OL1092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" dirty="0"/>
              <a:t>PO08S00078A04U x 1 ULs, </a:t>
            </a:r>
          </a:p>
          <a:p>
            <a:pPr lvl="1"/>
            <a:r>
              <a:rPr lang="pl" dirty="0"/>
              <a:t>PO08S00119A03U x 8 ULs, </a:t>
            </a:r>
          </a:p>
          <a:p>
            <a:pPr lvl="1"/>
            <a:r>
              <a:rPr lang="pl" dirty="0"/>
              <a:t>PO08S00153A01U x 5 ULs, </a:t>
            </a:r>
          </a:p>
          <a:p>
            <a:pPr lvl="1"/>
            <a:r>
              <a:rPr lang="pl" dirty="0"/>
              <a:t>PO08S00155A01U x 5 ULs, </a:t>
            </a:r>
          </a:p>
          <a:p>
            <a:pPr lvl="1"/>
            <a:r>
              <a:rPr lang="pl" dirty="0"/>
              <a:t>PO08S00155A03U x 7 ULs, </a:t>
            </a:r>
          </a:p>
          <a:p>
            <a:pPr lvl="1"/>
            <a:r>
              <a:rPr lang="pl" dirty="0"/>
              <a:t>PO08S00157A10U x 5 ULs, </a:t>
            </a:r>
          </a:p>
          <a:p>
            <a:pPr lvl="1"/>
            <a:r>
              <a:rPr lang="pl" dirty="0"/>
              <a:t>PO08S00159A01U x 2 ULs, </a:t>
            </a:r>
          </a:p>
          <a:p>
            <a:pPr lvl="1"/>
            <a:r>
              <a:rPr lang="pl" dirty="0"/>
              <a:t>PO08S00162A02U x 5 ULs, </a:t>
            </a:r>
          </a:p>
          <a:p>
            <a:pPr lvl="1"/>
            <a:r>
              <a:rPr lang="pl" dirty="0"/>
              <a:t>PO08S00162A06U x 2 ULs, 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120L52A7322313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7" name="Right Brace 6"/>
          <p:cNvSpPr/>
          <p:nvPr/>
        </p:nvSpPr>
        <p:spPr>
          <a:xfrm>
            <a:off x="5578965" y="1417342"/>
            <a:ext cx="182878" cy="32003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09341" y="28328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7 billets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P43OL1092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264756"/>
            <a:ext cx="7918451" cy="43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554513" y="1670458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 LSL: 0.18%</a:t>
            </a:r>
          </a:p>
          <a:p>
            <a:r>
              <a:rPr lang="en-US" dirty="0" smtClean="0"/>
              <a:t>Above USL: 0.00%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77464" y="2697488"/>
            <a:ext cx="0" cy="306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223731" y="2697488"/>
            <a:ext cx="0" cy="306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02865" y="584412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LSL: 0.847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9132" y="584412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SL: 0.853 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P43OL1092 – QC Data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CME: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Residual Twist:</a:t>
            </a:r>
          </a:p>
          <a:p>
            <a:pPr lvl="1"/>
            <a:r>
              <a:rPr lang="en-US" dirty="0" smtClean="0"/>
              <a:t>100°</a:t>
            </a:r>
          </a:p>
          <a:p>
            <a:r>
              <a:rPr lang="en-US" dirty="0" smtClean="0"/>
              <a:t>10-stack:</a:t>
            </a:r>
          </a:p>
          <a:p>
            <a:pPr lvl="1"/>
            <a:r>
              <a:rPr lang="en-US" dirty="0" smtClean="0"/>
              <a:t>Qualification: 1.540 mm</a:t>
            </a:r>
          </a:p>
          <a:p>
            <a:pPr lvl="1"/>
            <a:r>
              <a:rPr lang="en-US" dirty="0" smtClean="0"/>
              <a:t>Production tail end: 1.535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454135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0.403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1.536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0.375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1.530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Minimum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0.344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1.526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7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4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1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548684" y="1600220"/>
            <a:ext cx="438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 number: 11359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199061"/>
            <a:ext cx="8568000" cy="4178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494" y="483990"/>
            <a:ext cx="438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DR number: 11359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P43OL1092 – Braiding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Fibreglass Lot #91309</a:t>
            </a:r>
          </a:p>
          <a:p>
            <a:r>
              <a:rPr lang="en-US" smtClean="0"/>
              <a:t>P/I: 18.0</a:t>
            </a:r>
          </a:p>
          <a:p>
            <a:r>
              <a:rPr lang="en-US" smtClean="0"/>
              <a:t>Spool tension: 10 lbs. (payoff); 12 lbs. (takeup)</a:t>
            </a:r>
          </a:p>
          <a:p>
            <a:r>
              <a:rPr lang="en-US" smtClean="0"/>
              <a:t>Bobbin payoff tension: 0.125 lbs. (min), 0.250 lbs. (max)</a:t>
            </a:r>
          </a:p>
          <a:p>
            <a:r>
              <a:rPr lang="en-US" smtClean="0"/>
              <a:t>NEWT 10-stack QC: </a:t>
            </a:r>
          </a:p>
          <a:p>
            <a:pPr lvl="1"/>
            <a:r>
              <a:rPr lang="en-US" smtClean="0"/>
              <a:t>Cycle #1) 0.151 mm; #2) 0.148 mm; #3) 0.146 mm; </a:t>
            </a:r>
          </a:p>
          <a:p>
            <a:pPr lvl="1"/>
            <a:r>
              <a:rPr lang="en-US" smtClean="0"/>
              <a:t>Mean 0.148 mm</a:t>
            </a:r>
          </a:p>
          <a:p>
            <a:r>
              <a:rPr lang="en-US" smtClean="0"/>
              <a:t>LBNL 10-stack verification QC:</a:t>
            </a:r>
          </a:p>
          <a:p>
            <a:pPr lvl="1"/>
            <a:r>
              <a:rPr lang="en-US" smtClean="0"/>
              <a:t>Cycle #1) 0.148 mm; #2) 0.145 mm; #3) 0.141 mm; </a:t>
            </a:r>
          </a:p>
          <a:p>
            <a:pPr lvl="1"/>
            <a:r>
              <a:rPr lang="en-US" smtClean="0"/>
              <a:t>Mean 0.145 mm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9073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Strand Procured by LARP and Supplier’s QC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idx="1"/>
          </p:nvPr>
        </p:nvSpPr>
        <p:spPr>
          <a:xfrm>
            <a:off x="612000" y="900000"/>
            <a:ext cx="8166194" cy="17974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change of the heat treatment was approved in 2017 </a:t>
            </a:r>
            <a:r>
              <a:rPr lang="en-US" sz="2000" dirty="0">
                <a:sym typeface="Wingdings" panose="05000000000000000000" pitchFamily="2" charset="2"/>
              </a:rPr>
              <a:t> shift in </a:t>
            </a:r>
            <a:r>
              <a:rPr lang="en-US" sz="2000" dirty="0" smtClean="0">
                <a:sym typeface="Wingdings" panose="05000000000000000000" pitchFamily="2" charset="2"/>
              </a:rPr>
              <a:t>data</a:t>
            </a:r>
          </a:p>
          <a:p>
            <a:r>
              <a:rPr lang="en-US" sz="2000" dirty="0" smtClean="0"/>
              <a:t>Final step from 665C 75hr to 665C 50hr</a:t>
            </a:r>
          </a:p>
          <a:p>
            <a:pPr lvl="1"/>
            <a:r>
              <a:rPr lang="en-US" sz="2000" dirty="0" smtClean="0"/>
              <a:t>4.9% reduction in 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(15 T) for 14.7% gain in RRR (15% rolled)</a:t>
            </a:r>
          </a:p>
          <a:p>
            <a:r>
              <a:rPr lang="en-US" sz="2000" dirty="0" smtClean="0"/>
              <a:t>Verification testing did not receive HT change notice in time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472492" y="251282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2492" y="28296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Rolled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39" y="2372418"/>
            <a:ext cx="5724665" cy="4145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537" y="6171684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331 A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4347" y="6167018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314 A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P43OL1092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646968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0.850</a:t>
                      </a:r>
                      <a:r>
                        <a:rPr lang="en-US" sz="2000" baseline="0" dirty="0"/>
                        <a:t> ± 0.001</a:t>
                      </a:r>
                      <a:r>
                        <a:rPr lang="en-US" sz="2000" dirty="0"/>
                        <a:t> mm (LBNL)</a:t>
                      </a:r>
                      <a:r>
                        <a:rPr lang="en-US" sz="2000" baseline="30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53.6%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19.1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342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204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373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468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577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smtClean="0"/>
              <a:t>As-received, </a:t>
            </a:r>
            <a:r>
              <a:rPr lang="en-US" dirty="0"/>
              <a:t>all LBNL respooling data</a:t>
            </a:r>
            <a:r>
              <a:rPr lang="en-US" dirty="0" smtClean="0"/>
              <a:t>; </a:t>
            </a:r>
            <a:r>
              <a:rPr lang="en-US" dirty="0"/>
              <a:t>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37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267780"/>
            <a:ext cx="8638781" cy="4322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P43OL1092 – Wire Parameters</a:t>
            </a:r>
            <a:br>
              <a:rPr lang="en-US" dirty="0" smtClean="0"/>
            </a:br>
            <a:r>
              <a:rPr lang="en-US" dirty="0" smtClean="0"/>
              <a:t>Supplier (S) and Verification (V) </a:t>
            </a:r>
            <a:r>
              <a:rPr lang="en-US" i="1" dirty="0" smtClean="0"/>
              <a:t>I</a:t>
            </a:r>
            <a:r>
              <a:rPr lang="en-US" baseline="-25000" dirty="0" smtClean="0"/>
              <a:t>C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2000" y="4617707"/>
            <a:ext cx="942513" cy="9725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Number of spools from that billet used in the cable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267780"/>
            <a:ext cx="8638781" cy="4322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P43OL1092 </a:t>
            </a:r>
            <a:r>
              <a:rPr lang="en-US" dirty="0"/>
              <a:t>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dirty="0" smtClean="0"/>
              <a:t>RRR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2000" y="4617707"/>
            <a:ext cx="942513" cy="9725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Number of spools from that billet used in the cable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P43OL1092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33E8B8BA-5EC6-1743-ACE0-28F7B6DCB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997737"/>
              </p:ext>
            </p:extLst>
          </p:nvPr>
        </p:nvGraphicFramePr>
        <p:xfrm>
          <a:off x="228647" y="1965976"/>
          <a:ext cx="8732425" cy="3602808"/>
        </p:xfrm>
        <a:graphic>
          <a:graphicData uri="http://schemas.openxmlformats.org/drawingml/2006/table">
            <a:tbl>
              <a:tblPr/>
              <a:tblGrid>
                <a:gridCol w="80886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207993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2079934">
                  <a:extLst>
                    <a:ext uri="{9D8B030D-6E8A-4147-A177-3AD203B41FA5}">
                      <a16:colId xmlns:a16="http://schemas.microsoft.com/office/drawing/2014/main" val="3404106724"/>
                    </a:ext>
                  </a:extLst>
                </a:gridCol>
                <a:gridCol w="2195486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568204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 smtClean="0">
                          <a:latin typeface="Times New Roman" panose="02020603050405020304" pitchFamily="18" charset="0"/>
                        </a:rPr>
                        <a:t>No. of Units from </a:t>
                      </a:r>
                      <a:br>
                        <a:rPr lang="en-US" sz="1400" b="1" u="sng" dirty="0" smtClean="0">
                          <a:latin typeface="Times New Roman" panose="02020603050405020304" pitchFamily="18" charset="0"/>
                        </a:rPr>
                      </a:br>
                      <a:r>
                        <a:rPr lang="en-US" sz="1400" b="1" u="sng" dirty="0" smtClean="0">
                          <a:latin typeface="Times New Roman" panose="02020603050405020304" pitchFamily="18" charset="0"/>
                        </a:rPr>
                        <a:t>Billet (spool)</a:t>
                      </a:r>
                      <a:endParaRPr lang="en-US" sz="1400" u="sng" dirty="0" smtClean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RRR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#1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P43OL1092AE06E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PO08S00119A03U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+mn-lt"/>
                        </a:rPr>
                        <a:t>8 (8)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#2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P43OL1092AE15E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PO08S00153A01U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+mn-lt"/>
                        </a:rPr>
                        <a:t>5 (5)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030545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#3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P43OL1092AE23E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PO08S00155A01U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+mn-lt"/>
                        </a:rPr>
                        <a:t>12 (5)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#4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P43OL1092AE41E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PO08S00157A10U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+mn-lt"/>
                        </a:rPr>
                        <a:t>5 (5)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#5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P43OL1092AE51E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PO08S00162A02U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+mn-lt"/>
                        </a:rPr>
                        <a:t>7 (5)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#6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P43OL1092AE33E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PO08S00155A03U</a:t>
                      </a:r>
                      <a:endParaRPr lang="en-US" sz="14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+mn-lt"/>
                        </a:rPr>
                        <a:t>12 (7)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FRFC180502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2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P43OL1092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4B4CDB-F8FD-944D-8C26-619ADA7AE6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8608" y="2082201"/>
          <a:ext cx="8481030" cy="3028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61">
                  <a:extLst>
                    <a:ext uri="{9D8B030D-6E8A-4147-A177-3AD203B41FA5}">
                      <a16:colId xmlns:a16="http://schemas.microsoft.com/office/drawing/2014/main" val="301755341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944814320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928694949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1674532206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1594011542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2167192940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3605513849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3862035094"/>
                    </a:ext>
                  </a:extLst>
                </a:gridCol>
              </a:tblGrid>
              <a:tr h="4775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Sample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No. of Units from Billet (Spool)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(15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(14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(13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(12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RRR (20 K)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RRR IEC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613108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PO08S00119A03U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>
                          <a:latin typeface="+mn-lt"/>
                        </a:rPr>
                        <a:t>8 (8)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419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428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515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526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625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635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747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762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294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43551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P43OL1092AE03E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PO08S00119A03U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latin typeface="+mn-lt"/>
                        </a:rPr>
                        <a:t>8 (8)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405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413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499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502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605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611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725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730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261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289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71788"/>
                  </a:ext>
                </a:extLst>
              </a:tr>
              <a:tr h="72828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P43OL1092AE30E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PO08S00155A03U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latin typeface="+mn-lt"/>
                        </a:rPr>
                        <a:t>12 (7)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409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496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496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604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613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727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736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343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387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16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685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79740"/>
            <a:ext cx="7918450" cy="458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Requirements in 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1.9 K SSL intercept </a:t>
            </a:r>
            <a:r>
              <a:rPr lang="en-US" dirty="0" smtClean="0">
                <a:solidFill>
                  <a:schemeClr val="tx1"/>
                </a:solidFill>
              </a:rPr>
              <a:t>15.49 </a:t>
            </a:r>
            <a:r>
              <a:rPr lang="en-US" dirty="0">
                <a:solidFill>
                  <a:schemeClr val="tx1"/>
                </a:solidFill>
              </a:rPr>
              <a:t>T, </a:t>
            </a:r>
            <a:r>
              <a:rPr lang="en-US" dirty="0" smtClean="0">
                <a:solidFill>
                  <a:schemeClr val="tx1"/>
                </a:solidFill>
              </a:rPr>
              <a:t>22.82 </a:t>
            </a:r>
            <a:r>
              <a:rPr lang="en-US" dirty="0">
                <a:solidFill>
                  <a:schemeClr val="tx1"/>
                </a:solidFill>
              </a:rPr>
              <a:t>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Operating point at </a:t>
            </a:r>
            <a:r>
              <a:rPr lang="en-US" dirty="0" smtClean="0">
                <a:solidFill>
                  <a:schemeClr val="tx1"/>
                </a:solidFill>
              </a:rPr>
              <a:t>72.2% </a:t>
            </a:r>
            <a:r>
              <a:rPr lang="en-US" dirty="0">
                <a:solidFill>
                  <a:schemeClr val="tx1"/>
                </a:solidFill>
              </a:rPr>
              <a:t>SSL </a:t>
            </a:r>
            <a:r>
              <a:rPr lang="en-US" dirty="0">
                <a:solidFill>
                  <a:srgbClr val="C00000"/>
                </a:solidFill>
              </a:rPr>
              <a:t>(&lt; 80%)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SSL crosses </a:t>
            </a:r>
            <a:r>
              <a:rPr lang="en-US" dirty="0" smtClean="0">
                <a:solidFill>
                  <a:schemeClr val="tx1"/>
                </a:solidFill>
              </a:rPr>
              <a:t>11.4 </a:t>
            </a:r>
            <a:r>
              <a:rPr lang="en-US" dirty="0">
                <a:solidFill>
                  <a:schemeClr val="tx1"/>
                </a:solidFill>
              </a:rPr>
              <a:t>T, </a:t>
            </a: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@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CS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7.5 </a:t>
            </a:r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rgbClr val="C00000"/>
                </a:solidFill>
              </a:rPr>
              <a:t>(&gt; 6.1 K)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CS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OP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5.6 </a:t>
            </a:r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rgbClr val="C00000"/>
                </a:solidFill>
              </a:rPr>
              <a:t>(4.2 K)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Cable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at 11.4 T = </a:t>
            </a:r>
            <a:r>
              <a:rPr lang="en-US" dirty="0" smtClean="0">
                <a:solidFill>
                  <a:schemeClr val="tx1"/>
                </a:solidFill>
              </a:rPr>
              <a:t>45.78 </a:t>
            </a:r>
            <a:r>
              <a:rPr lang="en-US" dirty="0">
                <a:solidFill>
                  <a:schemeClr val="tx1"/>
                </a:solidFill>
              </a:rPr>
              <a:t>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OP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36.0% </a:t>
            </a:r>
            <a:r>
              <a:rPr lang="en-US" dirty="0">
                <a:solidFill>
                  <a:schemeClr val="tx1"/>
                </a:solidFill>
              </a:rPr>
              <a:t>Cable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48292" y="5532097"/>
            <a:ext cx="484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RECOMMENDATION: PROCEED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28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P43OL1098 / Coil 111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0275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P43OL1098 – </a:t>
            </a:r>
            <a:r>
              <a:rPr lang="en-US" dirty="0" smtClean="0"/>
              <a:t>Cable Date</a:t>
            </a:r>
            <a:r>
              <a:rPr lang="en-US" dirty="0"/>
              <a:t>, </a:t>
            </a:r>
            <a:r>
              <a:rPr lang="en-US" dirty="0" smtClean="0"/>
              <a:t>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Manufacture Date</a:t>
            </a:r>
            <a:endParaRPr lang="en-US" dirty="0"/>
          </a:p>
          <a:p>
            <a:pPr lvl="1"/>
            <a:r>
              <a:rPr lang="en-US" dirty="0"/>
              <a:t>2018 02 </a:t>
            </a:r>
            <a:r>
              <a:rPr lang="en-US" dirty="0" smtClean="0"/>
              <a:t>26 (Production run)</a:t>
            </a:r>
            <a:endParaRPr lang="en-US" dirty="0"/>
          </a:p>
          <a:p>
            <a:r>
              <a:rPr lang="en-US" dirty="0" smtClean="0"/>
              <a:t>Cable </a:t>
            </a:r>
            <a:r>
              <a:rPr lang="en-US" dirty="0"/>
              <a:t>Length:</a:t>
            </a:r>
          </a:p>
          <a:p>
            <a:pPr lvl="1"/>
            <a:r>
              <a:rPr lang="en-US" dirty="0" smtClean="0"/>
              <a:t>468 </a:t>
            </a:r>
            <a:r>
              <a:rPr lang="en-US" dirty="0"/>
              <a:t>m (LBNL, fabricated, including LBNL samples)</a:t>
            </a:r>
          </a:p>
          <a:p>
            <a:pPr lvl="1"/>
            <a:r>
              <a:rPr lang="en-US" dirty="0" smtClean="0"/>
              <a:t>445 </a:t>
            </a:r>
            <a:r>
              <a:rPr lang="en-US" dirty="0"/>
              <a:t>m (Measured by FNAL)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4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P43OL1098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 fontAlgn="b"/>
            <a:r>
              <a:rPr lang="en-US" dirty="0"/>
              <a:t>PO08S00192A03U x 10 ULs, </a:t>
            </a:r>
            <a:endParaRPr lang="en-US" sz="4800" dirty="0"/>
          </a:p>
          <a:p>
            <a:pPr lvl="1" fontAlgn="b"/>
            <a:r>
              <a:rPr lang="en-US" dirty="0"/>
              <a:t>PO08S00207A02U x 15 ULs, </a:t>
            </a:r>
            <a:endParaRPr lang="en-US" sz="4800" dirty="0"/>
          </a:p>
          <a:p>
            <a:pPr lvl="1" fontAlgn="b"/>
            <a:r>
              <a:rPr lang="en-US" dirty="0"/>
              <a:t>PO08S00214A03U x 15 ULs, </a:t>
            </a:r>
            <a:endParaRPr lang="en-US" sz="4800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120L47A7322313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3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 smtClean="0"/>
              <a:t>Billets in the LARP production run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8" y="1691659"/>
            <a:ext cx="8790084" cy="3474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3074" y="141734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PO624035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84468" y="140971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PO632982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1806" y="17866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6251" y="17830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6324" y="17830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40842" y="177952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75463" y="141734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9229" y="5154632"/>
            <a:ext cx="7832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Supplier is conservative by 2.1% after accounting for heat treatment</a:t>
            </a:r>
          </a:p>
          <a:p>
            <a:r>
              <a:rPr lang="en-US" dirty="0" smtClean="0"/>
              <a:t>2.1% is comparable to the inter-lab test uncertainty (1.6 % in 2015) and past BNL-OST comparison (3% primarily due to strain).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8532" y="2679904"/>
            <a:ext cx="0" cy="457195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770" y="235779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Due to HT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9719" y="3372417"/>
            <a:ext cx="13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Due to Test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6730" y="3108961"/>
            <a:ext cx="0" cy="22860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52355" y="360773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Spec (round)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405003" y="3930860"/>
            <a:ext cx="7364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4682" y="3766234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331 A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4682" y="4092571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314 A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405002" y="4215007"/>
            <a:ext cx="4320000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52355" y="420274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Spec (15% rolled)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057450"/>
            <a:ext cx="8004742" cy="474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P43OL1098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463074" y="161477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 LSL: 0.00%</a:t>
            </a:r>
          </a:p>
          <a:p>
            <a:r>
              <a:rPr lang="en-US" dirty="0" smtClean="0"/>
              <a:t>Above USL: 0.11%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77464" y="2697488"/>
            <a:ext cx="0" cy="306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223731" y="2697488"/>
            <a:ext cx="0" cy="306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02865" y="584412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LSL: 0.847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9132" y="584412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SL: 0.853 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P43OL1098 – QC Data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CME: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Residual Twist:</a:t>
            </a:r>
          </a:p>
          <a:p>
            <a:pPr lvl="1"/>
            <a:r>
              <a:rPr lang="en-US" smtClean="0"/>
              <a:t>135°</a:t>
            </a:r>
          </a:p>
          <a:p>
            <a:r>
              <a:rPr lang="en-US" smtClean="0"/>
              <a:t>10-stack:</a:t>
            </a:r>
          </a:p>
          <a:p>
            <a:pPr lvl="1"/>
            <a:r>
              <a:rPr lang="en-US" smtClean="0"/>
              <a:t>Qualification: 1.529 mm</a:t>
            </a:r>
          </a:p>
          <a:p>
            <a:pPr lvl="1"/>
            <a:r>
              <a:rPr lang="en-US" smtClean="0"/>
              <a:t>Production tail end: 1.533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100546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0.458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1.531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0.435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1.524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Minimum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1.520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8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8854"/>
            <a:ext cx="9143999" cy="25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2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64</a:t>
            </a:fld>
            <a:endParaRPr lang="fr-FR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9200"/>
            <a:ext cx="9144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P43OL1098 – Braiding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Fibreglass Lot #100104</a:t>
            </a:r>
          </a:p>
          <a:p>
            <a:r>
              <a:rPr lang="en-US" smtClean="0"/>
              <a:t>P/I: 19.6</a:t>
            </a:r>
          </a:p>
          <a:p>
            <a:r>
              <a:rPr lang="en-US" smtClean="0"/>
              <a:t>Spool tension: 10 lbs. (payoff); 12 lbs. (takeup)</a:t>
            </a:r>
          </a:p>
          <a:p>
            <a:r>
              <a:rPr lang="en-US" smtClean="0"/>
              <a:t>Bobbin payoff tension: 0.125 lbs. (min), 0.250 lbs. (max)</a:t>
            </a:r>
          </a:p>
          <a:p>
            <a:r>
              <a:rPr lang="en-US" smtClean="0"/>
              <a:t>NEWT 10-stack QC: </a:t>
            </a:r>
          </a:p>
          <a:p>
            <a:pPr lvl="1"/>
            <a:r>
              <a:rPr lang="en-US" smtClean="0"/>
              <a:t>Cycle #1) 0.150 mm; #2) 0.147 mm; #3) 0.146 mm; </a:t>
            </a:r>
          </a:p>
          <a:p>
            <a:pPr lvl="1"/>
            <a:r>
              <a:rPr lang="en-US" smtClean="0"/>
              <a:t>Mean 0.148 mm</a:t>
            </a:r>
          </a:p>
          <a:p>
            <a:r>
              <a:rPr lang="en-US" smtClean="0"/>
              <a:t>LBNL 10-stack verification QC:</a:t>
            </a:r>
          </a:p>
          <a:p>
            <a:pPr lvl="1"/>
            <a:r>
              <a:rPr lang="en-US" smtClean="0"/>
              <a:t>Cycle #1) 0.150 mm; #2) 0.147 mm; #3) 0.146 mm; </a:t>
            </a:r>
          </a:p>
          <a:p>
            <a:pPr lvl="1"/>
            <a:r>
              <a:rPr lang="en-US" smtClean="0"/>
              <a:t>Mean 0.148 mm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9618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P43OL1098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537025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0.850</a:t>
                      </a:r>
                      <a:r>
                        <a:rPr lang="en-US" sz="2000" baseline="0" dirty="0"/>
                        <a:t> ± 0.001</a:t>
                      </a:r>
                      <a:r>
                        <a:rPr lang="en-US" sz="2000" dirty="0"/>
                        <a:t> mm (LBNL)</a:t>
                      </a:r>
                      <a:r>
                        <a:rPr lang="en-US" sz="2000" baseline="30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53.8%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18.9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353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246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570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690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smtClean="0"/>
              <a:t>As-received, </a:t>
            </a:r>
            <a:r>
              <a:rPr lang="en-US" dirty="0"/>
              <a:t>all LBNL respooling data</a:t>
            </a:r>
            <a:r>
              <a:rPr lang="en-US" dirty="0" smtClean="0"/>
              <a:t>; </a:t>
            </a:r>
            <a:r>
              <a:rPr lang="en-US" dirty="0"/>
              <a:t>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9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267780"/>
            <a:ext cx="8638781" cy="4322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P43OL1098 – Wire Parameters</a:t>
            </a:r>
            <a:br>
              <a:rPr lang="en-US" dirty="0" smtClean="0"/>
            </a:br>
            <a:r>
              <a:rPr lang="en-US" dirty="0" smtClean="0"/>
              <a:t>Supplier (S) and Verification (V) </a:t>
            </a:r>
            <a:r>
              <a:rPr lang="en-US" i="1" dirty="0" smtClean="0"/>
              <a:t>I</a:t>
            </a:r>
            <a:r>
              <a:rPr lang="en-US" baseline="-25000" dirty="0" smtClean="0"/>
              <a:t>C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2000" y="4709146"/>
            <a:ext cx="1582586" cy="881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Number of spools from that billet used in the cable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267780"/>
            <a:ext cx="8638781" cy="4322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P43OL1098 </a:t>
            </a:r>
            <a:r>
              <a:rPr lang="en-US" dirty="0"/>
              <a:t>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dirty="0" smtClean="0"/>
              <a:t>RRR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Number of spools from that billet used in the cable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2000" y="4709146"/>
            <a:ext cx="1582586" cy="881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P43OL1098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28647" y="1965976"/>
          <a:ext cx="8549547" cy="3295907"/>
        </p:xfrm>
        <a:graphic>
          <a:graphicData uri="http://schemas.openxmlformats.org/drawingml/2006/table">
            <a:tbl>
              <a:tblPr/>
              <a:tblGrid>
                <a:gridCol w="675693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737488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834015">
                  <a:extLst>
                    <a:ext uri="{9D8B030D-6E8A-4147-A177-3AD203B41FA5}">
                      <a16:colId xmlns:a16="http://schemas.microsoft.com/office/drawing/2014/main" val="3077008543"/>
                    </a:ext>
                  </a:extLst>
                </a:gridCol>
                <a:gridCol w="1834015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158325">
                  <a:extLst>
                    <a:ext uri="{9D8B030D-6E8A-4147-A177-3AD203B41FA5}">
                      <a16:colId xmlns:a16="http://schemas.microsoft.com/office/drawing/2014/main" val="58417546"/>
                    </a:ext>
                  </a:extLst>
                </a:gridCol>
                <a:gridCol w="1310011">
                  <a:extLst>
                    <a:ext uri="{9D8B030D-6E8A-4147-A177-3AD203B41FA5}">
                      <a16:colId xmlns:a16="http://schemas.microsoft.com/office/drawing/2014/main" val="1410348624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Units from Billet (Spool)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Major </a:t>
                      </a:r>
                      <a:r>
                        <a:rPr lang="en-US" sz="1400" b="1" u="sng" dirty="0" smtClean="0">
                          <a:latin typeface="Times New Roman" panose="02020603050405020304" pitchFamily="18" charset="0"/>
                        </a:rPr>
                        <a:t>(Minor) 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Edge RRR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latin typeface="Times New Roman" panose="02020603050405020304" pitchFamily="18" charset="0"/>
                        </a:rPr>
                        <a:t>Straight Section 1 (2) RRR</a:t>
                      </a:r>
                      <a:endParaRPr lang="en-US" sz="14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P43OL1098AE03E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PO08S00192A03U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10 (10)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LRLK180509ALC1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328 </a:t>
                      </a:r>
                      <a:r>
                        <a:rPr lang="en-US" sz="1400" b="0" i="1" dirty="0" smtClean="0"/>
                        <a:t>(254)</a:t>
                      </a:r>
                      <a:endParaRPr lang="en-US" sz="1400" b="0" i="1" dirty="0"/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331 (344)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P43OL1098AE15E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PO08S00192A03U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10 (10)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/>
                        <a:t>LRLK180509ALC1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317 (274)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373 (368)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P43OL1098AE19E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PO08S00207A02U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15 (15)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/>
                        <a:t>LRLK180509ALC1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389 (283)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422 (452)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P43OL1098AE45E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PO08S00214A03U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15 (15)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/>
                        <a:t>LRLK180509ALC1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413 (328)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412 (425)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4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P43OL1098AE47E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PO08S00214A03U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15 (15)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LRLK180509ALC1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447 (352)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/>
                        <a:t>445 (447)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8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P43OL1090 / Coil 109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6679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P43OL1098 – Extracted Strand 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70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91" y="779121"/>
            <a:ext cx="6098033" cy="44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095" y="5142040"/>
            <a:ext cx="6034975" cy="13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P43OL1098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4B4CDB-F8FD-944D-8C26-619ADA7AE6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8608" y="1349269"/>
          <a:ext cx="8389589" cy="4504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61">
                  <a:extLst>
                    <a:ext uri="{9D8B030D-6E8A-4147-A177-3AD203B41FA5}">
                      <a16:colId xmlns:a16="http://schemas.microsoft.com/office/drawing/2014/main" val="301755341"/>
                    </a:ext>
                  </a:extLst>
                </a:gridCol>
                <a:gridCol w="979704">
                  <a:extLst>
                    <a:ext uri="{9D8B030D-6E8A-4147-A177-3AD203B41FA5}">
                      <a16:colId xmlns:a16="http://schemas.microsoft.com/office/drawing/2014/main" val="1703927032"/>
                    </a:ext>
                  </a:extLst>
                </a:gridCol>
                <a:gridCol w="979704">
                  <a:extLst>
                    <a:ext uri="{9D8B030D-6E8A-4147-A177-3AD203B41FA5}">
                      <a16:colId xmlns:a16="http://schemas.microsoft.com/office/drawing/2014/main" val="928694949"/>
                    </a:ext>
                  </a:extLst>
                </a:gridCol>
                <a:gridCol w="979704">
                  <a:extLst>
                    <a:ext uri="{9D8B030D-6E8A-4147-A177-3AD203B41FA5}">
                      <a16:colId xmlns:a16="http://schemas.microsoft.com/office/drawing/2014/main" val="1674532206"/>
                    </a:ext>
                  </a:extLst>
                </a:gridCol>
                <a:gridCol w="979704">
                  <a:extLst>
                    <a:ext uri="{9D8B030D-6E8A-4147-A177-3AD203B41FA5}">
                      <a16:colId xmlns:a16="http://schemas.microsoft.com/office/drawing/2014/main" val="1594011542"/>
                    </a:ext>
                  </a:extLst>
                </a:gridCol>
                <a:gridCol w="979704">
                  <a:extLst>
                    <a:ext uri="{9D8B030D-6E8A-4147-A177-3AD203B41FA5}">
                      <a16:colId xmlns:a16="http://schemas.microsoft.com/office/drawing/2014/main" val="2167192940"/>
                    </a:ext>
                  </a:extLst>
                </a:gridCol>
                <a:gridCol w="979704">
                  <a:extLst>
                    <a:ext uri="{9D8B030D-6E8A-4147-A177-3AD203B41FA5}">
                      <a16:colId xmlns:a16="http://schemas.microsoft.com/office/drawing/2014/main" val="3605513849"/>
                    </a:ext>
                  </a:extLst>
                </a:gridCol>
                <a:gridCol w="979704">
                  <a:extLst>
                    <a:ext uri="{9D8B030D-6E8A-4147-A177-3AD203B41FA5}">
                      <a16:colId xmlns:a16="http://schemas.microsoft.com/office/drawing/2014/main" val="3862035094"/>
                    </a:ext>
                  </a:extLst>
                </a:gridCol>
              </a:tblGrid>
              <a:tr h="4775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Sample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No. of Units from Billet (Spool)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(15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(14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(13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200" baseline="-25000" dirty="0" err="1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(12 T)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RRR (20 K)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RRR IEC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613108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PO08S00207A02U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/>
                        <a:t>15 (15)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366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366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461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569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569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694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691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224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252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43551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PO08S00214A03U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/>
                        <a:t>15 (15)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386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387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561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591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712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708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218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244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71788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P43OL1098AE27E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PO08S00207A02U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/>
                        <a:t>15 (15)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373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384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476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569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581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684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701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195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216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167737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P43OL1098AE42E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PO08S00214A03U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/>
                        <a:t>15 (15)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377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377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471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572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572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177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193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700579"/>
                  </a:ext>
                </a:extLst>
              </a:tr>
              <a:tr h="728288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P43OL1098AE47E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PO08S00214A03U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/>
                        <a:t>15 (15)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376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376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576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572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696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687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183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204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16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1819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5310"/>
            <a:ext cx="7918450" cy="47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Requirements in 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1.9 K SSL intercept </a:t>
            </a:r>
            <a:r>
              <a:rPr lang="en-US" dirty="0" smtClean="0">
                <a:solidFill>
                  <a:schemeClr val="tx1"/>
                </a:solidFill>
              </a:rPr>
              <a:t>15.08 </a:t>
            </a:r>
            <a:r>
              <a:rPr lang="en-US" dirty="0">
                <a:solidFill>
                  <a:schemeClr val="tx1"/>
                </a:solidFill>
              </a:rPr>
              <a:t>T, </a:t>
            </a:r>
            <a:r>
              <a:rPr lang="en-US" dirty="0" smtClean="0">
                <a:solidFill>
                  <a:schemeClr val="tx1"/>
                </a:solidFill>
              </a:rPr>
              <a:t>22.18 </a:t>
            </a:r>
            <a:r>
              <a:rPr lang="en-US" dirty="0">
                <a:solidFill>
                  <a:schemeClr val="tx1"/>
                </a:solidFill>
              </a:rPr>
              <a:t>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Operating point at </a:t>
            </a:r>
            <a:r>
              <a:rPr lang="en-US" dirty="0" smtClean="0">
                <a:solidFill>
                  <a:schemeClr val="tx1"/>
                </a:solidFill>
              </a:rPr>
              <a:t>74.3% </a:t>
            </a:r>
            <a:r>
              <a:rPr lang="en-US" dirty="0">
                <a:solidFill>
                  <a:schemeClr val="tx1"/>
                </a:solidFill>
              </a:rPr>
              <a:t>SSL </a:t>
            </a:r>
            <a:r>
              <a:rPr lang="en-US" dirty="0">
                <a:solidFill>
                  <a:srgbClr val="C00000"/>
                </a:solidFill>
              </a:rPr>
              <a:t>(&lt; 80%)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SSL crosses </a:t>
            </a:r>
            <a:r>
              <a:rPr lang="en-US" dirty="0" smtClean="0">
                <a:solidFill>
                  <a:schemeClr val="tx1"/>
                </a:solidFill>
              </a:rPr>
              <a:t>11.4 </a:t>
            </a:r>
            <a:r>
              <a:rPr lang="en-US" dirty="0">
                <a:solidFill>
                  <a:schemeClr val="tx1"/>
                </a:solidFill>
              </a:rPr>
              <a:t>T, </a:t>
            </a: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@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CS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7.2 </a:t>
            </a:r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rgbClr val="C00000"/>
                </a:solidFill>
              </a:rPr>
              <a:t>(&gt; 6.1 K)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CS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OP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5.3 </a:t>
            </a:r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rgbClr val="C00000"/>
                </a:solidFill>
              </a:rPr>
              <a:t>(4.2 K)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Cable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at 11.4 T = </a:t>
            </a:r>
            <a:r>
              <a:rPr lang="en-US" dirty="0" smtClean="0">
                <a:solidFill>
                  <a:schemeClr val="tx1"/>
                </a:solidFill>
              </a:rPr>
              <a:t>42.29 </a:t>
            </a:r>
            <a:r>
              <a:rPr lang="en-US" dirty="0">
                <a:solidFill>
                  <a:schemeClr val="tx1"/>
                </a:solidFill>
              </a:rPr>
              <a:t>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16.5 </a:t>
            </a:r>
            <a:r>
              <a:rPr lang="en-US" dirty="0">
                <a:solidFill>
                  <a:schemeClr val="tx1"/>
                </a:solidFill>
              </a:rPr>
              <a:t>kA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OP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38.9% </a:t>
            </a:r>
            <a:r>
              <a:rPr lang="en-US" dirty="0">
                <a:solidFill>
                  <a:schemeClr val="tx1"/>
                </a:solidFill>
              </a:rPr>
              <a:t>Cable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48292" y="5532097"/>
            <a:ext cx="484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RECOMMENDATION: PROCEED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29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Vector 464234 – signed and closed by QA (Jan Szal) on 2018 03 22</a:t>
            </a:r>
          </a:p>
          <a:p>
            <a:r>
              <a:rPr lang="en-US" smtClean="0"/>
              <a:t>Vector 464342 – signed and closed by QA (Tim McKenna) on 2018 09 19</a:t>
            </a:r>
          </a:p>
          <a:p>
            <a:r>
              <a:rPr lang="en-US" smtClean="0"/>
              <a:t>P6 Milestone “HO: RQD Finish UL Cable Fab (001)” on 2018 09 14</a:t>
            </a:r>
          </a:p>
          <a:p>
            <a:r>
              <a:rPr lang="en-US" smtClean="0"/>
              <a:t>Interface: 302.2.04 acknowledged receipt of insulated cable on 2018 05 15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650442"/>
              </p:ext>
            </p:extLst>
          </p:nvPr>
        </p:nvGraphicFramePr>
        <p:xfrm>
          <a:off x="228600" y="1045642"/>
          <a:ext cx="8754970" cy="2120284"/>
        </p:xfrm>
        <a:graphic>
          <a:graphicData uri="http://schemas.openxmlformats.org/drawingml/2006/table">
            <a:tbl>
              <a:tblPr firstRow="1"/>
              <a:tblGrid>
                <a:gridCol w="1238930">
                  <a:extLst>
                    <a:ext uri="{9D8B030D-6E8A-4147-A177-3AD203B41FA5}">
                      <a16:colId xmlns:a16="http://schemas.microsoft.com/office/drawing/2014/main" val="282391787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67007386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50608244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703907328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06190548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20293217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01771235"/>
                    </a:ext>
                  </a:extLst>
                </a:gridCol>
              </a:tblGrid>
              <a:tr h="6387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SSL field</a:t>
                      </a:r>
                    </a:p>
                    <a:p>
                      <a:pPr algn="ctr"/>
                      <a:r>
                        <a:rPr lang="en-US" dirty="0"/>
                        <a:t>(T)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SSL current</a:t>
                      </a:r>
                    </a:p>
                    <a:p>
                      <a:pPr algn="ctr"/>
                      <a:r>
                        <a:rPr lang="en-US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i="1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</a:t>
                      </a:r>
                      <a:r>
                        <a:rPr lang="en-US" i="1" dirty="0"/>
                        <a:t>I</a:t>
                      </a:r>
                      <a:r>
                        <a:rPr lang="en-US" baseline="-25000" dirty="0"/>
                        <a:t>SSL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T margin</a:t>
                      </a:r>
                    </a:p>
                    <a:p>
                      <a:pPr algn="ctr"/>
                      <a:r>
                        <a:rPr lang="en-US" dirty="0"/>
                        <a:t>(K)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Cable </a:t>
                      </a:r>
                      <a:r>
                        <a:rPr lang="en-US" i="1" dirty="0"/>
                        <a:t>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i="1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</a:t>
                      </a:r>
                      <a:r>
                        <a:rPr lang="en-US" i="1" dirty="0"/>
                        <a:t>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44961"/>
                  </a:ext>
                </a:extLst>
              </a:tr>
              <a:tr h="3700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QXFA109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14.94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21.95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75.0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40.57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40.6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19660"/>
                  </a:ext>
                </a:extLst>
              </a:tr>
              <a:tr h="3700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QXFA110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15.19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22.34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73.7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43.19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38.1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5317"/>
                  </a:ext>
                </a:extLst>
              </a:tr>
              <a:tr h="3700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QXFA202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15.49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22.82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72.2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45.78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36.0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49089"/>
                  </a:ext>
                </a:extLst>
              </a:tr>
              <a:tr h="3700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QXFA111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15.08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22.18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74.3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42.29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38.9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7B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46844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8292" y="5532097"/>
            <a:ext cx="484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RECOMMENDATION: PROCEED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89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P43OL1090 – Cable Date, 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Manufacture Date</a:t>
            </a:r>
          </a:p>
          <a:p>
            <a:pPr lvl="1"/>
            <a:r>
              <a:rPr lang="en-US" dirty="0" smtClean="0"/>
              <a:t>2017 10 27 (Production run)</a:t>
            </a:r>
          </a:p>
          <a:p>
            <a:r>
              <a:rPr lang="en-US" dirty="0" smtClean="0"/>
              <a:t>Cable Length:</a:t>
            </a:r>
          </a:p>
          <a:p>
            <a:pPr lvl="1"/>
            <a:r>
              <a:rPr lang="en-US" dirty="0" smtClean="0"/>
              <a:t>455 m (LBNL, fabricated, including LBNL samples)</a:t>
            </a:r>
          </a:p>
          <a:p>
            <a:pPr lvl="1"/>
            <a:r>
              <a:rPr lang="en-US" dirty="0" smtClean="0"/>
              <a:t>443 m (Measured by FNAL)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P43OL1090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" dirty="0"/>
              <a:t>PO08S00157A01U x 4 ULs, </a:t>
            </a:r>
          </a:p>
          <a:p>
            <a:pPr lvl="1"/>
            <a:r>
              <a:rPr lang="pl" dirty="0"/>
              <a:t>PO08S00147A02U x 1 ULs, </a:t>
            </a:r>
          </a:p>
          <a:p>
            <a:pPr lvl="1"/>
            <a:r>
              <a:rPr lang="pl" dirty="0"/>
              <a:t>PO08S00162A03U x 1 ULs, </a:t>
            </a:r>
          </a:p>
          <a:p>
            <a:pPr lvl="1"/>
            <a:r>
              <a:rPr lang="pl" dirty="0"/>
              <a:t>PO08S00080A04U x 2 ULs, </a:t>
            </a:r>
          </a:p>
          <a:p>
            <a:pPr lvl="1"/>
            <a:r>
              <a:rPr lang="pl" dirty="0"/>
              <a:t>PO08S00110A01U x 5 ULs, </a:t>
            </a:r>
          </a:p>
          <a:p>
            <a:pPr lvl="1"/>
            <a:r>
              <a:rPr lang="pl" dirty="0"/>
              <a:t>PO08S00147A01U x 2 ULs, </a:t>
            </a:r>
          </a:p>
          <a:p>
            <a:pPr lvl="1"/>
            <a:r>
              <a:rPr lang="pl" dirty="0"/>
              <a:t>PO08S00147A03U x 5 ULs, </a:t>
            </a:r>
          </a:p>
          <a:p>
            <a:pPr lvl="1"/>
            <a:r>
              <a:rPr lang="pl" dirty="0"/>
              <a:t>PO08S00147A05U x 2 ULs, </a:t>
            </a:r>
          </a:p>
          <a:p>
            <a:pPr lvl="1"/>
            <a:r>
              <a:rPr lang="pl" dirty="0"/>
              <a:t>PO08S00147A06U x 4 ULs, </a:t>
            </a:r>
          </a:p>
          <a:p>
            <a:pPr lvl="1"/>
            <a:r>
              <a:rPr lang="pl" dirty="0"/>
              <a:t>PO08S00152A01U x 1 ULs, </a:t>
            </a:r>
          </a:p>
          <a:p>
            <a:pPr lvl="1"/>
            <a:r>
              <a:rPr lang="pl" dirty="0"/>
              <a:t>PO08S00155A02U x 4 ULs, </a:t>
            </a:r>
          </a:p>
          <a:p>
            <a:pPr lvl="1"/>
            <a:r>
              <a:rPr lang="pl" dirty="0"/>
              <a:t>PO08S00156A02U x 3 ULs, </a:t>
            </a:r>
          </a:p>
          <a:p>
            <a:pPr lvl="1"/>
            <a:r>
              <a:rPr lang="pl" dirty="0"/>
              <a:t>PO08S00162A04U x 4 ULs, </a:t>
            </a:r>
          </a:p>
          <a:p>
            <a:pPr lvl="1"/>
            <a:r>
              <a:rPr lang="pl" dirty="0"/>
              <a:t>PO08S00162A05U x 2 ULs, 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120L55A7322313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Review of MQXFA03 Coils and Shims – 2019 03 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114805" y="1417342"/>
            <a:ext cx="182878" cy="32003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5181" y="28328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8 billets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8946e33d-fd2f-4ae4-8ee9-d90c129cdf9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39319</TotalTime>
  <Words>4385</Words>
  <Application>Microsoft Office PowerPoint</Application>
  <PresentationFormat>On-screen Show (4:3)</PresentationFormat>
  <Paragraphs>1152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Times New Roman</vt:lpstr>
      <vt:lpstr>Wingdings</vt:lpstr>
      <vt:lpstr>Thème Office</vt:lpstr>
      <vt:lpstr>Magnets 302.2.02 and 03 –  Strand Procurement and Testing Cable Fabrication </vt:lpstr>
      <vt:lpstr>Outline</vt:lpstr>
      <vt:lpstr>Cable Summary</vt:lpstr>
      <vt:lpstr>Wire Summary</vt:lpstr>
      <vt:lpstr>Strand Procured by LARP and Supplier’s QC</vt:lpstr>
      <vt:lpstr>Billets in the LARP production run</vt:lpstr>
      <vt:lpstr>P43OL1090 / Coil 109</vt:lpstr>
      <vt:lpstr>P43OL1090 – Cable Date, Lengths</vt:lpstr>
      <vt:lpstr>P43OL1090 – Strand and SS Core ID</vt:lpstr>
      <vt:lpstr>P43OL1090 Respooling Wire Diameter</vt:lpstr>
      <vt:lpstr>P43OL1090 – Cable QC Data Summary</vt:lpstr>
      <vt:lpstr>PowerPoint Presentation</vt:lpstr>
      <vt:lpstr>PowerPoint Presentation</vt:lpstr>
      <vt:lpstr>PowerPoint Presentation</vt:lpstr>
      <vt:lpstr>PowerPoint Presentation</vt:lpstr>
      <vt:lpstr>P43OL1090 – Braiding</vt:lpstr>
      <vt:lpstr>P43OL1090 – Wire Parameters</vt:lpstr>
      <vt:lpstr>P43OL1090 – Wire Parameters Supplier (S) and Verification (V) IC Data</vt:lpstr>
      <vt:lpstr>P43OL1090 – Wire Parameters Supplier (S) and Verification (V) RRR Data</vt:lpstr>
      <vt:lpstr>P43OL1090 – Extracted Strand RRR</vt:lpstr>
      <vt:lpstr>P43OL1090 – Witness Samples</vt:lpstr>
      <vt:lpstr>SSL</vt:lpstr>
      <vt:lpstr>SSL</vt:lpstr>
      <vt:lpstr>P43OL1091 / Coil 110</vt:lpstr>
      <vt:lpstr>P43OL1091 – Cable Date, Lengths</vt:lpstr>
      <vt:lpstr>P43OL1091 – Strand and SS Core ID</vt:lpstr>
      <vt:lpstr>P43OL1091 Respooling Wire Diameter</vt:lpstr>
      <vt:lpstr>P43OL1091 – QC Data Summary</vt:lpstr>
      <vt:lpstr>PowerPoint Presentation</vt:lpstr>
      <vt:lpstr>PowerPoint Presentation</vt:lpstr>
      <vt:lpstr>PowerPoint Presentation</vt:lpstr>
      <vt:lpstr>P43OL1091 – Braiding</vt:lpstr>
      <vt:lpstr>P43OL1091 – Wire Parameters</vt:lpstr>
      <vt:lpstr>P43OL1091 – Wire Parameters Supplier (S) and Verification (V) IC Data</vt:lpstr>
      <vt:lpstr>P43OL1091 – Wire Parameters Supplier (S) and Verification (V) RRR Data</vt:lpstr>
      <vt:lpstr>P43OL1091 – Extracted Strand RRR</vt:lpstr>
      <vt:lpstr>P43OL1091 – Witness Samples</vt:lpstr>
      <vt:lpstr>SSL</vt:lpstr>
      <vt:lpstr>SSL</vt:lpstr>
      <vt:lpstr>P43OL1092 / Coil 202</vt:lpstr>
      <vt:lpstr>P43OL1092 – Cable Date, Lengths</vt:lpstr>
      <vt:lpstr>P43OL1092 – Strand and SS Core ID</vt:lpstr>
      <vt:lpstr>P43OL1092 Respooling Wire Diameter</vt:lpstr>
      <vt:lpstr>P43OL1092 – QC Data Summary</vt:lpstr>
      <vt:lpstr>PowerPoint Presentation</vt:lpstr>
      <vt:lpstr>PowerPoint Presentation</vt:lpstr>
      <vt:lpstr>PowerPoint Presentation</vt:lpstr>
      <vt:lpstr>PowerPoint Presentation</vt:lpstr>
      <vt:lpstr>P43OL1092 – Braiding</vt:lpstr>
      <vt:lpstr>P43OL1092 – Wire Parameters</vt:lpstr>
      <vt:lpstr>P43OL1092 – Wire Parameters Supplier (S) and Verification (V) IC Data</vt:lpstr>
      <vt:lpstr>P43OL1092 – Wire Parameters Supplier (S) and Verification (V) RRR Data</vt:lpstr>
      <vt:lpstr>P43OL1092 – Extracted Strand RRR</vt:lpstr>
      <vt:lpstr>P43OL1092 – Witness Samples</vt:lpstr>
      <vt:lpstr>SSL</vt:lpstr>
      <vt:lpstr>SSL</vt:lpstr>
      <vt:lpstr>P43OL1098 / Coil 111</vt:lpstr>
      <vt:lpstr>P43OL1098 – Cable Date, Lengths</vt:lpstr>
      <vt:lpstr>P43OL1098 – Strand and SS Core ID</vt:lpstr>
      <vt:lpstr>P43OL1098 Respooling Wire Diameter</vt:lpstr>
      <vt:lpstr>P43OL1098 – QC Data Summary</vt:lpstr>
      <vt:lpstr>PowerPoint Presentation</vt:lpstr>
      <vt:lpstr>PowerPoint Presentation</vt:lpstr>
      <vt:lpstr>PowerPoint Presentation</vt:lpstr>
      <vt:lpstr>P43OL1098 – Braiding</vt:lpstr>
      <vt:lpstr>P43OL1098 – Wire Parameters</vt:lpstr>
      <vt:lpstr>P43OL1098 – Wire Parameters Supplier (S) and Verification (V) IC Data</vt:lpstr>
      <vt:lpstr>P43OL1098 – Wire Parameters Supplier (S) and Verification (V) RRR Data</vt:lpstr>
      <vt:lpstr>P43OL1098 – Extracted Strand RRR</vt:lpstr>
      <vt:lpstr>P43OL1098 – Extracted Strand HT</vt:lpstr>
      <vt:lpstr>P43OL1098 – Witness Samples</vt:lpstr>
      <vt:lpstr>SSL</vt:lpstr>
      <vt:lpstr>SSL</vt:lpstr>
      <vt:lpstr>QA</vt:lpstr>
      <vt:lpstr>Summary of Data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Ian Pong</cp:lastModifiedBy>
  <cp:revision>980</cp:revision>
  <cp:lastPrinted>2019-03-08T19:01:54Z</cp:lastPrinted>
  <dcterms:created xsi:type="dcterms:W3CDTF">2016-03-23T12:58:39Z</dcterms:created>
  <dcterms:modified xsi:type="dcterms:W3CDTF">2019-03-14T17:35:58Z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