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96" r:id="rId3"/>
    <p:sldId id="290" r:id="rId4"/>
    <p:sldId id="295" r:id="rId5"/>
    <p:sldId id="301" r:id="rId6"/>
    <p:sldId id="303" r:id="rId7"/>
    <p:sldId id="289" r:id="rId8"/>
    <p:sldId id="312" r:id="rId9"/>
    <p:sldId id="272" r:id="rId10"/>
    <p:sldId id="274" r:id="rId11"/>
    <p:sldId id="284" r:id="rId12"/>
    <p:sldId id="313" r:id="rId13"/>
    <p:sldId id="264" r:id="rId14"/>
    <p:sldId id="309" r:id="rId15"/>
    <p:sldId id="265" r:id="rId16"/>
    <p:sldId id="306" r:id="rId17"/>
    <p:sldId id="307" r:id="rId18"/>
    <p:sldId id="268" r:id="rId19"/>
    <p:sldId id="269" r:id="rId20"/>
    <p:sldId id="270" r:id="rId21"/>
    <p:sldId id="293" r:id="rId22"/>
    <p:sldId id="318" r:id="rId23"/>
    <p:sldId id="314" r:id="rId24"/>
    <p:sldId id="315" r:id="rId25"/>
    <p:sldId id="316" r:id="rId26"/>
    <p:sldId id="31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4A1002-250B-462C-B231-90B7658F6B3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15C82F2B-FA5E-4AA4-9E89-2C42F200D7CD}">
      <dgm:prSet phldrT="[Text]"/>
      <dgm:spPr/>
      <dgm:t>
        <a:bodyPr/>
        <a:lstStyle/>
        <a:p>
          <a:pPr algn="l"/>
          <a:r>
            <a:rPr lang="en-US" dirty="0" smtClean="0">
              <a:solidFill>
                <a:srgbClr val="00B050"/>
              </a:solidFill>
              <a:latin typeface="Calibri" pitchFamily="34" charset="0"/>
            </a:rPr>
            <a:t>LONI_OSG1</a:t>
          </a:r>
          <a:endParaRPr lang="en-US" dirty="0">
            <a:solidFill>
              <a:srgbClr val="00B050"/>
            </a:solidFill>
            <a:latin typeface="Calibri" pitchFamily="34" charset="0"/>
          </a:endParaRPr>
        </a:p>
      </dgm:t>
    </dgm:pt>
    <dgm:pt modelId="{247A6A78-92E4-4EED-ACCE-466BFDE5F13F}" type="parTrans" cxnId="{AB2F6FE8-C2EB-45F9-9E73-5442096C3A06}">
      <dgm:prSet/>
      <dgm:spPr/>
      <dgm:t>
        <a:bodyPr/>
        <a:lstStyle/>
        <a:p>
          <a:pPr algn="ctr"/>
          <a:endParaRPr lang="en-US"/>
        </a:p>
      </dgm:t>
    </dgm:pt>
    <dgm:pt modelId="{71A7F80D-B9B7-47AF-B9C1-6B37EEACD881}" type="sibTrans" cxnId="{AB2F6FE8-C2EB-45F9-9E73-5442096C3A06}">
      <dgm:prSet/>
      <dgm:spPr/>
      <dgm:t>
        <a:bodyPr/>
        <a:lstStyle/>
        <a:p>
          <a:pPr algn="ctr"/>
          <a:endParaRPr lang="en-US"/>
        </a:p>
      </dgm:t>
    </dgm:pt>
    <dgm:pt modelId="{EB6DCCC7-D7AC-4C3C-828A-333AAA75FE19}">
      <dgm:prSet phldrT="[Text]"/>
      <dgm:spPr/>
      <dgm:t>
        <a:bodyPr/>
        <a:lstStyle/>
        <a:p>
          <a:pPr algn="l"/>
          <a:r>
            <a:rPr lang="en-US" dirty="0" smtClean="0">
              <a:solidFill>
                <a:srgbClr val="085797"/>
              </a:solidFill>
              <a:latin typeface="Calibri" pitchFamily="34" charset="0"/>
            </a:rPr>
            <a:t>LONI_OSG3</a:t>
          </a:r>
          <a:endParaRPr lang="en-US" dirty="0">
            <a:solidFill>
              <a:srgbClr val="085797"/>
            </a:solidFill>
            <a:latin typeface="Calibri" pitchFamily="34" charset="0"/>
          </a:endParaRPr>
        </a:p>
      </dgm:t>
    </dgm:pt>
    <dgm:pt modelId="{4FDC77EB-2712-483C-AD71-1944993F5C58}" type="parTrans" cxnId="{F156B288-DE09-4A49-9D55-1AFF169686F3}">
      <dgm:prSet/>
      <dgm:spPr/>
      <dgm:t>
        <a:bodyPr/>
        <a:lstStyle/>
        <a:p>
          <a:pPr algn="ctr"/>
          <a:endParaRPr lang="en-US"/>
        </a:p>
      </dgm:t>
    </dgm:pt>
    <dgm:pt modelId="{468B5DAE-72A9-4888-AA01-80E81D108898}" type="sibTrans" cxnId="{F156B288-DE09-4A49-9D55-1AFF169686F3}">
      <dgm:prSet/>
      <dgm:spPr/>
      <dgm:t>
        <a:bodyPr/>
        <a:lstStyle/>
        <a:p>
          <a:pPr algn="ctr"/>
          <a:endParaRPr lang="en-US"/>
        </a:p>
      </dgm:t>
    </dgm:pt>
    <dgm:pt modelId="{D566A7B4-171A-4C52-8EA6-ABEAA7711584}">
      <dgm:prSet phldrT="[Text]"/>
      <dgm:spPr/>
      <dgm:t>
        <a:bodyPr/>
        <a:lstStyle/>
        <a:p>
          <a:pPr algn="l"/>
          <a:r>
            <a:rPr lang="en-US" dirty="0" smtClean="0">
              <a:latin typeface="Calibri" pitchFamily="34" charset="0"/>
            </a:rPr>
            <a:t>LONI_OSG4</a:t>
          </a:r>
          <a:endParaRPr lang="en-US" dirty="0">
            <a:latin typeface="Calibri" pitchFamily="34" charset="0"/>
          </a:endParaRPr>
        </a:p>
      </dgm:t>
    </dgm:pt>
    <dgm:pt modelId="{26775D46-9960-4CE3-A501-E308529CCA15}" type="parTrans" cxnId="{149CA33E-0CBA-48C3-BF0C-2E6841CA79C3}">
      <dgm:prSet/>
      <dgm:spPr/>
      <dgm:t>
        <a:bodyPr/>
        <a:lstStyle/>
        <a:p>
          <a:pPr algn="ctr"/>
          <a:endParaRPr lang="en-US"/>
        </a:p>
      </dgm:t>
    </dgm:pt>
    <dgm:pt modelId="{CC676A21-E62D-4339-AC87-39B7203D34CA}" type="sibTrans" cxnId="{149CA33E-0CBA-48C3-BF0C-2E6841CA79C3}">
      <dgm:prSet/>
      <dgm:spPr/>
      <dgm:t>
        <a:bodyPr/>
        <a:lstStyle/>
        <a:p>
          <a:pPr algn="ctr"/>
          <a:endParaRPr lang="en-US"/>
        </a:p>
      </dgm:t>
    </dgm:pt>
    <dgm:pt modelId="{2CD41F10-D442-48BE-8185-9D62AB5A2ED1}">
      <dgm:prSet phldrT="[Text]"/>
      <dgm:spPr/>
      <dgm:t>
        <a:bodyPr/>
        <a:lstStyle/>
        <a:p>
          <a:pPr algn="l"/>
          <a:r>
            <a:rPr lang="en-US" dirty="0" smtClean="0">
              <a:solidFill>
                <a:srgbClr val="085797"/>
              </a:solidFill>
              <a:latin typeface="Calibri" pitchFamily="34" charset="0"/>
            </a:rPr>
            <a:t>In planning</a:t>
          </a:r>
          <a:endParaRPr lang="en-US" dirty="0">
            <a:solidFill>
              <a:srgbClr val="085797"/>
            </a:solidFill>
            <a:latin typeface="Calibri" pitchFamily="34" charset="0"/>
          </a:endParaRPr>
        </a:p>
      </dgm:t>
    </dgm:pt>
    <dgm:pt modelId="{AE20FEE5-88DE-4FB2-9FE0-7FDEA1E3B15E}" type="parTrans" cxnId="{6C103388-DFFD-4E0B-AA23-163B6724C15F}">
      <dgm:prSet/>
      <dgm:spPr/>
      <dgm:t>
        <a:bodyPr/>
        <a:lstStyle/>
        <a:p>
          <a:endParaRPr lang="en-US"/>
        </a:p>
      </dgm:t>
    </dgm:pt>
    <dgm:pt modelId="{F5008337-FABA-47E8-BED7-7AFCBB67F3FC}" type="sibTrans" cxnId="{6C103388-DFFD-4E0B-AA23-163B6724C15F}">
      <dgm:prSet/>
      <dgm:spPr/>
      <dgm:t>
        <a:bodyPr/>
        <a:lstStyle/>
        <a:p>
          <a:endParaRPr lang="en-US"/>
        </a:p>
      </dgm:t>
    </dgm:pt>
    <dgm:pt modelId="{F0EA0955-1C0D-4423-925C-286E375D0EA6}">
      <dgm:prSet phldrT="[Text]"/>
      <dgm:spPr/>
      <dgm:t>
        <a:bodyPr/>
        <a:lstStyle/>
        <a:p>
          <a:pPr algn="l"/>
          <a:r>
            <a:rPr lang="en-US" dirty="0" smtClean="0">
              <a:solidFill>
                <a:srgbClr val="00B050"/>
              </a:solidFill>
              <a:latin typeface="Calibri" pitchFamily="34" charset="0"/>
            </a:rPr>
            <a:t>Complete</a:t>
          </a:r>
          <a:endParaRPr lang="en-US" dirty="0">
            <a:solidFill>
              <a:srgbClr val="00B050"/>
            </a:solidFill>
            <a:latin typeface="Calibri" pitchFamily="34" charset="0"/>
          </a:endParaRPr>
        </a:p>
      </dgm:t>
    </dgm:pt>
    <dgm:pt modelId="{4C0AD24B-4953-4FB2-914E-49015E44C19B}" type="parTrans" cxnId="{FC83F07C-5BBA-4DCC-B9EF-E6430328AC59}">
      <dgm:prSet/>
      <dgm:spPr/>
      <dgm:t>
        <a:bodyPr/>
        <a:lstStyle/>
        <a:p>
          <a:endParaRPr lang="en-US"/>
        </a:p>
      </dgm:t>
    </dgm:pt>
    <dgm:pt modelId="{EF7E0E61-B0EB-4A01-8BAE-E8A2A45BBCAC}" type="sibTrans" cxnId="{FC83F07C-5BBA-4DCC-B9EF-E6430328AC59}">
      <dgm:prSet/>
      <dgm:spPr/>
      <dgm:t>
        <a:bodyPr/>
        <a:lstStyle/>
        <a:p>
          <a:endParaRPr lang="en-US"/>
        </a:p>
      </dgm:t>
    </dgm:pt>
    <dgm:pt modelId="{C7D93995-5604-415A-8D94-47C66B2910F6}">
      <dgm:prSet phldrT="[Text]"/>
      <dgm:spPr/>
      <dgm:t>
        <a:bodyPr/>
        <a:lstStyle/>
        <a:p>
          <a:pPr algn="l"/>
          <a:r>
            <a:rPr lang="en-US" dirty="0" smtClean="0">
              <a:latin typeface="Calibri" pitchFamily="34" charset="0"/>
            </a:rPr>
            <a:t>Upcoming</a:t>
          </a:r>
          <a:endParaRPr lang="en-US" dirty="0">
            <a:latin typeface="Calibri" pitchFamily="34" charset="0"/>
          </a:endParaRPr>
        </a:p>
      </dgm:t>
    </dgm:pt>
    <dgm:pt modelId="{F5CA6C15-CA38-445E-AD0B-7C1E87871EFB}" type="parTrans" cxnId="{4C43A059-578A-4378-8420-1F9400BC2FD9}">
      <dgm:prSet/>
      <dgm:spPr/>
      <dgm:t>
        <a:bodyPr/>
        <a:lstStyle/>
        <a:p>
          <a:endParaRPr lang="en-US"/>
        </a:p>
      </dgm:t>
    </dgm:pt>
    <dgm:pt modelId="{22C08D63-D895-4883-A33D-CA708B6DE3D3}" type="sibTrans" cxnId="{4C43A059-578A-4378-8420-1F9400BC2FD9}">
      <dgm:prSet/>
      <dgm:spPr/>
      <dgm:t>
        <a:bodyPr/>
        <a:lstStyle/>
        <a:p>
          <a:endParaRPr lang="en-US"/>
        </a:p>
      </dgm:t>
    </dgm:pt>
    <dgm:pt modelId="{51FF4117-4C2B-4718-89DC-A25D1543A317}">
      <dgm:prSet phldrT="[Text]"/>
      <dgm:spPr/>
      <dgm:t>
        <a:bodyPr/>
        <a:lstStyle/>
        <a:p>
          <a:pPr algn="l"/>
          <a:r>
            <a:rPr lang="en-US" dirty="0" smtClean="0">
              <a:latin typeface="Calibri" pitchFamily="34" charset="0"/>
            </a:rPr>
            <a:t>ULL or UNO?</a:t>
          </a:r>
          <a:endParaRPr lang="en-US" dirty="0">
            <a:latin typeface="Calibri" pitchFamily="34" charset="0"/>
          </a:endParaRPr>
        </a:p>
      </dgm:t>
    </dgm:pt>
    <dgm:pt modelId="{3AA057DE-0EF8-483C-8907-76F9026EA679}" type="parTrans" cxnId="{5372B00D-CE91-408B-A1AD-52B5923BE1CF}">
      <dgm:prSet/>
      <dgm:spPr/>
      <dgm:t>
        <a:bodyPr/>
        <a:lstStyle/>
        <a:p>
          <a:endParaRPr lang="en-US"/>
        </a:p>
      </dgm:t>
    </dgm:pt>
    <dgm:pt modelId="{9A5EDCBF-A604-4965-9BDB-7AA5F2CD0FD6}" type="sibTrans" cxnId="{5372B00D-CE91-408B-A1AD-52B5923BE1CF}">
      <dgm:prSet/>
      <dgm:spPr/>
      <dgm:t>
        <a:bodyPr/>
        <a:lstStyle/>
        <a:p>
          <a:endParaRPr lang="en-US"/>
        </a:p>
      </dgm:t>
    </dgm:pt>
    <dgm:pt modelId="{5275B4C3-BEED-42AE-B4A9-2E3755120F26}">
      <dgm:prSet phldrT="[Text]"/>
      <dgm:spPr/>
      <dgm:t>
        <a:bodyPr/>
        <a:lstStyle/>
        <a:p>
          <a:pPr algn="l"/>
          <a:r>
            <a:rPr lang="en-US" b="1" dirty="0" smtClean="0">
              <a:solidFill>
                <a:srgbClr val="D32C3B"/>
              </a:solidFill>
              <a:latin typeface="Calibri" pitchFamily="34" charset="0"/>
            </a:rPr>
            <a:t>Highly available</a:t>
          </a:r>
          <a:endParaRPr lang="en-US" b="1" dirty="0">
            <a:solidFill>
              <a:srgbClr val="D32C3B"/>
            </a:solidFill>
            <a:latin typeface="Calibri" pitchFamily="34" charset="0"/>
          </a:endParaRPr>
        </a:p>
      </dgm:t>
    </dgm:pt>
    <dgm:pt modelId="{DF1D6B20-74DE-46E4-A3EB-B92C9D31B193}" type="parTrans" cxnId="{57C4CC20-3DF8-4EF3-AA31-00C72F63F460}">
      <dgm:prSet/>
      <dgm:spPr/>
      <dgm:t>
        <a:bodyPr/>
        <a:lstStyle/>
        <a:p>
          <a:endParaRPr lang="en-US"/>
        </a:p>
      </dgm:t>
    </dgm:pt>
    <dgm:pt modelId="{E94389BD-562B-4A1E-8BF3-9E43C8E30635}" type="sibTrans" cxnId="{57C4CC20-3DF8-4EF3-AA31-00C72F63F460}">
      <dgm:prSet/>
      <dgm:spPr/>
      <dgm:t>
        <a:bodyPr/>
        <a:lstStyle/>
        <a:p>
          <a:endParaRPr lang="en-US"/>
        </a:p>
      </dgm:t>
    </dgm:pt>
    <dgm:pt modelId="{07A9563F-1CF8-463B-B2BC-16E938BC2C0F}" type="pres">
      <dgm:prSet presAssocID="{C84A1002-250B-462C-B231-90B7658F6B3A}" presName="Name0" presStyleCnt="0">
        <dgm:presLayoutVars>
          <dgm:dir/>
          <dgm:resizeHandles val="exact"/>
        </dgm:presLayoutVars>
      </dgm:prSet>
      <dgm:spPr/>
      <dgm:t>
        <a:bodyPr/>
        <a:lstStyle/>
        <a:p>
          <a:endParaRPr lang="en-US"/>
        </a:p>
      </dgm:t>
    </dgm:pt>
    <dgm:pt modelId="{235DC82A-46B5-4D24-A2F5-F0E52E8B4AA6}" type="pres">
      <dgm:prSet presAssocID="{C84A1002-250B-462C-B231-90B7658F6B3A}" presName="arrow" presStyleLbl="bgShp" presStyleIdx="0" presStyleCnt="1"/>
      <dgm:spPr/>
      <dgm:t>
        <a:bodyPr/>
        <a:lstStyle/>
        <a:p>
          <a:endParaRPr lang="en-US"/>
        </a:p>
      </dgm:t>
    </dgm:pt>
    <dgm:pt modelId="{A97F2E90-9D02-4667-8A1C-32D398149EFD}" type="pres">
      <dgm:prSet presAssocID="{C84A1002-250B-462C-B231-90B7658F6B3A}" presName="points" presStyleCnt="0"/>
      <dgm:spPr/>
    </dgm:pt>
    <dgm:pt modelId="{BDE86D59-701B-41E5-BA5D-C3C0ABCC2920}" type="pres">
      <dgm:prSet presAssocID="{15C82F2B-FA5E-4AA4-9E89-2C42F200D7CD}" presName="compositeA" presStyleCnt="0"/>
      <dgm:spPr/>
    </dgm:pt>
    <dgm:pt modelId="{314B53AB-41E8-46CD-B7A5-891CCC1AC2ED}" type="pres">
      <dgm:prSet presAssocID="{15C82F2B-FA5E-4AA4-9E89-2C42F200D7CD}" presName="textA" presStyleLbl="revTx" presStyleIdx="0" presStyleCnt="3">
        <dgm:presLayoutVars>
          <dgm:bulletEnabled val="1"/>
        </dgm:presLayoutVars>
      </dgm:prSet>
      <dgm:spPr/>
      <dgm:t>
        <a:bodyPr/>
        <a:lstStyle/>
        <a:p>
          <a:endParaRPr lang="en-US"/>
        </a:p>
      </dgm:t>
    </dgm:pt>
    <dgm:pt modelId="{FBA5D602-2B10-4031-95C0-31E3B99935D8}" type="pres">
      <dgm:prSet presAssocID="{15C82F2B-FA5E-4AA4-9E89-2C42F200D7CD}" presName="circleA" presStyleLbl="node1" presStyleIdx="0" presStyleCnt="3"/>
      <dgm:spPr/>
    </dgm:pt>
    <dgm:pt modelId="{E1C18409-507C-42CA-AADD-045709FEC9AE}" type="pres">
      <dgm:prSet presAssocID="{15C82F2B-FA5E-4AA4-9E89-2C42F200D7CD}" presName="spaceA" presStyleCnt="0"/>
      <dgm:spPr/>
    </dgm:pt>
    <dgm:pt modelId="{D548A908-BA18-47AE-857E-396313B9A960}" type="pres">
      <dgm:prSet presAssocID="{71A7F80D-B9B7-47AF-B9C1-6B37EEACD881}" presName="space" presStyleCnt="0"/>
      <dgm:spPr/>
    </dgm:pt>
    <dgm:pt modelId="{403FC422-CF8F-4D2C-BD54-7ACA2C4E2367}" type="pres">
      <dgm:prSet presAssocID="{EB6DCCC7-D7AC-4C3C-828A-333AAA75FE19}" presName="compositeB" presStyleCnt="0"/>
      <dgm:spPr/>
    </dgm:pt>
    <dgm:pt modelId="{D78D0C2B-9F1C-475A-9BB6-38FB289CE2E9}" type="pres">
      <dgm:prSet presAssocID="{EB6DCCC7-D7AC-4C3C-828A-333AAA75FE19}" presName="textB" presStyleLbl="revTx" presStyleIdx="1" presStyleCnt="3">
        <dgm:presLayoutVars>
          <dgm:bulletEnabled val="1"/>
        </dgm:presLayoutVars>
      </dgm:prSet>
      <dgm:spPr/>
      <dgm:t>
        <a:bodyPr/>
        <a:lstStyle/>
        <a:p>
          <a:endParaRPr lang="en-US"/>
        </a:p>
      </dgm:t>
    </dgm:pt>
    <dgm:pt modelId="{5B2009DD-6111-4E9C-BB7D-D6C98BFDD544}" type="pres">
      <dgm:prSet presAssocID="{EB6DCCC7-D7AC-4C3C-828A-333AAA75FE19}" presName="circleB" presStyleLbl="node1" presStyleIdx="1" presStyleCnt="3"/>
      <dgm:spPr/>
    </dgm:pt>
    <dgm:pt modelId="{65F169A4-FDA4-40E1-B59E-4B24A5EA28A0}" type="pres">
      <dgm:prSet presAssocID="{EB6DCCC7-D7AC-4C3C-828A-333AAA75FE19}" presName="spaceB" presStyleCnt="0"/>
      <dgm:spPr/>
    </dgm:pt>
    <dgm:pt modelId="{E127C007-38E4-4130-9E0F-F220B130A18E}" type="pres">
      <dgm:prSet presAssocID="{468B5DAE-72A9-4888-AA01-80E81D108898}" presName="space" presStyleCnt="0"/>
      <dgm:spPr/>
    </dgm:pt>
    <dgm:pt modelId="{19DF823F-8E8C-4B71-B39C-3B55EA5EFE3E}" type="pres">
      <dgm:prSet presAssocID="{D566A7B4-171A-4C52-8EA6-ABEAA7711584}" presName="compositeA" presStyleCnt="0"/>
      <dgm:spPr/>
    </dgm:pt>
    <dgm:pt modelId="{F9514A0F-5B09-4F17-9D39-DA42643A0836}" type="pres">
      <dgm:prSet presAssocID="{D566A7B4-171A-4C52-8EA6-ABEAA7711584}" presName="textA" presStyleLbl="revTx" presStyleIdx="2" presStyleCnt="3">
        <dgm:presLayoutVars>
          <dgm:bulletEnabled val="1"/>
        </dgm:presLayoutVars>
      </dgm:prSet>
      <dgm:spPr/>
      <dgm:t>
        <a:bodyPr/>
        <a:lstStyle/>
        <a:p>
          <a:endParaRPr lang="en-US"/>
        </a:p>
      </dgm:t>
    </dgm:pt>
    <dgm:pt modelId="{80476BAB-FDCD-478A-BE84-591A29EFCB04}" type="pres">
      <dgm:prSet presAssocID="{D566A7B4-171A-4C52-8EA6-ABEAA7711584}" presName="circleA" presStyleLbl="node1" presStyleIdx="2" presStyleCnt="3"/>
      <dgm:spPr/>
    </dgm:pt>
    <dgm:pt modelId="{D2476FEE-8483-4C32-B4FD-95E0656517F0}" type="pres">
      <dgm:prSet presAssocID="{D566A7B4-171A-4C52-8EA6-ABEAA7711584}" presName="spaceA" presStyleCnt="0"/>
      <dgm:spPr/>
    </dgm:pt>
  </dgm:ptLst>
  <dgm:cxnLst>
    <dgm:cxn modelId="{64D245CB-9A38-49F1-9835-19CCA103EA4C}" type="presOf" srcId="{EB6DCCC7-D7AC-4C3C-828A-333AAA75FE19}" destId="{D78D0C2B-9F1C-475A-9BB6-38FB289CE2E9}" srcOrd="0" destOrd="0" presId="urn:microsoft.com/office/officeart/2005/8/layout/hProcess11"/>
    <dgm:cxn modelId="{AB2F6FE8-C2EB-45F9-9E73-5442096C3A06}" srcId="{C84A1002-250B-462C-B231-90B7658F6B3A}" destId="{15C82F2B-FA5E-4AA4-9E89-2C42F200D7CD}" srcOrd="0" destOrd="0" parTransId="{247A6A78-92E4-4EED-ACCE-466BFDE5F13F}" sibTransId="{71A7F80D-B9B7-47AF-B9C1-6B37EEACD881}"/>
    <dgm:cxn modelId="{FDA10876-C0FB-407B-844D-2856A96D8EF0}" type="presOf" srcId="{D566A7B4-171A-4C52-8EA6-ABEAA7711584}" destId="{F9514A0F-5B09-4F17-9D39-DA42643A0836}" srcOrd="0" destOrd="0" presId="urn:microsoft.com/office/officeart/2005/8/layout/hProcess11"/>
    <dgm:cxn modelId="{4C43A059-578A-4378-8420-1F9400BC2FD9}" srcId="{D566A7B4-171A-4C52-8EA6-ABEAA7711584}" destId="{C7D93995-5604-415A-8D94-47C66B2910F6}" srcOrd="0" destOrd="0" parTransId="{F5CA6C15-CA38-445E-AD0B-7C1E87871EFB}" sibTransId="{22C08D63-D895-4883-A33D-CA708B6DE3D3}"/>
    <dgm:cxn modelId="{2CF93DA1-AE7F-4AB6-A092-79F9C9C5758D}" type="presOf" srcId="{5275B4C3-BEED-42AE-B4A9-2E3755120F26}" destId="{D78D0C2B-9F1C-475A-9BB6-38FB289CE2E9}" srcOrd="0" destOrd="2" presId="urn:microsoft.com/office/officeart/2005/8/layout/hProcess11"/>
    <dgm:cxn modelId="{954E9C24-95BF-4A1F-833D-A0AAC1D761B7}" type="presOf" srcId="{15C82F2B-FA5E-4AA4-9E89-2C42F200D7CD}" destId="{314B53AB-41E8-46CD-B7A5-891CCC1AC2ED}" srcOrd="0" destOrd="0" presId="urn:microsoft.com/office/officeart/2005/8/layout/hProcess11"/>
    <dgm:cxn modelId="{FC83F07C-5BBA-4DCC-B9EF-E6430328AC59}" srcId="{15C82F2B-FA5E-4AA4-9E89-2C42F200D7CD}" destId="{F0EA0955-1C0D-4423-925C-286E375D0EA6}" srcOrd="0" destOrd="0" parTransId="{4C0AD24B-4953-4FB2-914E-49015E44C19B}" sibTransId="{EF7E0E61-B0EB-4A01-8BAE-E8A2A45BBCAC}"/>
    <dgm:cxn modelId="{57C4CC20-3DF8-4EF3-AA31-00C72F63F460}" srcId="{EB6DCCC7-D7AC-4C3C-828A-333AAA75FE19}" destId="{5275B4C3-BEED-42AE-B4A9-2E3755120F26}" srcOrd="1" destOrd="0" parTransId="{DF1D6B20-74DE-46E4-A3EB-B92C9D31B193}" sibTransId="{E94389BD-562B-4A1E-8BF3-9E43C8E30635}"/>
    <dgm:cxn modelId="{F156B288-DE09-4A49-9D55-1AFF169686F3}" srcId="{C84A1002-250B-462C-B231-90B7658F6B3A}" destId="{EB6DCCC7-D7AC-4C3C-828A-333AAA75FE19}" srcOrd="1" destOrd="0" parTransId="{4FDC77EB-2712-483C-AD71-1944993F5C58}" sibTransId="{468B5DAE-72A9-4888-AA01-80E81D108898}"/>
    <dgm:cxn modelId="{149CA33E-0CBA-48C3-BF0C-2E6841CA79C3}" srcId="{C84A1002-250B-462C-B231-90B7658F6B3A}" destId="{D566A7B4-171A-4C52-8EA6-ABEAA7711584}" srcOrd="2" destOrd="0" parTransId="{26775D46-9960-4CE3-A501-E308529CCA15}" sibTransId="{CC676A21-E62D-4339-AC87-39B7203D34CA}"/>
    <dgm:cxn modelId="{5372B00D-CE91-408B-A1AD-52B5923BE1CF}" srcId="{D566A7B4-171A-4C52-8EA6-ABEAA7711584}" destId="{51FF4117-4C2B-4718-89DC-A25D1543A317}" srcOrd="1" destOrd="0" parTransId="{3AA057DE-0EF8-483C-8907-76F9026EA679}" sibTransId="{9A5EDCBF-A604-4965-9BDB-7AA5F2CD0FD6}"/>
    <dgm:cxn modelId="{8D3F1C30-2109-4417-9ADA-8B93D0E327DE}" type="presOf" srcId="{F0EA0955-1C0D-4423-925C-286E375D0EA6}" destId="{314B53AB-41E8-46CD-B7A5-891CCC1AC2ED}" srcOrd="0" destOrd="1" presId="urn:microsoft.com/office/officeart/2005/8/layout/hProcess11"/>
    <dgm:cxn modelId="{FBF2360F-D274-4D34-B538-86DE1B406BE5}" type="presOf" srcId="{C7D93995-5604-415A-8D94-47C66B2910F6}" destId="{F9514A0F-5B09-4F17-9D39-DA42643A0836}" srcOrd="0" destOrd="1" presId="urn:microsoft.com/office/officeart/2005/8/layout/hProcess11"/>
    <dgm:cxn modelId="{DB733858-289F-4231-8D42-E0AA5C5D2322}" type="presOf" srcId="{2CD41F10-D442-48BE-8185-9D62AB5A2ED1}" destId="{D78D0C2B-9F1C-475A-9BB6-38FB289CE2E9}" srcOrd="0" destOrd="1" presId="urn:microsoft.com/office/officeart/2005/8/layout/hProcess11"/>
    <dgm:cxn modelId="{EC3BBA90-7E58-4AE2-8584-8F2C7FE47760}" type="presOf" srcId="{C84A1002-250B-462C-B231-90B7658F6B3A}" destId="{07A9563F-1CF8-463B-B2BC-16E938BC2C0F}" srcOrd="0" destOrd="0" presId="urn:microsoft.com/office/officeart/2005/8/layout/hProcess11"/>
    <dgm:cxn modelId="{6F55EF29-273C-4B24-8FF4-E8F7A19AF741}" type="presOf" srcId="{51FF4117-4C2B-4718-89DC-A25D1543A317}" destId="{F9514A0F-5B09-4F17-9D39-DA42643A0836}" srcOrd="0" destOrd="2" presId="urn:microsoft.com/office/officeart/2005/8/layout/hProcess11"/>
    <dgm:cxn modelId="{6C103388-DFFD-4E0B-AA23-163B6724C15F}" srcId="{EB6DCCC7-D7AC-4C3C-828A-333AAA75FE19}" destId="{2CD41F10-D442-48BE-8185-9D62AB5A2ED1}" srcOrd="0" destOrd="0" parTransId="{AE20FEE5-88DE-4FB2-9FE0-7FDEA1E3B15E}" sibTransId="{F5008337-FABA-47E8-BED7-7AFCBB67F3FC}"/>
    <dgm:cxn modelId="{23D6AE68-3C72-4907-B1AD-100D2073F425}" type="presParOf" srcId="{07A9563F-1CF8-463B-B2BC-16E938BC2C0F}" destId="{235DC82A-46B5-4D24-A2F5-F0E52E8B4AA6}" srcOrd="0" destOrd="0" presId="urn:microsoft.com/office/officeart/2005/8/layout/hProcess11"/>
    <dgm:cxn modelId="{E6305B49-6981-4BC4-A1DE-6C5D811F5D14}" type="presParOf" srcId="{07A9563F-1CF8-463B-B2BC-16E938BC2C0F}" destId="{A97F2E90-9D02-4667-8A1C-32D398149EFD}" srcOrd="1" destOrd="0" presId="urn:microsoft.com/office/officeart/2005/8/layout/hProcess11"/>
    <dgm:cxn modelId="{3C733D21-C7DC-4A99-9F82-9F9636C7581C}" type="presParOf" srcId="{A97F2E90-9D02-4667-8A1C-32D398149EFD}" destId="{BDE86D59-701B-41E5-BA5D-C3C0ABCC2920}" srcOrd="0" destOrd="0" presId="urn:microsoft.com/office/officeart/2005/8/layout/hProcess11"/>
    <dgm:cxn modelId="{48AEDADA-2D0E-4755-B82B-772FF46419DC}" type="presParOf" srcId="{BDE86D59-701B-41E5-BA5D-C3C0ABCC2920}" destId="{314B53AB-41E8-46CD-B7A5-891CCC1AC2ED}" srcOrd="0" destOrd="0" presId="urn:microsoft.com/office/officeart/2005/8/layout/hProcess11"/>
    <dgm:cxn modelId="{272C7357-C754-4A31-A98E-E4B5F6E96EE8}" type="presParOf" srcId="{BDE86D59-701B-41E5-BA5D-C3C0ABCC2920}" destId="{FBA5D602-2B10-4031-95C0-31E3B99935D8}" srcOrd="1" destOrd="0" presId="urn:microsoft.com/office/officeart/2005/8/layout/hProcess11"/>
    <dgm:cxn modelId="{1DF46AE2-20EC-4CA0-98B9-C2BE3AC1EE27}" type="presParOf" srcId="{BDE86D59-701B-41E5-BA5D-C3C0ABCC2920}" destId="{E1C18409-507C-42CA-AADD-045709FEC9AE}" srcOrd="2" destOrd="0" presId="urn:microsoft.com/office/officeart/2005/8/layout/hProcess11"/>
    <dgm:cxn modelId="{102858D8-9FEA-46C8-8BED-680159D9611B}" type="presParOf" srcId="{A97F2E90-9D02-4667-8A1C-32D398149EFD}" destId="{D548A908-BA18-47AE-857E-396313B9A960}" srcOrd="1" destOrd="0" presId="urn:microsoft.com/office/officeart/2005/8/layout/hProcess11"/>
    <dgm:cxn modelId="{124F25DA-0B02-4DD7-83F2-5BF54C55062A}" type="presParOf" srcId="{A97F2E90-9D02-4667-8A1C-32D398149EFD}" destId="{403FC422-CF8F-4D2C-BD54-7ACA2C4E2367}" srcOrd="2" destOrd="0" presId="urn:microsoft.com/office/officeart/2005/8/layout/hProcess11"/>
    <dgm:cxn modelId="{50F4082F-81BB-40C0-935D-0F280D480E7A}" type="presParOf" srcId="{403FC422-CF8F-4D2C-BD54-7ACA2C4E2367}" destId="{D78D0C2B-9F1C-475A-9BB6-38FB289CE2E9}" srcOrd="0" destOrd="0" presId="urn:microsoft.com/office/officeart/2005/8/layout/hProcess11"/>
    <dgm:cxn modelId="{935D87C5-6697-4B48-A3D7-6C636A7FC5FF}" type="presParOf" srcId="{403FC422-CF8F-4D2C-BD54-7ACA2C4E2367}" destId="{5B2009DD-6111-4E9C-BB7D-D6C98BFDD544}" srcOrd="1" destOrd="0" presId="urn:microsoft.com/office/officeart/2005/8/layout/hProcess11"/>
    <dgm:cxn modelId="{3DD5A234-13FF-4DB5-A84A-3E4AA1E87B2C}" type="presParOf" srcId="{403FC422-CF8F-4D2C-BD54-7ACA2C4E2367}" destId="{65F169A4-FDA4-40E1-B59E-4B24A5EA28A0}" srcOrd="2" destOrd="0" presId="urn:microsoft.com/office/officeart/2005/8/layout/hProcess11"/>
    <dgm:cxn modelId="{35819DE4-A09D-428E-9C3D-C2875A5C108A}" type="presParOf" srcId="{A97F2E90-9D02-4667-8A1C-32D398149EFD}" destId="{E127C007-38E4-4130-9E0F-F220B130A18E}" srcOrd="3" destOrd="0" presId="urn:microsoft.com/office/officeart/2005/8/layout/hProcess11"/>
    <dgm:cxn modelId="{A2FF6A08-2458-4C81-B38D-DE9028E474C6}" type="presParOf" srcId="{A97F2E90-9D02-4667-8A1C-32D398149EFD}" destId="{19DF823F-8E8C-4B71-B39C-3B55EA5EFE3E}" srcOrd="4" destOrd="0" presId="urn:microsoft.com/office/officeart/2005/8/layout/hProcess11"/>
    <dgm:cxn modelId="{4B049E55-DE77-4627-A6E0-7F9876E142CA}" type="presParOf" srcId="{19DF823F-8E8C-4B71-B39C-3B55EA5EFE3E}" destId="{F9514A0F-5B09-4F17-9D39-DA42643A0836}" srcOrd="0" destOrd="0" presId="urn:microsoft.com/office/officeart/2005/8/layout/hProcess11"/>
    <dgm:cxn modelId="{95E04611-1BDE-4048-84E8-6357B4B4F763}" type="presParOf" srcId="{19DF823F-8E8C-4B71-B39C-3B55EA5EFE3E}" destId="{80476BAB-FDCD-478A-BE84-591A29EFCB04}" srcOrd="1" destOrd="0" presId="urn:microsoft.com/office/officeart/2005/8/layout/hProcess11"/>
    <dgm:cxn modelId="{B3CC6E47-5342-4705-B500-028EB95B59C5}" type="presParOf" srcId="{19DF823F-8E8C-4B71-B39C-3B55EA5EFE3E}" destId="{D2476FEE-8483-4C32-B4FD-95E0656517F0}" srcOrd="2" destOrd="0" presId="urn:microsoft.com/office/officeart/2005/8/layout/hProcess1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E2EAC-F4EE-4DF1-9156-02FFCB672A81}" type="datetimeFigureOut">
              <a:rPr lang="en-US" smtClean="0"/>
              <a:pPr/>
              <a:t>3/4/2009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1FF12-F7C0-4837-A981-315EE6C447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8D842-224D-4779-9C3F-25CD0C171519}" type="slidenum">
              <a:rPr lang="en-US"/>
              <a:pPr/>
              <a:t>3</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33F5B-90AD-49A9-ACB3-482AFE8D5A1F}" type="slidenum">
              <a:rPr lang="en-US"/>
              <a:pPr/>
              <a:t>4</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2EE30F7-9869-4EBA-B10A-602A3B38C7B3}" type="slidenum">
              <a:rPr lang="en-US"/>
              <a:pPr/>
              <a:t>5</a:t>
            </a:fld>
            <a:endParaRPr lang="en-US"/>
          </a:p>
        </p:txBody>
      </p:sp>
      <p:sp>
        <p:nvSpPr>
          <p:cNvPr id="5734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7346"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5E91775-4737-4641-A18D-BA6EED976F79}" type="slidenum">
              <a:rPr lang="en-US"/>
              <a:pPr/>
              <a:t>6</a:t>
            </a:fld>
            <a:endParaRPr lang="en-US"/>
          </a:p>
        </p:txBody>
      </p:sp>
      <p:sp>
        <p:nvSpPr>
          <p:cNvPr id="5939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9394"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FB80947-3E9C-4C63-B8AB-03925C623801}" type="slidenum">
              <a:rPr lang="en-US"/>
              <a:pPr/>
              <a:t>16</a:t>
            </a:fld>
            <a:endParaRPr lang="en-US"/>
          </a:p>
        </p:txBody>
      </p:sp>
      <p:sp>
        <p:nvSpPr>
          <p:cNvPr id="8601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86018"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4EE255-721A-43EF-B28E-8770BF61092F}" type="slidenum">
              <a:rPr lang="en-US"/>
              <a:pPr/>
              <a:t>17</a:t>
            </a:fld>
            <a:endParaRPr lang="en-US"/>
          </a:p>
        </p:txBody>
      </p:sp>
      <p:sp>
        <p:nvSpPr>
          <p:cNvPr id="8704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87042"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6D9BEFD-AD2D-4328-BF85-0CC326A72501}" type="slidenum">
              <a:rPr lang="en-US"/>
              <a:pPr/>
              <a:t>24</a:t>
            </a:fld>
            <a:endParaRPr lang="en-US"/>
          </a:p>
        </p:txBody>
      </p:sp>
      <p:sp>
        <p:nvSpPr>
          <p:cNvPr id="58369"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8370"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ECDA7F7-7E37-45AA-8B10-AF3F899F2E25}" type="slidenum">
              <a:rPr lang="en-US"/>
              <a:pPr/>
              <a:t>25</a:t>
            </a:fld>
            <a:endParaRPr lang="en-US"/>
          </a:p>
        </p:txBody>
      </p:sp>
      <p:sp>
        <p:nvSpPr>
          <p:cNvPr id="6041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0418"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619CEF3-ED12-4754-9E43-9AD28D0D8ADF}" type="slidenum">
              <a:rPr lang="en-US"/>
              <a:pPr/>
              <a:t>26</a:t>
            </a:fld>
            <a:endParaRPr lang="en-US"/>
          </a:p>
        </p:txBody>
      </p:sp>
      <p:sp>
        <p:nvSpPr>
          <p:cNvPr id="6656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6562"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3/4/2009</a:t>
            </a:r>
            <a:endParaRPr lang="en-US"/>
          </a:p>
        </p:txBody>
      </p:sp>
      <p:sp>
        <p:nvSpPr>
          <p:cNvPr id="6" name="Footer Placeholder 5"/>
          <p:cNvSpPr>
            <a:spLocks noGrp="1"/>
          </p:cNvSpPr>
          <p:nvPr>
            <p:ph type="ftr" sz="quarter" idx="11"/>
          </p:nvPr>
        </p:nvSpPr>
        <p:spPr/>
        <p:txBody>
          <a:bodyPr/>
          <a:lstStyle/>
          <a:p>
            <a:r>
              <a:rPr lang="en-US" smtClean="0"/>
              <a:t>Dick Greenwood     OSG All Hands Meeting at LLO</a:t>
            </a:r>
            <a:endParaRPr lang="en-US"/>
          </a:p>
        </p:txBody>
      </p:sp>
      <p:sp>
        <p:nvSpPr>
          <p:cNvPr id="7" name="Slide Number Placeholder 6"/>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3/4/2009</a:t>
            </a:r>
            <a:endParaRPr lang="en-US"/>
          </a:p>
        </p:txBody>
      </p:sp>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3/4/2009</a:t>
            </a:r>
            <a:endParaRPr lang="en-US"/>
          </a:p>
        </p:txBody>
      </p:sp>
      <p:sp>
        <p:nvSpPr>
          <p:cNvPr id="4" name="Footer Placeholder 3"/>
          <p:cNvSpPr>
            <a:spLocks noGrp="1"/>
          </p:cNvSpPr>
          <p:nvPr>
            <p:ph type="ftr" sz="quarter" idx="11"/>
          </p:nvPr>
        </p:nvSpPr>
        <p:spPr/>
        <p:txBody>
          <a:bodyPr/>
          <a:lstStyle/>
          <a:p>
            <a:r>
              <a:rPr lang="en-US" smtClean="0"/>
              <a:t>Dick Greenwood     OSG All Hands Meeting at LLO</a:t>
            </a:r>
            <a:endParaRPr lang="en-US"/>
          </a:p>
        </p:txBody>
      </p:sp>
      <p:sp>
        <p:nvSpPr>
          <p:cNvPr id="5" name="Slide Number Placeholder 4"/>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3/4/2009</a:t>
            </a:r>
            <a:endParaRPr lang="en-US"/>
          </a:p>
        </p:txBody>
      </p:sp>
      <p:sp>
        <p:nvSpPr>
          <p:cNvPr id="3" name="Footer Placeholder 2"/>
          <p:cNvSpPr>
            <a:spLocks noGrp="1"/>
          </p:cNvSpPr>
          <p:nvPr>
            <p:ph type="ftr" sz="quarter" idx="11"/>
          </p:nvPr>
        </p:nvSpPr>
        <p:spPr/>
        <p:txBody>
          <a:bodyPr/>
          <a:lstStyle/>
          <a:p>
            <a:r>
              <a:rPr lang="en-US" smtClean="0"/>
              <a:t>Dick Greenwood     OSG All Hands Meeting at LLO</a:t>
            </a:r>
            <a:endParaRPr lang="en-US"/>
          </a:p>
        </p:txBody>
      </p:sp>
      <p:sp>
        <p:nvSpPr>
          <p:cNvPr id="4" name="Slide Number Placeholder 3"/>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3/4/2009</a:t>
            </a:r>
            <a:endParaRPr lang="en-US"/>
          </a:p>
        </p:txBody>
      </p:sp>
      <p:sp>
        <p:nvSpPr>
          <p:cNvPr id="6" name="Footer Placeholder 5"/>
          <p:cNvSpPr>
            <a:spLocks noGrp="1"/>
          </p:cNvSpPr>
          <p:nvPr>
            <p:ph type="ftr" sz="quarter" idx="11"/>
          </p:nvPr>
        </p:nvSpPr>
        <p:spPr/>
        <p:txBody>
          <a:bodyPr/>
          <a:lstStyle/>
          <a:p>
            <a:r>
              <a:rPr lang="en-US" smtClean="0"/>
              <a:t>Dick Greenwood     OSG All Hands Meeting at LLO</a:t>
            </a:r>
            <a:endParaRPr lang="en-US"/>
          </a:p>
        </p:txBody>
      </p:sp>
      <p:sp>
        <p:nvSpPr>
          <p:cNvPr id="7" name="Slide Number Placeholder 6"/>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3/4/2009</a:t>
            </a:r>
            <a:endParaRPr lang="en-US"/>
          </a:p>
        </p:txBody>
      </p:sp>
      <p:sp>
        <p:nvSpPr>
          <p:cNvPr id="6" name="Footer Placeholder 5"/>
          <p:cNvSpPr>
            <a:spLocks noGrp="1"/>
          </p:cNvSpPr>
          <p:nvPr>
            <p:ph type="ftr" sz="quarter" idx="11"/>
          </p:nvPr>
        </p:nvSpPr>
        <p:spPr/>
        <p:txBody>
          <a:bodyPr/>
          <a:lstStyle/>
          <a:p>
            <a:r>
              <a:rPr lang="en-US" smtClean="0"/>
              <a:t>Dick Greenwood     OSG All Hands Meeting at LLO</a:t>
            </a:r>
            <a:endParaRPr lang="en-US"/>
          </a:p>
        </p:txBody>
      </p:sp>
      <p:sp>
        <p:nvSpPr>
          <p:cNvPr id="7" name="Slide Number Placeholder 6"/>
          <p:cNvSpPr>
            <a:spLocks noGrp="1"/>
          </p:cNvSpPr>
          <p:nvPr>
            <p:ph type="sldNum" sz="quarter" idx="12"/>
          </p:nvPr>
        </p:nvSpPr>
        <p:spPr/>
        <p:txBody>
          <a:bodyPr/>
          <a:lstStyle/>
          <a:p>
            <a:fld id="{C8981E23-14A6-459B-B474-3C876539E2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3/4/2009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Dick Greenwood     OSG All Hands Meeting at LLO</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81E23-14A6-459B-B474-3C876539E2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diagramColors" Target="../diagrams/colors1.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dosar.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High </a:t>
            </a:r>
            <a:r>
              <a:rPr lang="en-US" dirty="0" smtClean="0"/>
              <a:t>Energy Physics Data Processing on LONI</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OSG All Hands Meeting</a:t>
            </a:r>
          </a:p>
          <a:p>
            <a:r>
              <a:rPr lang="en-US" dirty="0" smtClean="0"/>
              <a:t>LIGO Livingston Observatory, 4Mar09</a:t>
            </a:r>
          </a:p>
          <a:p>
            <a:r>
              <a:rPr lang="en-US" dirty="0" smtClean="0"/>
              <a:t>Dick Greenwood</a:t>
            </a:r>
          </a:p>
          <a:p>
            <a:r>
              <a:rPr lang="en-US" dirty="0" smtClean="0"/>
              <a:t>Louisiana Tech University</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Dzero</a:t>
            </a:r>
            <a:r>
              <a:rPr lang="en-US" sz="2800" dirty="0" smtClean="0"/>
              <a:t> Reprocessing, 2007</a:t>
            </a:r>
            <a:endParaRPr lang="en-US" sz="2800" dirty="0"/>
          </a:p>
        </p:txBody>
      </p:sp>
      <p:sp>
        <p:nvSpPr>
          <p:cNvPr id="4" name="Text Placeholder 3"/>
          <p:cNvSpPr>
            <a:spLocks noGrp="1"/>
          </p:cNvSpPr>
          <p:nvPr>
            <p:ph type="body" sz="half" idx="2"/>
          </p:nvPr>
        </p:nvSpPr>
        <p:spPr>
          <a:xfrm>
            <a:off x="0" y="1447800"/>
            <a:ext cx="3008313" cy="4691063"/>
          </a:xfrm>
        </p:spPr>
        <p:txBody>
          <a:bodyPr>
            <a:normAutofit lnSpcReduction="10000"/>
          </a:bodyPr>
          <a:lstStyle/>
          <a:p>
            <a:r>
              <a:rPr lang="en-US" sz="2400" dirty="0" smtClean="0"/>
              <a:t>Of the 455 million events processed remotely, LONI processed 47,755,321 (more than 10%), and was one of the top two performing OSG sites (tied with the University of Florida)!  </a:t>
            </a:r>
          </a:p>
          <a:p>
            <a:r>
              <a:rPr lang="en-US" sz="2400" dirty="0" smtClean="0"/>
              <a:t>Included in the OSG resources were &gt;200 LONI CPUs managed by the group.</a:t>
            </a:r>
          </a:p>
          <a:p>
            <a:endParaRPr lang="en-US" dirty="0"/>
          </a:p>
        </p:txBody>
      </p:sp>
      <p:pic>
        <p:nvPicPr>
          <p:cNvPr id="1026" name="Picture 2" descr="C:\Documents and Settings\Zeno Greenwood\My Documents\My Pictures\reprocessing-remote-progress.png"/>
          <p:cNvPicPr>
            <a:picLocks noGrp="1" noChangeAspect="1" noChangeArrowheads="1"/>
          </p:cNvPicPr>
          <p:nvPr>
            <p:ph idx="1"/>
          </p:nvPr>
        </p:nvPicPr>
        <p:blipFill>
          <a:blip r:embed="rId2"/>
          <a:srcRect/>
          <a:stretch>
            <a:fillRect/>
          </a:stretch>
        </p:blipFill>
        <p:spPr bwMode="auto">
          <a:xfrm>
            <a:off x="2832597" y="1143000"/>
            <a:ext cx="6311403" cy="4439638"/>
          </a:xfrm>
          <a:prstGeom prst="rect">
            <a:avLst/>
          </a:prstGeom>
          <a:noFill/>
        </p:spPr>
      </p:pic>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smtClean="0"/>
              <a:t>3/4/2009</a:t>
            </a:r>
            <a:endParaRPr lang="en-US"/>
          </a:p>
        </p:txBody>
      </p:sp>
      <p:sp>
        <p:nvSpPr>
          <p:cNvPr id="10" name="Slide Number Placeholder 9"/>
          <p:cNvSpPr>
            <a:spLocks noGrp="1"/>
          </p:cNvSpPr>
          <p:nvPr>
            <p:ph type="sldNum" sz="quarter" idx="12"/>
          </p:nvPr>
        </p:nvSpPr>
        <p:spPr/>
        <p:txBody>
          <a:bodyPr/>
          <a:lstStyle/>
          <a:p>
            <a:fld id="{C8981E23-14A6-459B-B474-3C876539E2A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a:xfrm>
            <a:off x="304800" y="1219200"/>
            <a:ext cx="8382000" cy="4876800"/>
          </a:xfrm>
        </p:spPr>
        <p:txBody>
          <a:bodyPr>
            <a:normAutofit/>
          </a:bodyPr>
          <a:lstStyle/>
          <a:p>
            <a:pPr eaLnBrk="1" hangingPunct="1">
              <a:lnSpc>
                <a:spcPct val="90000"/>
              </a:lnSpc>
            </a:pPr>
            <a:r>
              <a:rPr lang="en-US" sz="2400" dirty="0" smtClean="0">
                <a:sym typeface="Wingdings" pitchFamily="2" charset="2"/>
              </a:rPr>
              <a:t>Currently On-going Experiments at Tevatron </a:t>
            </a:r>
          </a:p>
          <a:p>
            <a:pPr lvl="1" eaLnBrk="1" hangingPunct="1">
              <a:lnSpc>
                <a:spcPct val="90000"/>
              </a:lnSpc>
            </a:pPr>
            <a:r>
              <a:rPr lang="en-US" sz="2000" dirty="0" smtClean="0">
                <a:sym typeface="Wingdings" pitchFamily="2" charset="2"/>
              </a:rPr>
              <a:t>Has been taking data for the past 5 years and will continue throughout 2009  It is the problem at hand, not in a distant future</a:t>
            </a:r>
          </a:p>
          <a:p>
            <a:pPr lvl="1" eaLnBrk="1" hangingPunct="1">
              <a:lnSpc>
                <a:spcPct val="90000"/>
              </a:lnSpc>
            </a:pPr>
            <a:r>
              <a:rPr lang="en-US" sz="2000" dirty="0" smtClean="0">
                <a:sym typeface="Wingdings" pitchFamily="2" charset="2"/>
              </a:rPr>
              <a:t>Current data size close to 2PB and will be over 4 PB by the end (~100km stack of 100GB disk drives)</a:t>
            </a:r>
            <a:endParaRPr lang="en-US" sz="2400" dirty="0" smtClean="0">
              <a:sym typeface="Wingdings" pitchFamily="2" charset="2"/>
            </a:endParaRPr>
          </a:p>
          <a:p>
            <a:pPr>
              <a:lnSpc>
                <a:spcPct val="90000"/>
              </a:lnSpc>
            </a:pPr>
            <a:r>
              <a:rPr lang="en-US" sz="2600" dirty="0" smtClean="0">
                <a:solidFill>
                  <a:srgbClr val="A50021"/>
                </a:solidFill>
                <a:sym typeface="Wingdings" pitchFamily="2" charset="2"/>
              </a:rPr>
              <a:t>10 – 20 times (~100PB) increase at the LHC experiments that turn on 2009-2010</a:t>
            </a:r>
          </a:p>
          <a:p>
            <a:pPr lvl="1" eaLnBrk="1" hangingPunct="1">
              <a:lnSpc>
                <a:spcPct val="90000"/>
              </a:lnSpc>
            </a:pPr>
            <a:r>
              <a:rPr lang="en-US" sz="2000" dirty="0" smtClean="0">
                <a:sym typeface="Wingdings" pitchFamily="2" charset="2"/>
              </a:rPr>
              <a:t>Detectors are complicated  Need many people to construct and make them work</a:t>
            </a:r>
          </a:p>
          <a:p>
            <a:pPr lvl="1" eaLnBrk="1" hangingPunct="1">
              <a:lnSpc>
                <a:spcPct val="90000"/>
              </a:lnSpc>
            </a:pPr>
            <a:r>
              <a:rPr lang="en-US" sz="2000" dirty="0" smtClean="0">
                <a:sym typeface="Wingdings" pitchFamily="2" charset="2"/>
              </a:rPr>
              <a:t>Collaboration is large and scattered all over the world</a:t>
            </a:r>
            <a:endParaRPr lang="en-US" sz="2000" dirty="0" smtClean="0">
              <a:solidFill>
                <a:srgbClr val="FF0000"/>
              </a:solidFill>
              <a:sym typeface="Wingdings" pitchFamily="2" charset="2"/>
            </a:endParaRPr>
          </a:p>
          <a:p>
            <a:pPr lvl="1" eaLnBrk="1" hangingPunct="1">
              <a:lnSpc>
                <a:spcPct val="90000"/>
              </a:lnSpc>
            </a:pPr>
            <a:endParaRPr lang="en-US" sz="2000" dirty="0" smtClean="0">
              <a:solidFill>
                <a:srgbClr val="FF0000"/>
              </a:solidFill>
            </a:endParaRPr>
          </a:p>
          <a:p>
            <a:pPr>
              <a:lnSpc>
                <a:spcPct val="90000"/>
              </a:lnSpc>
            </a:pPr>
            <a:r>
              <a:rPr lang="en-US" sz="2400" dirty="0" smtClean="0">
                <a:solidFill>
                  <a:srgbClr val="FF0000"/>
                </a:solidFill>
                <a:sym typeface="Wingdings" pitchFamily="2" charset="2"/>
              </a:rPr>
              <a:t> Grid Computing is a viable remedy</a:t>
            </a:r>
            <a:endParaRPr lang="en-US" sz="2400" dirty="0" smtClean="0">
              <a:solidFill>
                <a:srgbClr val="FF0000"/>
              </a:solidFill>
            </a:endParaRPr>
          </a:p>
        </p:txBody>
      </p:sp>
      <p:sp>
        <p:nvSpPr>
          <p:cNvPr id="14339" name="Rectangle 3"/>
          <p:cNvSpPr>
            <a:spLocks noGrp="1" noChangeArrowheads="1"/>
          </p:cNvSpPr>
          <p:nvPr>
            <p:ph type="title"/>
          </p:nvPr>
        </p:nvSpPr>
        <p:spPr>
          <a:xfrm>
            <a:off x="609600" y="-152400"/>
            <a:ext cx="7696200" cy="990600"/>
          </a:xfrm>
          <a:noFill/>
        </p:spPr>
        <p:txBody>
          <a:bodyPr/>
          <a:lstStyle/>
          <a:p>
            <a:pPr eaLnBrk="1" hangingPunct="1"/>
            <a:r>
              <a:rPr lang="en-US" dirty="0" smtClean="0"/>
              <a:t>Some Big Challenges</a:t>
            </a:r>
          </a:p>
        </p:txBody>
      </p:sp>
      <p:sp>
        <p:nvSpPr>
          <p:cNvPr id="7" name="Footer Placeholder 6"/>
          <p:cNvSpPr>
            <a:spLocks noGrp="1"/>
          </p:cNvSpPr>
          <p:nvPr>
            <p:ph type="ftr" sz="quarter" idx="11"/>
          </p:nvPr>
        </p:nvSpPr>
        <p:spPr/>
        <p:txBody>
          <a:bodyPr/>
          <a:lstStyle/>
          <a:p>
            <a:r>
              <a:rPr lang="en-US" smtClean="0"/>
              <a:t>Dick Greenwood     OSG All Hands Meeting at LLO</a:t>
            </a:r>
            <a:endParaRPr lang="en-US"/>
          </a:p>
        </p:txBody>
      </p:sp>
      <p:sp>
        <p:nvSpPr>
          <p:cNvPr id="8" name="Date Placeholder 7"/>
          <p:cNvSpPr>
            <a:spLocks noGrp="1"/>
          </p:cNvSpPr>
          <p:nvPr>
            <p:ph type="dt" sz="half" idx="10"/>
          </p:nvPr>
        </p:nvSpPr>
        <p:spPr/>
        <p:txBody>
          <a:bodyPr/>
          <a:lstStyle/>
          <a:p>
            <a:r>
              <a:rPr lang="en-US" smtClean="0"/>
              <a:t>3/4/2009</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8">
                                            <p:txEl>
                                              <p:pRg st="0" end="0"/>
                                            </p:txEl>
                                          </p:spTgt>
                                        </p:tgtEl>
                                        <p:attrNameLst>
                                          <p:attrName>style.visibility</p:attrName>
                                        </p:attrNameLst>
                                      </p:cBhvr>
                                      <p:to>
                                        <p:strVal val="visible"/>
                                      </p:to>
                                    </p:set>
                                    <p:animEffect transition="in" filter="wipe(left)">
                                      <p:cBhvr>
                                        <p:cTn id="7" dur="500"/>
                                        <p:tgtEl>
                                          <p:spTgt spid="173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8">
                                            <p:txEl>
                                              <p:pRg st="1" end="1"/>
                                            </p:txEl>
                                          </p:spTgt>
                                        </p:tgtEl>
                                        <p:attrNameLst>
                                          <p:attrName>style.visibility</p:attrName>
                                        </p:attrNameLst>
                                      </p:cBhvr>
                                      <p:to>
                                        <p:strVal val="visible"/>
                                      </p:to>
                                    </p:set>
                                    <p:animEffect transition="in" filter="wipe(left)">
                                      <p:cBhvr>
                                        <p:cTn id="12" dur="500"/>
                                        <p:tgtEl>
                                          <p:spTgt spid="173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8">
                                            <p:txEl>
                                              <p:pRg st="2" end="2"/>
                                            </p:txEl>
                                          </p:spTgt>
                                        </p:tgtEl>
                                        <p:attrNameLst>
                                          <p:attrName>style.visibility</p:attrName>
                                        </p:attrNameLst>
                                      </p:cBhvr>
                                      <p:to>
                                        <p:strVal val="visible"/>
                                      </p:to>
                                    </p:set>
                                    <p:animEffect transition="in" filter="wipe(left)">
                                      <p:cBhvr>
                                        <p:cTn id="17" dur="500"/>
                                        <p:tgtEl>
                                          <p:spTgt spid="173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3058">
                                            <p:txEl>
                                              <p:pRg st="3" end="3"/>
                                            </p:txEl>
                                          </p:spTgt>
                                        </p:tgtEl>
                                        <p:attrNameLst>
                                          <p:attrName>style.visibility</p:attrName>
                                        </p:attrNameLst>
                                      </p:cBhvr>
                                      <p:to>
                                        <p:strVal val="visible"/>
                                      </p:to>
                                    </p:set>
                                    <p:animEffect transition="in" filter="wipe(left)">
                                      <p:cBhvr>
                                        <p:cTn id="22" dur="500"/>
                                        <p:tgtEl>
                                          <p:spTgt spid="17305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73058">
                                            <p:txEl>
                                              <p:pRg st="4" end="4"/>
                                            </p:txEl>
                                          </p:spTgt>
                                        </p:tgtEl>
                                        <p:attrNameLst>
                                          <p:attrName>style.visibility</p:attrName>
                                        </p:attrNameLst>
                                      </p:cBhvr>
                                      <p:to>
                                        <p:strVal val="visible"/>
                                      </p:to>
                                    </p:set>
                                    <p:animEffect transition="in" filter="wipe(left)">
                                      <p:cBhvr>
                                        <p:cTn id="25" dur="500"/>
                                        <p:tgtEl>
                                          <p:spTgt spid="17305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73058">
                                            <p:txEl>
                                              <p:pRg st="5" end="5"/>
                                            </p:txEl>
                                          </p:spTgt>
                                        </p:tgtEl>
                                        <p:attrNameLst>
                                          <p:attrName>style.visibility</p:attrName>
                                        </p:attrNameLst>
                                      </p:cBhvr>
                                      <p:to>
                                        <p:strVal val="visible"/>
                                      </p:to>
                                    </p:set>
                                    <p:animEffect transition="in" filter="wipe(left)">
                                      <p:cBhvr>
                                        <p:cTn id="30" dur="500"/>
                                        <p:tgtEl>
                                          <p:spTgt spid="17305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73058">
                                            <p:txEl>
                                              <p:pRg st="7" end="7"/>
                                            </p:txEl>
                                          </p:spTgt>
                                        </p:tgtEl>
                                        <p:attrNameLst>
                                          <p:attrName>style.visibility</p:attrName>
                                        </p:attrNameLst>
                                      </p:cBhvr>
                                      <p:to>
                                        <p:strVal val="visible"/>
                                      </p:to>
                                    </p:set>
                                    <p:animEffect transition="in" filter="wipe(left)">
                                      <p:cBhvr>
                                        <p:cTn id="35" dur="500"/>
                                        <p:tgtEl>
                                          <p:spTgt spid="1730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4" name="Picture 2" descr="atlas_col"/>
          <p:cNvPicPr>
            <a:picLocks noChangeAspect="1" noChangeArrowheads="1"/>
          </p:cNvPicPr>
          <p:nvPr/>
        </p:nvPicPr>
        <p:blipFill>
          <a:blip r:embed="rId2"/>
          <a:srcRect/>
          <a:stretch>
            <a:fillRect/>
          </a:stretch>
        </p:blipFill>
        <p:spPr bwMode="auto">
          <a:xfrm>
            <a:off x="4953000" y="855663"/>
            <a:ext cx="3886200" cy="2954337"/>
          </a:xfrm>
          <a:prstGeom prst="rect">
            <a:avLst/>
          </a:prstGeom>
          <a:noFill/>
          <a:ln w="9525">
            <a:noFill/>
            <a:miter lim="800000"/>
            <a:headEnd/>
            <a:tailEnd/>
          </a:ln>
        </p:spPr>
      </p:pic>
      <p:sp>
        <p:nvSpPr>
          <p:cNvPr id="8195" name="Rectangle 3"/>
          <p:cNvSpPr>
            <a:spLocks noChangeArrowheads="1"/>
          </p:cNvSpPr>
          <p:nvPr/>
        </p:nvSpPr>
        <p:spPr bwMode="auto">
          <a:xfrm>
            <a:off x="533400" y="0"/>
            <a:ext cx="3581400" cy="685800"/>
          </a:xfrm>
          <a:prstGeom prst="rect">
            <a:avLst/>
          </a:prstGeom>
          <a:noFill/>
          <a:ln w="9525">
            <a:noFill/>
            <a:miter lim="800000"/>
            <a:headEnd/>
            <a:tailEnd/>
          </a:ln>
        </p:spPr>
        <p:txBody>
          <a:bodyPr anchor="ctr"/>
          <a:lstStyle/>
          <a:p>
            <a:pPr algn="ctr"/>
            <a:r>
              <a:rPr lang="en-US" sz="4000">
                <a:solidFill>
                  <a:srgbClr val="CC0000"/>
                </a:solidFill>
                <a:latin typeface="Arial Narrow" pitchFamily="34" charset="0"/>
              </a:rPr>
              <a:t>DØ Detector</a:t>
            </a:r>
          </a:p>
        </p:txBody>
      </p:sp>
      <p:sp>
        <p:nvSpPr>
          <p:cNvPr id="223236" name="Rectangle 4"/>
          <p:cNvSpPr>
            <a:spLocks noChangeArrowheads="1"/>
          </p:cNvSpPr>
          <p:nvPr/>
        </p:nvSpPr>
        <p:spPr bwMode="auto">
          <a:xfrm>
            <a:off x="152400" y="4267200"/>
            <a:ext cx="4114800" cy="1905000"/>
          </a:xfrm>
          <a:prstGeom prst="rect">
            <a:avLst/>
          </a:prstGeom>
          <a:noFill/>
          <a:ln w="9525">
            <a:noFill/>
            <a:miter lim="800000"/>
            <a:headEnd/>
            <a:tailEnd/>
          </a:ln>
        </p:spPr>
        <p:txBody>
          <a:bodyPr/>
          <a:lstStyle/>
          <a:p>
            <a:pPr marL="342900" indent="-342900">
              <a:spcBef>
                <a:spcPct val="20000"/>
              </a:spcBef>
              <a:buFontTx/>
              <a:buChar char="•"/>
            </a:pPr>
            <a:r>
              <a:rPr lang="en-US" sz="1600">
                <a:solidFill>
                  <a:srgbClr val="CC0000"/>
                </a:solidFill>
                <a:latin typeface="Arial Narrow" pitchFamily="34" charset="0"/>
              </a:rPr>
              <a:t>Weighs 5000 tons and 5 story tall</a:t>
            </a:r>
          </a:p>
          <a:p>
            <a:pPr marL="342900" indent="-342900">
              <a:spcBef>
                <a:spcPct val="20000"/>
              </a:spcBef>
              <a:buFontTx/>
              <a:buChar char="•"/>
            </a:pPr>
            <a:r>
              <a:rPr lang="en-US" sz="1600">
                <a:solidFill>
                  <a:schemeClr val="accent2"/>
                </a:solidFill>
                <a:latin typeface="Arial Narrow" pitchFamily="34" charset="0"/>
              </a:rPr>
              <a:t>Can inspect </a:t>
            </a:r>
            <a:r>
              <a:rPr lang="en-US" sz="1600">
                <a:solidFill>
                  <a:srgbClr val="CC0000"/>
                </a:solidFill>
                <a:latin typeface="Arial Narrow" pitchFamily="34" charset="0"/>
              </a:rPr>
              <a:t>3,000,000</a:t>
            </a:r>
            <a:r>
              <a:rPr lang="en-US" sz="1600">
                <a:solidFill>
                  <a:schemeClr val="accent2"/>
                </a:solidFill>
                <a:latin typeface="Arial Narrow" pitchFamily="34" charset="0"/>
              </a:rPr>
              <a:t> collisions/second</a:t>
            </a:r>
          </a:p>
          <a:p>
            <a:pPr marL="342900" indent="-342900">
              <a:spcBef>
                <a:spcPct val="20000"/>
              </a:spcBef>
              <a:buFontTx/>
              <a:buChar char="•"/>
            </a:pPr>
            <a:r>
              <a:rPr lang="en-US" sz="1600">
                <a:solidFill>
                  <a:schemeClr val="accent2"/>
                </a:solidFill>
                <a:latin typeface="Arial Narrow" pitchFamily="34" charset="0"/>
              </a:rPr>
              <a:t>Record </a:t>
            </a:r>
            <a:r>
              <a:rPr lang="en-US" sz="1600">
                <a:solidFill>
                  <a:srgbClr val="CC0000"/>
                </a:solidFill>
                <a:latin typeface="Arial Narrow" pitchFamily="34" charset="0"/>
              </a:rPr>
              <a:t>75 collisions/second</a:t>
            </a:r>
          </a:p>
          <a:p>
            <a:pPr marL="342900" indent="-342900">
              <a:spcBef>
                <a:spcPct val="20000"/>
              </a:spcBef>
              <a:buFontTx/>
              <a:buChar char="•"/>
            </a:pPr>
            <a:r>
              <a:rPr lang="en-US" sz="1600">
                <a:solidFill>
                  <a:schemeClr val="accent2"/>
                </a:solidFill>
                <a:latin typeface="Arial Narrow" pitchFamily="34" charset="0"/>
              </a:rPr>
              <a:t>Records approximately </a:t>
            </a:r>
            <a:r>
              <a:rPr lang="en-US" sz="1600">
                <a:solidFill>
                  <a:srgbClr val="CC0000"/>
                </a:solidFill>
                <a:latin typeface="Arial Narrow" pitchFamily="34" charset="0"/>
              </a:rPr>
              <a:t>10,000,000</a:t>
            </a:r>
            <a:r>
              <a:rPr lang="en-US" sz="1600">
                <a:solidFill>
                  <a:schemeClr val="accent2"/>
                </a:solidFill>
                <a:latin typeface="Arial Narrow" pitchFamily="34" charset="0"/>
              </a:rPr>
              <a:t> bytes/second</a:t>
            </a:r>
          </a:p>
          <a:p>
            <a:pPr marL="342900" indent="-342900">
              <a:spcBef>
                <a:spcPct val="20000"/>
              </a:spcBef>
              <a:buFontTx/>
              <a:buChar char="•"/>
            </a:pPr>
            <a:r>
              <a:rPr lang="en-US" sz="1600">
                <a:solidFill>
                  <a:schemeClr val="accent2"/>
                </a:solidFill>
                <a:latin typeface="Arial Narrow" pitchFamily="34" charset="0"/>
              </a:rPr>
              <a:t>Records </a:t>
            </a:r>
            <a:r>
              <a:rPr lang="en-US" sz="1600">
                <a:solidFill>
                  <a:srgbClr val="CC0000"/>
                </a:solidFill>
                <a:latin typeface="Arial Narrow" pitchFamily="34" charset="0"/>
              </a:rPr>
              <a:t>0.5x10</a:t>
            </a:r>
            <a:r>
              <a:rPr lang="en-US" sz="1600" baseline="30000">
                <a:solidFill>
                  <a:srgbClr val="CC0000"/>
                </a:solidFill>
                <a:latin typeface="Arial Narrow" pitchFamily="34" charset="0"/>
              </a:rPr>
              <a:t>15</a:t>
            </a:r>
            <a:r>
              <a:rPr lang="en-US" sz="1600">
                <a:solidFill>
                  <a:schemeClr val="accent2"/>
                </a:solidFill>
                <a:latin typeface="Arial Narrow" pitchFamily="34" charset="0"/>
              </a:rPr>
              <a:t>  (500,000,000,000,000) bytes per year (0.5 PetaBytes).</a:t>
            </a:r>
          </a:p>
        </p:txBody>
      </p:sp>
      <p:grpSp>
        <p:nvGrpSpPr>
          <p:cNvPr id="2" name="Group 5"/>
          <p:cNvGrpSpPr>
            <a:grpSpLocks/>
          </p:cNvGrpSpPr>
          <p:nvPr/>
        </p:nvGrpSpPr>
        <p:grpSpPr bwMode="auto">
          <a:xfrm>
            <a:off x="304800" y="762000"/>
            <a:ext cx="4267200" cy="3524250"/>
            <a:chOff x="0" y="960"/>
            <a:chExt cx="3600" cy="3089"/>
          </a:xfrm>
        </p:grpSpPr>
        <p:pic>
          <p:nvPicPr>
            <p:cNvPr id="8201" name="Picture 6" descr="D0 isometric"/>
            <p:cNvPicPr>
              <a:picLocks noChangeAspect="1" noChangeArrowheads="1"/>
            </p:cNvPicPr>
            <p:nvPr/>
          </p:nvPicPr>
          <p:blipFill>
            <a:blip r:embed="rId3"/>
            <a:srcRect/>
            <a:stretch>
              <a:fillRect/>
            </a:stretch>
          </p:blipFill>
          <p:spPr bwMode="auto">
            <a:xfrm>
              <a:off x="576" y="960"/>
              <a:ext cx="3024" cy="2664"/>
            </a:xfrm>
            <a:prstGeom prst="rect">
              <a:avLst/>
            </a:prstGeom>
            <a:noFill/>
            <a:ln w="9525">
              <a:noFill/>
              <a:miter lim="800000"/>
              <a:headEnd/>
              <a:tailEnd/>
            </a:ln>
          </p:spPr>
        </p:pic>
        <p:sp>
          <p:nvSpPr>
            <p:cNvPr id="8202" name="Line 7"/>
            <p:cNvSpPr>
              <a:spLocks noChangeShapeType="1"/>
            </p:cNvSpPr>
            <p:nvPr/>
          </p:nvSpPr>
          <p:spPr bwMode="auto">
            <a:xfrm>
              <a:off x="432" y="3264"/>
              <a:ext cx="1104" cy="624"/>
            </a:xfrm>
            <a:prstGeom prst="line">
              <a:avLst/>
            </a:prstGeom>
            <a:noFill/>
            <a:ln w="38100">
              <a:solidFill>
                <a:schemeClr val="tx1"/>
              </a:solidFill>
              <a:round/>
              <a:headEnd type="triangle" w="med" len="med"/>
              <a:tailEnd type="triangle" w="med" len="med"/>
            </a:ln>
          </p:spPr>
          <p:txBody>
            <a:bodyPr wrap="none" anchor="ctr"/>
            <a:lstStyle/>
            <a:p>
              <a:endParaRPr lang="en-US"/>
            </a:p>
          </p:txBody>
        </p:sp>
        <p:sp>
          <p:nvSpPr>
            <p:cNvPr id="8203" name="Line 8"/>
            <p:cNvSpPr>
              <a:spLocks noChangeShapeType="1"/>
            </p:cNvSpPr>
            <p:nvPr/>
          </p:nvSpPr>
          <p:spPr bwMode="auto">
            <a:xfrm rot="3600000">
              <a:off x="-223" y="2054"/>
              <a:ext cx="1248" cy="720"/>
            </a:xfrm>
            <a:prstGeom prst="line">
              <a:avLst/>
            </a:prstGeom>
            <a:noFill/>
            <a:ln w="38100">
              <a:solidFill>
                <a:schemeClr val="tx1"/>
              </a:solidFill>
              <a:round/>
              <a:headEnd type="triangle" w="med" len="med"/>
              <a:tailEnd type="triangle" w="med" len="med"/>
            </a:ln>
          </p:spPr>
          <p:txBody>
            <a:bodyPr wrap="none" anchor="ctr"/>
            <a:lstStyle/>
            <a:p>
              <a:endParaRPr lang="en-US"/>
            </a:p>
          </p:txBody>
        </p:sp>
        <p:sp>
          <p:nvSpPr>
            <p:cNvPr id="8204" name="Text Box 9"/>
            <p:cNvSpPr txBox="1">
              <a:spLocks noChangeArrowheads="1"/>
            </p:cNvSpPr>
            <p:nvPr/>
          </p:nvSpPr>
          <p:spPr bwMode="auto">
            <a:xfrm rot="1813753">
              <a:off x="549" y="3590"/>
              <a:ext cx="563" cy="401"/>
            </a:xfrm>
            <a:prstGeom prst="rect">
              <a:avLst/>
            </a:prstGeom>
            <a:noFill/>
            <a:ln w="9525">
              <a:noFill/>
              <a:miter lim="800000"/>
              <a:headEnd/>
              <a:tailEnd/>
            </a:ln>
          </p:spPr>
          <p:txBody>
            <a:bodyPr wrap="none">
              <a:spAutoFit/>
            </a:bodyPr>
            <a:lstStyle/>
            <a:p>
              <a:pPr eaLnBrk="0" hangingPunct="0"/>
              <a:r>
                <a:rPr kumimoji="1" lang="en-US"/>
                <a:t>30’ </a:t>
              </a:r>
            </a:p>
          </p:txBody>
        </p:sp>
        <p:sp>
          <p:nvSpPr>
            <p:cNvPr id="8205" name="Text Box 10"/>
            <p:cNvSpPr txBox="1">
              <a:spLocks noChangeArrowheads="1"/>
            </p:cNvSpPr>
            <p:nvPr/>
          </p:nvSpPr>
          <p:spPr bwMode="auto">
            <a:xfrm>
              <a:off x="0" y="2159"/>
              <a:ext cx="563" cy="401"/>
            </a:xfrm>
            <a:prstGeom prst="rect">
              <a:avLst/>
            </a:prstGeom>
            <a:noFill/>
            <a:ln w="9525">
              <a:noFill/>
              <a:miter lim="800000"/>
              <a:headEnd/>
              <a:tailEnd/>
            </a:ln>
          </p:spPr>
          <p:txBody>
            <a:bodyPr wrap="none">
              <a:spAutoFit/>
            </a:bodyPr>
            <a:lstStyle/>
            <a:p>
              <a:pPr eaLnBrk="0" hangingPunct="0"/>
              <a:r>
                <a:rPr kumimoji="1" lang="en-US"/>
                <a:t>30’ </a:t>
              </a:r>
            </a:p>
          </p:txBody>
        </p:sp>
        <p:sp>
          <p:nvSpPr>
            <p:cNvPr id="8206" name="Line 11"/>
            <p:cNvSpPr>
              <a:spLocks noChangeShapeType="1"/>
            </p:cNvSpPr>
            <p:nvPr/>
          </p:nvSpPr>
          <p:spPr bwMode="auto">
            <a:xfrm flipV="1">
              <a:off x="1872" y="3216"/>
              <a:ext cx="1248" cy="816"/>
            </a:xfrm>
            <a:prstGeom prst="line">
              <a:avLst/>
            </a:prstGeom>
            <a:noFill/>
            <a:ln w="38100">
              <a:solidFill>
                <a:schemeClr val="tx1"/>
              </a:solidFill>
              <a:round/>
              <a:headEnd type="triangle" w="med" len="med"/>
              <a:tailEnd type="triangle" w="med" len="med"/>
            </a:ln>
          </p:spPr>
          <p:txBody>
            <a:bodyPr wrap="none" anchor="ctr"/>
            <a:lstStyle/>
            <a:p>
              <a:endParaRPr lang="en-US"/>
            </a:p>
          </p:txBody>
        </p:sp>
        <p:sp>
          <p:nvSpPr>
            <p:cNvPr id="8207" name="Text Box 12"/>
            <p:cNvSpPr txBox="1">
              <a:spLocks noChangeArrowheads="1"/>
            </p:cNvSpPr>
            <p:nvPr/>
          </p:nvSpPr>
          <p:spPr bwMode="auto">
            <a:xfrm>
              <a:off x="2592" y="3648"/>
              <a:ext cx="562" cy="401"/>
            </a:xfrm>
            <a:prstGeom prst="rect">
              <a:avLst/>
            </a:prstGeom>
            <a:noFill/>
            <a:ln w="9525">
              <a:noFill/>
              <a:miter lim="800000"/>
              <a:headEnd/>
              <a:tailEnd/>
            </a:ln>
          </p:spPr>
          <p:txBody>
            <a:bodyPr wrap="none">
              <a:spAutoFit/>
            </a:bodyPr>
            <a:lstStyle/>
            <a:p>
              <a:pPr eaLnBrk="0" hangingPunct="0"/>
              <a:r>
                <a:rPr kumimoji="1" lang="en-US"/>
                <a:t>50’ </a:t>
              </a:r>
            </a:p>
          </p:txBody>
        </p:sp>
      </p:grpSp>
      <p:sp>
        <p:nvSpPr>
          <p:cNvPr id="8198" name="Rectangle 13"/>
          <p:cNvSpPr>
            <a:spLocks noChangeArrowheads="1"/>
          </p:cNvSpPr>
          <p:nvPr/>
        </p:nvSpPr>
        <p:spPr bwMode="auto">
          <a:xfrm>
            <a:off x="4724400" y="0"/>
            <a:ext cx="4267200" cy="762000"/>
          </a:xfrm>
          <a:prstGeom prst="rect">
            <a:avLst/>
          </a:prstGeom>
          <a:noFill/>
          <a:ln w="9525">
            <a:noFill/>
            <a:miter lim="800000"/>
            <a:headEnd/>
            <a:tailEnd/>
          </a:ln>
        </p:spPr>
        <p:txBody>
          <a:bodyPr anchor="ctr"/>
          <a:lstStyle/>
          <a:p>
            <a:pPr algn="ctr"/>
            <a:r>
              <a:rPr lang="en-US" sz="4000">
                <a:solidFill>
                  <a:srgbClr val="CC0000"/>
                </a:solidFill>
                <a:latin typeface="Arial Narrow" pitchFamily="34" charset="0"/>
              </a:rPr>
              <a:t>ATLAS Detector</a:t>
            </a:r>
          </a:p>
        </p:txBody>
      </p:sp>
      <p:sp>
        <p:nvSpPr>
          <p:cNvPr id="223246" name="Rectangle 14"/>
          <p:cNvSpPr>
            <a:spLocks noChangeArrowheads="1"/>
          </p:cNvSpPr>
          <p:nvPr/>
        </p:nvSpPr>
        <p:spPr bwMode="auto">
          <a:xfrm>
            <a:off x="4724400" y="4191000"/>
            <a:ext cx="4114800" cy="2362200"/>
          </a:xfrm>
          <a:prstGeom prst="rect">
            <a:avLst/>
          </a:prstGeom>
          <a:noFill/>
          <a:ln w="9525">
            <a:noFill/>
            <a:miter lim="800000"/>
            <a:headEnd/>
            <a:tailEnd/>
          </a:ln>
        </p:spPr>
        <p:txBody>
          <a:bodyPr/>
          <a:lstStyle/>
          <a:p>
            <a:pPr marL="342900" indent="-342900">
              <a:spcBef>
                <a:spcPct val="20000"/>
              </a:spcBef>
              <a:buFontTx/>
              <a:buChar char="•"/>
            </a:pPr>
            <a:r>
              <a:rPr lang="en-US" sz="1600">
                <a:solidFill>
                  <a:srgbClr val="CC0000"/>
                </a:solidFill>
                <a:latin typeface="Arial Narrow" pitchFamily="34" charset="0"/>
              </a:rPr>
              <a:t>Weighs 10000 tons and 10 story tall</a:t>
            </a:r>
          </a:p>
          <a:p>
            <a:pPr marL="342900" indent="-342900">
              <a:spcBef>
                <a:spcPct val="20000"/>
              </a:spcBef>
              <a:buFontTx/>
              <a:buChar char="•"/>
            </a:pPr>
            <a:r>
              <a:rPr lang="en-US" sz="1600">
                <a:solidFill>
                  <a:schemeClr val="accent2"/>
                </a:solidFill>
                <a:latin typeface="Arial Narrow" pitchFamily="34" charset="0"/>
              </a:rPr>
              <a:t>Can inspect </a:t>
            </a:r>
            <a:r>
              <a:rPr lang="en-US" sz="1600">
                <a:solidFill>
                  <a:srgbClr val="CC0000"/>
                </a:solidFill>
                <a:latin typeface="Arial Narrow" pitchFamily="34" charset="0"/>
              </a:rPr>
              <a:t>1,000,000,000 </a:t>
            </a:r>
            <a:r>
              <a:rPr lang="en-US" sz="1600">
                <a:solidFill>
                  <a:schemeClr val="accent2"/>
                </a:solidFill>
                <a:latin typeface="Arial Narrow" pitchFamily="34" charset="0"/>
              </a:rPr>
              <a:t>collisions/second</a:t>
            </a:r>
          </a:p>
          <a:p>
            <a:pPr marL="342900" indent="-342900">
              <a:spcBef>
                <a:spcPct val="20000"/>
              </a:spcBef>
              <a:buFontTx/>
              <a:buChar char="•"/>
            </a:pPr>
            <a:r>
              <a:rPr lang="en-US" sz="1600">
                <a:solidFill>
                  <a:schemeClr val="accent2"/>
                </a:solidFill>
                <a:latin typeface="Arial Narrow" pitchFamily="34" charset="0"/>
              </a:rPr>
              <a:t>Will record </a:t>
            </a:r>
            <a:r>
              <a:rPr lang="en-US" sz="1600">
                <a:solidFill>
                  <a:srgbClr val="CC0000"/>
                </a:solidFill>
                <a:latin typeface="Arial Narrow" pitchFamily="34" charset="0"/>
              </a:rPr>
              <a:t>100 – 200 collisions/second</a:t>
            </a:r>
          </a:p>
          <a:p>
            <a:pPr marL="342900" indent="-342900">
              <a:spcBef>
                <a:spcPct val="20000"/>
              </a:spcBef>
              <a:buFontTx/>
              <a:buChar char="•"/>
            </a:pPr>
            <a:r>
              <a:rPr lang="en-US" sz="1600">
                <a:solidFill>
                  <a:schemeClr val="accent2"/>
                </a:solidFill>
                <a:latin typeface="Arial Narrow" pitchFamily="34" charset="0"/>
              </a:rPr>
              <a:t>Records approximately </a:t>
            </a:r>
            <a:r>
              <a:rPr lang="en-US" sz="1600">
                <a:solidFill>
                  <a:srgbClr val="CC0000"/>
                </a:solidFill>
                <a:latin typeface="Arial Narrow" pitchFamily="34" charset="0"/>
              </a:rPr>
              <a:t>300,000,000</a:t>
            </a:r>
            <a:r>
              <a:rPr lang="en-US" sz="1600">
                <a:solidFill>
                  <a:schemeClr val="accent2"/>
                </a:solidFill>
                <a:latin typeface="Arial Narrow" pitchFamily="34" charset="0"/>
              </a:rPr>
              <a:t> bytes/second</a:t>
            </a:r>
          </a:p>
          <a:p>
            <a:pPr marL="342900" indent="-342900">
              <a:spcBef>
                <a:spcPct val="20000"/>
              </a:spcBef>
              <a:buFontTx/>
              <a:buChar char="•"/>
            </a:pPr>
            <a:r>
              <a:rPr lang="en-US" sz="1600">
                <a:solidFill>
                  <a:schemeClr val="accent2"/>
                </a:solidFill>
                <a:latin typeface="Arial Narrow" pitchFamily="34" charset="0"/>
              </a:rPr>
              <a:t>Will record </a:t>
            </a:r>
            <a:r>
              <a:rPr lang="en-US" sz="1600">
                <a:solidFill>
                  <a:srgbClr val="CC0000"/>
                </a:solidFill>
                <a:latin typeface="Arial Narrow" pitchFamily="34" charset="0"/>
              </a:rPr>
              <a:t>1.5x10</a:t>
            </a:r>
            <a:r>
              <a:rPr lang="en-US" sz="1600" baseline="30000">
                <a:solidFill>
                  <a:srgbClr val="CC0000"/>
                </a:solidFill>
                <a:latin typeface="Arial Narrow" pitchFamily="34" charset="0"/>
              </a:rPr>
              <a:t>15</a:t>
            </a:r>
            <a:r>
              <a:rPr lang="en-US" sz="1600">
                <a:solidFill>
                  <a:schemeClr val="accent2"/>
                </a:solidFill>
                <a:latin typeface="Arial Narrow" pitchFamily="34" charset="0"/>
              </a:rPr>
              <a:t>  (1,500,000,000,000,000) bytes each year (1.5 PetaByte).</a:t>
            </a:r>
          </a:p>
        </p:txBody>
      </p:sp>
      <p:sp>
        <p:nvSpPr>
          <p:cNvPr id="8200" name="Date Placeholder 17"/>
          <p:cNvSpPr>
            <a:spLocks noGrp="1"/>
          </p:cNvSpPr>
          <p:nvPr>
            <p:ph type="dt" sz="quarter" idx="10"/>
          </p:nvPr>
        </p:nvSpPr>
        <p:spPr>
          <a:noFill/>
        </p:spPr>
        <p:txBody>
          <a:bodyPr/>
          <a:lstStyle/>
          <a:p>
            <a:r>
              <a:rPr lang="en-US" smtClean="0"/>
              <a:t>3/4/2009</a:t>
            </a:r>
          </a:p>
        </p:txBody>
      </p:sp>
      <p:sp>
        <p:nvSpPr>
          <p:cNvPr id="16" name="Slide Number Placeholder 15"/>
          <p:cNvSpPr>
            <a:spLocks noGrp="1"/>
          </p:cNvSpPr>
          <p:nvPr>
            <p:ph type="sldNum" sz="quarter" idx="12"/>
          </p:nvPr>
        </p:nvSpPr>
        <p:spPr/>
        <p:txBody>
          <a:bodyPr/>
          <a:lstStyle/>
          <a:p>
            <a:fld id="{C8981E23-14A6-459B-B474-3C876539E2A9}" type="slidenum">
              <a:rPr lang="en-US" smtClean="0"/>
              <a:pPr/>
              <a:t>12</a:t>
            </a:fld>
            <a:endParaRPr lang="en-US"/>
          </a:p>
        </p:txBody>
      </p:sp>
      <p:sp>
        <p:nvSpPr>
          <p:cNvPr id="17" name="Footer Placeholder 16"/>
          <p:cNvSpPr>
            <a:spLocks noGrp="1"/>
          </p:cNvSpPr>
          <p:nvPr>
            <p:ph type="ftr" sz="quarter" idx="11"/>
          </p:nvPr>
        </p:nvSpPr>
        <p:spPr/>
        <p:txBody>
          <a:bodyPr/>
          <a:lstStyle/>
          <a:p>
            <a:r>
              <a:rPr lang="en-US" smtClean="0"/>
              <a:t>Dick Greenwood     OSG All Hands Meeting at LLO</a:t>
            </a:r>
            <a:endParaRPr lang="en-US"/>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23234"/>
                                        </p:tgtEl>
                                        <p:attrNameLst>
                                          <p:attrName>style.visibility</p:attrName>
                                        </p:attrNameLst>
                                      </p:cBhvr>
                                      <p:to>
                                        <p:strVal val="visible"/>
                                      </p:to>
                                    </p:set>
                                    <p:anim calcmode="lin" valueType="num">
                                      <p:cBhvr>
                                        <p:cTn id="14" dur="500" fill="hold"/>
                                        <p:tgtEl>
                                          <p:spTgt spid="223234"/>
                                        </p:tgtEl>
                                        <p:attrNameLst>
                                          <p:attrName>ppt_w</p:attrName>
                                        </p:attrNameLst>
                                      </p:cBhvr>
                                      <p:tavLst>
                                        <p:tav tm="0">
                                          <p:val>
                                            <p:fltVal val="0"/>
                                          </p:val>
                                        </p:tav>
                                        <p:tav tm="100000">
                                          <p:val>
                                            <p:strVal val="#ppt_w"/>
                                          </p:val>
                                        </p:tav>
                                      </p:tavLst>
                                    </p:anim>
                                    <p:anim calcmode="lin" valueType="num">
                                      <p:cBhvr>
                                        <p:cTn id="15" dur="500" fill="hold"/>
                                        <p:tgtEl>
                                          <p:spTgt spid="223234"/>
                                        </p:tgtEl>
                                        <p:attrNameLst>
                                          <p:attrName>ppt_h</p:attrName>
                                        </p:attrNameLst>
                                      </p:cBhvr>
                                      <p:tavLst>
                                        <p:tav tm="0">
                                          <p:val>
                                            <p:fltVal val="0"/>
                                          </p:val>
                                        </p:tav>
                                        <p:tav tm="100000">
                                          <p:val>
                                            <p:strVal val="#ppt_h"/>
                                          </p:val>
                                        </p:tav>
                                      </p:tavLst>
                                    </p:anim>
                                    <p:animEffect transition="in" filter="fade">
                                      <p:cBhvr>
                                        <p:cTn id="16" dur="500"/>
                                        <p:tgtEl>
                                          <p:spTgt spid="22323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223236"/>
                                        </p:tgtEl>
                                        <p:attrNameLst>
                                          <p:attrName>style.visibility</p:attrName>
                                        </p:attrNameLst>
                                      </p:cBhvr>
                                      <p:to>
                                        <p:strVal val="visible"/>
                                      </p:to>
                                    </p:set>
                                    <p:animEffect transition="in" filter="wipe(left)">
                                      <p:cBhvr>
                                        <p:cTn id="21" dur="500"/>
                                        <p:tgtEl>
                                          <p:spTgt spid="22323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iterate type="wd">
                                    <p:tmPct val="10000"/>
                                  </p:iterate>
                                  <p:childTnLst>
                                    <p:set>
                                      <p:cBhvr>
                                        <p:cTn id="25" dur="1" fill="hold">
                                          <p:stCondLst>
                                            <p:cond delay="0"/>
                                          </p:stCondLst>
                                        </p:cTn>
                                        <p:tgtEl>
                                          <p:spTgt spid="223246"/>
                                        </p:tgtEl>
                                        <p:attrNameLst>
                                          <p:attrName>style.visibility</p:attrName>
                                        </p:attrNameLst>
                                      </p:cBhvr>
                                      <p:to>
                                        <p:strVal val="visible"/>
                                      </p:to>
                                    </p:set>
                                    <p:animEffect transition="in" filter="wipe(down)">
                                      <p:cBhvr>
                                        <p:cTn id="26" dur="500"/>
                                        <p:tgtEl>
                                          <p:spTgt spid="223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p:bldP spid="2232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71600" y="630238"/>
            <a:ext cx="7772400" cy="1069975"/>
          </a:xfrm>
        </p:spPr>
        <p:txBody>
          <a:bodyPr/>
          <a:lstStyle/>
          <a:p>
            <a:pPr eaLnBrk="1" hangingPunct="1"/>
            <a:r>
              <a:rPr lang="en-US" smtClean="0"/>
              <a:t>OSG Compute Elements</a:t>
            </a:r>
          </a:p>
        </p:txBody>
      </p:sp>
      <p:sp>
        <p:nvSpPr>
          <p:cNvPr id="3" name="Text Placeholder 2"/>
          <p:cNvSpPr>
            <a:spLocks noGrp="1"/>
          </p:cNvSpPr>
          <p:nvPr>
            <p:ph type="body" idx="1"/>
          </p:nvPr>
        </p:nvSpPr>
        <p:spPr>
          <a:xfrm>
            <a:off x="381000" y="1828800"/>
            <a:ext cx="4041775" cy="457200"/>
          </a:xfrm>
        </p:spPr>
        <p:txBody>
          <a:bodyPr/>
          <a:lstStyle/>
          <a:p>
            <a:pPr eaLnBrk="1" hangingPunct="1">
              <a:defRPr/>
            </a:pPr>
            <a:r>
              <a:rPr lang="en-US" smtClean="0"/>
              <a:t>LONI_OSG1</a:t>
            </a:r>
            <a:endParaRPr lang="en-US" dirty="0"/>
          </a:p>
        </p:txBody>
      </p:sp>
      <p:sp>
        <p:nvSpPr>
          <p:cNvPr id="4" name="Text Placeholder 3"/>
          <p:cNvSpPr>
            <a:spLocks noGrp="1"/>
          </p:cNvSpPr>
          <p:nvPr>
            <p:ph type="body" sz="half" idx="3"/>
          </p:nvPr>
        </p:nvSpPr>
        <p:spPr/>
        <p:txBody>
          <a:bodyPr/>
          <a:lstStyle/>
          <a:p>
            <a:pPr eaLnBrk="1" hangingPunct="1">
              <a:defRPr/>
            </a:pPr>
            <a:r>
              <a:rPr lang="en-US" dirty="0" smtClean="0"/>
              <a:t>LTU_OSG</a:t>
            </a:r>
            <a:endParaRPr lang="en-US" dirty="0"/>
          </a:p>
        </p:txBody>
      </p:sp>
      <p:sp>
        <p:nvSpPr>
          <p:cNvPr id="20485" name="Content Placeholder 4"/>
          <p:cNvSpPr>
            <a:spLocks noGrp="1"/>
          </p:cNvSpPr>
          <p:nvPr>
            <p:ph sz="quarter" idx="2"/>
          </p:nvPr>
        </p:nvSpPr>
        <p:spPr>
          <a:xfrm>
            <a:off x="381000" y="2438400"/>
            <a:ext cx="4041775" cy="3886200"/>
          </a:xfrm>
        </p:spPr>
        <p:txBody>
          <a:bodyPr>
            <a:normAutofit fontScale="92500"/>
          </a:bodyPr>
          <a:lstStyle/>
          <a:p>
            <a:pPr eaLnBrk="1" hangingPunct="1"/>
            <a:r>
              <a:rPr lang="en-US" dirty="0" smtClean="0"/>
              <a:t>Official LONI CE (osg1.loni.org)</a:t>
            </a:r>
          </a:p>
          <a:p>
            <a:pPr lvl="1" eaLnBrk="1" hangingPunct="1"/>
            <a:r>
              <a:rPr lang="en-US" dirty="0" smtClean="0"/>
              <a:t>Located at LSU</a:t>
            </a:r>
          </a:p>
          <a:p>
            <a:pPr eaLnBrk="1" hangingPunct="1"/>
            <a:r>
              <a:rPr lang="en-US" dirty="0" smtClean="0"/>
              <a:t>OSG 0.8.0 production site</a:t>
            </a:r>
          </a:p>
          <a:p>
            <a:pPr eaLnBrk="1" hangingPunct="1"/>
            <a:r>
              <a:rPr lang="en-US" dirty="0" smtClean="0"/>
              <a:t>Connected to Dell 5TF cluster</a:t>
            </a:r>
          </a:p>
          <a:p>
            <a:pPr lvl="1" eaLnBrk="1" hangingPunct="1"/>
            <a:r>
              <a:rPr lang="en-US" dirty="0" smtClean="0"/>
              <a:t>Opportunistic PBS queue</a:t>
            </a:r>
          </a:p>
          <a:p>
            <a:pPr lvl="1" eaLnBrk="1" hangingPunct="1"/>
            <a:r>
              <a:rPr lang="en-US" dirty="0" smtClean="0"/>
              <a:t>64 CPUs out of 512 CPUs</a:t>
            </a:r>
          </a:p>
          <a:p>
            <a:pPr lvl="2" eaLnBrk="1" hangingPunct="1"/>
            <a:r>
              <a:rPr lang="en-US" dirty="0" smtClean="0"/>
              <a:t>The 16 nodes are shared with other PBS queues.</a:t>
            </a:r>
          </a:p>
          <a:p>
            <a:pPr eaLnBrk="1" hangingPunct="1"/>
            <a:r>
              <a:rPr lang="en-US" dirty="0" smtClean="0">
                <a:solidFill>
                  <a:srgbClr val="D32C3B"/>
                </a:solidFill>
              </a:rPr>
              <a:t>Replaced </a:t>
            </a:r>
            <a:r>
              <a:rPr lang="en-US" b="1" dirty="0" smtClean="0">
                <a:solidFill>
                  <a:srgbClr val="D32C3B"/>
                </a:solidFill>
              </a:rPr>
              <a:t>LTU_CCT</a:t>
            </a:r>
          </a:p>
          <a:p>
            <a:pPr lvl="1" eaLnBrk="1" hangingPunct="1"/>
            <a:r>
              <a:rPr lang="en-US" dirty="0" smtClean="0"/>
              <a:t>Reason: aging hardware</a:t>
            </a:r>
          </a:p>
        </p:txBody>
      </p:sp>
      <p:sp>
        <p:nvSpPr>
          <p:cNvPr id="20486" name="Content Placeholder 5"/>
          <p:cNvSpPr>
            <a:spLocks noGrp="1"/>
          </p:cNvSpPr>
          <p:nvPr>
            <p:ph sz="quarter" idx="4"/>
          </p:nvPr>
        </p:nvSpPr>
        <p:spPr/>
        <p:txBody>
          <a:bodyPr>
            <a:normAutofit fontScale="92500"/>
          </a:bodyPr>
          <a:lstStyle/>
          <a:p>
            <a:pPr eaLnBrk="1" hangingPunct="1"/>
            <a:r>
              <a:rPr lang="en-US" dirty="0" smtClean="0">
                <a:solidFill>
                  <a:srgbClr val="0070C0"/>
                </a:solidFill>
              </a:rPr>
              <a:t>caps10</a:t>
            </a:r>
            <a:r>
              <a:rPr lang="en-US" dirty="0" smtClean="0"/>
              <a:t>.phys.LaTech.edu</a:t>
            </a:r>
          </a:p>
          <a:p>
            <a:pPr lvl="1" eaLnBrk="1" hangingPunct="1"/>
            <a:r>
              <a:rPr lang="en-US" dirty="0" smtClean="0"/>
              <a:t>Located at Louisiana Tech</a:t>
            </a:r>
          </a:p>
          <a:p>
            <a:pPr eaLnBrk="1" hangingPunct="1"/>
            <a:r>
              <a:rPr lang="en-US" dirty="0" smtClean="0"/>
              <a:t>OSG 0.8.0 production site</a:t>
            </a:r>
          </a:p>
          <a:p>
            <a:pPr eaLnBrk="1" hangingPunct="1"/>
            <a:r>
              <a:rPr lang="en-US" dirty="0" smtClean="0"/>
              <a:t>Connected to our small cluster</a:t>
            </a:r>
          </a:p>
          <a:p>
            <a:pPr lvl="1" eaLnBrk="1" hangingPunct="1"/>
            <a:r>
              <a:rPr lang="en-US" dirty="0" smtClean="0"/>
              <a:t>Dedicated Condor Pool</a:t>
            </a:r>
          </a:p>
          <a:p>
            <a:pPr lvl="1" eaLnBrk="1" hangingPunct="1"/>
            <a:r>
              <a:rPr lang="en-US" dirty="0" smtClean="0"/>
              <a:t>8 nodes, 20 of the 28 CPUs</a:t>
            </a:r>
          </a:p>
          <a:p>
            <a:pPr lvl="2" eaLnBrk="1" hangingPunct="1"/>
            <a:r>
              <a:rPr lang="en-US" dirty="0" smtClean="0"/>
              <a:t>Other 8 CPUs used by local researchers.</a:t>
            </a:r>
          </a:p>
          <a:p>
            <a:pPr eaLnBrk="1" hangingPunct="1"/>
            <a:r>
              <a:rPr lang="en-US" dirty="0" smtClean="0">
                <a:solidFill>
                  <a:srgbClr val="D32C3B"/>
                </a:solidFill>
              </a:rPr>
              <a:t>Waiting to be replaced…</a:t>
            </a:r>
          </a:p>
          <a:p>
            <a:pPr lvl="1" eaLnBrk="1" hangingPunct="1"/>
            <a:r>
              <a:rPr lang="en-US" dirty="0" smtClean="0"/>
              <a:t>LONI_OSG3 → Dell 5TF cluster</a:t>
            </a:r>
          </a:p>
        </p:txBody>
      </p:sp>
      <p:sp>
        <p:nvSpPr>
          <p:cNvPr id="10" name="Footer Placeholder 9"/>
          <p:cNvSpPr>
            <a:spLocks noGrp="1"/>
          </p:cNvSpPr>
          <p:nvPr>
            <p:ph type="ftr" sz="quarter" idx="11"/>
          </p:nvPr>
        </p:nvSpPr>
        <p:spPr/>
        <p:txBody>
          <a:bodyPr/>
          <a:lstStyle/>
          <a:p>
            <a:r>
              <a:rPr lang="en-US" smtClean="0"/>
              <a:t>Dick Greenwood     OSG All Hands Meeting at LLO</a:t>
            </a:r>
            <a:endParaRPr lang="en-US"/>
          </a:p>
        </p:txBody>
      </p:sp>
      <p:sp>
        <p:nvSpPr>
          <p:cNvPr id="11" name="Date Placeholder 10"/>
          <p:cNvSpPr>
            <a:spLocks noGrp="1"/>
          </p:cNvSpPr>
          <p:nvPr>
            <p:ph type="dt" sz="half" idx="10"/>
          </p:nvPr>
        </p:nvSpPr>
        <p:spPr/>
        <p:txBody>
          <a:bodyPr/>
          <a:lstStyle/>
          <a:p>
            <a:r>
              <a:rPr lang="en-US" smtClean="0"/>
              <a:t>3/4/2009</a:t>
            </a:r>
            <a:endParaRPr lang="en-US"/>
          </a:p>
        </p:txBody>
      </p:sp>
      <p:sp>
        <p:nvSpPr>
          <p:cNvPr id="12" name="Slide Number Placeholder 11"/>
          <p:cNvSpPr>
            <a:spLocks noGrp="1"/>
          </p:cNvSpPr>
          <p:nvPr>
            <p:ph type="sldNum" sz="quarter" idx="12"/>
          </p:nvPr>
        </p:nvSpPr>
        <p:spPr/>
        <p:txBody>
          <a:bodyPr/>
          <a:lstStyle/>
          <a:p>
            <a:fld id="{C8981E23-14A6-459B-B474-3C876539E2A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OSG CE’s on LONI	</a:t>
            </a:r>
            <a:endParaRPr lang="en-US" dirty="0"/>
          </a:p>
        </p:txBody>
      </p:sp>
      <p:graphicFrame>
        <p:nvGraphicFramePr>
          <p:cNvPr id="7" name="Content Placeholder 6"/>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OSG</a:t>
                      </a:r>
                      <a:r>
                        <a:rPr lang="en-US" baseline="0" dirty="0" smtClean="0"/>
                        <a:t> CE</a:t>
                      </a:r>
                      <a:endParaRPr lang="en-US" dirty="0"/>
                    </a:p>
                  </a:txBody>
                  <a:tcPr/>
                </a:tc>
                <a:tc>
                  <a:txBody>
                    <a:bodyPr/>
                    <a:lstStyle/>
                    <a:p>
                      <a:pPr algn="ctr"/>
                      <a:r>
                        <a:rPr lang="en-US" dirty="0" smtClean="0"/>
                        <a:t>LONI CLUSTER</a:t>
                      </a:r>
                      <a:endParaRPr lang="en-US" dirty="0"/>
                    </a:p>
                  </a:txBody>
                  <a:tcPr/>
                </a:tc>
              </a:tr>
              <a:tr h="370840">
                <a:tc>
                  <a:txBody>
                    <a:bodyPr/>
                    <a:lstStyle/>
                    <a:p>
                      <a:pPr algn="ctr"/>
                      <a:r>
                        <a:rPr lang="en-US" dirty="0" smtClean="0"/>
                        <a:t>LONI_OSG1</a:t>
                      </a:r>
                      <a:endParaRPr lang="en-US" dirty="0"/>
                    </a:p>
                  </a:txBody>
                  <a:tcPr/>
                </a:tc>
                <a:tc>
                  <a:txBody>
                    <a:bodyPr/>
                    <a:lstStyle/>
                    <a:p>
                      <a:pPr algn="ctr"/>
                      <a:r>
                        <a:rPr lang="en-US" dirty="0" smtClean="0"/>
                        <a:t>ERIC (</a:t>
                      </a:r>
                      <a:r>
                        <a:rPr lang="en-US" baseline="0" dirty="0" smtClean="0"/>
                        <a:t>LSU)</a:t>
                      </a:r>
                      <a:endParaRPr lang="en-US" dirty="0"/>
                    </a:p>
                  </a:txBody>
                  <a:tcPr/>
                </a:tc>
              </a:tr>
              <a:tr h="370840">
                <a:tc>
                  <a:txBody>
                    <a:bodyPr/>
                    <a:lstStyle/>
                    <a:p>
                      <a:pPr algn="ctr"/>
                      <a:r>
                        <a:rPr lang="en-US" dirty="0" smtClean="0"/>
                        <a:t>LONI_OSG2</a:t>
                      </a:r>
                      <a:endParaRPr lang="en-US" dirty="0"/>
                    </a:p>
                  </a:txBody>
                  <a:tcPr/>
                </a:tc>
                <a:tc>
                  <a:txBody>
                    <a:bodyPr/>
                    <a:lstStyle/>
                    <a:p>
                      <a:pPr algn="ctr"/>
                      <a:r>
                        <a:rPr lang="en-US" dirty="0" smtClean="0"/>
                        <a:t>ERIC (</a:t>
                      </a:r>
                      <a:r>
                        <a:rPr lang="en-US" baseline="0" dirty="0" smtClean="0"/>
                        <a:t>LIGO Testing)</a:t>
                      </a:r>
                      <a:endParaRPr lang="en-US" dirty="0"/>
                    </a:p>
                  </a:txBody>
                  <a:tcPr/>
                </a:tc>
              </a:tr>
              <a:tr h="370840">
                <a:tc>
                  <a:txBody>
                    <a:bodyPr/>
                    <a:lstStyle/>
                    <a:p>
                      <a:pPr algn="ctr"/>
                      <a:r>
                        <a:rPr lang="en-US" dirty="0" smtClean="0"/>
                        <a:t>LONI_OSG3 (coming</a:t>
                      </a:r>
                      <a:r>
                        <a:rPr lang="en-US" baseline="0" dirty="0" smtClean="0"/>
                        <a:t> soon)</a:t>
                      </a:r>
                      <a:endParaRPr lang="en-US" dirty="0"/>
                    </a:p>
                  </a:txBody>
                  <a:tcPr/>
                </a:tc>
                <a:tc>
                  <a:txBody>
                    <a:bodyPr/>
                    <a:lstStyle/>
                    <a:p>
                      <a:pPr algn="ctr"/>
                      <a:r>
                        <a:rPr lang="en-US" dirty="0" smtClean="0"/>
                        <a:t>PAINTER</a:t>
                      </a:r>
                      <a:r>
                        <a:rPr lang="en-US" baseline="0" dirty="0" smtClean="0"/>
                        <a:t> (LaTech)</a:t>
                      </a:r>
                      <a:endParaRPr lang="en-US" dirty="0"/>
                    </a:p>
                  </a:txBody>
                  <a:tcPr/>
                </a:tc>
              </a:tr>
            </a:tbl>
          </a:graphicData>
        </a:graphic>
      </p:graphicFrame>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smtClean="0"/>
              <a:t>3/4/2009</a:t>
            </a:r>
            <a:endParaRPr lang="en-US"/>
          </a:p>
        </p:txBody>
      </p:sp>
      <p:sp>
        <p:nvSpPr>
          <p:cNvPr id="10" name="Slide Number Placeholder 9"/>
          <p:cNvSpPr>
            <a:spLocks noGrp="1"/>
          </p:cNvSpPr>
          <p:nvPr>
            <p:ph type="sldNum" sz="quarter" idx="12"/>
          </p:nvPr>
        </p:nvSpPr>
        <p:spPr/>
        <p:txBody>
          <a:bodyPr/>
          <a:lstStyle/>
          <a:p>
            <a:fld id="{C8981E23-14A6-459B-B474-3C876539E2A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eaLnBrk="1" hangingPunct="1">
              <a:defRPr/>
            </a:pPr>
            <a:r>
              <a:rPr lang="en-US" sz="2400" dirty="0" smtClean="0"/>
              <a:t>Installed OSG 0.8.0 on node at LSU at the end of February 2008</a:t>
            </a:r>
          </a:p>
          <a:p>
            <a:pPr eaLnBrk="1" hangingPunct="1">
              <a:defRPr/>
            </a:pPr>
            <a:r>
              <a:rPr lang="en-US" sz="2400" dirty="0" smtClean="0"/>
              <a:t>Registered with the OSG</a:t>
            </a:r>
          </a:p>
          <a:p>
            <a:pPr lvl="1" eaLnBrk="1" hangingPunct="1">
              <a:defRPr/>
            </a:pPr>
            <a:r>
              <a:rPr lang="en-US" sz="2400" dirty="0" smtClean="0"/>
              <a:t>LTU_CCT was removed from OSG and VORS (3/26/08)</a:t>
            </a:r>
          </a:p>
          <a:p>
            <a:pPr>
              <a:defRPr/>
            </a:pPr>
            <a:r>
              <a:rPr lang="en-US" sz="2400" dirty="0" smtClean="0"/>
              <a:t>We are running DZero jobs and will begin running ATLAS jobs soon.</a:t>
            </a:r>
          </a:p>
          <a:p>
            <a:pPr lvl="1" eaLnBrk="1" hangingPunct="1">
              <a:defRPr/>
            </a:pPr>
            <a:r>
              <a:rPr lang="en-US" sz="2400" dirty="0" smtClean="0"/>
              <a:t>Waiting on PetaShare storage and Painter to come on line.</a:t>
            </a:r>
          </a:p>
        </p:txBody>
      </p:sp>
      <p:sp>
        <p:nvSpPr>
          <p:cNvPr id="21507" name="Title 1"/>
          <p:cNvSpPr>
            <a:spLocks noGrp="1"/>
          </p:cNvSpPr>
          <p:nvPr>
            <p:ph type="title"/>
          </p:nvPr>
        </p:nvSpPr>
        <p:spPr>
          <a:xfrm>
            <a:off x="1371600" y="627063"/>
            <a:ext cx="7772400" cy="1066800"/>
          </a:xfrm>
        </p:spPr>
        <p:txBody>
          <a:bodyPr/>
          <a:lstStyle/>
          <a:p>
            <a:pPr eaLnBrk="1" hangingPunct="1"/>
            <a:r>
              <a:rPr lang="en-US" smtClean="0"/>
              <a:t>Current Status of LONI_OSG1</a:t>
            </a:r>
          </a:p>
        </p:txBody>
      </p:sp>
      <p:sp>
        <p:nvSpPr>
          <p:cNvPr id="7" name="Footer Placeholder 6"/>
          <p:cNvSpPr>
            <a:spLocks noGrp="1"/>
          </p:cNvSpPr>
          <p:nvPr>
            <p:ph type="ftr" sz="quarter" idx="11"/>
          </p:nvPr>
        </p:nvSpPr>
        <p:spPr/>
        <p:txBody>
          <a:bodyPr/>
          <a:lstStyle/>
          <a:p>
            <a:r>
              <a:rPr lang="en-US" smtClean="0"/>
              <a:t>Dick Greenwood     OSG All Hands Meeting at LLO</a:t>
            </a:r>
            <a:endParaRPr lang="en-US"/>
          </a:p>
        </p:txBody>
      </p:sp>
      <p:sp>
        <p:nvSpPr>
          <p:cNvPr id="8" name="Date Placeholder 7"/>
          <p:cNvSpPr>
            <a:spLocks noGrp="1"/>
          </p:cNvSpPr>
          <p:nvPr>
            <p:ph type="dt" sz="half" idx="10"/>
          </p:nvPr>
        </p:nvSpPr>
        <p:spPr/>
        <p:txBody>
          <a:bodyPr/>
          <a:lstStyle/>
          <a:p>
            <a:r>
              <a:rPr lang="en-US" smtClean="0"/>
              <a:t>3/4/2009</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207360" y="207382"/>
            <a:ext cx="8709120" cy="515574"/>
          </a:xfrm>
          <a:ln/>
        </p:spPr>
        <p:txBody>
          <a:bodyPr tIns="10972"/>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2900" dirty="0"/>
              <a:t>LTU 3 Year Production</a:t>
            </a:r>
          </a:p>
        </p:txBody>
      </p:sp>
      <p:pic>
        <p:nvPicPr>
          <p:cNvPr id="37890" name="Picture 2"/>
          <p:cNvPicPr>
            <a:picLocks noChangeAspect="1" noChangeArrowheads="1"/>
          </p:cNvPicPr>
          <p:nvPr/>
        </p:nvPicPr>
        <p:blipFill>
          <a:blip r:embed="rId3"/>
          <a:srcRect/>
          <a:stretch>
            <a:fillRect/>
          </a:stretch>
        </p:blipFill>
        <p:spPr bwMode="auto">
          <a:xfrm>
            <a:off x="381000" y="1981200"/>
            <a:ext cx="3822692" cy="3276936"/>
          </a:xfrm>
          <a:prstGeom prst="rect">
            <a:avLst/>
          </a:prstGeom>
          <a:noFill/>
          <a:ln w="9525">
            <a:noFill/>
            <a:round/>
            <a:headEnd/>
            <a:tailEnd/>
          </a:ln>
          <a:effectLst/>
        </p:spPr>
      </p:pic>
      <p:pic>
        <p:nvPicPr>
          <p:cNvPr id="37895" name="Picture 7"/>
          <p:cNvPicPr>
            <a:picLocks noChangeAspect="1" noChangeArrowheads="1"/>
          </p:cNvPicPr>
          <p:nvPr/>
        </p:nvPicPr>
        <p:blipFill>
          <a:blip r:embed="rId4"/>
          <a:srcRect/>
          <a:stretch>
            <a:fillRect/>
          </a:stretch>
        </p:blipFill>
        <p:spPr bwMode="auto">
          <a:xfrm>
            <a:off x="4724399" y="1976652"/>
            <a:ext cx="3827605" cy="3281148"/>
          </a:xfrm>
          <a:prstGeom prst="rect">
            <a:avLst/>
          </a:prstGeom>
          <a:noFill/>
          <a:ln w="9525">
            <a:noFill/>
            <a:round/>
            <a:headEnd/>
            <a:tailEnd/>
          </a:ln>
          <a:effectLst/>
        </p:spPr>
      </p:pic>
      <p:sp>
        <p:nvSpPr>
          <p:cNvPr id="12" name="Footer Placeholder 11"/>
          <p:cNvSpPr>
            <a:spLocks noGrp="1"/>
          </p:cNvSpPr>
          <p:nvPr>
            <p:ph type="ftr" sz="quarter" idx="11"/>
          </p:nvPr>
        </p:nvSpPr>
        <p:spPr/>
        <p:txBody>
          <a:bodyPr/>
          <a:lstStyle/>
          <a:p>
            <a:r>
              <a:rPr lang="en-US" smtClean="0"/>
              <a:t>Dick Greenwood     OSG All Hands Meeting at LLO</a:t>
            </a:r>
            <a:endParaRPr lang="en-US"/>
          </a:p>
        </p:txBody>
      </p:sp>
      <p:sp>
        <p:nvSpPr>
          <p:cNvPr id="13" name="Date Placeholder 12"/>
          <p:cNvSpPr>
            <a:spLocks noGrp="1"/>
          </p:cNvSpPr>
          <p:nvPr>
            <p:ph type="dt" sz="half" idx="10"/>
          </p:nvPr>
        </p:nvSpPr>
        <p:spPr/>
        <p:txBody>
          <a:bodyPr/>
          <a:lstStyle/>
          <a:p>
            <a:r>
              <a:rPr lang="en-US" smtClean="0"/>
              <a:t>3/4/2009</a:t>
            </a:r>
            <a:endParaRPr lang="en-US"/>
          </a:p>
        </p:txBody>
      </p:sp>
      <p:sp>
        <p:nvSpPr>
          <p:cNvPr id="14" name="Slide Number Placeholder 13"/>
          <p:cNvSpPr>
            <a:spLocks noGrp="1"/>
          </p:cNvSpPr>
          <p:nvPr>
            <p:ph type="sldNum" sz="quarter" idx="12"/>
          </p:nvPr>
        </p:nvSpPr>
        <p:spPr/>
        <p:txBody>
          <a:bodyPr/>
          <a:lstStyle/>
          <a:p>
            <a:fld id="{C8981E23-14A6-459B-B474-3C876539E2A9}" type="slidenum">
              <a:rPr lang="en-US" smtClean="0"/>
              <a:pPr/>
              <a:t>16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207360" y="207382"/>
            <a:ext cx="8709120" cy="515574"/>
          </a:xfrm>
          <a:ln/>
        </p:spPr>
        <p:txBody>
          <a:bodyPr tIns="10972"/>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2900" dirty="0"/>
              <a:t>LTU 3 Year Cumulative Production</a:t>
            </a:r>
          </a:p>
        </p:txBody>
      </p:sp>
      <p:pic>
        <p:nvPicPr>
          <p:cNvPr id="38914" name="Picture 2"/>
          <p:cNvPicPr>
            <a:picLocks noChangeAspect="1" noChangeArrowheads="1"/>
          </p:cNvPicPr>
          <p:nvPr/>
        </p:nvPicPr>
        <p:blipFill>
          <a:blip r:embed="rId3"/>
          <a:srcRect/>
          <a:stretch>
            <a:fillRect/>
          </a:stretch>
        </p:blipFill>
        <p:spPr bwMode="auto">
          <a:xfrm>
            <a:off x="304800" y="1752600"/>
            <a:ext cx="4236400" cy="3631581"/>
          </a:xfrm>
          <a:prstGeom prst="rect">
            <a:avLst/>
          </a:prstGeom>
          <a:noFill/>
          <a:ln w="9525">
            <a:noFill/>
            <a:round/>
            <a:headEnd/>
            <a:tailEnd/>
          </a:ln>
          <a:effectLst/>
        </p:spPr>
      </p:pic>
      <p:pic>
        <p:nvPicPr>
          <p:cNvPr id="38919" name="Picture 7"/>
          <p:cNvPicPr>
            <a:picLocks noChangeAspect="1" noChangeArrowheads="1"/>
          </p:cNvPicPr>
          <p:nvPr/>
        </p:nvPicPr>
        <p:blipFill>
          <a:blip r:embed="rId4"/>
          <a:srcRect/>
          <a:stretch>
            <a:fillRect/>
          </a:stretch>
        </p:blipFill>
        <p:spPr bwMode="auto">
          <a:xfrm>
            <a:off x="4648200" y="1752600"/>
            <a:ext cx="4236400" cy="3631581"/>
          </a:xfrm>
          <a:prstGeom prst="rect">
            <a:avLst/>
          </a:prstGeom>
          <a:noFill/>
          <a:ln w="9525">
            <a:noFill/>
            <a:round/>
            <a:headEnd/>
            <a:tailEnd/>
          </a:ln>
          <a:effectLst/>
        </p:spPr>
      </p:pic>
      <p:sp>
        <p:nvSpPr>
          <p:cNvPr id="12" name="Footer Placeholder 11"/>
          <p:cNvSpPr>
            <a:spLocks noGrp="1"/>
          </p:cNvSpPr>
          <p:nvPr>
            <p:ph type="ftr" sz="quarter" idx="11"/>
          </p:nvPr>
        </p:nvSpPr>
        <p:spPr/>
        <p:txBody>
          <a:bodyPr/>
          <a:lstStyle/>
          <a:p>
            <a:r>
              <a:rPr lang="en-US" smtClean="0"/>
              <a:t>Dick Greenwood     OSG All Hands Meeting at LLO</a:t>
            </a:r>
            <a:endParaRPr lang="en-US"/>
          </a:p>
        </p:txBody>
      </p:sp>
      <p:sp>
        <p:nvSpPr>
          <p:cNvPr id="13" name="Date Placeholder 12"/>
          <p:cNvSpPr>
            <a:spLocks noGrp="1"/>
          </p:cNvSpPr>
          <p:nvPr>
            <p:ph type="dt" sz="half" idx="10"/>
          </p:nvPr>
        </p:nvSpPr>
        <p:spPr/>
        <p:txBody>
          <a:bodyPr/>
          <a:lstStyle/>
          <a:p>
            <a:r>
              <a:rPr lang="en-US" smtClean="0"/>
              <a:t>3/4/2009</a:t>
            </a:r>
            <a:endParaRPr lang="en-US"/>
          </a:p>
        </p:txBody>
      </p:sp>
      <p:sp>
        <p:nvSpPr>
          <p:cNvPr id="14" name="Slide Number Placeholder 13"/>
          <p:cNvSpPr>
            <a:spLocks noGrp="1"/>
          </p:cNvSpPr>
          <p:nvPr>
            <p:ph type="sldNum" sz="quarter" idx="12"/>
          </p:nvPr>
        </p:nvSpPr>
        <p:spPr/>
        <p:txBody>
          <a:bodyPr/>
          <a:lstStyle/>
          <a:p>
            <a:fld id="{C8981E23-14A6-459B-B474-3C876539E2A9}" type="slidenum">
              <a:rPr lang="en-US" smtClean="0"/>
              <a:pPr/>
              <a:t>17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lstStyle/>
          <a:p>
            <a:pPr eaLnBrk="1" hangingPunct="1">
              <a:defRPr/>
            </a:pPr>
            <a:r>
              <a:rPr lang="en-US" dirty="0" smtClean="0"/>
              <a:t>Establish </a:t>
            </a:r>
            <a:r>
              <a:rPr lang="en-US" b="1" dirty="0" smtClean="0"/>
              <a:t>three</a:t>
            </a:r>
            <a:r>
              <a:rPr lang="en-US" dirty="0" smtClean="0"/>
              <a:t> LONI OSG CEs around the state:</a:t>
            </a:r>
          </a:p>
        </p:txBody>
      </p:sp>
      <p:sp>
        <p:nvSpPr>
          <p:cNvPr id="24579" name="Title 13"/>
          <p:cNvSpPr>
            <a:spLocks noGrp="1"/>
          </p:cNvSpPr>
          <p:nvPr>
            <p:ph type="title"/>
          </p:nvPr>
        </p:nvSpPr>
        <p:spPr>
          <a:xfrm>
            <a:off x="1371600" y="627063"/>
            <a:ext cx="7772400" cy="1066800"/>
          </a:xfrm>
        </p:spPr>
        <p:txBody>
          <a:bodyPr/>
          <a:lstStyle/>
          <a:p>
            <a:pPr eaLnBrk="1" hangingPunct="1"/>
            <a:r>
              <a:rPr lang="en-US" smtClean="0"/>
              <a:t>OSG Roadmap</a:t>
            </a:r>
          </a:p>
        </p:txBody>
      </p:sp>
      <p:grpSp>
        <p:nvGrpSpPr>
          <p:cNvPr id="2" name="Group 21"/>
          <p:cNvGrpSpPr>
            <a:grpSpLocks/>
          </p:cNvGrpSpPr>
          <p:nvPr/>
        </p:nvGrpSpPr>
        <p:grpSpPr bwMode="auto">
          <a:xfrm>
            <a:off x="762000" y="2971800"/>
            <a:ext cx="6864350" cy="2286000"/>
            <a:chOff x="680224" y="3276600"/>
            <a:chExt cx="6863576" cy="2286000"/>
          </a:xfrm>
        </p:grpSpPr>
        <p:pic>
          <p:nvPicPr>
            <p:cNvPr id="24584" name="Picture 10" descr="latech.png"/>
            <p:cNvPicPr>
              <a:picLocks noChangeAspect="1"/>
            </p:cNvPicPr>
            <p:nvPr/>
          </p:nvPicPr>
          <p:blipFill>
            <a:blip r:embed="rId2"/>
            <a:srcRect/>
            <a:stretch>
              <a:fillRect/>
            </a:stretch>
          </p:blipFill>
          <p:spPr bwMode="auto">
            <a:xfrm>
              <a:off x="3124200" y="4724400"/>
              <a:ext cx="787302" cy="761905"/>
            </a:xfrm>
            <a:prstGeom prst="rect">
              <a:avLst/>
            </a:prstGeom>
            <a:noFill/>
            <a:ln w="9525">
              <a:noFill/>
              <a:miter lim="800000"/>
              <a:headEnd/>
              <a:tailEnd/>
            </a:ln>
          </p:spPr>
        </p:pic>
        <p:pic>
          <p:nvPicPr>
            <p:cNvPr id="24585" name="Picture 11" descr="lsu.png"/>
            <p:cNvPicPr>
              <a:picLocks noChangeAspect="1"/>
            </p:cNvPicPr>
            <p:nvPr/>
          </p:nvPicPr>
          <p:blipFill>
            <a:blip r:embed="rId3"/>
            <a:srcRect/>
            <a:stretch>
              <a:fillRect/>
            </a:stretch>
          </p:blipFill>
          <p:spPr bwMode="auto">
            <a:xfrm>
              <a:off x="680224" y="3308195"/>
              <a:ext cx="1549206" cy="787302"/>
            </a:xfrm>
            <a:prstGeom prst="rect">
              <a:avLst/>
            </a:prstGeom>
            <a:noFill/>
            <a:ln w="9525">
              <a:noFill/>
              <a:miter lim="800000"/>
              <a:headEnd/>
              <a:tailEnd/>
            </a:ln>
          </p:spPr>
        </p:pic>
        <p:graphicFrame>
          <p:nvGraphicFramePr>
            <p:cNvPr id="21" name="Diagram 20"/>
            <p:cNvGraphicFramePr/>
            <p:nvPr/>
          </p:nvGraphicFramePr>
          <p:xfrm>
            <a:off x="2057400" y="3276600"/>
            <a:ext cx="5486400" cy="2286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sp>
        <p:nvSpPr>
          <p:cNvPr id="11" name="Footer Placeholder 10"/>
          <p:cNvSpPr>
            <a:spLocks noGrp="1"/>
          </p:cNvSpPr>
          <p:nvPr>
            <p:ph type="ftr" sz="quarter" idx="11"/>
          </p:nvPr>
        </p:nvSpPr>
        <p:spPr/>
        <p:txBody>
          <a:bodyPr/>
          <a:lstStyle/>
          <a:p>
            <a:r>
              <a:rPr lang="en-US" smtClean="0"/>
              <a:t>Dick Greenwood     OSG All Hands Meeting at LLO</a:t>
            </a:r>
            <a:endParaRPr lang="en-US"/>
          </a:p>
        </p:txBody>
      </p:sp>
      <p:sp>
        <p:nvSpPr>
          <p:cNvPr id="12" name="Date Placeholder 11"/>
          <p:cNvSpPr>
            <a:spLocks noGrp="1"/>
          </p:cNvSpPr>
          <p:nvPr>
            <p:ph type="dt" sz="half" idx="10"/>
          </p:nvPr>
        </p:nvSpPr>
        <p:spPr/>
        <p:txBody>
          <a:bodyPr/>
          <a:lstStyle/>
          <a:p>
            <a:r>
              <a:rPr lang="en-US" smtClean="0"/>
              <a:t>3/4/2009</a:t>
            </a:r>
            <a:endParaRPr lang="en-US"/>
          </a:p>
        </p:txBody>
      </p:sp>
      <p:sp>
        <p:nvSpPr>
          <p:cNvPr id="13" name="Slide Number Placeholder 12"/>
          <p:cNvSpPr>
            <a:spLocks noGrp="1"/>
          </p:cNvSpPr>
          <p:nvPr>
            <p:ph type="sldNum" sz="quarter" idx="12"/>
          </p:nvPr>
        </p:nvSpPr>
        <p:spPr/>
        <p:txBody>
          <a:bodyPr/>
          <a:lstStyle/>
          <a:p>
            <a:fld id="{C8981E23-14A6-459B-B474-3C876539E2A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t>In planning phase</a:t>
            </a:r>
          </a:p>
          <a:p>
            <a:pPr lvl="1" eaLnBrk="1" hangingPunct="1">
              <a:defRPr/>
            </a:pPr>
            <a:r>
              <a:rPr lang="en-US" dirty="0" smtClean="0"/>
              <a:t>Located at Louisiana Tech</a:t>
            </a:r>
          </a:p>
          <a:p>
            <a:pPr lvl="1" eaLnBrk="1" hangingPunct="1">
              <a:defRPr/>
            </a:pPr>
            <a:r>
              <a:rPr lang="en-US" sz="2800" dirty="0" smtClean="0">
                <a:solidFill>
                  <a:srgbClr val="161616"/>
                </a:solidFill>
              </a:rPr>
              <a:t>Dual </a:t>
            </a:r>
            <a:r>
              <a:rPr lang="en-US" sz="2800" dirty="0" err="1" smtClean="0">
                <a:solidFill>
                  <a:srgbClr val="161616"/>
                </a:solidFill>
              </a:rPr>
              <a:t>headnode</a:t>
            </a:r>
            <a:r>
              <a:rPr lang="en-US" sz="2800" dirty="0" smtClean="0">
                <a:solidFill>
                  <a:srgbClr val="161616"/>
                </a:solidFill>
              </a:rPr>
              <a:t> using HA techniques </a:t>
            </a:r>
          </a:p>
          <a:p>
            <a:pPr eaLnBrk="1" hangingPunct="1">
              <a:defRPr/>
            </a:pPr>
            <a:r>
              <a:rPr lang="en-US" dirty="0" smtClean="0"/>
              <a:t>HA framework using:</a:t>
            </a:r>
          </a:p>
          <a:p>
            <a:pPr lvl="1" eaLnBrk="1" hangingPunct="1">
              <a:defRPr/>
            </a:pPr>
            <a:r>
              <a:rPr lang="en-US" dirty="0" smtClean="0"/>
              <a:t>Linux-HA</a:t>
            </a:r>
            <a:endParaRPr lang="en-US" strike="dblStrike" dirty="0" smtClean="0"/>
          </a:p>
          <a:p>
            <a:pPr lvl="1" eaLnBrk="1" hangingPunct="1">
              <a:defRPr/>
            </a:pPr>
            <a:r>
              <a:rPr lang="en-US" dirty="0" smtClean="0"/>
              <a:t>DRDB (Distributed Replicated Block Device)</a:t>
            </a:r>
          </a:p>
          <a:p>
            <a:pPr lvl="2" eaLnBrk="1" hangingPunct="1">
              <a:defRPr/>
            </a:pPr>
            <a:r>
              <a:rPr lang="en-US" dirty="0" smtClean="0"/>
              <a:t>Think “network RAID1”</a:t>
            </a:r>
          </a:p>
        </p:txBody>
      </p:sp>
      <p:sp>
        <p:nvSpPr>
          <p:cNvPr id="25603" name="Title 2"/>
          <p:cNvSpPr>
            <a:spLocks noGrp="1"/>
          </p:cNvSpPr>
          <p:nvPr>
            <p:ph type="title"/>
          </p:nvPr>
        </p:nvSpPr>
        <p:spPr>
          <a:xfrm>
            <a:off x="1371600" y="627063"/>
            <a:ext cx="7772400" cy="1066800"/>
          </a:xfrm>
        </p:spPr>
        <p:txBody>
          <a:bodyPr/>
          <a:lstStyle/>
          <a:p>
            <a:pPr eaLnBrk="1" hangingPunct="1"/>
            <a:r>
              <a:rPr lang="en-US" dirty="0" smtClean="0"/>
              <a:t>LONI_OSG3</a:t>
            </a:r>
          </a:p>
        </p:txBody>
      </p:sp>
      <p:sp>
        <p:nvSpPr>
          <p:cNvPr id="7" name="Footer Placeholder 6"/>
          <p:cNvSpPr>
            <a:spLocks noGrp="1"/>
          </p:cNvSpPr>
          <p:nvPr>
            <p:ph type="ftr" sz="quarter" idx="11"/>
          </p:nvPr>
        </p:nvSpPr>
        <p:spPr/>
        <p:txBody>
          <a:bodyPr/>
          <a:lstStyle/>
          <a:p>
            <a:r>
              <a:rPr lang="en-US" smtClean="0"/>
              <a:t>Dick Greenwood     OSG All Hands Meeting at LLO</a:t>
            </a:r>
            <a:endParaRPr lang="en-US"/>
          </a:p>
        </p:txBody>
      </p:sp>
      <p:sp>
        <p:nvSpPr>
          <p:cNvPr id="8" name="Date Placeholder 7"/>
          <p:cNvSpPr>
            <a:spLocks noGrp="1"/>
          </p:cNvSpPr>
          <p:nvPr>
            <p:ph type="dt" sz="half" idx="10"/>
          </p:nvPr>
        </p:nvSpPr>
        <p:spPr/>
        <p:txBody>
          <a:bodyPr/>
          <a:lstStyle/>
          <a:p>
            <a:r>
              <a:rPr lang="en-US" smtClean="0"/>
              <a:t>3/4/2009</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Beginning on the Grid in Louisiana…DOSAR</a:t>
            </a:r>
          </a:p>
          <a:p>
            <a:pPr lvl="1"/>
            <a:r>
              <a:rPr lang="en-US" dirty="0" smtClean="0"/>
              <a:t>DOSAR History</a:t>
            </a:r>
          </a:p>
          <a:p>
            <a:r>
              <a:rPr lang="en-US" dirty="0" smtClean="0"/>
              <a:t>Early remote computing at the CCT</a:t>
            </a:r>
          </a:p>
          <a:p>
            <a:r>
              <a:rPr lang="en-US" dirty="0" smtClean="0"/>
              <a:t>Open Science Grid</a:t>
            </a:r>
          </a:p>
          <a:p>
            <a:r>
              <a:rPr lang="en-US" dirty="0" smtClean="0"/>
              <a:t>LONI</a:t>
            </a:r>
          </a:p>
          <a:p>
            <a:r>
              <a:rPr lang="en-US" dirty="0" smtClean="0"/>
              <a:t>Two HEP Experiments: </a:t>
            </a:r>
            <a:r>
              <a:rPr lang="en-US" dirty="0" err="1" smtClean="0"/>
              <a:t>Dzero</a:t>
            </a:r>
            <a:r>
              <a:rPr lang="en-US" dirty="0" smtClean="0"/>
              <a:t> and ATLAS</a:t>
            </a:r>
          </a:p>
          <a:p>
            <a:pPr lvl="1"/>
            <a:r>
              <a:rPr lang="en-US" dirty="0" smtClean="0"/>
              <a:t>Problems and challenges</a:t>
            </a:r>
          </a:p>
          <a:p>
            <a:r>
              <a:rPr lang="en-US" dirty="0" smtClean="0"/>
              <a:t>Present Configuration and status</a:t>
            </a:r>
          </a:p>
          <a:p>
            <a:r>
              <a:rPr lang="en-US" dirty="0" smtClean="0"/>
              <a:t>Conclusions</a:t>
            </a:r>
          </a:p>
          <a:p>
            <a:endParaRPr lang="en-US" dirty="0"/>
          </a:p>
        </p:txBody>
      </p:sp>
      <p:sp>
        <p:nvSpPr>
          <p:cNvPr id="7" name="Footer Placeholder 6"/>
          <p:cNvSpPr>
            <a:spLocks noGrp="1"/>
          </p:cNvSpPr>
          <p:nvPr>
            <p:ph type="ftr" sz="quarter" idx="11"/>
          </p:nvPr>
        </p:nvSpPr>
        <p:spPr/>
        <p:txBody>
          <a:bodyPr/>
          <a:lstStyle/>
          <a:p>
            <a:r>
              <a:rPr lang="en-US" smtClean="0"/>
              <a:t>Dick Greenwood     OSG All Hands Meeting at LLO</a:t>
            </a:r>
            <a:endParaRPr lang="en-US"/>
          </a:p>
        </p:txBody>
      </p:sp>
      <p:sp>
        <p:nvSpPr>
          <p:cNvPr id="8" name="Date Placeholder 7"/>
          <p:cNvSpPr>
            <a:spLocks noGrp="1"/>
          </p:cNvSpPr>
          <p:nvPr>
            <p:ph type="dt" sz="half" idx="10"/>
          </p:nvPr>
        </p:nvSpPr>
        <p:spPr/>
        <p:txBody>
          <a:bodyPr/>
          <a:lstStyle/>
          <a:p>
            <a:r>
              <a:rPr lang="en-US" smtClean="0"/>
              <a:t>3/4/2009</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eaLnBrk="1" hangingPunct="1">
              <a:defRPr/>
            </a:pPr>
            <a:r>
              <a:rPr lang="en-US" dirty="0" smtClean="0"/>
              <a:t>Tevfik Kosar (LSU/CCT), PI</a:t>
            </a:r>
          </a:p>
          <a:p>
            <a:pPr eaLnBrk="1" hangingPunct="1">
              <a:defRPr/>
            </a:pPr>
            <a:r>
              <a:rPr lang="en-US" dirty="0" smtClean="0"/>
              <a:t>Provides LONI sites </a:t>
            </a:r>
            <a:r>
              <a:rPr lang="en-US" b="1" dirty="0" smtClean="0"/>
              <a:t>200TB disk</a:t>
            </a:r>
            <a:r>
              <a:rPr lang="en-US" dirty="0" smtClean="0"/>
              <a:t> and </a:t>
            </a:r>
            <a:r>
              <a:rPr lang="en-US" b="1" dirty="0" smtClean="0"/>
              <a:t>400TB tape </a:t>
            </a:r>
            <a:r>
              <a:rPr lang="en-US" dirty="0" smtClean="0"/>
              <a:t>storage</a:t>
            </a:r>
          </a:p>
          <a:p>
            <a:pPr lvl="1">
              <a:defRPr/>
            </a:pPr>
            <a:r>
              <a:rPr lang="en-US" dirty="0" smtClean="0"/>
              <a:t>Employs </a:t>
            </a:r>
            <a:r>
              <a:rPr lang="en-US" dirty="0" err="1" smtClean="0"/>
              <a:t>iRODS</a:t>
            </a:r>
            <a:r>
              <a:rPr lang="en-US" dirty="0" smtClean="0"/>
              <a:t> (Integrated Rule-Oriented Data System- successor to SRB); investigating how to install </a:t>
            </a:r>
            <a:r>
              <a:rPr lang="en-US" dirty="0" err="1" smtClean="0"/>
              <a:t>BeStMan</a:t>
            </a:r>
            <a:r>
              <a:rPr lang="en-US" dirty="0" smtClean="0"/>
              <a:t> (in gateway mode which will directly access the </a:t>
            </a:r>
            <a:r>
              <a:rPr lang="en-US" dirty="0" err="1" smtClean="0"/>
              <a:t>Lustre</a:t>
            </a:r>
            <a:r>
              <a:rPr lang="en-US" dirty="0" smtClean="0"/>
              <a:t>  </a:t>
            </a:r>
            <a:r>
              <a:rPr lang="en-US" dirty="0" err="1" smtClean="0"/>
              <a:t>filesystem</a:t>
            </a:r>
            <a:r>
              <a:rPr lang="en-US" dirty="0" smtClean="0"/>
              <a:t>; </a:t>
            </a:r>
            <a:r>
              <a:rPr lang="en-US" dirty="0" smtClean="0"/>
              <a:t>and/or </a:t>
            </a:r>
            <a:r>
              <a:rPr lang="en-US" dirty="0" smtClean="0"/>
              <a:t>create a </a:t>
            </a:r>
            <a:r>
              <a:rPr lang="en-US" dirty="0" err="1" smtClean="0"/>
              <a:t>BeStMan-iRODS</a:t>
            </a:r>
            <a:r>
              <a:rPr lang="en-US" dirty="0" smtClean="0"/>
              <a:t> </a:t>
            </a:r>
            <a:r>
              <a:rPr lang="en-US" dirty="0" err="1" smtClean="0"/>
              <a:t>plugin</a:t>
            </a:r>
            <a:r>
              <a:rPr lang="en-US" dirty="0" smtClean="0"/>
              <a:t>)</a:t>
            </a:r>
          </a:p>
          <a:p>
            <a:pPr lvl="1" eaLnBrk="1" hangingPunct="1">
              <a:defRPr/>
            </a:pPr>
            <a:r>
              <a:rPr lang="en-US" dirty="0" smtClean="0"/>
              <a:t>initially,  10TB at </a:t>
            </a:r>
            <a:r>
              <a:rPr lang="en-US" dirty="0" smtClean="0"/>
              <a:t>each </a:t>
            </a:r>
            <a:r>
              <a:rPr lang="en-US" dirty="0" smtClean="0"/>
              <a:t>site </a:t>
            </a:r>
            <a:r>
              <a:rPr lang="en-US" dirty="0" smtClean="0"/>
              <a:t>for ATLAS production</a:t>
            </a:r>
          </a:p>
          <a:p>
            <a:pPr eaLnBrk="1" hangingPunct="1">
              <a:buNone/>
              <a:defRPr/>
            </a:pPr>
            <a:r>
              <a:rPr lang="en-US" dirty="0" smtClean="0"/>
              <a:t> </a:t>
            </a:r>
          </a:p>
          <a:p>
            <a:pPr eaLnBrk="1" hangingPunct="1">
              <a:defRPr/>
            </a:pPr>
            <a:endParaRPr lang="en-US" dirty="0" smtClean="0"/>
          </a:p>
        </p:txBody>
      </p:sp>
      <p:sp>
        <p:nvSpPr>
          <p:cNvPr id="26627" name="Title 2"/>
          <p:cNvSpPr>
            <a:spLocks noGrp="1"/>
          </p:cNvSpPr>
          <p:nvPr>
            <p:ph type="title"/>
          </p:nvPr>
        </p:nvSpPr>
        <p:spPr>
          <a:xfrm>
            <a:off x="-304800" y="228600"/>
            <a:ext cx="7772400" cy="1066800"/>
          </a:xfrm>
        </p:spPr>
        <p:txBody>
          <a:bodyPr/>
          <a:lstStyle/>
          <a:p>
            <a:pPr eaLnBrk="1" hangingPunct="1"/>
            <a:r>
              <a:rPr lang="en-US" dirty="0" smtClean="0"/>
              <a:t>PetaShare storage</a:t>
            </a:r>
          </a:p>
        </p:txBody>
      </p:sp>
      <p:pic>
        <p:nvPicPr>
          <p:cNvPr id="26631" name="Picture 3"/>
          <p:cNvPicPr>
            <a:picLocks noChangeAspect="1" noChangeArrowheads="1"/>
          </p:cNvPicPr>
          <p:nvPr/>
        </p:nvPicPr>
        <p:blipFill>
          <a:blip r:embed="rId2"/>
          <a:srcRect/>
          <a:stretch>
            <a:fillRect/>
          </a:stretch>
        </p:blipFill>
        <p:spPr bwMode="auto">
          <a:xfrm>
            <a:off x="6553200" y="381000"/>
            <a:ext cx="2057400" cy="1028700"/>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dirty="0" smtClean="0"/>
              <a:t>3/4/2009</a:t>
            </a:r>
            <a:endParaRPr lang="en-US" dirty="0"/>
          </a:p>
        </p:txBody>
      </p:sp>
      <p:sp>
        <p:nvSpPr>
          <p:cNvPr id="10" name="Slide Number Placeholder 9"/>
          <p:cNvSpPr>
            <a:spLocks noGrp="1"/>
          </p:cNvSpPr>
          <p:nvPr>
            <p:ph type="sldNum" sz="quarter" idx="12"/>
          </p:nvPr>
        </p:nvSpPr>
        <p:spPr/>
        <p:txBody>
          <a:bodyPr/>
          <a:lstStyle/>
          <a:p>
            <a:fld id="{C8981E23-14A6-459B-B474-3C876539E2A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Conclusions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LaTech HEP has enjoyed state-supported grid computing opportunities through</a:t>
            </a:r>
          </a:p>
          <a:p>
            <a:pPr lvl="1"/>
            <a:r>
              <a:rPr lang="en-US" dirty="0" smtClean="0"/>
              <a:t>Pre-LONI: LSU/CCT HPC facilities SuperMike and HELIX and locally at LaTech</a:t>
            </a:r>
          </a:p>
          <a:p>
            <a:pPr lvl="1"/>
            <a:r>
              <a:rPr lang="en-US" dirty="0" smtClean="0"/>
              <a:t> LONI Fiber Connections to ERIC, the National Lambda Rail and Internet 2, OSG CE</a:t>
            </a:r>
            <a:r>
              <a:rPr lang="en-US" dirty="0" smtClean="0">
                <a:solidFill>
                  <a:schemeClr val="accent6">
                    <a:lumMod val="50000"/>
                  </a:schemeClr>
                </a:solidFill>
                <a:sym typeface="Wingdings" pitchFamily="2" charset="2"/>
              </a:rPr>
              <a:t></a:t>
            </a:r>
            <a:r>
              <a:rPr lang="en-US" dirty="0" smtClean="0">
                <a:sym typeface="Wingdings" pitchFamily="2" charset="2"/>
              </a:rPr>
              <a:t> </a:t>
            </a:r>
            <a:r>
              <a:rPr lang="en-US" dirty="0" err="1" smtClean="0">
                <a:sym typeface="Wingdings" pitchFamily="2" charset="2"/>
              </a:rPr>
              <a:t>Dzero</a:t>
            </a:r>
            <a:r>
              <a:rPr lang="en-US" dirty="0" smtClean="0">
                <a:sym typeface="Wingdings" pitchFamily="2" charset="2"/>
              </a:rPr>
              <a:t> Reprocessing a big success</a:t>
            </a:r>
            <a:endParaRPr lang="en-US" dirty="0" smtClean="0"/>
          </a:p>
          <a:p>
            <a:pPr lvl="1"/>
            <a:r>
              <a:rPr lang="en-US" dirty="0" smtClean="0"/>
              <a:t>The ERIC Dell Cluster: presently employed for </a:t>
            </a:r>
            <a:r>
              <a:rPr lang="en-US" dirty="0" err="1" smtClean="0"/>
              <a:t>Dzero</a:t>
            </a:r>
            <a:r>
              <a:rPr lang="en-US" dirty="0" smtClean="0"/>
              <a:t> MC production.</a:t>
            </a:r>
          </a:p>
          <a:p>
            <a:r>
              <a:rPr lang="en-US" dirty="0" smtClean="0"/>
              <a:t>In the very near future,</a:t>
            </a:r>
          </a:p>
          <a:p>
            <a:pPr lvl="1"/>
            <a:r>
              <a:rPr lang="en-US" dirty="0" smtClean="0"/>
              <a:t>Will create ATLAS T3 on PAINTER with storage available through PetaShare</a:t>
            </a:r>
          </a:p>
          <a:p>
            <a:pPr lvl="1"/>
            <a:endParaRPr lang="en-US" dirty="0" smtClean="0"/>
          </a:p>
        </p:txBody>
      </p:sp>
      <p:sp>
        <p:nvSpPr>
          <p:cNvPr id="7" name="Footer Placeholder 6"/>
          <p:cNvSpPr>
            <a:spLocks noGrp="1"/>
          </p:cNvSpPr>
          <p:nvPr>
            <p:ph type="ftr" sz="quarter" idx="11"/>
          </p:nvPr>
        </p:nvSpPr>
        <p:spPr/>
        <p:txBody>
          <a:bodyPr/>
          <a:lstStyle/>
          <a:p>
            <a:r>
              <a:rPr lang="en-US" smtClean="0"/>
              <a:t>Dick Greenwood     OSG All Hands Meeting at LLO</a:t>
            </a:r>
            <a:endParaRPr lang="en-US"/>
          </a:p>
        </p:txBody>
      </p:sp>
      <p:sp>
        <p:nvSpPr>
          <p:cNvPr id="8" name="Date Placeholder 7"/>
          <p:cNvSpPr>
            <a:spLocks noGrp="1"/>
          </p:cNvSpPr>
          <p:nvPr>
            <p:ph type="dt" sz="half" idx="10"/>
          </p:nvPr>
        </p:nvSpPr>
        <p:spPr/>
        <p:txBody>
          <a:bodyPr/>
          <a:lstStyle/>
          <a:p>
            <a:r>
              <a:rPr lang="en-US" smtClean="0"/>
              <a:t>3/4/2009</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LONI personnel</a:t>
            </a:r>
          </a:p>
          <a:p>
            <a:pPr lvl="1"/>
            <a:r>
              <a:rPr lang="en-US" dirty="0" smtClean="0"/>
              <a:t>Sam White, Lisa </a:t>
            </a:r>
            <a:r>
              <a:rPr lang="en-US" dirty="0" err="1" smtClean="0"/>
              <a:t>Giaime</a:t>
            </a:r>
            <a:r>
              <a:rPr lang="en-US" dirty="0" smtClean="0"/>
              <a:t>, Lonnie Leger</a:t>
            </a:r>
          </a:p>
          <a:p>
            <a:r>
              <a:rPr lang="en-US" dirty="0" smtClean="0"/>
              <a:t>LSU collaborators</a:t>
            </a:r>
          </a:p>
          <a:p>
            <a:pPr lvl="1"/>
            <a:r>
              <a:rPr lang="en-US" dirty="0" smtClean="0"/>
              <a:t>Tevfik Kosar, CCT faculty and staff</a:t>
            </a:r>
          </a:p>
          <a:p>
            <a:r>
              <a:rPr lang="en-US" dirty="0" smtClean="0"/>
              <a:t>LaTech</a:t>
            </a:r>
          </a:p>
          <a:p>
            <a:pPr lvl="1"/>
            <a:r>
              <a:rPr lang="en-US" dirty="0" smtClean="0"/>
              <a:t>Michael Bryant, Chris Womack</a:t>
            </a:r>
          </a:p>
          <a:p>
            <a:r>
              <a:rPr lang="en-US" dirty="0" smtClean="0"/>
              <a:t>DOSAR Collaborators</a:t>
            </a:r>
          </a:p>
          <a:p>
            <a:pPr lvl="1"/>
            <a:r>
              <a:rPr lang="en-US" dirty="0" smtClean="0"/>
              <a:t>Joel Snow, Horst Severini</a:t>
            </a:r>
          </a:p>
          <a:p>
            <a:pPr lvl="1"/>
            <a:endParaRPr lang="en-US" dirty="0" smtClean="0"/>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Backup</a:t>
            </a:r>
            <a:endParaRPr lang="en-US" dirty="0"/>
          </a:p>
        </p:txBody>
      </p:sp>
      <p:sp>
        <p:nvSpPr>
          <p:cNvPr id="4" name="Date Placeholder 3"/>
          <p:cNvSpPr>
            <a:spLocks noGrp="1"/>
          </p:cNvSpPr>
          <p:nvPr>
            <p:ph type="dt" sz="half" idx="10"/>
          </p:nvPr>
        </p:nvSpPr>
        <p:spPr/>
        <p:txBody>
          <a:bodyPr/>
          <a:lstStyle/>
          <a:p>
            <a:r>
              <a:rPr lang="en-US" smtClean="0"/>
              <a:t>3/4/2009</a:t>
            </a:r>
            <a:endParaRPr lang="en-US"/>
          </a:p>
        </p:txBody>
      </p:sp>
      <p:sp>
        <p:nvSpPr>
          <p:cNvPr id="5" name="Footer Placeholder 4"/>
          <p:cNvSpPr>
            <a:spLocks noGrp="1"/>
          </p:cNvSpPr>
          <p:nvPr>
            <p:ph type="ftr" sz="quarter" idx="11"/>
          </p:nvPr>
        </p:nvSpPr>
        <p:spPr/>
        <p:txBody>
          <a:bodyPr/>
          <a:lstStyle/>
          <a:p>
            <a:r>
              <a:rPr lang="en-US" smtClean="0"/>
              <a:t>Dick Greenwood     OSG All Hands Meeting at LLO</a:t>
            </a:r>
            <a:endParaRPr lang="en-US"/>
          </a:p>
        </p:txBody>
      </p:sp>
      <p:sp>
        <p:nvSpPr>
          <p:cNvPr id="6" name="Slide Number Placeholder 5"/>
          <p:cNvSpPr>
            <a:spLocks noGrp="1"/>
          </p:cNvSpPr>
          <p:nvPr>
            <p:ph type="sldNum" sz="quarter" idx="12"/>
          </p:nvPr>
        </p:nvSpPr>
        <p:spPr/>
        <p:txBody>
          <a:bodyPr/>
          <a:lstStyle/>
          <a:p>
            <a:fld id="{C8981E23-14A6-459B-B474-3C876539E2A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1451520" y="273629"/>
            <a:ext cx="7234560" cy="970662"/>
          </a:xfrm>
          <a:ln/>
        </p:spPr>
        <p:txBody>
          <a:bodyPr tIns="15087"/>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SAMGrid  Components</a:t>
            </a:r>
          </a:p>
        </p:txBody>
      </p:sp>
      <p:pic>
        <p:nvPicPr>
          <p:cNvPr id="10242" name="Picture 2"/>
          <p:cNvPicPr>
            <a:picLocks noChangeAspect="1" noChangeArrowheads="1"/>
          </p:cNvPicPr>
          <p:nvPr/>
        </p:nvPicPr>
        <p:blipFill>
          <a:blip r:embed="rId3" cstate="print"/>
          <a:srcRect/>
          <a:stretch>
            <a:fillRect/>
          </a:stretch>
        </p:blipFill>
        <p:spPr bwMode="auto">
          <a:xfrm>
            <a:off x="315361" y="207382"/>
            <a:ext cx="1550880" cy="820886"/>
          </a:xfrm>
          <a:prstGeom prst="rect">
            <a:avLst/>
          </a:prstGeom>
          <a:noFill/>
          <a:ln w="9525">
            <a:noFill/>
            <a:round/>
            <a:headEnd/>
            <a:tailEnd/>
          </a:ln>
          <a:effectLst/>
        </p:spPr>
      </p:pic>
      <p:sp>
        <p:nvSpPr>
          <p:cNvPr id="10243" name="AutoShape 3"/>
          <p:cNvSpPr>
            <a:spLocks noChangeArrowheads="1"/>
          </p:cNvSpPr>
          <p:nvPr/>
        </p:nvSpPr>
        <p:spPr bwMode="auto">
          <a:xfrm>
            <a:off x="207360" y="2903345"/>
            <a:ext cx="829440" cy="829527"/>
          </a:xfrm>
          <a:prstGeom prst="smileyFace">
            <a:avLst>
              <a:gd name="adj" fmla="val 4653"/>
            </a:avLst>
          </a:prstGeom>
          <a:solidFill>
            <a:srgbClr val="99CCFF"/>
          </a:solidFill>
          <a:ln w="9525">
            <a:solidFill>
              <a:srgbClr val="000000"/>
            </a:solidFill>
            <a:round/>
            <a:headEnd/>
            <a:tailEnd/>
          </a:ln>
          <a:effectLst/>
        </p:spPr>
        <p:txBody>
          <a:bodyPr wrap="none" lIns="82945" tIns="41473" rIns="82945" bIns="41473" anchor="ctr"/>
          <a:lstStyle/>
          <a:p>
            <a:endParaRPr lang="en-US"/>
          </a:p>
        </p:txBody>
      </p:sp>
      <p:sp>
        <p:nvSpPr>
          <p:cNvPr id="10244" name="AutoShape 4"/>
          <p:cNvSpPr>
            <a:spLocks noChangeArrowheads="1"/>
          </p:cNvSpPr>
          <p:nvPr/>
        </p:nvSpPr>
        <p:spPr bwMode="auto">
          <a:xfrm>
            <a:off x="1658880" y="2695963"/>
            <a:ext cx="1451520" cy="1036909"/>
          </a:xfrm>
          <a:prstGeom prst="flowChartProcess">
            <a:avLst/>
          </a:prstGeom>
          <a:solidFill>
            <a:srgbClr val="FFFFFF"/>
          </a:solidFill>
          <a:ln w="9525">
            <a:solidFill>
              <a:srgbClr val="000000"/>
            </a:solidFill>
            <a:round/>
            <a:headEnd/>
            <a:tailEnd/>
          </a:ln>
          <a:effectLst/>
        </p:spPr>
        <p:txBody>
          <a:bodyPr wrap="none" lIns="82945" tIns="41473" rIns="82945" bIns="41473" anchor="ctr"/>
          <a:lstStyle/>
          <a:p>
            <a:endParaRPr lang="en-US"/>
          </a:p>
        </p:txBody>
      </p:sp>
      <p:sp>
        <p:nvSpPr>
          <p:cNvPr id="10245" name="Text Box 5"/>
          <p:cNvSpPr txBox="1">
            <a:spLocks noChangeArrowheads="1"/>
          </p:cNvSpPr>
          <p:nvPr/>
        </p:nvSpPr>
        <p:spPr bwMode="auto">
          <a:xfrm>
            <a:off x="1866240" y="2903345"/>
            <a:ext cx="1244160" cy="563100"/>
          </a:xfrm>
          <a:prstGeom prst="rect">
            <a:avLst/>
          </a:prstGeom>
          <a:noFill/>
          <a:ln w="9525">
            <a:noFill/>
            <a:round/>
            <a:headEnd/>
            <a:tailEnd/>
          </a:ln>
          <a:effectLst/>
        </p:spPr>
        <p:txBody>
          <a:bodyPr lIns="81639" tIns="46991" rIns="81639" bIns="40820"/>
          <a:lstStyle/>
          <a:p>
            <a:pPr>
              <a:lnSpc>
                <a:spcPct val="98000"/>
              </a:lnSpc>
              <a:tabLst>
                <a:tab pos="656650" algn="l"/>
              </a:tabLst>
            </a:pPr>
            <a:r>
              <a:rPr lang="en-US" dirty="0">
                <a:solidFill>
                  <a:srgbClr val="000000"/>
                </a:solidFill>
                <a:ea typeface="Bitstream Vera Sans" pitchFamily="16" charset="0"/>
                <a:cs typeface="Bitstream Vera Sans" pitchFamily="16" charset="0"/>
              </a:rPr>
              <a:t>Scheduler Node</a:t>
            </a:r>
          </a:p>
        </p:txBody>
      </p:sp>
      <p:sp>
        <p:nvSpPr>
          <p:cNvPr id="10246" name="Text Box 6"/>
          <p:cNvSpPr txBox="1">
            <a:spLocks noChangeArrowheads="1"/>
          </p:cNvSpPr>
          <p:nvPr/>
        </p:nvSpPr>
        <p:spPr bwMode="auto">
          <a:xfrm>
            <a:off x="207360" y="3732872"/>
            <a:ext cx="829440" cy="322594"/>
          </a:xfrm>
          <a:prstGeom prst="rect">
            <a:avLst/>
          </a:prstGeom>
          <a:noFill/>
          <a:ln w="9525">
            <a:noFill/>
            <a:round/>
            <a:headEnd/>
            <a:tailEnd/>
          </a:ln>
          <a:effectLst/>
        </p:spPr>
        <p:txBody>
          <a:bodyPr lIns="81639" tIns="46991" rIns="81639" bIns="40820"/>
          <a:lstStyle/>
          <a:p>
            <a:pPr>
              <a:lnSpc>
                <a:spcPct val="98000"/>
              </a:lnSpc>
              <a:tabLst>
                <a:tab pos="656650" algn="l"/>
              </a:tabLst>
            </a:pPr>
            <a:r>
              <a:rPr lang="en-US" dirty="0">
                <a:solidFill>
                  <a:srgbClr val="000000"/>
                </a:solidFill>
                <a:ea typeface="Bitstream Vera Sans" pitchFamily="16" charset="0"/>
                <a:cs typeface="Bitstream Vera Sans" pitchFamily="16" charset="0"/>
              </a:rPr>
              <a:t>Client</a:t>
            </a:r>
          </a:p>
        </p:txBody>
      </p:sp>
      <p:sp>
        <p:nvSpPr>
          <p:cNvPr id="10247" name="Oval 7"/>
          <p:cNvSpPr>
            <a:spLocks noChangeArrowheads="1"/>
          </p:cNvSpPr>
          <p:nvPr/>
        </p:nvSpPr>
        <p:spPr bwMode="auto">
          <a:xfrm>
            <a:off x="1658880" y="1659054"/>
            <a:ext cx="1451520" cy="622145"/>
          </a:xfrm>
          <a:prstGeom prst="ellipse">
            <a:avLst/>
          </a:prstGeom>
          <a:solidFill>
            <a:srgbClr val="FFFFFF"/>
          </a:solidFill>
          <a:ln w="9525">
            <a:solidFill>
              <a:srgbClr val="000000"/>
            </a:solidFill>
            <a:round/>
            <a:headEnd/>
            <a:tailEnd/>
          </a:ln>
          <a:effectLst/>
        </p:spPr>
        <p:txBody>
          <a:bodyPr wrap="none" lIns="82945" tIns="41473" rIns="82945" bIns="41473" anchor="ctr"/>
          <a:lstStyle/>
          <a:p>
            <a:endParaRPr lang="en-US"/>
          </a:p>
        </p:txBody>
      </p:sp>
      <p:sp>
        <p:nvSpPr>
          <p:cNvPr id="10248" name="Text Box 8"/>
          <p:cNvSpPr txBox="1">
            <a:spLocks noChangeArrowheads="1"/>
          </p:cNvSpPr>
          <p:nvPr/>
        </p:nvSpPr>
        <p:spPr bwMode="auto">
          <a:xfrm>
            <a:off x="1866240" y="1751224"/>
            <a:ext cx="1036800" cy="322594"/>
          </a:xfrm>
          <a:prstGeom prst="rect">
            <a:avLst/>
          </a:prstGeom>
          <a:noFill/>
          <a:ln w="9525">
            <a:noFill/>
            <a:round/>
            <a:headEnd/>
            <a:tailEnd/>
          </a:ln>
          <a:effectLst/>
        </p:spPr>
        <p:txBody>
          <a:bodyPr lIns="81639" tIns="46991" rIns="81639" bIns="40820"/>
          <a:lstStyle/>
          <a:p>
            <a:pPr>
              <a:lnSpc>
                <a:spcPct val="98000"/>
              </a:lnSpc>
              <a:tabLst>
                <a:tab pos="656650" algn="l"/>
              </a:tabLst>
            </a:pPr>
            <a:r>
              <a:rPr lang="en-US" dirty="0">
                <a:solidFill>
                  <a:srgbClr val="000000"/>
                </a:solidFill>
                <a:ea typeface="Bitstream Vera Sans" pitchFamily="16" charset="0"/>
                <a:cs typeface="Bitstream Vera Sans" pitchFamily="16" charset="0"/>
              </a:rPr>
              <a:t>Broker</a:t>
            </a:r>
          </a:p>
        </p:txBody>
      </p:sp>
      <p:sp>
        <p:nvSpPr>
          <p:cNvPr id="10249" name="Line 9"/>
          <p:cNvSpPr>
            <a:spLocks noChangeShapeType="1"/>
          </p:cNvSpPr>
          <p:nvPr/>
        </p:nvSpPr>
        <p:spPr bwMode="auto">
          <a:xfrm>
            <a:off x="1658880" y="3318108"/>
            <a:ext cx="1440" cy="1441"/>
          </a:xfrm>
          <a:prstGeom prst="line">
            <a:avLst/>
          </a:prstGeom>
          <a:noFill/>
          <a:ln w="18360">
            <a:solidFill>
              <a:srgbClr val="000000"/>
            </a:solidFill>
            <a:round/>
            <a:headEnd/>
            <a:tailEnd type="triangle" w="med" len="med"/>
          </a:ln>
          <a:effectLst/>
        </p:spPr>
        <p:txBody>
          <a:bodyPr lIns="82945" tIns="41473" rIns="82945" bIns="41473"/>
          <a:lstStyle/>
          <a:p>
            <a:endParaRPr lang="en-US"/>
          </a:p>
        </p:txBody>
      </p:sp>
      <p:sp>
        <p:nvSpPr>
          <p:cNvPr id="10250" name="Line 10"/>
          <p:cNvSpPr>
            <a:spLocks noChangeShapeType="1"/>
          </p:cNvSpPr>
          <p:nvPr/>
        </p:nvSpPr>
        <p:spPr bwMode="auto">
          <a:xfrm>
            <a:off x="1036800" y="3318108"/>
            <a:ext cx="622080" cy="1441"/>
          </a:xfrm>
          <a:prstGeom prst="line">
            <a:avLst/>
          </a:prstGeom>
          <a:noFill/>
          <a:ln w="54720">
            <a:solidFill>
              <a:srgbClr val="000000"/>
            </a:solidFill>
            <a:round/>
            <a:headEnd/>
            <a:tailEnd type="triangle" w="med" len="med"/>
          </a:ln>
          <a:effectLst/>
        </p:spPr>
        <p:txBody>
          <a:bodyPr lIns="82945" tIns="41473" rIns="82945" bIns="41473"/>
          <a:lstStyle/>
          <a:p>
            <a:endParaRPr lang="en-US"/>
          </a:p>
        </p:txBody>
      </p:sp>
      <p:sp>
        <p:nvSpPr>
          <p:cNvPr id="10251" name="Line 11"/>
          <p:cNvSpPr>
            <a:spLocks noChangeShapeType="1"/>
          </p:cNvSpPr>
          <p:nvPr/>
        </p:nvSpPr>
        <p:spPr bwMode="auto">
          <a:xfrm flipV="1">
            <a:off x="2073600" y="2279760"/>
            <a:ext cx="1440" cy="417644"/>
          </a:xfrm>
          <a:prstGeom prst="line">
            <a:avLst/>
          </a:prstGeom>
          <a:noFill/>
          <a:ln w="54720">
            <a:solidFill>
              <a:srgbClr val="000000"/>
            </a:solidFill>
            <a:round/>
            <a:headEnd/>
            <a:tailEnd type="triangle" w="med" len="med"/>
          </a:ln>
          <a:effectLst/>
        </p:spPr>
        <p:txBody>
          <a:bodyPr lIns="82945" tIns="41473" rIns="82945" bIns="41473"/>
          <a:lstStyle/>
          <a:p>
            <a:endParaRPr lang="en-US"/>
          </a:p>
        </p:txBody>
      </p:sp>
      <p:sp>
        <p:nvSpPr>
          <p:cNvPr id="10252" name="Line 12"/>
          <p:cNvSpPr>
            <a:spLocks noChangeShapeType="1"/>
          </p:cNvSpPr>
          <p:nvPr/>
        </p:nvSpPr>
        <p:spPr bwMode="auto">
          <a:xfrm>
            <a:off x="2488320" y="2281199"/>
            <a:ext cx="1440" cy="414764"/>
          </a:xfrm>
          <a:prstGeom prst="line">
            <a:avLst/>
          </a:prstGeom>
          <a:noFill/>
          <a:ln w="54720">
            <a:solidFill>
              <a:srgbClr val="000000"/>
            </a:solidFill>
            <a:round/>
            <a:headEnd/>
            <a:tailEnd type="triangle" w="med" len="med"/>
          </a:ln>
          <a:effectLst/>
        </p:spPr>
        <p:txBody>
          <a:bodyPr lIns="82945" tIns="41473" rIns="82945" bIns="41473"/>
          <a:lstStyle/>
          <a:p>
            <a:endParaRPr lang="en-US"/>
          </a:p>
        </p:txBody>
      </p:sp>
      <p:sp>
        <p:nvSpPr>
          <p:cNvPr id="10253" name="AutoShape 13"/>
          <p:cNvSpPr>
            <a:spLocks/>
          </p:cNvSpPr>
          <p:nvPr/>
        </p:nvSpPr>
        <p:spPr bwMode="auto">
          <a:xfrm>
            <a:off x="3939840" y="1451673"/>
            <a:ext cx="622080" cy="622145"/>
          </a:xfrm>
          <a:prstGeom prst="flowChartProcess">
            <a:avLst/>
          </a:prstGeom>
          <a:solidFill>
            <a:srgbClr val="FFFFFF"/>
          </a:solidFill>
          <a:ln w="18360">
            <a:solidFill>
              <a:srgbClr val="000000"/>
            </a:solidFill>
            <a:round/>
            <a:headEnd/>
            <a:tailEnd type="triangle" w="med" len="med"/>
          </a:ln>
          <a:effectLst/>
        </p:spPr>
        <p:txBody>
          <a:bodyPr wrap="none" lIns="82945" tIns="41473" rIns="82945" bIns="41473" anchor="ctr"/>
          <a:lstStyle/>
          <a:p>
            <a:endParaRPr lang="en-US"/>
          </a:p>
        </p:txBody>
      </p:sp>
      <p:sp>
        <p:nvSpPr>
          <p:cNvPr id="10254" name="Text Box 14"/>
          <p:cNvSpPr txBox="1">
            <a:spLocks noChangeArrowheads="1"/>
          </p:cNvSpPr>
          <p:nvPr/>
        </p:nvSpPr>
        <p:spPr bwMode="auto">
          <a:xfrm>
            <a:off x="3939840" y="1493437"/>
            <a:ext cx="829440" cy="580380"/>
          </a:xfrm>
          <a:prstGeom prst="rect">
            <a:avLst/>
          </a:prstGeom>
          <a:noFill/>
          <a:ln w="18360">
            <a:noFill/>
            <a:round/>
            <a:headEnd/>
            <a:tailEnd type="triangle" w="med" len="med"/>
          </a:ln>
          <a:effectLst/>
        </p:spPr>
        <p:txBody>
          <a:bodyPr lIns="89803" tIns="55154" rIns="89803" bIns="48983"/>
          <a:lstStyle/>
          <a:p>
            <a:pPr>
              <a:lnSpc>
                <a:spcPct val="98000"/>
              </a:lnSpc>
              <a:tabLst>
                <a:tab pos="656650" algn="l"/>
              </a:tabLst>
            </a:pPr>
            <a:r>
              <a:rPr lang="en-US" dirty="0">
                <a:solidFill>
                  <a:srgbClr val="000000"/>
                </a:solidFill>
                <a:ea typeface="Bitstream Vera Sans" pitchFamily="16" charset="0"/>
                <a:cs typeface="Bitstream Vera Sans" pitchFamily="16" charset="0"/>
              </a:rPr>
              <a:t>Exec</a:t>
            </a:r>
          </a:p>
          <a:p>
            <a:pPr>
              <a:tabLst>
                <a:tab pos="656650" algn="l"/>
              </a:tabLst>
            </a:pPr>
            <a:r>
              <a:rPr lang="en-US" dirty="0">
                <a:solidFill>
                  <a:srgbClr val="000000"/>
                </a:solidFill>
                <a:ea typeface="Bitstream Vera Sans" pitchFamily="16" charset="0"/>
                <a:cs typeface="Bitstream Vera Sans" pitchFamily="16" charset="0"/>
              </a:rPr>
              <a:t>Site</a:t>
            </a:r>
          </a:p>
        </p:txBody>
      </p:sp>
      <p:sp>
        <p:nvSpPr>
          <p:cNvPr id="10255" name="AutoShape 15"/>
          <p:cNvSpPr>
            <a:spLocks/>
          </p:cNvSpPr>
          <p:nvPr/>
        </p:nvSpPr>
        <p:spPr bwMode="auto">
          <a:xfrm>
            <a:off x="3939840" y="2281200"/>
            <a:ext cx="622080" cy="622145"/>
          </a:xfrm>
          <a:prstGeom prst="flowChartProcess">
            <a:avLst/>
          </a:prstGeom>
          <a:solidFill>
            <a:srgbClr val="FFFFFF"/>
          </a:solidFill>
          <a:ln w="18360">
            <a:solidFill>
              <a:srgbClr val="000000"/>
            </a:solidFill>
            <a:round/>
            <a:headEnd/>
            <a:tailEnd type="triangle" w="med" len="med"/>
          </a:ln>
          <a:effectLst/>
        </p:spPr>
        <p:txBody>
          <a:bodyPr wrap="none" lIns="82945" tIns="41473" rIns="82945" bIns="41473" anchor="ctr"/>
          <a:lstStyle/>
          <a:p>
            <a:endParaRPr lang="en-US"/>
          </a:p>
        </p:txBody>
      </p:sp>
      <p:sp>
        <p:nvSpPr>
          <p:cNvPr id="10256" name="Text Box 16"/>
          <p:cNvSpPr txBox="1">
            <a:spLocks noChangeArrowheads="1"/>
          </p:cNvSpPr>
          <p:nvPr/>
        </p:nvSpPr>
        <p:spPr bwMode="auto">
          <a:xfrm>
            <a:off x="3939840" y="2322965"/>
            <a:ext cx="829440" cy="580380"/>
          </a:xfrm>
          <a:prstGeom prst="rect">
            <a:avLst/>
          </a:prstGeom>
          <a:noFill/>
          <a:ln w="18360">
            <a:noFill/>
            <a:round/>
            <a:headEnd/>
            <a:tailEnd type="triangle" w="med" len="med"/>
          </a:ln>
          <a:effectLst/>
        </p:spPr>
        <p:txBody>
          <a:bodyPr lIns="89803" tIns="55154" rIns="89803" bIns="48983"/>
          <a:lstStyle/>
          <a:p>
            <a:pPr>
              <a:lnSpc>
                <a:spcPct val="98000"/>
              </a:lnSpc>
              <a:tabLst>
                <a:tab pos="656650" algn="l"/>
              </a:tabLst>
            </a:pPr>
            <a:r>
              <a:rPr lang="en-US" dirty="0">
                <a:solidFill>
                  <a:srgbClr val="000000"/>
                </a:solidFill>
                <a:ea typeface="Bitstream Vera Sans" pitchFamily="16" charset="0"/>
                <a:cs typeface="Bitstream Vera Sans" pitchFamily="16" charset="0"/>
              </a:rPr>
              <a:t>Exec Site</a:t>
            </a:r>
          </a:p>
        </p:txBody>
      </p:sp>
      <p:sp>
        <p:nvSpPr>
          <p:cNvPr id="10257" name="Line 17"/>
          <p:cNvSpPr>
            <a:spLocks noChangeShapeType="1"/>
          </p:cNvSpPr>
          <p:nvPr/>
        </p:nvSpPr>
        <p:spPr bwMode="auto">
          <a:xfrm flipV="1">
            <a:off x="3110400" y="1864997"/>
            <a:ext cx="829440" cy="832407"/>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0258" name="Line 18"/>
          <p:cNvSpPr>
            <a:spLocks noChangeShapeType="1"/>
          </p:cNvSpPr>
          <p:nvPr/>
        </p:nvSpPr>
        <p:spPr bwMode="auto">
          <a:xfrm flipV="1">
            <a:off x="3110400" y="2694524"/>
            <a:ext cx="829440" cy="210262"/>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0259" name="AutoShape 19"/>
          <p:cNvSpPr>
            <a:spLocks/>
          </p:cNvSpPr>
          <p:nvPr/>
        </p:nvSpPr>
        <p:spPr bwMode="auto">
          <a:xfrm>
            <a:off x="6013440" y="3940254"/>
            <a:ext cx="829440" cy="1036909"/>
          </a:xfrm>
          <a:prstGeom prst="flowChartOffpageConnector">
            <a:avLst/>
          </a:prstGeom>
          <a:solidFill>
            <a:srgbClr val="FFFFFF"/>
          </a:solidFill>
          <a:ln w="18360">
            <a:solidFill>
              <a:srgbClr val="B3B300"/>
            </a:solidFill>
            <a:round/>
            <a:headEnd/>
            <a:tailEnd type="triangle" w="med" len="med"/>
          </a:ln>
          <a:effectLst/>
        </p:spPr>
        <p:txBody>
          <a:bodyPr wrap="none" lIns="82945" tIns="41473" rIns="82945" bIns="41473" anchor="ctr"/>
          <a:lstStyle/>
          <a:p>
            <a:endParaRPr lang="en-US"/>
          </a:p>
        </p:txBody>
      </p:sp>
      <p:sp>
        <p:nvSpPr>
          <p:cNvPr id="10260" name="Text Box 20"/>
          <p:cNvSpPr txBox="1">
            <a:spLocks noChangeArrowheads="1"/>
          </p:cNvSpPr>
          <p:nvPr/>
        </p:nvSpPr>
        <p:spPr bwMode="auto">
          <a:xfrm>
            <a:off x="5806080" y="4147636"/>
            <a:ext cx="1036800" cy="580381"/>
          </a:xfrm>
          <a:prstGeom prst="rect">
            <a:avLst/>
          </a:prstGeom>
          <a:noFill/>
          <a:ln w="18360">
            <a:noFill/>
            <a:round/>
            <a:headEnd/>
            <a:tailEnd type="triangle" w="med" len="med"/>
          </a:ln>
          <a:effectLst/>
        </p:spPr>
        <p:txBody>
          <a:bodyPr lIns="89803" tIns="55154" rIns="89803" bIns="48983"/>
          <a:lstStyle/>
          <a:p>
            <a:pPr>
              <a:lnSpc>
                <a:spcPct val="98000"/>
              </a:lnSpc>
              <a:tabLst>
                <a:tab pos="656650" algn="l"/>
              </a:tabLst>
            </a:pPr>
            <a:r>
              <a:rPr lang="en-US" dirty="0">
                <a:solidFill>
                  <a:srgbClr val="000000"/>
                </a:solidFill>
                <a:ea typeface="Bitstream Vera Sans" pitchFamily="16" charset="0"/>
                <a:cs typeface="Bitstream Vera Sans" pitchFamily="16" charset="0"/>
              </a:rPr>
              <a:t>SAM Station</a:t>
            </a:r>
          </a:p>
        </p:txBody>
      </p:sp>
      <p:sp>
        <p:nvSpPr>
          <p:cNvPr id="10261" name="AutoShape 21"/>
          <p:cNvSpPr>
            <a:spLocks/>
          </p:cNvSpPr>
          <p:nvPr/>
        </p:nvSpPr>
        <p:spPr bwMode="auto">
          <a:xfrm>
            <a:off x="4996800" y="1451672"/>
            <a:ext cx="4147200" cy="3732872"/>
          </a:xfrm>
          <a:prstGeom prst="flowChartPreparation">
            <a:avLst/>
          </a:prstGeom>
          <a:solidFill>
            <a:srgbClr val="FFFFFF"/>
          </a:solidFill>
          <a:ln w="36720">
            <a:solidFill>
              <a:srgbClr val="993366"/>
            </a:solidFill>
            <a:round/>
            <a:headEnd/>
            <a:tailEnd type="triangle" w="med" len="med"/>
          </a:ln>
          <a:effectLst/>
        </p:spPr>
        <p:txBody>
          <a:bodyPr wrap="none" lIns="82945" tIns="41473" rIns="82945" bIns="41473" anchor="ctr"/>
          <a:lstStyle/>
          <a:p>
            <a:endParaRPr lang="en-US"/>
          </a:p>
        </p:txBody>
      </p:sp>
      <p:sp>
        <p:nvSpPr>
          <p:cNvPr id="10262" name="Line 22"/>
          <p:cNvSpPr>
            <a:spLocks noChangeShapeType="1"/>
          </p:cNvSpPr>
          <p:nvPr/>
        </p:nvSpPr>
        <p:spPr bwMode="auto">
          <a:xfrm flipH="1" flipV="1">
            <a:off x="2279521" y="4768342"/>
            <a:ext cx="210240" cy="210262"/>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63" name="AutoShape 23"/>
          <p:cNvSpPr>
            <a:spLocks/>
          </p:cNvSpPr>
          <p:nvPr/>
        </p:nvSpPr>
        <p:spPr bwMode="auto">
          <a:xfrm>
            <a:off x="2488320" y="4562399"/>
            <a:ext cx="1244160" cy="1036909"/>
          </a:xfrm>
          <a:prstGeom prst="flowChartMagneticTape">
            <a:avLst/>
          </a:prstGeom>
          <a:solidFill>
            <a:srgbClr val="FFFFFF"/>
          </a:solidFill>
          <a:ln w="18360">
            <a:solidFill>
              <a:srgbClr val="B3B300"/>
            </a:solidFill>
            <a:round/>
            <a:headEnd/>
            <a:tailEnd type="triangle" w="med" len="med"/>
          </a:ln>
          <a:effectLst/>
        </p:spPr>
        <p:txBody>
          <a:bodyPr wrap="none" lIns="89803" tIns="55154" rIns="89803" bIns="48983"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FNAL </a:t>
            </a:r>
          </a:p>
          <a:p>
            <a:pPr algn="ctr">
              <a:tabLst>
                <a:tab pos="656650" algn="l"/>
              </a:tabLst>
            </a:pPr>
            <a:r>
              <a:rPr lang="en-US" dirty="0">
                <a:solidFill>
                  <a:srgbClr val="000000"/>
                </a:solidFill>
                <a:ea typeface="Bitstream Vera Sans" pitchFamily="16" charset="0"/>
                <a:cs typeface="Bitstream Vera Sans" pitchFamily="16" charset="0"/>
              </a:rPr>
              <a:t>ENSTORE</a:t>
            </a:r>
          </a:p>
        </p:txBody>
      </p:sp>
      <p:sp>
        <p:nvSpPr>
          <p:cNvPr id="10264" name="AutoShape 24"/>
          <p:cNvSpPr>
            <a:spLocks/>
          </p:cNvSpPr>
          <p:nvPr/>
        </p:nvSpPr>
        <p:spPr bwMode="auto">
          <a:xfrm>
            <a:off x="1244160" y="3940254"/>
            <a:ext cx="1036800" cy="829527"/>
          </a:xfrm>
          <a:prstGeom prst="flowChartOnlineStorage">
            <a:avLst/>
          </a:prstGeom>
          <a:solidFill>
            <a:srgbClr val="FFFFFF"/>
          </a:solidFill>
          <a:ln w="18360">
            <a:solidFill>
              <a:srgbClr val="B3B300"/>
            </a:solidFill>
            <a:round/>
            <a:headEnd/>
            <a:tailEnd type="triangle" w="med" len="med"/>
          </a:ln>
          <a:effectLst/>
        </p:spPr>
        <p:txBody>
          <a:bodyPr wrap="none" lIns="89803" tIns="55154" rIns="89803" bIns="48983"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FNAL</a:t>
            </a:r>
          </a:p>
          <a:p>
            <a:pPr algn="ctr">
              <a:tabLst>
                <a:tab pos="656650" algn="l"/>
              </a:tabLst>
            </a:pPr>
            <a:r>
              <a:rPr lang="en-US" dirty="0">
                <a:solidFill>
                  <a:srgbClr val="000000"/>
                </a:solidFill>
                <a:ea typeface="Bitstream Vera Sans" pitchFamily="16" charset="0"/>
                <a:cs typeface="Bitstream Vera Sans" pitchFamily="16" charset="0"/>
              </a:rPr>
              <a:t>Cache</a:t>
            </a:r>
          </a:p>
        </p:txBody>
      </p:sp>
      <p:sp>
        <p:nvSpPr>
          <p:cNvPr id="10265" name="Line 25"/>
          <p:cNvSpPr>
            <a:spLocks noChangeShapeType="1"/>
          </p:cNvSpPr>
          <p:nvPr/>
        </p:nvSpPr>
        <p:spPr bwMode="auto">
          <a:xfrm flipV="1">
            <a:off x="2280960" y="3524051"/>
            <a:ext cx="3317760" cy="417644"/>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66" name="AutoShape 26"/>
          <p:cNvSpPr>
            <a:spLocks/>
          </p:cNvSpPr>
          <p:nvPr/>
        </p:nvSpPr>
        <p:spPr bwMode="auto">
          <a:xfrm>
            <a:off x="3939840" y="4562399"/>
            <a:ext cx="1036800" cy="829527"/>
          </a:xfrm>
          <a:prstGeom prst="flowChartConnector">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Tape </a:t>
            </a:r>
          </a:p>
          <a:p>
            <a:pPr algn="ctr">
              <a:tabLst>
                <a:tab pos="656650" algn="l"/>
              </a:tabLst>
            </a:pPr>
            <a:r>
              <a:rPr lang="en-US" dirty="0">
                <a:solidFill>
                  <a:srgbClr val="000000"/>
                </a:solidFill>
                <a:ea typeface="Bitstream Vera Sans" pitchFamily="16" charset="0"/>
                <a:cs typeface="Bitstream Vera Sans" pitchFamily="16" charset="0"/>
              </a:rPr>
              <a:t>Stager</a:t>
            </a:r>
          </a:p>
        </p:txBody>
      </p:sp>
      <p:sp>
        <p:nvSpPr>
          <p:cNvPr id="10267" name="Line 27"/>
          <p:cNvSpPr>
            <a:spLocks noChangeShapeType="1"/>
          </p:cNvSpPr>
          <p:nvPr/>
        </p:nvSpPr>
        <p:spPr bwMode="auto">
          <a:xfrm flipH="1">
            <a:off x="3731041" y="5391926"/>
            <a:ext cx="624960" cy="1441"/>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68" name="AutoShape 28"/>
          <p:cNvSpPr>
            <a:spLocks/>
          </p:cNvSpPr>
          <p:nvPr/>
        </p:nvSpPr>
        <p:spPr bwMode="auto">
          <a:xfrm>
            <a:off x="7050240" y="1659054"/>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69" name="AutoShape 29"/>
          <p:cNvSpPr>
            <a:spLocks/>
          </p:cNvSpPr>
          <p:nvPr/>
        </p:nvSpPr>
        <p:spPr bwMode="auto">
          <a:xfrm>
            <a:off x="7050240" y="2281199"/>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0" name="AutoShape 30"/>
          <p:cNvSpPr>
            <a:spLocks/>
          </p:cNvSpPr>
          <p:nvPr/>
        </p:nvSpPr>
        <p:spPr bwMode="auto">
          <a:xfrm>
            <a:off x="7050240" y="2903345"/>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1" name="AutoShape 31"/>
          <p:cNvSpPr>
            <a:spLocks/>
          </p:cNvSpPr>
          <p:nvPr/>
        </p:nvSpPr>
        <p:spPr bwMode="auto">
          <a:xfrm>
            <a:off x="7050240" y="3525490"/>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2" name="AutoShape 32"/>
          <p:cNvSpPr>
            <a:spLocks/>
          </p:cNvSpPr>
          <p:nvPr/>
        </p:nvSpPr>
        <p:spPr bwMode="auto">
          <a:xfrm>
            <a:off x="7050240" y="4147635"/>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3" name="AutoShape 33"/>
          <p:cNvSpPr>
            <a:spLocks/>
          </p:cNvSpPr>
          <p:nvPr/>
        </p:nvSpPr>
        <p:spPr bwMode="auto">
          <a:xfrm>
            <a:off x="7672320" y="2073817"/>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4" name="AutoShape 34"/>
          <p:cNvSpPr>
            <a:spLocks/>
          </p:cNvSpPr>
          <p:nvPr/>
        </p:nvSpPr>
        <p:spPr bwMode="auto">
          <a:xfrm>
            <a:off x="7672320" y="2695963"/>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5" name="AutoShape 35"/>
          <p:cNvSpPr>
            <a:spLocks/>
          </p:cNvSpPr>
          <p:nvPr/>
        </p:nvSpPr>
        <p:spPr bwMode="auto">
          <a:xfrm>
            <a:off x="7672320" y="3318108"/>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6" name="AutoShape 36"/>
          <p:cNvSpPr>
            <a:spLocks/>
          </p:cNvSpPr>
          <p:nvPr/>
        </p:nvSpPr>
        <p:spPr bwMode="auto">
          <a:xfrm>
            <a:off x="7672320" y="3940253"/>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0277" name="AutoShape 37"/>
          <p:cNvSpPr>
            <a:spLocks/>
          </p:cNvSpPr>
          <p:nvPr/>
        </p:nvSpPr>
        <p:spPr bwMode="auto">
          <a:xfrm>
            <a:off x="5598720" y="2695963"/>
            <a:ext cx="1036800" cy="1036909"/>
          </a:xfrm>
          <a:prstGeom prst="flowChartConnector">
            <a:avLst/>
          </a:prstGeom>
          <a:solidFill>
            <a:srgbClr val="FFFFFF"/>
          </a:solidFill>
          <a:ln w="36720">
            <a:solidFill>
              <a:srgbClr val="0000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Site</a:t>
            </a:r>
          </a:p>
          <a:p>
            <a:pPr algn="ctr">
              <a:tabLst>
                <a:tab pos="656650" algn="l"/>
              </a:tabLst>
            </a:pPr>
            <a:r>
              <a:rPr lang="en-US" dirty="0">
                <a:solidFill>
                  <a:srgbClr val="000000"/>
                </a:solidFill>
                <a:ea typeface="Bitstream Vera Sans" pitchFamily="16" charset="0"/>
                <a:cs typeface="Bitstream Vera Sans" pitchFamily="16" charset="0"/>
              </a:rPr>
              <a:t>Gateway</a:t>
            </a:r>
          </a:p>
          <a:p>
            <a:pPr algn="ctr">
              <a:tabLst>
                <a:tab pos="656650" algn="l"/>
              </a:tabLst>
            </a:pPr>
            <a:r>
              <a:rPr lang="en-US" dirty="0">
                <a:solidFill>
                  <a:srgbClr val="000000"/>
                </a:solidFill>
                <a:ea typeface="Bitstream Vera Sans" pitchFamily="16" charset="0"/>
                <a:cs typeface="Bitstream Vera Sans" pitchFamily="16" charset="0"/>
              </a:rPr>
              <a:t>Node</a:t>
            </a:r>
          </a:p>
        </p:txBody>
      </p:sp>
      <p:sp>
        <p:nvSpPr>
          <p:cNvPr id="10278" name="Line 38"/>
          <p:cNvSpPr>
            <a:spLocks noChangeShapeType="1"/>
          </p:cNvSpPr>
          <p:nvPr/>
        </p:nvSpPr>
        <p:spPr bwMode="auto">
          <a:xfrm>
            <a:off x="3110400" y="3318108"/>
            <a:ext cx="2488320" cy="1441"/>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0279" name="Line 39"/>
          <p:cNvSpPr>
            <a:spLocks noChangeShapeType="1"/>
          </p:cNvSpPr>
          <p:nvPr/>
        </p:nvSpPr>
        <p:spPr bwMode="auto">
          <a:xfrm>
            <a:off x="6635520" y="3110726"/>
            <a:ext cx="414720" cy="1441"/>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0280" name="AutoShape 40"/>
          <p:cNvSpPr>
            <a:spLocks/>
          </p:cNvSpPr>
          <p:nvPr/>
        </p:nvSpPr>
        <p:spPr bwMode="auto">
          <a:xfrm>
            <a:off x="5806080" y="1659054"/>
            <a:ext cx="829440" cy="829527"/>
          </a:xfrm>
          <a:prstGeom prst="flowChartOffpageConnector">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Durable</a:t>
            </a:r>
          </a:p>
          <a:p>
            <a:pPr algn="ctr">
              <a:tabLst>
                <a:tab pos="656650" algn="l"/>
              </a:tabLst>
            </a:pPr>
            <a:r>
              <a:rPr lang="en-US" dirty="0">
                <a:solidFill>
                  <a:srgbClr val="000000"/>
                </a:solidFill>
                <a:ea typeface="Bitstream Vera Sans" pitchFamily="16" charset="0"/>
                <a:cs typeface="Bitstream Vera Sans" pitchFamily="16" charset="0"/>
              </a:rPr>
              <a:t>Storage</a:t>
            </a:r>
          </a:p>
        </p:txBody>
      </p:sp>
      <p:sp>
        <p:nvSpPr>
          <p:cNvPr id="10281" name="Line 41"/>
          <p:cNvSpPr>
            <a:spLocks noChangeShapeType="1"/>
          </p:cNvSpPr>
          <p:nvPr/>
        </p:nvSpPr>
        <p:spPr bwMode="auto">
          <a:xfrm flipH="1" flipV="1">
            <a:off x="6634081" y="2279760"/>
            <a:ext cx="417600" cy="832407"/>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82" name="Line 42"/>
          <p:cNvSpPr>
            <a:spLocks noChangeShapeType="1"/>
          </p:cNvSpPr>
          <p:nvPr/>
        </p:nvSpPr>
        <p:spPr bwMode="auto">
          <a:xfrm>
            <a:off x="6635520" y="1866436"/>
            <a:ext cx="414720" cy="1441"/>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83" name="Line 43"/>
          <p:cNvSpPr>
            <a:spLocks noChangeShapeType="1"/>
          </p:cNvSpPr>
          <p:nvPr/>
        </p:nvSpPr>
        <p:spPr bwMode="auto">
          <a:xfrm flipV="1">
            <a:off x="6428160" y="3316669"/>
            <a:ext cx="829440" cy="625026"/>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84" name="Line 44"/>
          <p:cNvSpPr>
            <a:spLocks noChangeShapeType="1"/>
          </p:cNvSpPr>
          <p:nvPr/>
        </p:nvSpPr>
        <p:spPr bwMode="auto">
          <a:xfrm flipH="1">
            <a:off x="4767841" y="3318108"/>
            <a:ext cx="2491200" cy="1244291"/>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85" name="AutoShape 45"/>
          <p:cNvSpPr>
            <a:spLocks/>
          </p:cNvSpPr>
          <p:nvPr/>
        </p:nvSpPr>
        <p:spPr bwMode="auto">
          <a:xfrm>
            <a:off x="6013440" y="3940254"/>
            <a:ext cx="1036800" cy="829527"/>
          </a:xfrm>
          <a:prstGeom prst="flowChartInputOutput">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SAM</a:t>
            </a:r>
          </a:p>
          <a:p>
            <a:pPr algn="ctr">
              <a:tabLst>
                <a:tab pos="656650" algn="l"/>
              </a:tabLst>
            </a:pPr>
            <a:r>
              <a:rPr lang="en-US" dirty="0">
                <a:solidFill>
                  <a:srgbClr val="000000"/>
                </a:solidFill>
                <a:ea typeface="Bitstream Vera Sans" pitchFamily="16" charset="0"/>
                <a:cs typeface="Bitstream Vera Sans" pitchFamily="16" charset="0"/>
              </a:rPr>
              <a:t>Station</a:t>
            </a:r>
          </a:p>
        </p:txBody>
      </p:sp>
      <p:sp>
        <p:nvSpPr>
          <p:cNvPr id="10286" name="Line 46"/>
          <p:cNvSpPr>
            <a:spLocks noChangeShapeType="1"/>
          </p:cNvSpPr>
          <p:nvPr/>
        </p:nvSpPr>
        <p:spPr bwMode="auto">
          <a:xfrm>
            <a:off x="6635520" y="3318108"/>
            <a:ext cx="414720" cy="1441"/>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0287" name="Freeform 47"/>
          <p:cNvSpPr>
            <a:spLocks/>
          </p:cNvSpPr>
          <p:nvPr/>
        </p:nvSpPr>
        <p:spPr bwMode="auto">
          <a:xfrm>
            <a:off x="1658880" y="4769781"/>
            <a:ext cx="4769280" cy="1244291"/>
          </a:xfrm>
          <a:custGeom>
            <a:avLst/>
            <a:gdLst/>
            <a:ahLst/>
            <a:cxnLst>
              <a:cxn ang="0">
                <a:pos x="0" y="0"/>
              </a:cxn>
              <a:cxn ang="0">
                <a:pos x="3810" y="3810"/>
              </a:cxn>
              <a:cxn ang="0">
                <a:pos x="14605" y="3810"/>
              </a:cxn>
              <a:cxn ang="0">
                <a:pos x="14605" y="0"/>
              </a:cxn>
            </a:cxnLst>
            <a:rect l="0" t="0" r="r" b="b"/>
            <a:pathLst>
              <a:path w="14606" h="3811">
                <a:moveTo>
                  <a:pt x="0" y="0"/>
                </a:moveTo>
                <a:lnTo>
                  <a:pt x="3810" y="3810"/>
                </a:lnTo>
                <a:lnTo>
                  <a:pt x="14605" y="3810"/>
                </a:lnTo>
                <a:lnTo>
                  <a:pt x="14605" y="0"/>
                </a:lnTo>
              </a:path>
            </a:pathLst>
          </a:custGeom>
          <a:noFill/>
          <a:ln w="36720">
            <a:solidFill>
              <a:srgbClr val="B3B300"/>
            </a:solidFill>
            <a:round/>
            <a:headEnd/>
            <a:tailEnd type="triangle" w="med" len="med"/>
          </a:ln>
          <a:effectLst/>
        </p:spPr>
        <p:txBody>
          <a:bodyPr lIns="82945" tIns="41473" rIns="82945" bIns="41473"/>
          <a:lstStyle/>
          <a:p>
            <a:endParaRPr lang="en-US"/>
          </a:p>
        </p:txBody>
      </p:sp>
      <p:sp>
        <p:nvSpPr>
          <p:cNvPr id="52" name="Footer Placeholder 51"/>
          <p:cNvSpPr>
            <a:spLocks noGrp="1"/>
          </p:cNvSpPr>
          <p:nvPr>
            <p:ph type="ftr" sz="quarter" idx="11"/>
          </p:nvPr>
        </p:nvSpPr>
        <p:spPr/>
        <p:txBody>
          <a:bodyPr/>
          <a:lstStyle/>
          <a:p>
            <a:r>
              <a:rPr lang="en-US" smtClean="0"/>
              <a:t>Dick Greenwood     OSG All Hands Meeting at LLO</a:t>
            </a:r>
            <a:endParaRPr lang="en-US"/>
          </a:p>
        </p:txBody>
      </p:sp>
      <p:sp>
        <p:nvSpPr>
          <p:cNvPr id="53" name="Date Placeholder 52"/>
          <p:cNvSpPr>
            <a:spLocks noGrp="1"/>
          </p:cNvSpPr>
          <p:nvPr>
            <p:ph type="dt" sz="half" idx="10"/>
          </p:nvPr>
        </p:nvSpPr>
        <p:spPr/>
        <p:txBody>
          <a:bodyPr/>
          <a:lstStyle/>
          <a:p>
            <a:r>
              <a:rPr lang="en-US" smtClean="0"/>
              <a:t>3/4/2009</a:t>
            </a:r>
            <a:endParaRPr lang="en-US"/>
          </a:p>
        </p:txBody>
      </p:sp>
      <p:sp>
        <p:nvSpPr>
          <p:cNvPr id="54" name="Slide Number Placeholder 53"/>
          <p:cNvSpPr>
            <a:spLocks noGrp="1"/>
          </p:cNvSpPr>
          <p:nvPr>
            <p:ph type="sldNum" sz="quarter" idx="12"/>
          </p:nvPr>
        </p:nvSpPr>
        <p:spPr/>
        <p:txBody>
          <a:bodyPr/>
          <a:lstStyle/>
          <a:p>
            <a:fld id="{C8981E23-14A6-459B-B474-3C876539E2A9}" type="slidenum">
              <a:rPr lang="en-US" smtClean="0"/>
              <a:pPr/>
              <a:t>24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1036800" y="207382"/>
            <a:ext cx="7649280" cy="829527"/>
          </a:xfrm>
          <a:ln/>
        </p:spPr>
        <p:txBody>
          <a:bodyPr tIns="15087"/>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SAMGrid OSG/LCG </a:t>
            </a:r>
          </a:p>
        </p:txBody>
      </p:sp>
      <p:pic>
        <p:nvPicPr>
          <p:cNvPr id="12290" name="Picture 2"/>
          <p:cNvPicPr>
            <a:picLocks noChangeAspect="1" noChangeArrowheads="1"/>
          </p:cNvPicPr>
          <p:nvPr/>
        </p:nvPicPr>
        <p:blipFill>
          <a:blip r:embed="rId3" cstate="print"/>
          <a:srcRect/>
          <a:stretch>
            <a:fillRect/>
          </a:stretch>
        </p:blipFill>
        <p:spPr bwMode="auto">
          <a:xfrm>
            <a:off x="315361" y="207382"/>
            <a:ext cx="1550880" cy="820886"/>
          </a:xfrm>
          <a:prstGeom prst="rect">
            <a:avLst/>
          </a:prstGeom>
          <a:noFill/>
          <a:ln w="9525">
            <a:noFill/>
            <a:round/>
            <a:headEnd/>
            <a:tailEnd/>
          </a:ln>
          <a:effectLst/>
        </p:spPr>
      </p:pic>
      <p:sp>
        <p:nvSpPr>
          <p:cNvPr id="12291" name="AutoShape 3"/>
          <p:cNvSpPr>
            <a:spLocks noChangeArrowheads="1"/>
          </p:cNvSpPr>
          <p:nvPr/>
        </p:nvSpPr>
        <p:spPr bwMode="auto">
          <a:xfrm>
            <a:off x="207360" y="2903345"/>
            <a:ext cx="829440" cy="829527"/>
          </a:xfrm>
          <a:prstGeom prst="smileyFace">
            <a:avLst>
              <a:gd name="adj" fmla="val 4653"/>
            </a:avLst>
          </a:prstGeom>
          <a:solidFill>
            <a:srgbClr val="99CCFF"/>
          </a:solidFill>
          <a:ln w="9525">
            <a:solidFill>
              <a:srgbClr val="000000"/>
            </a:solidFill>
            <a:round/>
            <a:headEnd/>
            <a:tailEnd/>
          </a:ln>
          <a:effectLst/>
        </p:spPr>
        <p:txBody>
          <a:bodyPr wrap="none" lIns="82945" tIns="41473" rIns="82945" bIns="41473" anchor="ctr"/>
          <a:lstStyle/>
          <a:p>
            <a:endParaRPr lang="en-US"/>
          </a:p>
        </p:txBody>
      </p:sp>
      <p:sp>
        <p:nvSpPr>
          <p:cNvPr id="12292" name="AutoShape 4"/>
          <p:cNvSpPr>
            <a:spLocks noChangeArrowheads="1"/>
          </p:cNvSpPr>
          <p:nvPr/>
        </p:nvSpPr>
        <p:spPr bwMode="auto">
          <a:xfrm>
            <a:off x="1658880" y="2695963"/>
            <a:ext cx="1451520" cy="1036909"/>
          </a:xfrm>
          <a:prstGeom prst="flowChartProcess">
            <a:avLst/>
          </a:prstGeom>
          <a:solidFill>
            <a:srgbClr val="FFFFFF"/>
          </a:solidFill>
          <a:ln w="9525">
            <a:solidFill>
              <a:srgbClr val="000000"/>
            </a:solidFill>
            <a:round/>
            <a:headEnd/>
            <a:tailEnd/>
          </a:ln>
          <a:effectLst/>
        </p:spPr>
        <p:txBody>
          <a:bodyPr wrap="none" lIns="82945" tIns="41473" rIns="82945" bIns="41473" anchor="ctr"/>
          <a:lstStyle/>
          <a:p>
            <a:endParaRPr lang="en-US"/>
          </a:p>
        </p:txBody>
      </p:sp>
      <p:sp>
        <p:nvSpPr>
          <p:cNvPr id="12293" name="Text Box 5"/>
          <p:cNvSpPr txBox="1">
            <a:spLocks noChangeArrowheads="1"/>
          </p:cNvSpPr>
          <p:nvPr/>
        </p:nvSpPr>
        <p:spPr bwMode="auto">
          <a:xfrm>
            <a:off x="1866240" y="2903345"/>
            <a:ext cx="1244160" cy="563100"/>
          </a:xfrm>
          <a:prstGeom prst="rect">
            <a:avLst/>
          </a:prstGeom>
          <a:noFill/>
          <a:ln w="9525">
            <a:noFill/>
            <a:round/>
            <a:headEnd/>
            <a:tailEnd/>
          </a:ln>
          <a:effectLst/>
        </p:spPr>
        <p:txBody>
          <a:bodyPr lIns="81639" tIns="46991" rIns="81639" bIns="40820"/>
          <a:lstStyle/>
          <a:p>
            <a:pPr>
              <a:lnSpc>
                <a:spcPct val="98000"/>
              </a:lnSpc>
              <a:tabLst>
                <a:tab pos="656650" algn="l"/>
              </a:tabLst>
            </a:pPr>
            <a:r>
              <a:rPr lang="en-US" dirty="0">
                <a:solidFill>
                  <a:srgbClr val="000000"/>
                </a:solidFill>
                <a:ea typeface="Bitstream Vera Sans" pitchFamily="16" charset="0"/>
                <a:cs typeface="Bitstream Vera Sans" pitchFamily="16" charset="0"/>
              </a:rPr>
              <a:t>Scheduler Node</a:t>
            </a:r>
          </a:p>
        </p:txBody>
      </p:sp>
      <p:sp>
        <p:nvSpPr>
          <p:cNvPr id="12294" name="Text Box 6"/>
          <p:cNvSpPr txBox="1">
            <a:spLocks noChangeArrowheads="1"/>
          </p:cNvSpPr>
          <p:nvPr/>
        </p:nvSpPr>
        <p:spPr bwMode="auto">
          <a:xfrm>
            <a:off x="207360" y="3732872"/>
            <a:ext cx="829440" cy="322594"/>
          </a:xfrm>
          <a:prstGeom prst="rect">
            <a:avLst/>
          </a:prstGeom>
          <a:noFill/>
          <a:ln w="9525">
            <a:noFill/>
            <a:round/>
            <a:headEnd/>
            <a:tailEnd/>
          </a:ln>
          <a:effectLst/>
        </p:spPr>
        <p:txBody>
          <a:bodyPr lIns="81639" tIns="46991" rIns="81639" bIns="40820"/>
          <a:lstStyle/>
          <a:p>
            <a:pPr>
              <a:lnSpc>
                <a:spcPct val="98000"/>
              </a:lnSpc>
              <a:tabLst>
                <a:tab pos="656650" algn="l"/>
              </a:tabLst>
            </a:pPr>
            <a:r>
              <a:rPr lang="en-US" dirty="0">
                <a:solidFill>
                  <a:srgbClr val="000000"/>
                </a:solidFill>
                <a:ea typeface="Bitstream Vera Sans" pitchFamily="16" charset="0"/>
                <a:cs typeface="Bitstream Vera Sans" pitchFamily="16" charset="0"/>
              </a:rPr>
              <a:t>Client</a:t>
            </a:r>
          </a:p>
        </p:txBody>
      </p:sp>
      <p:sp>
        <p:nvSpPr>
          <p:cNvPr id="12295" name="Oval 7"/>
          <p:cNvSpPr>
            <a:spLocks noChangeArrowheads="1"/>
          </p:cNvSpPr>
          <p:nvPr/>
        </p:nvSpPr>
        <p:spPr bwMode="auto">
          <a:xfrm>
            <a:off x="1658880" y="1659054"/>
            <a:ext cx="1451520" cy="622145"/>
          </a:xfrm>
          <a:prstGeom prst="ellipse">
            <a:avLst/>
          </a:prstGeom>
          <a:solidFill>
            <a:srgbClr val="FFFFFF"/>
          </a:solidFill>
          <a:ln w="9525">
            <a:solidFill>
              <a:srgbClr val="000000"/>
            </a:solidFill>
            <a:round/>
            <a:headEnd/>
            <a:tailEnd/>
          </a:ln>
          <a:effectLst/>
        </p:spPr>
        <p:txBody>
          <a:bodyPr wrap="none" lIns="82945" tIns="41473" rIns="82945" bIns="41473" anchor="ctr"/>
          <a:lstStyle/>
          <a:p>
            <a:endParaRPr lang="en-US"/>
          </a:p>
        </p:txBody>
      </p:sp>
      <p:sp>
        <p:nvSpPr>
          <p:cNvPr id="12296" name="Text Box 8"/>
          <p:cNvSpPr txBox="1">
            <a:spLocks noChangeArrowheads="1"/>
          </p:cNvSpPr>
          <p:nvPr/>
        </p:nvSpPr>
        <p:spPr bwMode="auto">
          <a:xfrm>
            <a:off x="1866240" y="1751224"/>
            <a:ext cx="1036800" cy="322594"/>
          </a:xfrm>
          <a:prstGeom prst="rect">
            <a:avLst/>
          </a:prstGeom>
          <a:noFill/>
          <a:ln w="9525">
            <a:noFill/>
            <a:round/>
            <a:headEnd/>
            <a:tailEnd/>
          </a:ln>
          <a:effectLst/>
        </p:spPr>
        <p:txBody>
          <a:bodyPr lIns="81639" tIns="46991" rIns="81639" bIns="40820"/>
          <a:lstStyle/>
          <a:p>
            <a:pPr>
              <a:lnSpc>
                <a:spcPct val="98000"/>
              </a:lnSpc>
              <a:tabLst>
                <a:tab pos="656650" algn="l"/>
              </a:tabLst>
            </a:pPr>
            <a:r>
              <a:rPr lang="en-US" dirty="0">
                <a:solidFill>
                  <a:srgbClr val="000000"/>
                </a:solidFill>
                <a:ea typeface="Bitstream Vera Sans" pitchFamily="16" charset="0"/>
                <a:cs typeface="Bitstream Vera Sans" pitchFamily="16" charset="0"/>
              </a:rPr>
              <a:t>Broker</a:t>
            </a:r>
          </a:p>
        </p:txBody>
      </p:sp>
      <p:sp>
        <p:nvSpPr>
          <p:cNvPr id="12297" name="Line 9"/>
          <p:cNvSpPr>
            <a:spLocks noChangeShapeType="1"/>
          </p:cNvSpPr>
          <p:nvPr/>
        </p:nvSpPr>
        <p:spPr bwMode="auto">
          <a:xfrm>
            <a:off x="1658880" y="3318108"/>
            <a:ext cx="1440" cy="1441"/>
          </a:xfrm>
          <a:prstGeom prst="line">
            <a:avLst/>
          </a:prstGeom>
          <a:noFill/>
          <a:ln w="18360">
            <a:solidFill>
              <a:srgbClr val="000000"/>
            </a:solidFill>
            <a:round/>
            <a:headEnd/>
            <a:tailEnd type="triangle" w="med" len="med"/>
          </a:ln>
          <a:effectLst/>
        </p:spPr>
        <p:txBody>
          <a:bodyPr lIns="82945" tIns="41473" rIns="82945" bIns="41473"/>
          <a:lstStyle/>
          <a:p>
            <a:endParaRPr lang="en-US"/>
          </a:p>
        </p:txBody>
      </p:sp>
      <p:sp>
        <p:nvSpPr>
          <p:cNvPr id="12298" name="Line 10"/>
          <p:cNvSpPr>
            <a:spLocks noChangeShapeType="1"/>
          </p:cNvSpPr>
          <p:nvPr/>
        </p:nvSpPr>
        <p:spPr bwMode="auto">
          <a:xfrm>
            <a:off x="1036800" y="3318108"/>
            <a:ext cx="622080" cy="1441"/>
          </a:xfrm>
          <a:prstGeom prst="line">
            <a:avLst/>
          </a:prstGeom>
          <a:noFill/>
          <a:ln w="54720">
            <a:solidFill>
              <a:srgbClr val="000000"/>
            </a:solidFill>
            <a:round/>
            <a:headEnd/>
            <a:tailEnd type="triangle" w="med" len="med"/>
          </a:ln>
          <a:effectLst/>
        </p:spPr>
        <p:txBody>
          <a:bodyPr lIns="82945" tIns="41473" rIns="82945" bIns="41473"/>
          <a:lstStyle/>
          <a:p>
            <a:endParaRPr lang="en-US"/>
          </a:p>
        </p:txBody>
      </p:sp>
      <p:sp>
        <p:nvSpPr>
          <p:cNvPr id="12299" name="Line 11"/>
          <p:cNvSpPr>
            <a:spLocks noChangeShapeType="1"/>
          </p:cNvSpPr>
          <p:nvPr/>
        </p:nvSpPr>
        <p:spPr bwMode="auto">
          <a:xfrm flipV="1">
            <a:off x="2073600" y="2279760"/>
            <a:ext cx="1440" cy="417644"/>
          </a:xfrm>
          <a:prstGeom prst="line">
            <a:avLst/>
          </a:prstGeom>
          <a:noFill/>
          <a:ln w="54720">
            <a:solidFill>
              <a:srgbClr val="000000"/>
            </a:solidFill>
            <a:round/>
            <a:headEnd/>
            <a:tailEnd type="triangle" w="med" len="med"/>
          </a:ln>
          <a:effectLst/>
        </p:spPr>
        <p:txBody>
          <a:bodyPr lIns="82945" tIns="41473" rIns="82945" bIns="41473"/>
          <a:lstStyle/>
          <a:p>
            <a:endParaRPr lang="en-US"/>
          </a:p>
        </p:txBody>
      </p:sp>
      <p:sp>
        <p:nvSpPr>
          <p:cNvPr id="12300" name="Line 12"/>
          <p:cNvSpPr>
            <a:spLocks noChangeShapeType="1"/>
          </p:cNvSpPr>
          <p:nvPr/>
        </p:nvSpPr>
        <p:spPr bwMode="auto">
          <a:xfrm>
            <a:off x="2488320" y="2281199"/>
            <a:ext cx="1440" cy="414764"/>
          </a:xfrm>
          <a:prstGeom prst="line">
            <a:avLst/>
          </a:prstGeom>
          <a:noFill/>
          <a:ln w="54720">
            <a:solidFill>
              <a:srgbClr val="000000"/>
            </a:solidFill>
            <a:round/>
            <a:headEnd/>
            <a:tailEnd type="triangle" w="med" len="med"/>
          </a:ln>
          <a:effectLst/>
        </p:spPr>
        <p:txBody>
          <a:bodyPr lIns="82945" tIns="41473" rIns="82945" bIns="41473"/>
          <a:lstStyle/>
          <a:p>
            <a:endParaRPr lang="en-US"/>
          </a:p>
        </p:txBody>
      </p:sp>
      <p:sp>
        <p:nvSpPr>
          <p:cNvPr id="12301" name="Line 13"/>
          <p:cNvSpPr>
            <a:spLocks noChangeShapeType="1"/>
          </p:cNvSpPr>
          <p:nvPr/>
        </p:nvSpPr>
        <p:spPr bwMode="auto">
          <a:xfrm flipV="1">
            <a:off x="3110400" y="1864997"/>
            <a:ext cx="829440" cy="832407"/>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2302" name="Line 14"/>
          <p:cNvSpPr>
            <a:spLocks noChangeShapeType="1"/>
          </p:cNvSpPr>
          <p:nvPr/>
        </p:nvSpPr>
        <p:spPr bwMode="auto">
          <a:xfrm flipV="1">
            <a:off x="3110400" y="2694524"/>
            <a:ext cx="829440" cy="210262"/>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2303" name="AutoShape 15"/>
          <p:cNvSpPr>
            <a:spLocks/>
          </p:cNvSpPr>
          <p:nvPr/>
        </p:nvSpPr>
        <p:spPr bwMode="auto">
          <a:xfrm>
            <a:off x="6013440" y="3940254"/>
            <a:ext cx="829440" cy="1036909"/>
          </a:xfrm>
          <a:prstGeom prst="flowChartOffpageConnector">
            <a:avLst/>
          </a:prstGeom>
          <a:solidFill>
            <a:srgbClr val="FFFFFF"/>
          </a:solidFill>
          <a:ln w="18360">
            <a:solidFill>
              <a:srgbClr val="B3B300"/>
            </a:solidFill>
            <a:round/>
            <a:headEnd/>
            <a:tailEnd type="triangle" w="med" len="med"/>
          </a:ln>
          <a:effectLst/>
        </p:spPr>
        <p:txBody>
          <a:bodyPr wrap="none" lIns="82945" tIns="41473" rIns="82945" bIns="41473" anchor="ctr"/>
          <a:lstStyle/>
          <a:p>
            <a:endParaRPr lang="en-US"/>
          </a:p>
        </p:txBody>
      </p:sp>
      <p:sp>
        <p:nvSpPr>
          <p:cNvPr id="12304" name="Text Box 16"/>
          <p:cNvSpPr txBox="1">
            <a:spLocks noChangeArrowheads="1"/>
          </p:cNvSpPr>
          <p:nvPr/>
        </p:nvSpPr>
        <p:spPr bwMode="auto">
          <a:xfrm>
            <a:off x="5806080" y="4147636"/>
            <a:ext cx="1036800" cy="580381"/>
          </a:xfrm>
          <a:prstGeom prst="rect">
            <a:avLst/>
          </a:prstGeom>
          <a:noFill/>
          <a:ln w="18360">
            <a:noFill/>
            <a:round/>
            <a:headEnd/>
            <a:tailEnd type="triangle" w="med" len="med"/>
          </a:ln>
          <a:effectLst/>
        </p:spPr>
        <p:txBody>
          <a:bodyPr lIns="89803" tIns="55154" rIns="89803" bIns="48983"/>
          <a:lstStyle/>
          <a:p>
            <a:pPr>
              <a:lnSpc>
                <a:spcPct val="98000"/>
              </a:lnSpc>
              <a:tabLst>
                <a:tab pos="656650" algn="l"/>
              </a:tabLst>
            </a:pPr>
            <a:r>
              <a:rPr lang="en-US" dirty="0">
                <a:solidFill>
                  <a:srgbClr val="000000"/>
                </a:solidFill>
                <a:ea typeface="Bitstream Vera Sans" pitchFamily="16" charset="0"/>
                <a:cs typeface="Bitstream Vera Sans" pitchFamily="16" charset="0"/>
              </a:rPr>
              <a:t>SAM Station</a:t>
            </a:r>
          </a:p>
        </p:txBody>
      </p:sp>
      <p:sp>
        <p:nvSpPr>
          <p:cNvPr id="12305" name="AutoShape 17"/>
          <p:cNvSpPr>
            <a:spLocks/>
          </p:cNvSpPr>
          <p:nvPr/>
        </p:nvSpPr>
        <p:spPr bwMode="auto">
          <a:xfrm>
            <a:off x="4976640" y="1451672"/>
            <a:ext cx="3939840" cy="3525490"/>
          </a:xfrm>
          <a:prstGeom prst="flowChartPreparation">
            <a:avLst/>
          </a:prstGeom>
          <a:solidFill>
            <a:srgbClr val="FFFFFF"/>
          </a:solidFill>
          <a:ln w="36720">
            <a:solidFill>
              <a:srgbClr val="993366"/>
            </a:solidFill>
            <a:round/>
            <a:headEnd/>
            <a:tailEnd type="triangle" w="med" len="med"/>
          </a:ln>
          <a:effectLst/>
        </p:spPr>
        <p:txBody>
          <a:bodyPr wrap="none" lIns="82945" tIns="41473" rIns="82945" bIns="41473" anchor="ctr"/>
          <a:lstStyle/>
          <a:p>
            <a:endParaRPr lang="en-US"/>
          </a:p>
        </p:txBody>
      </p:sp>
      <p:sp>
        <p:nvSpPr>
          <p:cNvPr id="12306" name="Line 18"/>
          <p:cNvSpPr>
            <a:spLocks noChangeShapeType="1"/>
          </p:cNvSpPr>
          <p:nvPr/>
        </p:nvSpPr>
        <p:spPr bwMode="auto">
          <a:xfrm flipH="1" flipV="1">
            <a:off x="2279521" y="4768342"/>
            <a:ext cx="210240" cy="210262"/>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07" name="AutoShape 19"/>
          <p:cNvSpPr>
            <a:spLocks/>
          </p:cNvSpPr>
          <p:nvPr/>
        </p:nvSpPr>
        <p:spPr bwMode="auto">
          <a:xfrm>
            <a:off x="2488320" y="4562399"/>
            <a:ext cx="1244160" cy="1036909"/>
          </a:xfrm>
          <a:prstGeom prst="flowChartMagneticTape">
            <a:avLst/>
          </a:prstGeom>
          <a:solidFill>
            <a:srgbClr val="FFFFFF"/>
          </a:solidFill>
          <a:ln w="18360">
            <a:solidFill>
              <a:srgbClr val="B3B300"/>
            </a:solidFill>
            <a:round/>
            <a:headEnd/>
            <a:tailEnd type="triangle" w="med" len="med"/>
          </a:ln>
          <a:effectLst/>
        </p:spPr>
        <p:txBody>
          <a:bodyPr wrap="none" lIns="89803" tIns="55154" rIns="89803" bIns="48983"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FNAL </a:t>
            </a:r>
          </a:p>
          <a:p>
            <a:pPr algn="ctr">
              <a:tabLst>
                <a:tab pos="656650" algn="l"/>
              </a:tabLst>
            </a:pPr>
            <a:r>
              <a:rPr lang="en-US" dirty="0">
                <a:solidFill>
                  <a:srgbClr val="000000"/>
                </a:solidFill>
                <a:ea typeface="Bitstream Vera Sans" pitchFamily="16" charset="0"/>
                <a:cs typeface="Bitstream Vera Sans" pitchFamily="16" charset="0"/>
              </a:rPr>
              <a:t>ENSTORE</a:t>
            </a:r>
          </a:p>
        </p:txBody>
      </p:sp>
      <p:sp>
        <p:nvSpPr>
          <p:cNvPr id="12308" name="AutoShape 20"/>
          <p:cNvSpPr>
            <a:spLocks/>
          </p:cNvSpPr>
          <p:nvPr/>
        </p:nvSpPr>
        <p:spPr bwMode="auto">
          <a:xfrm>
            <a:off x="1244160" y="3940254"/>
            <a:ext cx="1036800" cy="829527"/>
          </a:xfrm>
          <a:prstGeom prst="flowChartOnlineStorage">
            <a:avLst/>
          </a:prstGeom>
          <a:solidFill>
            <a:srgbClr val="FFFFFF"/>
          </a:solidFill>
          <a:ln w="18360">
            <a:solidFill>
              <a:srgbClr val="B3B300"/>
            </a:solidFill>
            <a:round/>
            <a:headEnd/>
            <a:tailEnd type="triangle" w="med" len="med"/>
          </a:ln>
          <a:effectLst/>
        </p:spPr>
        <p:txBody>
          <a:bodyPr wrap="none" lIns="89803" tIns="55154" rIns="89803" bIns="48983"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FNAL</a:t>
            </a:r>
          </a:p>
          <a:p>
            <a:pPr algn="ctr">
              <a:tabLst>
                <a:tab pos="656650" algn="l"/>
              </a:tabLst>
            </a:pPr>
            <a:r>
              <a:rPr lang="en-US" dirty="0">
                <a:solidFill>
                  <a:srgbClr val="000000"/>
                </a:solidFill>
                <a:ea typeface="Bitstream Vera Sans" pitchFamily="16" charset="0"/>
                <a:cs typeface="Bitstream Vera Sans" pitchFamily="16" charset="0"/>
              </a:rPr>
              <a:t>Cache</a:t>
            </a:r>
          </a:p>
        </p:txBody>
      </p:sp>
      <p:sp>
        <p:nvSpPr>
          <p:cNvPr id="12309" name="Line 21"/>
          <p:cNvSpPr>
            <a:spLocks noChangeShapeType="1"/>
          </p:cNvSpPr>
          <p:nvPr/>
        </p:nvSpPr>
        <p:spPr bwMode="auto">
          <a:xfrm flipV="1">
            <a:off x="2073600" y="3731432"/>
            <a:ext cx="1866240" cy="625026"/>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10" name="AutoShape 22"/>
          <p:cNvSpPr>
            <a:spLocks/>
          </p:cNvSpPr>
          <p:nvPr/>
        </p:nvSpPr>
        <p:spPr bwMode="auto">
          <a:xfrm>
            <a:off x="3939840" y="4562399"/>
            <a:ext cx="1036800" cy="829527"/>
          </a:xfrm>
          <a:prstGeom prst="flowChartConnector">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Tape </a:t>
            </a:r>
          </a:p>
          <a:p>
            <a:pPr algn="ctr">
              <a:tabLst>
                <a:tab pos="656650" algn="l"/>
              </a:tabLst>
            </a:pPr>
            <a:r>
              <a:rPr lang="en-US" dirty="0">
                <a:solidFill>
                  <a:srgbClr val="000000"/>
                </a:solidFill>
                <a:ea typeface="Bitstream Vera Sans" pitchFamily="16" charset="0"/>
                <a:cs typeface="Bitstream Vera Sans" pitchFamily="16" charset="0"/>
              </a:rPr>
              <a:t>Stager</a:t>
            </a:r>
          </a:p>
        </p:txBody>
      </p:sp>
      <p:sp>
        <p:nvSpPr>
          <p:cNvPr id="12311" name="Line 23"/>
          <p:cNvSpPr>
            <a:spLocks noChangeShapeType="1"/>
          </p:cNvSpPr>
          <p:nvPr/>
        </p:nvSpPr>
        <p:spPr bwMode="auto">
          <a:xfrm flipH="1">
            <a:off x="3731041" y="5391926"/>
            <a:ext cx="624960" cy="1441"/>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12" name="AutoShape 24"/>
          <p:cNvSpPr>
            <a:spLocks/>
          </p:cNvSpPr>
          <p:nvPr/>
        </p:nvSpPr>
        <p:spPr bwMode="auto">
          <a:xfrm>
            <a:off x="7050240" y="1659054"/>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3" name="AutoShape 25"/>
          <p:cNvSpPr>
            <a:spLocks/>
          </p:cNvSpPr>
          <p:nvPr/>
        </p:nvSpPr>
        <p:spPr bwMode="auto">
          <a:xfrm>
            <a:off x="7050240" y="2281199"/>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4" name="AutoShape 26"/>
          <p:cNvSpPr>
            <a:spLocks/>
          </p:cNvSpPr>
          <p:nvPr/>
        </p:nvSpPr>
        <p:spPr bwMode="auto">
          <a:xfrm>
            <a:off x="7050240" y="2903345"/>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5" name="AutoShape 27"/>
          <p:cNvSpPr>
            <a:spLocks/>
          </p:cNvSpPr>
          <p:nvPr/>
        </p:nvSpPr>
        <p:spPr bwMode="auto">
          <a:xfrm>
            <a:off x="7050240" y="3525490"/>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6" name="AutoShape 28"/>
          <p:cNvSpPr>
            <a:spLocks/>
          </p:cNvSpPr>
          <p:nvPr/>
        </p:nvSpPr>
        <p:spPr bwMode="auto">
          <a:xfrm>
            <a:off x="7050240" y="4147635"/>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7" name="AutoShape 29"/>
          <p:cNvSpPr>
            <a:spLocks/>
          </p:cNvSpPr>
          <p:nvPr/>
        </p:nvSpPr>
        <p:spPr bwMode="auto">
          <a:xfrm>
            <a:off x="7672320" y="2073817"/>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8" name="AutoShape 30"/>
          <p:cNvSpPr>
            <a:spLocks/>
          </p:cNvSpPr>
          <p:nvPr/>
        </p:nvSpPr>
        <p:spPr bwMode="auto">
          <a:xfrm>
            <a:off x="7672320" y="2695963"/>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19" name="AutoShape 31"/>
          <p:cNvSpPr>
            <a:spLocks/>
          </p:cNvSpPr>
          <p:nvPr/>
        </p:nvSpPr>
        <p:spPr bwMode="auto">
          <a:xfrm>
            <a:off x="7672320" y="3318108"/>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20" name="AutoShape 32"/>
          <p:cNvSpPr>
            <a:spLocks/>
          </p:cNvSpPr>
          <p:nvPr/>
        </p:nvSpPr>
        <p:spPr bwMode="auto">
          <a:xfrm>
            <a:off x="7672320" y="3940253"/>
            <a:ext cx="414720" cy="414764"/>
          </a:xfrm>
          <a:prstGeom prst="cube">
            <a:avLst>
              <a:gd name="adj" fmla="val 25000"/>
            </a:avLst>
          </a:prstGeom>
          <a:solidFill>
            <a:srgbClr val="FFFFFF"/>
          </a:solidFill>
          <a:ln w="36720">
            <a:solidFill>
              <a:srgbClr val="000000"/>
            </a:solidFill>
            <a:round/>
            <a:headEnd/>
            <a:tailEnd type="triangle" w="med" len="med"/>
          </a:ln>
          <a:effectLst/>
        </p:spPr>
        <p:txBody>
          <a:bodyPr wrap="none" lIns="82945" tIns="41473" rIns="82945" bIns="41473" anchor="ctr"/>
          <a:lstStyle/>
          <a:p>
            <a:endParaRPr lang="en-US"/>
          </a:p>
        </p:txBody>
      </p:sp>
      <p:sp>
        <p:nvSpPr>
          <p:cNvPr id="12321" name="AutoShape 33"/>
          <p:cNvSpPr>
            <a:spLocks/>
          </p:cNvSpPr>
          <p:nvPr/>
        </p:nvSpPr>
        <p:spPr bwMode="auto">
          <a:xfrm>
            <a:off x="5598720" y="2695963"/>
            <a:ext cx="1036800" cy="1036909"/>
          </a:xfrm>
          <a:prstGeom prst="flowChartConnector">
            <a:avLst/>
          </a:prstGeom>
          <a:solidFill>
            <a:srgbClr val="FFFFFF"/>
          </a:solidFill>
          <a:ln w="36720">
            <a:solidFill>
              <a:srgbClr val="0000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Site</a:t>
            </a:r>
          </a:p>
          <a:p>
            <a:pPr algn="ctr">
              <a:tabLst>
                <a:tab pos="656650" algn="l"/>
              </a:tabLst>
            </a:pPr>
            <a:r>
              <a:rPr lang="en-US" dirty="0">
                <a:solidFill>
                  <a:srgbClr val="000000"/>
                </a:solidFill>
                <a:ea typeface="Bitstream Vera Sans" pitchFamily="16" charset="0"/>
                <a:cs typeface="Bitstream Vera Sans" pitchFamily="16" charset="0"/>
              </a:rPr>
              <a:t>Gateway</a:t>
            </a:r>
          </a:p>
          <a:p>
            <a:pPr algn="ctr">
              <a:tabLst>
                <a:tab pos="656650" algn="l"/>
              </a:tabLst>
            </a:pPr>
            <a:r>
              <a:rPr lang="en-US" dirty="0">
                <a:solidFill>
                  <a:srgbClr val="000000"/>
                </a:solidFill>
                <a:ea typeface="Bitstream Vera Sans" pitchFamily="16" charset="0"/>
                <a:cs typeface="Bitstream Vera Sans" pitchFamily="16" charset="0"/>
              </a:rPr>
              <a:t>Node</a:t>
            </a:r>
          </a:p>
        </p:txBody>
      </p:sp>
      <p:sp>
        <p:nvSpPr>
          <p:cNvPr id="12322" name="Line 34"/>
          <p:cNvSpPr>
            <a:spLocks noChangeShapeType="1"/>
          </p:cNvSpPr>
          <p:nvPr/>
        </p:nvSpPr>
        <p:spPr bwMode="auto">
          <a:xfrm>
            <a:off x="3110400" y="3318108"/>
            <a:ext cx="2488320" cy="1441"/>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2323" name="Line 35"/>
          <p:cNvSpPr>
            <a:spLocks noChangeShapeType="1"/>
          </p:cNvSpPr>
          <p:nvPr/>
        </p:nvSpPr>
        <p:spPr bwMode="auto">
          <a:xfrm>
            <a:off x="6635520" y="3318108"/>
            <a:ext cx="414720" cy="1036909"/>
          </a:xfrm>
          <a:prstGeom prst="line">
            <a:avLst/>
          </a:prstGeom>
          <a:noFill/>
          <a:ln w="36720">
            <a:solidFill>
              <a:srgbClr val="000000"/>
            </a:solidFill>
            <a:round/>
            <a:headEnd/>
            <a:tailEnd type="triangle" w="med" len="med"/>
          </a:ln>
          <a:effectLst/>
        </p:spPr>
        <p:txBody>
          <a:bodyPr lIns="82945" tIns="41473" rIns="82945" bIns="41473"/>
          <a:lstStyle/>
          <a:p>
            <a:endParaRPr lang="en-US"/>
          </a:p>
        </p:txBody>
      </p:sp>
      <p:sp>
        <p:nvSpPr>
          <p:cNvPr id="12324" name="AutoShape 36"/>
          <p:cNvSpPr>
            <a:spLocks/>
          </p:cNvSpPr>
          <p:nvPr/>
        </p:nvSpPr>
        <p:spPr bwMode="auto">
          <a:xfrm>
            <a:off x="6635520" y="5184544"/>
            <a:ext cx="829440" cy="829527"/>
          </a:xfrm>
          <a:prstGeom prst="flowChartOffpageConnector">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Durable</a:t>
            </a:r>
          </a:p>
          <a:p>
            <a:pPr algn="ctr">
              <a:tabLst>
                <a:tab pos="656650" algn="l"/>
              </a:tabLst>
            </a:pPr>
            <a:r>
              <a:rPr lang="en-US" dirty="0">
                <a:solidFill>
                  <a:srgbClr val="000000"/>
                </a:solidFill>
                <a:ea typeface="Bitstream Vera Sans" pitchFamily="16" charset="0"/>
                <a:cs typeface="Bitstream Vera Sans" pitchFamily="16" charset="0"/>
              </a:rPr>
              <a:t>Storage</a:t>
            </a:r>
          </a:p>
        </p:txBody>
      </p:sp>
      <p:sp>
        <p:nvSpPr>
          <p:cNvPr id="12325" name="Line 37"/>
          <p:cNvSpPr>
            <a:spLocks noChangeShapeType="1"/>
          </p:cNvSpPr>
          <p:nvPr/>
        </p:nvSpPr>
        <p:spPr bwMode="auto">
          <a:xfrm flipV="1">
            <a:off x="7464960" y="4353578"/>
            <a:ext cx="414720" cy="1247171"/>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26" name="Line 38"/>
          <p:cNvSpPr>
            <a:spLocks noChangeShapeType="1"/>
          </p:cNvSpPr>
          <p:nvPr/>
        </p:nvSpPr>
        <p:spPr bwMode="auto">
          <a:xfrm>
            <a:off x="7257600" y="4562399"/>
            <a:ext cx="1440" cy="622145"/>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27" name="Line 39"/>
          <p:cNvSpPr>
            <a:spLocks noChangeShapeType="1"/>
          </p:cNvSpPr>
          <p:nvPr/>
        </p:nvSpPr>
        <p:spPr bwMode="auto">
          <a:xfrm flipV="1">
            <a:off x="5598720" y="4560960"/>
            <a:ext cx="1451520" cy="625026"/>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28" name="Line 40"/>
          <p:cNvSpPr>
            <a:spLocks noChangeShapeType="1"/>
          </p:cNvSpPr>
          <p:nvPr/>
        </p:nvSpPr>
        <p:spPr bwMode="auto">
          <a:xfrm flipH="1">
            <a:off x="4975201" y="4562399"/>
            <a:ext cx="2076480" cy="414764"/>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29" name="AutoShape 41"/>
          <p:cNvSpPr>
            <a:spLocks/>
          </p:cNvSpPr>
          <p:nvPr/>
        </p:nvSpPr>
        <p:spPr bwMode="auto">
          <a:xfrm>
            <a:off x="4976640" y="5184544"/>
            <a:ext cx="1036800" cy="829527"/>
          </a:xfrm>
          <a:prstGeom prst="flowChartInputOutput">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SAM</a:t>
            </a:r>
          </a:p>
          <a:p>
            <a:pPr algn="ctr">
              <a:tabLst>
                <a:tab pos="656650" algn="l"/>
              </a:tabLst>
            </a:pPr>
            <a:r>
              <a:rPr lang="en-US" dirty="0">
                <a:solidFill>
                  <a:srgbClr val="000000"/>
                </a:solidFill>
                <a:ea typeface="Bitstream Vera Sans" pitchFamily="16" charset="0"/>
                <a:cs typeface="Bitstream Vera Sans" pitchFamily="16" charset="0"/>
              </a:rPr>
              <a:t>Station</a:t>
            </a:r>
          </a:p>
        </p:txBody>
      </p:sp>
      <p:sp>
        <p:nvSpPr>
          <p:cNvPr id="12330" name="Line 42"/>
          <p:cNvSpPr>
            <a:spLocks noChangeShapeType="1"/>
          </p:cNvSpPr>
          <p:nvPr/>
        </p:nvSpPr>
        <p:spPr bwMode="auto">
          <a:xfrm>
            <a:off x="6428160" y="3732872"/>
            <a:ext cx="622080" cy="622145"/>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31" name="AutoShape 43"/>
          <p:cNvSpPr>
            <a:spLocks/>
          </p:cNvSpPr>
          <p:nvPr/>
        </p:nvSpPr>
        <p:spPr bwMode="auto">
          <a:xfrm>
            <a:off x="3732480" y="2073818"/>
            <a:ext cx="1036800" cy="829527"/>
          </a:xfrm>
          <a:prstGeom prst="hexagon">
            <a:avLst>
              <a:gd name="adj" fmla="val 31250"/>
              <a:gd name="vf" fmla="val 115470"/>
            </a:avLst>
          </a:prstGeom>
          <a:solidFill>
            <a:srgbClr val="FFFFFF"/>
          </a:solidFill>
          <a:ln w="36720">
            <a:solidFill>
              <a:srgbClr val="993366"/>
            </a:solidFill>
            <a:round/>
            <a:headEnd/>
            <a:tailEnd type="triangle" w="med" len="med"/>
          </a:ln>
          <a:effectLst/>
        </p:spPr>
        <p:txBody>
          <a:bodyPr wrap="none" lIns="82945" tIns="41473" rIns="82945" bIns="41473" anchor="ctr"/>
          <a:lstStyle/>
          <a:p>
            <a:endParaRPr lang="en-US"/>
          </a:p>
        </p:txBody>
      </p:sp>
      <p:sp>
        <p:nvSpPr>
          <p:cNvPr id="12332" name="Text Box 44"/>
          <p:cNvSpPr txBox="1">
            <a:spLocks noChangeArrowheads="1"/>
          </p:cNvSpPr>
          <p:nvPr/>
        </p:nvSpPr>
        <p:spPr bwMode="auto">
          <a:xfrm>
            <a:off x="3732480" y="2281200"/>
            <a:ext cx="1107360" cy="493972"/>
          </a:xfrm>
          <a:prstGeom prst="rect">
            <a:avLst/>
          </a:prstGeom>
          <a:noFill/>
          <a:ln w="36720">
            <a:noFill/>
            <a:round/>
            <a:headEnd/>
            <a:tailEnd type="triangle" w="med" len="med"/>
          </a:ln>
          <a:effectLst/>
        </p:spPr>
        <p:txBody>
          <a:bodyPr wrap="none" lIns="98293" tIns="62273" rIns="98293" bIns="57474"/>
          <a:lstStyle/>
          <a:p>
            <a:pPr>
              <a:lnSpc>
                <a:spcPct val="98000"/>
              </a:lnSpc>
              <a:tabLst>
                <a:tab pos="656650" algn="l"/>
              </a:tabLst>
            </a:pPr>
            <a:r>
              <a:rPr lang="en-US" sz="1300" dirty="0">
                <a:solidFill>
                  <a:srgbClr val="000000"/>
                </a:solidFill>
                <a:ea typeface="Bitstream Vera Sans" pitchFamily="16" charset="0"/>
                <a:cs typeface="Bitstream Vera Sans" pitchFamily="16" charset="0"/>
              </a:rPr>
              <a:t>Forwarding</a:t>
            </a:r>
          </a:p>
          <a:p>
            <a:pPr>
              <a:tabLst>
                <a:tab pos="656650" algn="l"/>
              </a:tabLst>
            </a:pPr>
            <a:r>
              <a:rPr lang="en-US" sz="1300" dirty="0">
                <a:solidFill>
                  <a:srgbClr val="000000"/>
                </a:solidFill>
                <a:ea typeface="Bitstream Vera Sans" pitchFamily="16" charset="0"/>
                <a:cs typeface="Bitstream Vera Sans" pitchFamily="16" charset="0"/>
              </a:rPr>
              <a:t>Node</a:t>
            </a:r>
          </a:p>
        </p:txBody>
      </p:sp>
      <p:sp>
        <p:nvSpPr>
          <p:cNvPr id="12333" name="AutoShape 45"/>
          <p:cNvSpPr>
            <a:spLocks/>
          </p:cNvSpPr>
          <p:nvPr/>
        </p:nvSpPr>
        <p:spPr bwMode="auto">
          <a:xfrm>
            <a:off x="3732480" y="1244291"/>
            <a:ext cx="1036800" cy="829527"/>
          </a:xfrm>
          <a:prstGeom prst="hexagon">
            <a:avLst>
              <a:gd name="adj" fmla="val 31250"/>
              <a:gd name="vf" fmla="val 115470"/>
            </a:avLst>
          </a:prstGeom>
          <a:solidFill>
            <a:srgbClr val="FFFFFF"/>
          </a:solidFill>
          <a:ln w="36720">
            <a:solidFill>
              <a:srgbClr val="993366"/>
            </a:solidFill>
            <a:round/>
            <a:headEnd/>
            <a:tailEnd type="triangle" w="med" len="med"/>
          </a:ln>
          <a:effectLst/>
        </p:spPr>
        <p:txBody>
          <a:bodyPr wrap="none" lIns="82945" tIns="41473" rIns="82945" bIns="41473" anchor="ctr"/>
          <a:lstStyle/>
          <a:p>
            <a:endParaRPr lang="en-US"/>
          </a:p>
        </p:txBody>
      </p:sp>
      <p:sp>
        <p:nvSpPr>
          <p:cNvPr id="12334" name="Text Box 46"/>
          <p:cNvSpPr txBox="1">
            <a:spLocks noChangeArrowheads="1"/>
          </p:cNvSpPr>
          <p:nvPr/>
        </p:nvSpPr>
        <p:spPr bwMode="auto">
          <a:xfrm>
            <a:off x="3732480" y="1451673"/>
            <a:ext cx="1244160" cy="493972"/>
          </a:xfrm>
          <a:prstGeom prst="rect">
            <a:avLst/>
          </a:prstGeom>
          <a:noFill/>
          <a:ln w="36720">
            <a:noFill/>
            <a:round/>
            <a:headEnd/>
            <a:tailEnd type="triangle" w="med" len="med"/>
          </a:ln>
          <a:effectLst/>
        </p:spPr>
        <p:txBody>
          <a:bodyPr lIns="98293" tIns="62273" rIns="98293" bIns="57474"/>
          <a:lstStyle/>
          <a:p>
            <a:pPr>
              <a:lnSpc>
                <a:spcPct val="98000"/>
              </a:lnSpc>
              <a:tabLst>
                <a:tab pos="656650" algn="l"/>
              </a:tabLst>
            </a:pPr>
            <a:r>
              <a:rPr lang="en-US" sz="1300" dirty="0">
                <a:solidFill>
                  <a:srgbClr val="000000"/>
                </a:solidFill>
                <a:ea typeface="Bitstream Vera Sans" pitchFamily="16" charset="0"/>
                <a:cs typeface="Bitstream Vera Sans" pitchFamily="16" charset="0"/>
              </a:rPr>
              <a:t>Forwarding</a:t>
            </a:r>
          </a:p>
          <a:p>
            <a:pPr>
              <a:tabLst>
                <a:tab pos="656650" algn="l"/>
              </a:tabLst>
            </a:pPr>
            <a:r>
              <a:rPr lang="en-US" sz="1300" dirty="0">
                <a:solidFill>
                  <a:srgbClr val="000000"/>
                </a:solidFill>
                <a:ea typeface="Bitstream Vera Sans" pitchFamily="16" charset="0"/>
                <a:cs typeface="Bitstream Vera Sans" pitchFamily="16" charset="0"/>
              </a:rPr>
              <a:t>Node</a:t>
            </a:r>
          </a:p>
        </p:txBody>
      </p:sp>
      <p:sp>
        <p:nvSpPr>
          <p:cNvPr id="12335" name="AutoShape 47"/>
          <p:cNvSpPr>
            <a:spLocks/>
          </p:cNvSpPr>
          <p:nvPr/>
        </p:nvSpPr>
        <p:spPr bwMode="auto">
          <a:xfrm>
            <a:off x="3732480" y="2903345"/>
            <a:ext cx="1036800" cy="829527"/>
          </a:xfrm>
          <a:prstGeom prst="hexagon">
            <a:avLst>
              <a:gd name="adj" fmla="val 31250"/>
              <a:gd name="vf" fmla="val 115470"/>
            </a:avLst>
          </a:prstGeom>
          <a:solidFill>
            <a:srgbClr val="FFFFFF"/>
          </a:solidFill>
          <a:ln w="36720">
            <a:solidFill>
              <a:srgbClr val="993366"/>
            </a:solidFill>
            <a:round/>
            <a:headEnd/>
            <a:tailEnd type="triangle" w="med" len="med"/>
          </a:ln>
          <a:effectLst/>
        </p:spPr>
        <p:txBody>
          <a:bodyPr wrap="none" lIns="82945" tIns="41473" rIns="82945" bIns="41473" anchor="ctr"/>
          <a:lstStyle/>
          <a:p>
            <a:endParaRPr lang="en-US"/>
          </a:p>
        </p:txBody>
      </p:sp>
      <p:sp>
        <p:nvSpPr>
          <p:cNvPr id="12336" name="Text Box 48"/>
          <p:cNvSpPr txBox="1">
            <a:spLocks noChangeArrowheads="1"/>
          </p:cNvSpPr>
          <p:nvPr/>
        </p:nvSpPr>
        <p:spPr bwMode="auto">
          <a:xfrm>
            <a:off x="3732480" y="3110727"/>
            <a:ext cx="1244160" cy="493972"/>
          </a:xfrm>
          <a:prstGeom prst="rect">
            <a:avLst/>
          </a:prstGeom>
          <a:noFill/>
          <a:ln w="36720">
            <a:noFill/>
            <a:round/>
            <a:headEnd/>
            <a:tailEnd type="triangle" w="med" len="med"/>
          </a:ln>
          <a:effectLst/>
        </p:spPr>
        <p:txBody>
          <a:bodyPr lIns="98293" tIns="62273" rIns="98293" bIns="57474"/>
          <a:lstStyle/>
          <a:p>
            <a:pPr>
              <a:lnSpc>
                <a:spcPct val="98000"/>
              </a:lnSpc>
              <a:tabLst>
                <a:tab pos="656650" algn="l"/>
              </a:tabLst>
            </a:pPr>
            <a:r>
              <a:rPr lang="en-US" sz="1300" dirty="0">
                <a:solidFill>
                  <a:srgbClr val="000000"/>
                </a:solidFill>
                <a:ea typeface="Bitstream Vera Sans" pitchFamily="16" charset="0"/>
                <a:cs typeface="Bitstream Vera Sans" pitchFamily="16" charset="0"/>
              </a:rPr>
              <a:t>Forwarding</a:t>
            </a:r>
          </a:p>
          <a:p>
            <a:pPr>
              <a:tabLst>
                <a:tab pos="656650" algn="l"/>
              </a:tabLst>
            </a:pPr>
            <a:r>
              <a:rPr lang="en-US" sz="1300" dirty="0">
                <a:solidFill>
                  <a:srgbClr val="000000"/>
                </a:solidFill>
                <a:ea typeface="Bitstream Vera Sans" pitchFamily="16" charset="0"/>
                <a:cs typeface="Bitstream Vera Sans" pitchFamily="16" charset="0"/>
              </a:rPr>
              <a:t>Node</a:t>
            </a:r>
          </a:p>
        </p:txBody>
      </p:sp>
      <p:sp>
        <p:nvSpPr>
          <p:cNvPr id="12337" name="Freeform 49"/>
          <p:cNvSpPr>
            <a:spLocks/>
          </p:cNvSpPr>
          <p:nvPr/>
        </p:nvSpPr>
        <p:spPr bwMode="auto">
          <a:xfrm>
            <a:off x="1658880" y="4769781"/>
            <a:ext cx="3317760" cy="1244291"/>
          </a:xfrm>
          <a:custGeom>
            <a:avLst/>
            <a:gdLst/>
            <a:ahLst/>
            <a:cxnLst>
              <a:cxn ang="0">
                <a:pos x="0" y="0"/>
              </a:cxn>
              <a:cxn ang="0">
                <a:pos x="3175" y="3810"/>
              </a:cxn>
              <a:cxn ang="0">
                <a:pos x="10160" y="3175"/>
              </a:cxn>
            </a:cxnLst>
            <a:rect l="0" t="0" r="r" b="b"/>
            <a:pathLst>
              <a:path w="10161" h="3811">
                <a:moveTo>
                  <a:pt x="0" y="0"/>
                </a:moveTo>
                <a:lnTo>
                  <a:pt x="3175" y="3810"/>
                </a:lnTo>
                <a:lnTo>
                  <a:pt x="10160" y="3175"/>
                </a:lnTo>
              </a:path>
            </a:pathLst>
          </a:custGeom>
          <a:noFill/>
          <a:ln w="36720">
            <a:solidFill>
              <a:srgbClr val="B3B300"/>
            </a:solidFill>
            <a:round/>
            <a:headEnd/>
            <a:tailEnd type="triangle" w="med" len="med"/>
          </a:ln>
          <a:effectLst/>
        </p:spPr>
        <p:txBody>
          <a:bodyPr lIns="82945" tIns="41473" rIns="82945" bIns="41473"/>
          <a:lstStyle/>
          <a:p>
            <a:endParaRPr lang="en-US"/>
          </a:p>
        </p:txBody>
      </p:sp>
      <p:sp>
        <p:nvSpPr>
          <p:cNvPr id="12338" name="AutoShape 50"/>
          <p:cNvSpPr>
            <a:spLocks/>
          </p:cNvSpPr>
          <p:nvPr/>
        </p:nvSpPr>
        <p:spPr bwMode="auto">
          <a:xfrm>
            <a:off x="5598720" y="3940254"/>
            <a:ext cx="829440" cy="622145"/>
          </a:xfrm>
          <a:prstGeom prst="flowChartManualInput">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Storage</a:t>
            </a:r>
          </a:p>
          <a:p>
            <a:pPr algn="ctr">
              <a:tabLst>
                <a:tab pos="656650" algn="l"/>
              </a:tabLst>
            </a:pPr>
            <a:r>
              <a:rPr lang="en-US" dirty="0">
                <a:solidFill>
                  <a:srgbClr val="000000"/>
                </a:solidFill>
                <a:ea typeface="Bitstream Vera Sans" pitchFamily="16" charset="0"/>
                <a:cs typeface="Bitstream Vera Sans" pitchFamily="16" charset="0"/>
              </a:rPr>
              <a:t> Element</a:t>
            </a:r>
          </a:p>
        </p:txBody>
      </p:sp>
      <p:sp>
        <p:nvSpPr>
          <p:cNvPr id="12339" name="Line 51"/>
          <p:cNvSpPr>
            <a:spLocks noChangeShapeType="1"/>
          </p:cNvSpPr>
          <p:nvPr/>
        </p:nvSpPr>
        <p:spPr bwMode="auto">
          <a:xfrm flipV="1">
            <a:off x="2073600" y="4353578"/>
            <a:ext cx="3525120" cy="210262"/>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40" name="Line 52"/>
          <p:cNvSpPr>
            <a:spLocks noChangeShapeType="1"/>
          </p:cNvSpPr>
          <p:nvPr/>
        </p:nvSpPr>
        <p:spPr bwMode="auto">
          <a:xfrm>
            <a:off x="6428160" y="4147635"/>
            <a:ext cx="622080" cy="207382"/>
          </a:xfrm>
          <a:prstGeom prst="line">
            <a:avLst/>
          </a:prstGeom>
          <a:noFill/>
          <a:ln w="36720">
            <a:solidFill>
              <a:srgbClr val="B3B300"/>
            </a:solidFill>
            <a:round/>
            <a:headEnd/>
            <a:tailEnd type="triangle" w="med" len="med"/>
          </a:ln>
          <a:effectLst/>
        </p:spPr>
        <p:txBody>
          <a:bodyPr lIns="82945" tIns="41473" rIns="82945" bIns="41473"/>
          <a:lstStyle/>
          <a:p>
            <a:endParaRPr lang="en-US"/>
          </a:p>
        </p:txBody>
      </p:sp>
      <p:sp>
        <p:nvSpPr>
          <p:cNvPr id="12341" name="AutoShape 53"/>
          <p:cNvSpPr>
            <a:spLocks/>
          </p:cNvSpPr>
          <p:nvPr/>
        </p:nvSpPr>
        <p:spPr bwMode="auto">
          <a:xfrm>
            <a:off x="3939840" y="3732872"/>
            <a:ext cx="1036800" cy="622145"/>
          </a:xfrm>
          <a:prstGeom prst="parallelogram">
            <a:avLst>
              <a:gd name="adj" fmla="val 41667"/>
            </a:avLst>
          </a:prstGeom>
          <a:solidFill>
            <a:srgbClr val="FFFFFF"/>
          </a:solidFill>
          <a:ln w="36720">
            <a:solidFill>
              <a:srgbClr val="B3B300"/>
            </a:solidFill>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SAM</a:t>
            </a:r>
          </a:p>
          <a:p>
            <a:pPr algn="ctr">
              <a:tabLst>
                <a:tab pos="656650" algn="l"/>
              </a:tabLst>
            </a:pPr>
            <a:r>
              <a:rPr lang="en-US" dirty="0">
                <a:solidFill>
                  <a:srgbClr val="000000"/>
                </a:solidFill>
                <a:ea typeface="Bitstream Vera Sans" pitchFamily="16" charset="0"/>
                <a:cs typeface="Bitstream Vera Sans" pitchFamily="16" charset="0"/>
              </a:rPr>
              <a:t>Stager</a:t>
            </a:r>
          </a:p>
        </p:txBody>
      </p:sp>
      <p:sp>
        <p:nvSpPr>
          <p:cNvPr id="12342" name="Line 54"/>
          <p:cNvSpPr>
            <a:spLocks noChangeShapeType="1"/>
          </p:cNvSpPr>
          <p:nvPr/>
        </p:nvSpPr>
        <p:spPr bwMode="auto">
          <a:xfrm flipH="1">
            <a:off x="2072161" y="3940254"/>
            <a:ext cx="2076480" cy="622145"/>
          </a:xfrm>
          <a:prstGeom prst="line">
            <a:avLst/>
          </a:prstGeom>
          <a:noFill/>
          <a:ln w="36720">
            <a:solidFill>
              <a:srgbClr val="B3B300"/>
            </a:solidFill>
            <a:prstDash val="sysDot"/>
            <a:round/>
            <a:headEnd/>
            <a:tailEnd type="triangle" w="med" len="med"/>
          </a:ln>
          <a:effectLst/>
        </p:spPr>
        <p:txBody>
          <a:bodyPr lIns="82945" tIns="41473" rIns="82945" bIns="41473"/>
          <a:lstStyle/>
          <a:p>
            <a:endParaRPr lang="en-US"/>
          </a:p>
        </p:txBody>
      </p:sp>
      <p:sp>
        <p:nvSpPr>
          <p:cNvPr id="12343" name="Line 55"/>
          <p:cNvSpPr>
            <a:spLocks noChangeShapeType="1"/>
          </p:cNvSpPr>
          <p:nvPr/>
        </p:nvSpPr>
        <p:spPr bwMode="auto">
          <a:xfrm>
            <a:off x="4976640" y="3940254"/>
            <a:ext cx="622080" cy="207382"/>
          </a:xfrm>
          <a:prstGeom prst="line">
            <a:avLst/>
          </a:prstGeom>
          <a:noFill/>
          <a:ln w="36720">
            <a:solidFill>
              <a:srgbClr val="B3B300"/>
            </a:solidFill>
            <a:prstDash val="sysDot"/>
            <a:round/>
            <a:headEnd/>
            <a:tailEnd type="triangle" w="med" len="med"/>
          </a:ln>
          <a:effectLst/>
        </p:spPr>
        <p:txBody>
          <a:bodyPr lIns="82945" tIns="41473" rIns="82945" bIns="41473"/>
          <a:lstStyle/>
          <a:p>
            <a:endParaRPr lang="en-US"/>
          </a:p>
        </p:txBody>
      </p:sp>
      <p:sp>
        <p:nvSpPr>
          <p:cNvPr id="12344" name="AutoShape 56"/>
          <p:cNvSpPr>
            <a:spLocks/>
          </p:cNvSpPr>
          <p:nvPr/>
        </p:nvSpPr>
        <p:spPr bwMode="auto">
          <a:xfrm>
            <a:off x="4769280" y="1036909"/>
            <a:ext cx="829440" cy="622145"/>
          </a:xfrm>
          <a:prstGeom prst="flowChartAlternateProcess">
            <a:avLst/>
          </a:prstGeom>
          <a:solidFill>
            <a:srgbClr val="FFFFFF"/>
          </a:solidFill>
          <a:ln w="36720">
            <a:solidFill>
              <a:srgbClr val="33CC66"/>
            </a:solidFill>
            <a:prstDash val="sysDot"/>
            <a:round/>
            <a:headEnd/>
            <a:tailEnd type="triangle" w="med" len="med"/>
          </a:ln>
          <a:effectLst/>
        </p:spPr>
        <p:txBody>
          <a:bodyPr wrap="none" lIns="98293" tIns="63645" rIns="98293" bIns="57474" anchor="ctr"/>
          <a:lstStyle/>
          <a:p>
            <a:pPr algn="ctr">
              <a:lnSpc>
                <a:spcPct val="98000"/>
              </a:lnSpc>
              <a:tabLst>
                <a:tab pos="656650" algn="l"/>
              </a:tabLst>
            </a:pPr>
            <a:r>
              <a:rPr lang="en-US" dirty="0">
                <a:solidFill>
                  <a:srgbClr val="000000"/>
                </a:solidFill>
                <a:ea typeface="Bitstream Vera Sans" pitchFamily="16" charset="0"/>
                <a:cs typeface="Bitstream Vera Sans" pitchFamily="16" charset="0"/>
              </a:rPr>
              <a:t>Grid </a:t>
            </a:r>
          </a:p>
          <a:p>
            <a:pPr algn="ctr">
              <a:tabLst>
                <a:tab pos="656650" algn="l"/>
              </a:tabLst>
            </a:pPr>
            <a:r>
              <a:rPr lang="en-US" dirty="0">
                <a:solidFill>
                  <a:srgbClr val="000000"/>
                </a:solidFill>
                <a:ea typeface="Bitstream Vera Sans" pitchFamily="16" charset="0"/>
                <a:cs typeface="Bitstream Vera Sans" pitchFamily="16" charset="0"/>
              </a:rPr>
              <a:t>Broker</a:t>
            </a:r>
          </a:p>
        </p:txBody>
      </p:sp>
      <p:sp>
        <p:nvSpPr>
          <p:cNvPr id="12345" name="Freeform 57"/>
          <p:cNvSpPr>
            <a:spLocks/>
          </p:cNvSpPr>
          <p:nvPr/>
        </p:nvSpPr>
        <p:spPr bwMode="auto">
          <a:xfrm>
            <a:off x="4561920" y="1659054"/>
            <a:ext cx="414720" cy="1244291"/>
          </a:xfrm>
          <a:custGeom>
            <a:avLst/>
            <a:gdLst/>
            <a:ahLst/>
            <a:cxnLst>
              <a:cxn ang="0">
                <a:pos x="0" y="3810"/>
              </a:cxn>
              <a:cxn ang="0">
                <a:pos x="1270" y="2540"/>
              </a:cxn>
              <a:cxn ang="0">
                <a:pos x="1270" y="0"/>
              </a:cxn>
            </a:cxnLst>
            <a:rect l="0" t="0" r="r" b="b"/>
            <a:pathLst>
              <a:path w="1271" h="3811">
                <a:moveTo>
                  <a:pt x="0" y="3810"/>
                </a:moveTo>
                <a:lnTo>
                  <a:pt x="1270" y="2540"/>
                </a:lnTo>
                <a:lnTo>
                  <a:pt x="1270" y="0"/>
                </a:lnTo>
              </a:path>
            </a:pathLst>
          </a:custGeom>
          <a:noFill/>
          <a:ln w="36720">
            <a:solidFill>
              <a:srgbClr val="33CC66"/>
            </a:solidFill>
            <a:prstDash val="sysDot"/>
            <a:round/>
            <a:headEnd/>
            <a:tailEnd type="triangle" w="med" len="med"/>
          </a:ln>
          <a:effectLst/>
        </p:spPr>
        <p:txBody>
          <a:bodyPr lIns="82945" tIns="41473" rIns="82945" bIns="41473"/>
          <a:lstStyle/>
          <a:p>
            <a:endParaRPr lang="en-US"/>
          </a:p>
        </p:txBody>
      </p:sp>
      <p:sp>
        <p:nvSpPr>
          <p:cNvPr id="12346" name="Freeform 58"/>
          <p:cNvSpPr>
            <a:spLocks/>
          </p:cNvSpPr>
          <p:nvPr/>
        </p:nvSpPr>
        <p:spPr bwMode="auto">
          <a:xfrm>
            <a:off x="4561920" y="1659054"/>
            <a:ext cx="622080" cy="1451672"/>
          </a:xfrm>
          <a:custGeom>
            <a:avLst/>
            <a:gdLst/>
            <a:ahLst/>
            <a:cxnLst>
              <a:cxn ang="0">
                <a:pos x="1905" y="0"/>
              </a:cxn>
              <a:cxn ang="0">
                <a:pos x="1905" y="2540"/>
              </a:cxn>
              <a:cxn ang="0">
                <a:pos x="0" y="4445"/>
              </a:cxn>
            </a:cxnLst>
            <a:rect l="0" t="0" r="r" b="b"/>
            <a:pathLst>
              <a:path w="1906" h="4446">
                <a:moveTo>
                  <a:pt x="1905" y="0"/>
                </a:moveTo>
                <a:lnTo>
                  <a:pt x="1905" y="2540"/>
                </a:lnTo>
                <a:lnTo>
                  <a:pt x="0" y="4445"/>
                </a:lnTo>
              </a:path>
            </a:pathLst>
          </a:custGeom>
          <a:noFill/>
          <a:ln w="36720">
            <a:solidFill>
              <a:srgbClr val="33CC66"/>
            </a:solidFill>
            <a:prstDash val="sysDot"/>
            <a:round/>
            <a:headEnd/>
            <a:tailEnd type="triangle" w="med" len="med"/>
          </a:ln>
          <a:effectLst/>
        </p:spPr>
        <p:txBody>
          <a:bodyPr lIns="82945" tIns="41473" rIns="82945" bIns="41473"/>
          <a:lstStyle/>
          <a:p>
            <a:endParaRPr lang="en-US"/>
          </a:p>
        </p:txBody>
      </p:sp>
      <p:sp>
        <p:nvSpPr>
          <p:cNvPr id="63" name="Footer Placeholder 62"/>
          <p:cNvSpPr>
            <a:spLocks noGrp="1"/>
          </p:cNvSpPr>
          <p:nvPr>
            <p:ph type="ftr" sz="quarter" idx="11"/>
          </p:nvPr>
        </p:nvSpPr>
        <p:spPr/>
        <p:txBody>
          <a:bodyPr/>
          <a:lstStyle/>
          <a:p>
            <a:r>
              <a:rPr lang="en-US" smtClean="0"/>
              <a:t>Dick Greenwood     OSG All Hands Meeting at LLO</a:t>
            </a:r>
            <a:endParaRPr lang="en-US"/>
          </a:p>
        </p:txBody>
      </p:sp>
      <p:sp>
        <p:nvSpPr>
          <p:cNvPr id="64" name="Date Placeholder 63"/>
          <p:cNvSpPr>
            <a:spLocks noGrp="1"/>
          </p:cNvSpPr>
          <p:nvPr>
            <p:ph type="dt" sz="half" idx="10"/>
          </p:nvPr>
        </p:nvSpPr>
        <p:spPr/>
        <p:txBody>
          <a:bodyPr/>
          <a:lstStyle/>
          <a:p>
            <a:r>
              <a:rPr lang="en-US" smtClean="0"/>
              <a:t>3/4/2009</a:t>
            </a:r>
            <a:endParaRPr lang="en-US"/>
          </a:p>
        </p:txBody>
      </p:sp>
      <p:sp>
        <p:nvSpPr>
          <p:cNvPr id="65" name="Slide Number Placeholder 64"/>
          <p:cNvSpPr>
            <a:spLocks noGrp="1"/>
          </p:cNvSpPr>
          <p:nvPr>
            <p:ph type="sldNum" sz="quarter" idx="12"/>
          </p:nvPr>
        </p:nvSpPr>
        <p:spPr/>
        <p:txBody>
          <a:bodyPr/>
          <a:lstStyle/>
          <a:p>
            <a:fld id="{C8981E23-14A6-459B-B474-3C876539E2A9}" type="slidenum">
              <a:rPr lang="en-US" smtClean="0"/>
              <a:pPr/>
              <a:t>25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6481" y="254907"/>
            <a:ext cx="8228160" cy="782002"/>
          </a:xfrm>
          <a:ln/>
        </p:spPr>
        <p:txBody>
          <a:bodyPr tIns="15087"/>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MC Grid Job Flow</a:t>
            </a:r>
          </a:p>
        </p:txBody>
      </p:sp>
      <p:sp>
        <p:nvSpPr>
          <p:cNvPr id="18434" name="Rectangle 2"/>
          <p:cNvSpPr>
            <a:spLocks noGrp="1" noChangeArrowheads="1"/>
          </p:cNvSpPr>
          <p:nvPr>
            <p:ph type="body" idx="1"/>
          </p:nvPr>
        </p:nvSpPr>
        <p:spPr>
          <a:xfrm>
            <a:off x="207360" y="1451672"/>
            <a:ext cx="8294400" cy="4458708"/>
          </a:xfrm>
          <a:ln/>
        </p:spPr>
        <p:txBody>
          <a:bodyPr tIns="9600"/>
          <a:lstStyle/>
          <a:p>
            <a:pPr marL="391686" indent="-293764">
              <a:lnSpc>
                <a:spcPct val="98000"/>
              </a:lnSpc>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500" dirty="0"/>
              <a:t>SAMGrid jobs are broken into 250 events chunks at the Exec/Fwd node for submission to the batch/</a:t>
            </a:r>
            <a:r>
              <a:rPr lang="en-US" sz="2500" dirty="0" err="1"/>
              <a:t>Condor_g</a:t>
            </a:r>
            <a:r>
              <a:rPr lang="en-US" sz="2500" dirty="0"/>
              <a:t> system</a:t>
            </a:r>
          </a:p>
          <a:p>
            <a:pPr marL="783372" lvl="1" indent="-26064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Execution time trade-off</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500" dirty="0"/>
              <a:t>Output file size too small for efficient tape storage (20-30MB)</a:t>
            </a:r>
          </a:p>
          <a:p>
            <a:pPr marL="783372" lvl="1" indent="-26064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Merged in separate grid job</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500" dirty="0"/>
              <a:t>The 10k event merged files (1GB) are stored on tape via SAM and unmerged files are deleted.</a:t>
            </a:r>
          </a:p>
        </p:txBody>
      </p:sp>
      <p:pic>
        <p:nvPicPr>
          <p:cNvPr id="18435" name="Picture 3"/>
          <p:cNvPicPr>
            <a:picLocks noChangeAspect="1" noChangeArrowheads="1"/>
          </p:cNvPicPr>
          <p:nvPr/>
        </p:nvPicPr>
        <p:blipFill>
          <a:blip r:embed="rId3" cstate="print"/>
          <a:srcRect/>
          <a:stretch>
            <a:fillRect/>
          </a:stretch>
        </p:blipFill>
        <p:spPr bwMode="auto">
          <a:xfrm>
            <a:off x="315361" y="207382"/>
            <a:ext cx="1550880" cy="820886"/>
          </a:xfrm>
          <a:prstGeom prst="rect">
            <a:avLst/>
          </a:prstGeom>
          <a:noFill/>
          <a:ln w="9525">
            <a:noFill/>
            <a:round/>
            <a:headEnd/>
            <a:tailEnd/>
          </a:ln>
          <a:effectLst/>
        </p:spPr>
      </p:pic>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smtClean="0"/>
              <a:t>3/4/2009</a:t>
            </a:r>
            <a:endParaRPr lang="en-US"/>
          </a:p>
        </p:txBody>
      </p:sp>
      <p:sp>
        <p:nvSpPr>
          <p:cNvPr id="10" name="Slide Number Placeholder 9"/>
          <p:cNvSpPr>
            <a:spLocks noGrp="1"/>
          </p:cNvSpPr>
          <p:nvPr>
            <p:ph type="sldNum" sz="quarter" idx="12"/>
          </p:nvPr>
        </p:nvSpPr>
        <p:spPr/>
        <p:txBody>
          <a:bodyPr/>
          <a:lstStyle/>
          <a:p>
            <a:fld id="{C8981E23-14A6-459B-B474-3C876539E2A9}" type="slidenum">
              <a:rPr lang="en-US" smtClean="0"/>
              <a:pPr/>
              <a:t>26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419100" y="1828800"/>
            <a:ext cx="8305800" cy="4191000"/>
          </a:xfrm>
          <a:prstGeom prst="rect">
            <a:avLst/>
          </a:prstGeom>
          <a:noFill/>
          <a:ln w="9525">
            <a:noFill/>
            <a:miter lim="800000"/>
            <a:headEnd/>
            <a:tailEnd/>
          </a:ln>
          <a:effectLst/>
        </p:spPr>
        <p:txBody>
          <a:bodyPr lIns="91335" tIns="45667" rIns="91335" bIns="45667"/>
          <a:lstStyle/>
          <a:p>
            <a:pPr marL="742950" lvl="1" indent="-285750">
              <a:spcBef>
                <a:spcPct val="20000"/>
              </a:spcBef>
              <a:buFontTx/>
              <a:buChar char="–"/>
            </a:pPr>
            <a:r>
              <a:rPr lang="en-US" sz="2000" dirty="0"/>
              <a:t>Community and campus based grid organization</a:t>
            </a:r>
          </a:p>
          <a:p>
            <a:pPr marL="742950" lvl="1" indent="-285750">
              <a:spcBef>
                <a:spcPct val="20000"/>
              </a:spcBef>
              <a:buFontTx/>
              <a:buChar char="–"/>
            </a:pPr>
            <a:r>
              <a:rPr lang="en-US" sz="2000" dirty="0"/>
              <a:t>Its primary goal is spreading/enabling grid use</a:t>
            </a:r>
          </a:p>
          <a:p>
            <a:pPr marL="1143000" lvl="2" indent="-228600">
              <a:spcBef>
                <a:spcPct val="20000"/>
              </a:spcBef>
              <a:buFontTx/>
              <a:buChar char="•"/>
            </a:pPr>
            <a:r>
              <a:rPr lang="en-US" sz="1800" dirty="0">
                <a:solidFill>
                  <a:srgbClr val="009900"/>
                </a:solidFill>
              </a:rPr>
              <a:t>DOSAR in Korean is the God of Martial Arts</a:t>
            </a:r>
          </a:p>
          <a:p>
            <a:pPr marL="342900" indent="-342900">
              <a:spcBef>
                <a:spcPct val="20000"/>
              </a:spcBef>
              <a:buFontTx/>
              <a:buChar char="•"/>
            </a:pPr>
            <a:endParaRPr lang="en-US" sz="1400" dirty="0"/>
          </a:p>
          <a:p>
            <a:pPr marL="342900" indent="-342900">
              <a:spcBef>
                <a:spcPct val="20000"/>
              </a:spcBef>
              <a:buFontTx/>
              <a:buChar char="•"/>
            </a:pPr>
            <a:r>
              <a:rPr lang="en-US" dirty="0"/>
              <a:t>DOSAR evolved from the DØ Remote Analysis effort</a:t>
            </a:r>
          </a:p>
          <a:p>
            <a:pPr marL="742950" lvl="1" indent="-285750">
              <a:spcBef>
                <a:spcPct val="20000"/>
              </a:spcBef>
              <a:buFontTx/>
              <a:buChar char="–"/>
            </a:pPr>
            <a:r>
              <a:rPr lang="en-US" sz="2000" dirty="0"/>
              <a:t>Coordinated group efforts in DØ simulation/reconstruction/production</a:t>
            </a:r>
          </a:p>
          <a:p>
            <a:pPr marL="342900" indent="-342900">
              <a:spcBef>
                <a:spcPct val="20000"/>
              </a:spcBef>
              <a:buFontTx/>
              <a:buChar char="•"/>
            </a:pPr>
            <a:endParaRPr lang="en-US" sz="1400" dirty="0"/>
          </a:p>
          <a:p>
            <a:pPr marL="342900" indent="-342900">
              <a:spcBef>
                <a:spcPct val="20000"/>
              </a:spcBef>
              <a:buFontTx/>
              <a:buChar char="•"/>
            </a:pPr>
            <a:r>
              <a:rPr lang="en-US" dirty="0"/>
              <a:t>One goal is to work closely with other disciplines</a:t>
            </a:r>
          </a:p>
          <a:p>
            <a:pPr marL="342900" indent="-342900">
              <a:spcBef>
                <a:spcPct val="20000"/>
              </a:spcBef>
              <a:buFontTx/>
              <a:buChar char="•"/>
            </a:pPr>
            <a:endParaRPr lang="en-US" sz="1400" dirty="0"/>
          </a:p>
          <a:p>
            <a:pPr marL="342900" indent="-342900">
              <a:spcBef>
                <a:spcPct val="20000"/>
              </a:spcBef>
              <a:buFontTx/>
              <a:buChar char="•"/>
            </a:pPr>
            <a:r>
              <a:rPr lang="en-US" dirty="0"/>
              <a:t>Each group should play a leadership role in realization of computing grids in corresponding campuses and states </a:t>
            </a:r>
          </a:p>
        </p:txBody>
      </p:sp>
      <p:sp>
        <p:nvSpPr>
          <p:cNvPr id="96261" name="Text Box 5"/>
          <p:cNvSpPr txBox="1">
            <a:spLocks noChangeArrowheads="1"/>
          </p:cNvSpPr>
          <p:nvPr/>
        </p:nvSpPr>
        <p:spPr bwMode="auto">
          <a:xfrm>
            <a:off x="762000" y="228600"/>
            <a:ext cx="7010400" cy="523220"/>
          </a:xfrm>
          <a:prstGeom prst="rect">
            <a:avLst/>
          </a:prstGeom>
          <a:noFill/>
          <a:ln w="9525">
            <a:noFill/>
            <a:miter lim="800000"/>
            <a:headEnd/>
            <a:tailEnd/>
          </a:ln>
          <a:effectLst/>
        </p:spPr>
        <p:txBody>
          <a:bodyPr wrap="square">
            <a:spAutoFit/>
          </a:bodyPr>
          <a:lstStyle/>
          <a:p>
            <a:r>
              <a:rPr lang="en-US" sz="2800" dirty="0" smtClean="0">
                <a:solidFill>
                  <a:schemeClr val="accent2"/>
                </a:solidFill>
              </a:rPr>
              <a:t>LaTech Grid Computing Started with DOSAR </a:t>
            </a:r>
            <a:endParaRPr lang="en-US" sz="2800" dirty="0">
              <a:solidFill>
                <a:schemeClr val="accent2"/>
              </a:solidFill>
            </a:endParaRPr>
          </a:p>
        </p:txBody>
      </p:sp>
      <p:sp>
        <p:nvSpPr>
          <p:cNvPr id="96262" name="Text Box 6"/>
          <p:cNvSpPr txBox="1">
            <a:spLocks noChangeArrowheads="1"/>
          </p:cNvSpPr>
          <p:nvPr/>
        </p:nvSpPr>
        <p:spPr bwMode="auto">
          <a:xfrm>
            <a:off x="990600" y="1143000"/>
            <a:ext cx="7647158" cy="461665"/>
          </a:xfrm>
          <a:prstGeom prst="rect">
            <a:avLst/>
          </a:prstGeom>
          <a:noFill/>
          <a:ln w="9525">
            <a:noFill/>
            <a:miter lim="800000"/>
            <a:headEnd/>
            <a:tailEnd/>
          </a:ln>
          <a:effectLst/>
        </p:spPr>
        <p:txBody>
          <a:bodyPr wrap="none">
            <a:spAutoFit/>
          </a:bodyPr>
          <a:lstStyle/>
          <a:p>
            <a:r>
              <a:rPr lang="en-US" sz="2400" b="1" u="sng" dirty="0">
                <a:solidFill>
                  <a:schemeClr val="accent2"/>
                </a:solidFill>
              </a:rPr>
              <a:t>D</a:t>
            </a:r>
            <a:r>
              <a:rPr lang="en-US" sz="2400" dirty="0"/>
              <a:t>istributed </a:t>
            </a:r>
            <a:r>
              <a:rPr lang="en-US" sz="2400" b="1" u="sng" dirty="0">
                <a:solidFill>
                  <a:schemeClr val="accent2"/>
                </a:solidFill>
              </a:rPr>
              <a:t>O</a:t>
            </a:r>
            <a:r>
              <a:rPr lang="en-US" sz="2400" dirty="0"/>
              <a:t>rganization for </a:t>
            </a:r>
            <a:r>
              <a:rPr lang="en-US" sz="2400" b="1" u="sng" dirty="0">
                <a:solidFill>
                  <a:schemeClr val="accent2"/>
                </a:solidFill>
              </a:rPr>
              <a:t>S</a:t>
            </a:r>
            <a:r>
              <a:rPr lang="en-US" sz="2400" dirty="0"/>
              <a:t>cientific &amp; </a:t>
            </a:r>
            <a:r>
              <a:rPr lang="en-US" sz="2400" b="1" u="sng" dirty="0">
                <a:solidFill>
                  <a:schemeClr val="accent2"/>
                </a:solidFill>
              </a:rPr>
              <a:t>A</a:t>
            </a:r>
            <a:r>
              <a:rPr lang="en-US" sz="2400" dirty="0"/>
              <a:t>cademic </a:t>
            </a:r>
            <a:r>
              <a:rPr lang="en-US" sz="2400" b="1" u="sng" dirty="0">
                <a:solidFill>
                  <a:schemeClr val="accent2"/>
                </a:solidFill>
              </a:rPr>
              <a:t>R</a:t>
            </a:r>
            <a:r>
              <a:rPr lang="en-US" sz="2400" dirty="0"/>
              <a:t>esearch</a:t>
            </a:r>
          </a:p>
        </p:txBody>
      </p:sp>
      <p:sp>
        <p:nvSpPr>
          <p:cNvPr id="96263" name="AutoShape 7"/>
          <p:cNvSpPr>
            <a:spLocks noChangeArrowheads="1"/>
          </p:cNvSpPr>
          <p:nvPr/>
        </p:nvSpPr>
        <p:spPr bwMode="auto">
          <a:xfrm>
            <a:off x="457200" y="1219200"/>
            <a:ext cx="304800" cy="257175"/>
          </a:xfrm>
          <a:prstGeom prst="rightArrow">
            <a:avLst>
              <a:gd name="adj1" fmla="val 50000"/>
              <a:gd name="adj2" fmla="val 29630"/>
            </a:avLst>
          </a:prstGeom>
          <a:solidFill>
            <a:srgbClr val="FF0000"/>
          </a:solidFill>
          <a:ln w="9525">
            <a:solidFill>
              <a:schemeClr val="tx1"/>
            </a:solidFill>
            <a:miter lim="800000"/>
            <a:headEnd/>
            <a:tailEnd/>
          </a:ln>
          <a:effectLst/>
        </p:spPr>
        <p:txBody>
          <a:bodyPr wrap="none" anchor="ctr"/>
          <a:lstStyle/>
          <a:p>
            <a:endParaRPr lang="en-US"/>
          </a:p>
        </p:txBody>
      </p:sp>
      <p:sp>
        <p:nvSpPr>
          <p:cNvPr id="11" name="Footer Placeholder 10"/>
          <p:cNvSpPr>
            <a:spLocks noGrp="1"/>
          </p:cNvSpPr>
          <p:nvPr>
            <p:ph type="ftr" sz="quarter" idx="11"/>
          </p:nvPr>
        </p:nvSpPr>
        <p:spPr/>
        <p:txBody>
          <a:bodyPr/>
          <a:lstStyle/>
          <a:p>
            <a:r>
              <a:rPr lang="en-US" smtClean="0"/>
              <a:t>Dick Greenwood     OSG All Hands Meeting at LLO</a:t>
            </a:r>
            <a:endParaRPr lang="en-US"/>
          </a:p>
        </p:txBody>
      </p:sp>
      <p:sp>
        <p:nvSpPr>
          <p:cNvPr id="12" name="Date Placeholder 11"/>
          <p:cNvSpPr>
            <a:spLocks noGrp="1"/>
          </p:cNvSpPr>
          <p:nvPr>
            <p:ph type="dt" sz="half" idx="10"/>
          </p:nvPr>
        </p:nvSpPr>
        <p:spPr/>
        <p:txBody>
          <a:bodyPr/>
          <a:lstStyle/>
          <a:p>
            <a:r>
              <a:rPr lang="en-US" smtClean="0"/>
              <a:t>3/4/2009</a:t>
            </a:r>
            <a:endParaRPr lang="en-US"/>
          </a:p>
        </p:txBody>
      </p:sp>
      <p:sp>
        <p:nvSpPr>
          <p:cNvPr id="13" name="Slide Number Placeholder 12"/>
          <p:cNvSpPr>
            <a:spLocks noGrp="1"/>
          </p:cNvSpPr>
          <p:nvPr>
            <p:ph type="sldNum" sz="quarter" idx="12"/>
          </p:nvPr>
        </p:nvSpPr>
        <p:spPr/>
        <p:txBody>
          <a:bodyPr/>
          <a:lstStyle/>
          <a:p>
            <a:fld id="{C8981E23-14A6-459B-B474-3C876539E2A9}"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6260">
                                            <p:txEl>
                                              <p:pRg st="0" end="0"/>
                                            </p:txEl>
                                          </p:spTgt>
                                        </p:tgtEl>
                                        <p:attrNameLst>
                                          <p:attrName>style.visibility</p:attrName>
                                        </p:attrNameLst>
                                      </p:cBhvr>
                                      <p:to>
                                        <p:strVal val="visible"/>
                                      </p:to>
                                    </p:set>
                                    <p:animEffect transition="in" filter="wipe(left)">
                                      <p:cBhvr>
                                        <p:cTn id="7" dur="500"/>
                                        <p:tgtEl>
                                          <p:spTgt spid="962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6260">
                                            <p:txEl>
                                              <p:pRg st="1" end="1"/>
                                            </p:txEl>
                                          </p:spTgt>
                                        </p:tgtEl>
                                        <p:attrNameLst>
                                          <p:attrName>style.visibility</p:attrName>
                                        </p:attrNameLst>
                                      </p:cBhvr>
                                      <p:to>
                                        <p:strVal val="visible"/>
                                      </p:to>
                                    </p:set>
                                    <p:animEffect transition="in" filter="wipe(left)">
                                      <p:cBhvr>
                                        <p:cTn id="12" dur="500"/>
                                        <p:tgtEl>
                                          <p:spTgt spid="962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96260">
                                            <p:txEl>
                                              <p:pRg st="2" end="2"/>
                                            </p:txEl>
                                          </p:spTgt>
                                        </p:tgtEl>
                                        <p:attrNameLst>
                                          <p:attrName>style.visibility</p:attrName>
                                        </p:attrNameLst>
                                      </p:cBhvr>
                                      <p:to>
                                        <p:strVal val="visible"/>
                                      </p:to>
                                    </p:set>
                                    <p:animEffect transition="in" filter="wipe(left)">
                                      <p:cBhvr>
                                        <p:cTn id="17" dur="500"/>
                                        <p:tgtEl>
                                          <p:spTgt spid="962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96260">
                                            <p:txEl>
                                              <p:pRg st="4" end="4"/>
                                            </p:txEl>
                                          </p:spTgt>
                                        </p:tgtEl>
                                        <p:attrNameLst>
                                          <p:attrName>style.visibility</p:attrName>
                                        </p:attrNameLst>
                                      </p:cBhvr>
                                      <p:to>
                                        <p:strVal val="visible"/>
                                      </p:to>
                                    </p:set>
                                    <p:animEffect transition="in" filter="wipe(left)">
                                      <p:cBhvr>
                                        <p:cTn id="22" dur="500"/>
                                        <p:tgtEl>
                                          <p:spTgt spid="9626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96260">
                                            <p:txEl>
                                              <p:pRg st="5" end="5"/>
                                            </p:txEl>
                                          </p:spTgt>
                                        </p:tgtEl>
                                        <p:attrNameLst>
                                          <p:attrName>style.visibility</p:attrName>
                                        </p:attrNameLst>
                                      </p:cBhvr>
                                      <p:to>
                                        <p:strVal val="visible"/>
                                      </p:to>
                                    </p:set>
                                    <p:animEffect transition="in" filter="wipe(left)">
                                      <p:cBhvr>
                                        <p:cTn id="27" dur="500"/>
                                        <p:tgtEl>
                                          <p:spTgt spid="9626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96260">
                                            <p:txEl>
                                              <p:pRg st="7" end="7"/>
                                            </p:txEl>
                                          </p:spTgt>
                                        </p:tgtEl>
                                        <p:attrNameLst>
                                          <p:attrName>style.visibility</p:attrName>
                                        </p:attrNameLst>
                                      </p:cBhvr>
                                      <p:to>
                                        <p:strVal val="visible"/>
                                      </p:to>
                                    </p:set>
                                    <p:animEffect transition="in" filter="wipe(left)">
                                      <p:cBhvr>
                                        <p:cTn id="32" dur="500"/>
                                        <p:tgtEl>
                                          <p:spTgt spid="9626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96260">
                                            <p:txEl>
                                              <p:pRg st="9" end="9"/>
                                            </p:txEl>
                                          </p:spTgt>
                                        </p:tgtEl>
                                        <p:attrNameLst>
                                          <p:attrName>style.visibility</p:attrName>
                                        </p:attrNameLst>
                                      </p:cBhvr>
                                      <p:to>
                                        <p:strVal val="visible"/>
                                      </p:to>
                                    </p:set>
                                    <p:animEffect transition="in" filter="wipe(left)">
                                      <p:cBhvr>
                                        <p:cTn id="37" dur="500"/>
                                        <p:tgtEl>
                                          <p:spTgt spid="9626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3200400" y="284163"/>
            <a:ext cx="2743200" cy="519112"/>
          </a:xfrm>
          <a:prstGeom prst="rect">
            <a:avLst/>
          </a:prstGeom>
          <a:noFill/>
          <a:ln w="9525">
            <a:noFill/>
            <a:miter lim="800000"/>
            <a:headEnd/>
            <a:tailEnd/>
          </a:ln>
          <a:effectLst/>
        </p:spPr>
        <p:txBody>
          <a:bodyPr wrap="none">
            <a:spAutoFit/>
          </a:bodyPr>
          <a:lstStyle/>
          <a:p>
            <a:r>
              <a:rPr lang="en-US" sz="2800">
                <a:solidFill>
                  <a:schemeClr val="accent2"/>
                </a:solidFill>
              </a:rPr>
              <a:t>Who is DOSAR ?</a:t>
            </a:r>
            <a:endParaRPr lang="en-US">
              <a:solidFill>
                <a:schemeClr val="accent2"/>
              </a:solidFill>
            </a:endParaRPr>
          </a:p>
        </p:txBody>
      </p:sp>
      <p:sp>
        <p:nvSpPr>
          <p:cNvPr id="111619" name="Rectangle 3"/>
          <p:cNvSpPr>
            <a:spLocks noChangeArrowheads="1"/>
          </p:cNvSpPr>
          <p:nvPr/>
        </p:nvSpPr>
        <p:spPr bwMode="auto">
          <a:xfrm>
            <a:off x="304800" y="838200"/>
            <a:ext cx="4191000" cy="2057400"/>
          </a:xfrm>
          <a:prstGeom prst="rect">
            <a:avLst/>
          </a:prstGeom>
          <a:noFill/>
          <a:ln w="9525">
            <a:noFill/>
            <a:miter lim="800000"/>
            <a:headEnd/>
            <a:tailEnd/>
          </a:ln>
          <a:effectLst/>
        </p:spPr>
        <p:txBody>
          <a:bodyPr/>
          <a:lstStyle/>
          <a:p>
            <a:pPr marL="342900" indent="-342900" eaLnBrk="0" hangingPunct="0">
              <a:spcBef>
                <a:spcPct val="20000"/>
              </a:spcBef>
              <a:buClr>
                <a:srgbClr val="000099"/>
              </a:buClr>
              <a:buFont typeface="Arial" pitchFamily="34" charset="0"/>
              <a:buChar char="•"/>
            </a:pPr>
            <a:r>
              <a:rPr lang="en-US" sz="1800" b="1" dirty="0"/>
              <a:t>First Generation IAC’s</a:t>
            </a:r>
          </a:p>
          <a:p>
            <a:pPr marL="742950" lvl="1" indent="-285750" eaLnBrk="0" hangingPunct="0">
              <a:spcBef>
                <a:spcPct val="20000"/>
              </a:spcBef>
              <a:buClr>
                <a:schemeClr val="accent2"/>
              </a:buClr>
              <a:buFont typeface="Wingdings" pitchFamily="2" charset="2"/>
              <a:buChar char="ü"/>
            </a:pPr>
            <a:r>
              <a:rPr lang="en-US" sz="1800" b="1" dirty="0">
                <a:solidFill>
                  <a:srgbClr val="FF0000"/>
                </a:solidFill>
              </a:rPr>
              <a:t>University of Texas at Arlington</a:t>
            </a:r>
          </a:p>
          <a:p>
            <a:pPr marL="742950" lvl="1" indent="-285750" eaLnBrk="0" hangingPunct="0">
              <a:spcBef>
                <a:spcPct val="20000"/>
              </a:spcBef>
              <a:buClr>
                <a:schemeClr val="accent2"/>
              </a:buClr>
              <a:buFont typeface="Wingdings" pitchFamily="2" charset="2"/>
              <a:buChar char="ü"/>
            </a:pPr>
            <a:r>
              <a:rPr lang="en-US" sz="1800" b="1" dirty="0">
                <a:solidFill>
                  <a:srgbClr val="FF0000"/>
                </a:solidFill>
              </a:rPr>
              <a:t>Louisiana Tech University</a:t>
            </a:r>
          </a:p>
          <a:p>
            <a:pPr marL="742950" lvl="1" indent="-285750" eaLnBrk="0" hangingPunct="0">
              <a:spcBef>
                <a:spcPct val="20000"/>
              </a:spcBef>
              <a:buClr>
                <a:schemeClr val="accent2"/>
              </a:buClr>
              <a:buFont typeface="Wingdings" pitchFamily="2" charset="2"/>
              <a:buChar char="ü"/>
            </a:pPr>
            <a:r>
              <a:rPr lang="en-US" sz="1800" b="1" dirty="0">
                <a:solidFill>
                  <a:srgbClr val="FF0000"/>
                </a:solidFill>
              </a:rPr>
              <a:t>Langston University</a:t>
            </a:r>
          </a:p>
          <a:p>
            <a:pPr marL="742950" lvl="1" indent="-285750" eaLnBrk="0" hangingPunct="0">
              <a:spcBef>
                <a:spcPct val="20000"/>
              </a:spcBef>
              <a:buClr>
                <a:schemeClr val="accent2"/>
              </a:buClr>
              <a:buFont typeface="Wingdings" pitchFamily="2" charset="2"/>
              <a:buChar char="ü"/>
            </a:pPr>
            <a:r>
              <a:rPr lang="en-US" sz="1800" b="1" dirty="0">
                <a:solidFill>
                  <a:srgbClr val="FF0000"/>
                </a:solidFill>
              </a:rPr>
              <a:t>University of Oklahoma</a:t>
            </a:r>
          </a:p>
          <a:p>
            <a:pPr marL="742950" lvl="1" indent="-285750" eaLnBrk="0" hangingPunct="0">
              <a:spcBef>
                <a:spcPct val="20000"/>
              </a:spcBef>
              <a:buClr>
                <a:schemeClr val="accent2"/>
              </a:buClr>
              <a:buFont typeface="Wingdings" pitchFamily="2" charset="2"/>
              <a:buChar char="ü"/>
            </a:pPr>
            <a:r>
              <a:rPr lang="en-US" sz="1800" b="1" dirty="0">
                <a:solidFill>
                  <a:srgbClr val="FF0000"/>
                </a:solidFill>
              </a:rPr>
              <a:t>Tata Institute (India)</a:t>
            </a:r>
          </a:p>
        </p:txBody>
      </p:sp>
      <p:sp>
        <p:nvSpPr>
          <p:cNvPr id="111620" name="Rectangle 4"/>
          <p:cNvSpPr>
            <a:spLocks noChangeArrowheads="1"/>
          </p:cNvSpPr>
          <p:nvPr/>
        </p:nvSpPr>
        <p:spPr bwMode="auto">
          <a:xfrm>
            <a:off x="4343400" y="914400"/>
            <a:ext cx="4419600" cy="2286000"/>
          </a:xfrm>
          <a:prstGeom prst="rect">
            <a:avLst/>
          </a:prstGeom>
          <a:noFill/>
          <a:ln w="9525">
            <a:noFill/>
            <a:miter lim="800000"/>
            <a:headEnd/>
            <a:tailEnd/>
          </a:ln>
          <a:effectLst/>
        </p:spPr>
        <p:txBody>
          <a:bodyPr/>
          <a:lstStyle/>
          <a:p>
            <a:pPr marL="342900" indent="-342900">
              <a:lnSpc>
                <a:spcPct val="90000"/>
              </a:lnSpc>
              <a:spcBef>
                <a:spcPct val="20000"/>
              </a:spcBef>
              <a:buFont typeface="Arial" pitchFamily="34" charset="0"/>
              <a:buChar char="•"/>
            </a:pPr>
            <a:r>
              <a:rPr lang="en-US" sz="2000" b="1" dirty="0"/>
              <a:t>Second Generation IAC’s</a:t>
            </a:r>
          </a:p>
          <a:p>
            <a:pPr marL="742950" lvl="1" indent="-285750">
              <a:lnSpc>
                <a:spcPct val="90000"/>
              </a:lnSpc>
              <a:spcBef>
                <a:spcPct val="20000"/>
              </a:spcBef>
              <a:buFontTx/>
              <a:buChar char="–"/>
            </a:pPr>
            <a:r>
              <a:rPr lang="en-US" sz="1800" b="1" dirty="0" err="1">
                <a:solidFill>
                  <a:srgbClr val="008000"/>
                </a:solidFill>
              </a:rPr>
              <a:t>Cinvestav</a:t>
            </a:r>
            <a:r>
              <a:rPr lang="en-US" sz="1800" b="1" dirty="0">
                <a:solidFill>
                  <a:srgbClr val="008000"/>
                </a:solidFill>
              </a:rPr>
              <a:t>, Mexico</a:t>
            </a:r>
            <a:r>
              <a:rPr lang="en-US" dirty="0"/>
              <a:t> </a:t>
            </a:r>
            <a:endParaRPr lang="en-US" sz="1800" b="1" dirty="0"/>
          </a:p>
          <a:p>
            <a:pPr marL="742950" lvl="1" indent="-285750">
              <a:lnSpc>
                <a:spcPct val="90000"/>
              </a:lnSpc>
              <a:spcBef>
                <a:spcPct val="20000"/>
              </a:spcBef>
              <a:buFont typeface="Symbol" pitchFamily="18" charset="2"/>
              <a:buChar char="Ö"/>
            </a:pPr>
            <a:r>
              <a:rPr lang="en-US" sz="1800" b="1" dirty="0">
                <a:solidFill>
                  <a:srgbClr val="FF0000"/>
                </a:solidFill>
              </a:rPr>
              <a:t>SPRACE - </a:t>
            </a:r>
            <a:r>
              <a:rPr lang="en-US" sz="1800" dirty="0">
                <a:solidFill>
                  <a:srgbClr val="FF0000"/>
                </a:solidFill>
              </a:rPr>
              <a:t>S</a:t>
            </a:r>
            <a:r>
              <a:rPr lang="pt-BR" sz="1800" dirty="0">
                <a:solidFill>
                  <a:srgbClr val="FF0000"/>
                </a:solidFill>
              </a:rPr>
              <a:t>ão Paulo Regional Analysis Center</a:t>
            </a:r>
            <a:r>
              <a:rPr lang="en-US" sz="1800" b="1" dirty="0">
                <a:solidFill>
                  <a:srgbClr val="FF0000"/>
                </a:solidFill>
              </a:rPr>
              <a:t>,  Universidade </a:t>
            </a:r>
            <a:r>
              <a:rPr lang="en-US" sz="1800" b="1" dirty="0" err="1">
                <a:solidFill>
                  <a:srgbClr val="FF0000"/>
                </a:solidFill>
              </a:rPr>
              <a:t>Estadual</a:t>
            </a:r>
            <a:r>
              <a:rPr lang="en-US" sz="1800" b="1" dirty="0">
                <a:solidFill>
                  <a:srgbClr val="FF0000"/>
                </a:solidFill>
              </a:rPr>
              <a:t>  </a:t>
            </a:r>
            <a:r>
              <a:rPr lang="en-US" sz="1800" b="1" dirty="0" err="1">
                <a:solidFill>
                  <a:srgbClr val="FF0000"/>
                </a:solidFill>
              </a:rPr>
              <a:t>Paulista</a:t>
            </a:r>
            <a:r>
              <a:rPr lang="en-US" sz="1800" b="1" dirty="0">
                <a:solidFill>
                  <a:srgbClr val="FF0000"/>
                </a:solidFill>
              </a:rPr>
              <a:t>;  Brazil</a:t>
            </a:r>
            <a:r>
              <a:rPr lang="en-US" sz="1800" b="1" dirty="0">
                <a:solidFill>
                  <a:srgbClr val="006600"/>
                </a:solidFill>
              </a:rPr>
              <a:t> </a:t>
            </a:r>
          </a:p>
          <a:p>
            <a:pPr marL="742950" lvl="1" indent="-285750">
              <a:lnSpc>
                <a:spcPct val="90000"/>
              </a:lnSpc>
              <a:spcBef>
                <a:spcPct val="20000"/>
              </a:spcBef>
              <a:buFont typeface="Symbol" pitchFamily="18" charset="2"/>
              <a:buChar char="Ö"/>
            </a:pPr>
            <a:r>
              <a:rPr lang="en-US" sz="1800" b="1" dirty="0">
                <a:solidFill>
                  <a:srgbClr val="FF0000"/>
                </a:solidFill>
              </a:rPr>
              <a:t>University of Kansas</a:t>
            </a:r>
          </a:p>
          <a:p>
            <a:pPr marL="742950" lvl="1" indent="-285750">
              <a:lnSpc>
                <a:spcPct val="90000"/>
              </a:lnSpc>
              <a:spcBef>
                <a:spcPct val="20000"/>
              </a:spcBef>
              <a:buFont typeface="Symbol" pitchFamily="18" charset="2"/>
              <a:buChar char="Ö"/>
            </a:pPr>
            <a:r>
              <a:rPr lang="en-US" sz="1800" b="1" dirty="0">
                <a:solidFill>
                  <a:srgbClr val="FF0000"/>
                </a:solidFill>
              </a:rPr>
              <a:t>Kansas State University</a:t>
            </a:r>
          </a:p>
        </p:txBody>
      </p:sp>
      <p:sp>
        <p:nvSpPr>
          <p:cNvPr id="111621" name="Rectangle 5"/>
          <p:cNvSpPr>
            <a:spLocks noChangeArrowheads="1"/>
          </p:cNvSpPr>
          <p:nvPr/>
        </p:nvSpPr>
        <p:spPr bwMode="auto">
          <a:xfrm>
            <a:off x="2057400" y="3124200"/>
            <a:ext cx="4876800" cy="2819400"/>
          </a:xfrm>
          <a:prstGeom prst="rect">
            <a:avLst/>
          </a:prstGeom>
          <a:noFill/>
          <a:ln w="9525">
            <a:noFill/>
            <a:miter lim="800000"/>
            <a:headEnd/>
            <a:tailEnd/>
          </a:ln>
          <a:effectLst/>
        </p:spPr>
        <p:txBody>
          <a:bodyPr/>
          <a:lstStyle/>
          <a:p>
            <a:pPr marL="342900" indent="-342900">
              <a:lnSpc>
                <a:spcPct val="90000"/>
              </a:lnSpc>
              <a:spcBef>
                <a:spcPct val="20000"/>
              </a:spcBef>
              <a:buFont typeface="Arial" pitchFamily="34" charset="0"/>
              <a:buChar char="•"/>
            </a:pPr>
            <a:r>
              <a:rPr lang="en-US" sz="2000" b="1" dirty="0"/>
              <a:t>Third Generation IAC’s</a:t>
            </a:r>
          </a:p>
          <a:p>
            <a:pPr marL="742950" lvl="1" indent="-285750">
              <a:lnSpc>
                <a:spcPct val="90000"/>
              </a:lnSpc>
              <a:spcBef>
                <a:spcPct val="20000"/>
              </a:spcBef>
              <a:buFontTx/>
              <a:buChar char="–"/>
            </a:pPr>
            <a:r>
              <a:rPr lang="en-US" sz="1800" b="1" dirty="0">
                <a:solidFill>
                  <a:srgbClr val="008000"/>
                </a:solidFill>
              </a:rPr>
              <a:t>University of Arizona, Tucson</a:t>
            </a:r>
          </a:p>
          <a:p>
            <a:pPr marL="742950" lvl="1" indent="-285750">
              <a:lnSpc>
                <a:spcPct val="90000"/>
              </a:lnSpc>
              <a:spcBef>
                <a:spcPct val="20000"/>
              </a:spcBef>
              <a:buFontTx/>
              <a:buChar char="–"/>
            </a:pPr>
            <a:r>
              <a:rPr lang="en-US" sz="1800" b="1" dirty="0">
                <a:solidFill>
                  <a:srgbClr val="008000"/>
                </a:solidFill>
              </a:rPr>
              <a:t>Rice University</a:t>
            </a:r>
          </a:p>
          <a:p>
            <a:pPr marL="742950" lvl="1" indent="-285750">
              <a:lnSpc>
                <a:spcPct val="90000"/>
              </a:lnSpc>
              <a:spcBef>
                <a:spcPct val="20000"/>
              </a:spcBef>
              <a:buFont typeface="Wingdings" pitchFamily="2" charset="2"/>
              <a:buChar char="Ø"/>
            </a:pPr>
            <a:r>
              <a:rPr lang="en-US" sz="1800" b="1" dirty="0">
                <a:solidFill>
                  <a:srgbClr val="FF0000"/>
                </a:solidFill>
              </a:rPr>
              <a:t>Ole Miss, University of Mississippi</a:t>
            </a:r>
          </a:p>
          <a:p>
            <a:pPr marL="742950" lvl="1" indent="-285750">
              <a:lnSpc>
                <a:spcPct val="90000"/>
              </a:lnSpc>
              <a:spcBef>
                <a:spcPct val="20000"/>
              </a:spcBef>
              <a:buFont typeface="Wingdings" pitchFamily="2" charset="2"/>
              <a:buChar char="Ø"/>
            </a:pPr>
            <a:r>
              <a:rPr lang="en-US" sz="1800" b="1" dirty="0">
                <a:solidFill>
                  <a:srgbClr val="FF0000"/>
                </a:solidFill>
              </a:rPr>
              <a:t>Iowa State University</a:t>
            </a:r>
            <a:r>
              <a:rPr lang="en-US" sz="2800" dirty="0">
                <a:solidFill>
                  <a:srgbClr val="0000FF"/>
                </a:solidFill>
              </a:rPr>
              <a:t> </a:t>
            </a:r>
          </a:p>
          <a:p>
            <a:pPr marL="742950" lvl="1" indent="-285750">
              <a:lnSpc>
                <a:spcPct val="90000"/>
              </a:lnSpc>
              <a:spcBef>
                <a:spcPct val="20000"/>
              </a:spcBef>
              <a:buFont typeface="Wingdings" pitchFamily="2" charset="2"/>
              <a:buChar char="Ø"/>
            </a:pPr>
            <a:r>
              <a:rPr lang="en-US" sz="1800" b="1" dirty="0">
                <a:solidFill>
                  <a:srgbClr val="FF0000"/>
                </a:solidFill>
              </a:rPr>
              <a:t>Louisiana State University</a:t>
            </a:r>
          </a:p>
          <a:p>
            <a:pPr marL="742950" lvl="1" indent="-285750">
              <a:lnSpc>
                <a:spcPct val="90000"/>
              </a:lnSpc>
              <a:spcBef>
                <a:spcPct val="20000"/>
              </a:spcBef>
              <a:buFont typeface="Wingdings" pitchFamily="2" charset="2"/>
              <a:buChar char="Ø"/>
            </a:pPr>
            <a:r>
              <a:rPr lang="en-US" sz="1800" b="1" dirty="0">
                <a:solidFill>
                  <a:srgbClr val="FF0000"/>
                </a:solidFill>
              </a:rPr>
              <a:t>Oklahoma State University</a:t>
            </a:r>
          </a:p>
          <a:p>
            <a:pPr marL="742950" lvl="1" indent="-285750">
              <a:lnSpc>
                <a:spcPct val="90000"/>
              </a:lnSpc>
              <a:spcBef>
                <a:spcPct val="20000"/>
              </a:spcBef>
              <a:buFont typeface="Wingdings" pitchFamily="2" charset="2"/>
              <a:buChar char="Ø"/>
            </a:pPr>
            <a:r>
              <a:rPr lang="en-US" sz="1800" b="1" dirty="0">
                <a:solidFill>
                  <a:srgbClr val="FF0000"/>
                </a:solidFill>
              </a:rPr>
              <a:t>…</a:t>
            </a:r>
          </a:p>
        </p:txBody>
      </p:sp>
      <p:sp>
        <p:nvSpPr>
          <p:cNvPr id="9" name="Footer Placeholder 8"/>
          <p:cNvSpPr>
            <a:spLocks noGrp="1"/>
          </p:cNvSpPr>
          <p:nvPr>
            <p:ph type="ftr" sz="quarter" idx="11"/>
          </p:nvPr>
        </p:nvSpPr>
        <p:spPr/>
        <p:txBody>
          <a:bodyPr/>
          <a:lstStyle/>
          <a:p>
            <a:r>
              <a:rPr lang="en-US" smtClean="0"/>
              <a:t>Dick Greenwood     OSG All Hands Meeting at LLO</a:t>
            </a:r>
            <a:endParaRPr lang="en-US"/>
          </a:p>
        </p:txBody>
      </p:sp>
      <p:sp>
        <p:nvSpPr>
          <p:cNvPr id="10" name="Date Placeholder 9"/>
          <p:cNvSpPr>
            <a:spLocks noGrp="1"/>
          </p:cNvSpPr>
          <p:nvPr>
            <p:ph type="dt" sz="half" idx="10"/>
          </p:nvPr>
        </p:nvSpPr>
        <p:spPr/>
        <p:txBody>
          <a:bodyPr/>
          <a:lstStyle/>
          <a:p>
            <a:r>
              <a:rPr lang="en-US" smtClean="0"/>
              <a:t>3/4/2009</a:t>
            </a:r>
            <a:endParaRPr lang="en-US"/>
          </a:p>
        </p:txBody>
      </p:sp>
      <p:sp>
        <p:nvSpPr>
          <p:cNvPr id="11" name="Slide Number Placeholder 10"/>
          <p:cNvSpPr>
            <a:spLocks noGrp="1"/>
          </p:cNvSpPr>
          <p:nvPr>
            <p:ph type="sldNum" sz="quarter" idx="12"/>
          </p:nvPr>
        </p:nvSpPr>
        <p:spPr/>
        <p:txBody>
          <a:bodyPr/>
          <a:lstStyle/>
          <a:p>
            <a:fld id="{C8981E23-14A6-459B-B474-3C876539E2A9}" type="slidenum">
              <a:rPr lang="en-US" smtClean="0"/>
              <a:pPr/>
              <a:t>4</a:t>
            </a:fld>
            <a:endParaRPr lang="en-US"/>
          </a:p>
        </p:txBody>
      </p:sp>
      <p:sp>
        <p:nvSpPr>
          <p:cNvPr id="12" name="TextBox 11"/>
          <p:cNvSpPr txBox="1"/>
          <p:nvPr/>
        </p:nvSpPr>
        <p:spPr>
          <a:xfrm>
            <a:off x="914400" y="5791200"/>
            <a:ext cx="6858000" cy="461665"/>
          </a:xfrm>
          <a:prstGeom prst="rect">
            <a:avLst/>
          </a:prstGeom>
          <a:noFill/>
        </p:spPr>
        <p:txBody>
          <a:bodyPr wrap="square" rtlCol="0">
            <a:spAutoFit/>
          </a:bodyPr>
          <a:lstStyle/>
          <a:p>
            <a:r>
              <a:rPr lang="en-US" sz="2400" dirty="0" smtClean="0"/>
              <a:t>DOSAR now has a new home at </a:t>
            </a:r>
            <a:r>
              <a:rPr lang="en-US" sz="2400" dirty="0" smtClean="0">
                <a:hlinkClick r:id="rId3" tooltip="http://www.dosar.org"/>
              </a:rPr>
              <a:t>http://www.dosar.org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1619"/>
                                        </p:tgtEl>
                                        <p:attrNameLst>
                                          <p:attrName>style.visibility</p:attrName>
                                        </p:attrNameLst>
                                      </p:cBhvr>
                                      <p:to>
                                        <p:strVal val="visible"/>
                                      </p:to>
                                    </p:set>
                                    <p:anim calcmode="lin" valueType="num">
                                      <p:cBhvr>
                                        <p:cTn id="7" dur="500" fill="hold"/>
                                        <p:tgtEl>
                                          <p:spTgt spid="111619"/>
                                        </p:tgtEl>
                                        <p:attrNameLst>
                                          <p:attrName>ppt_w</p:attrName>
                                        </p:attrNameLst>
                                      </p:cBhvr>
                                      <p:tavLst>
                                        <p:tav tm="0">
                                          <p:val>
                                            <p:fltVal val="0"/>
                                          </p:val>
                                        </p:tav>
                                        <p:tav tm="100000">
                                          <p:val>
                                            <p:strVal val="#ppt_w"/>
                                          </p:val>
                                        </p:tav>
                                      </p:tavLst>
                                    </p:anim>
                                    <p:anim calcmode="lin" valueType="num">
                                      <p:cBhvr>
                                        <p:cTn id="8" dur="500" fill="hold"/>
                                        <p:tgtEl>
                                          <p:spTgt spid="111619"/>
                                        </p:tgtEl>
                                        <p:attrNameLst>
                                          <p:attrName>ppt_h</p:attrName>
                                        </p:attrNameLst>
                                      </p:cBhvr>
                                      <p:tavLst>
                                        <p:tav tm="0">
                                          <p:val>
                                            <p:fltVal val="0"/>
                                          </p:val>
                                        </p:tav>
                                        <p:tav tm="100000">
                                          <p:val>
                                            <p:strVal val="#ppt_h"/>
                                          </p:val>
                                        </p:tav>
                                      </p:tavLst>
                                    </p:anim>
                                    <p:animEffect transition="in" filter="fade">
                                      <p:cBhvr>
                                        <p:cTn id="9" dur="500"/>
                                        <p:tgtEl>
                                          <p:spTgt spid="1116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1620"/>
                                        </p:tgtEl>
                                        <p:attrNameLst>
                                          <p:attrName>style.visibility</p:attrName>
                                        </p:attrNameLst>
                                      </p:cBhvr>
                                      <p:to>
                                        <p:strVal val="visible"/>
                                      </p:to>
                                    </p:set>
                                    <p:anim calcmode="lin" valueType="num">
                                      <p:cBhvr>
                                        <p:cTn id="14" dur="500" fill="hold"/>
                                        <p:tgtEl>
                                          <p:spTgt spid="111620"/>
                                        </p:tgtEl>
                                        <p:attrNameLst>
                                          <p:attrName>ppt_w</p:attrName>
                                        </p:attrNameLst>
                                      </p:cBhvr>
                                      <p:tavLst>
                                        <p:tav tm="0">
                                          <p:val>
                                            <p:fltVal val="0"/>
                                          </p:val>
                                        </p:tav>
                                        <p:tav tm="100000">
                                          <p:val>
                                            <p:strVal val="#ppt_w"/>
                                          </p:val>
                                        </p:tav>
                                      </p:tavLst>
                                    </p:anim>
                                    <p:anim calcmode="lin" valueType="num">
                                      <p:cBhvr>
                                        <p:cTn id="15" dur="500" fill="hold"/>
                                        <p:tgtEl>
                                          <p:spTgt spid="111620"/>
                                        </p:tgtEl>
                                        <p:attrNameLst>
                                          <p:attrName>ppt_h</p:attrName>
                                        </p:attrNameLst>
                                      </p:cBhvr>
                                      <p:tavLst>
                                        <p:tav tm="0">
                                          <p:val>
                                            <p:fltVal val="0"/>
                                          </p:val>
                                        </p:tav>
                                        <p:tav tm="100000">
                                          <p:val>
                                            <p:strVal val="#ppt_h"/>
                                          </p:val>
                                        </p:tav>
                                      </p:tavLst>
                                    </p:anim>
                                    <p:animEffect transition="in" filter="fade">
                                      <p:cBhvr>
                                        <p:cTn id="16" dur="500"/>
                                        <p:tgtEl>
                                          <p:spTgt spid="11162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11621"/>
                                        </p:tgtEl>
                                        <p:attrNameLst>
                                          <p:attrName>style.visibility</p:attrName>
                                        </p:attrNameLst>
                                      </p:cBhvr>
                                      <p:to>
                                        <p:strVal val="visible"/>
                                      </p:to>
                                    </p:set>
                                    <p:anim calcmode="lin" valueType="num">
                                      <p:cBhvr>
                                        <p:cTn id="21" dur="500" fill="hold"/>
                                        <p:tgtEl>
                                          <p:spTgt spid="111621"/>
                                        </p:tgtEl>
                                        <p:attrNameLst>
                                          <p:attrName>ppt_w</p:attrName>
                                        </p:attrNameLst>
                                      </p:cBhvr>
                                      <p:tavLst>
                                        <p:tav tm="0">
                                          <p:val>
                                            <p:fltVal val="0"/>
                                          </p:val>
                                        </p:tav>
                                        <p:tav tm="100000">
                                          <p:val>
                                            <p:strVal val="#ppt_w"/>
                                          </p:val>
                                        </p:tav>
                                      </p:tavLst>
                                    </p:anim>
                                    <p:anim calcmode="lin" valueType="num">
                                      <p:cBhvr>
                                        <p:cTn id="22" dur="500" fill="hold"/>
                                        <p:tgtEl>
                                          <p:spTgt spid="111621"/>
                                        </p:tgtEl>
                                        <p:attrNameLst>
                                          <p:attrName>ppt_h</p:attrName>
                                        </p:attrNameLst>
                                      </p:cBhvr>
                                      <p:tavLst>
                                        <p:tav tm="0">
                                          <p:val>
                                            <p:fltVal val="0"/>
                                          </p:val>
                                        </p:tav>
                                        <p:tav tm="100000">
                                          <p:val>
                                            <p:strVal val="#ppt_h"/>
                                          </p:val>
                                        </p:tav>
                                      </p:tavLst>
                                    </p:anim>
                                    <p:animEffect transition="in" filter="fade">
                                      <p:cBhvr>
                                        <p:cTn id="23" dur="500"/>
                                        <p:tgtEl>
                                          <p:spTgt spid="11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p:bldP spid="111620" grpId="0"/>
      <p:bldP spid="1116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6481" y="273629"/>
            <a:ext cx="8228160" cy="763280"/>
          </a:xfrm>
          <a:ln/>
        </p:spPr>
        <p:txBody>
          <a:bodyPr tIns="15087"/>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SAMGrid</a:t>
            </a:r>
          </a:p>
        </p:txBody>
      </p:sp>
      <p:sp>
        <p:nvSpPr>
          <p:cNvPr id="9218" name="Rectangle 2"/>
          <p:cNvSpPr>
            <a:spLocks noGrp="1" noChangeArrowheads="1"/>
          </p:cNvSpPr>
          <p:nvPr>
            <p:ph type="body" idx="1"/>
          </p:nvPr>
        </p:nvSpPr>
        <p:spPr>
          <a:xfrm>
            <a:off x="414720" y="1036909"/>
            <a:ext cx="8228160" cy="5174464"/>
          </a:xfrm>
          <a:ln/>
        </p:spPr>
        <p:txBody>
          <a:bodyPr tIns="8915"/>
          <a:lstStyle/>
          <a:p>
            <a:pPr marL="391686" indent="-293764">
              <a:lnSpc>
                <a:spcPct val="98000"/>
              </a:lnSpc>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Fermilab developed grid predates OSG, first used by DZero for global computing</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SAMGrid = SAM + Job and Information Management (JIM) components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Provides the user with transparent remote job submission, data processing and status monitoring.</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VDT based (</a:t>
            </a:r>
            <a:r>
              <a:rPr lang="en-US" sz="2400" dirty="0" err="1"/>
              <a:t>Globus</a:t>
            </a:r>
            <a:r>
              <a:rPr lang="en-US" sz="2400" dirty="0"/>
              <a:t> + Condor)</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Logically consists of</a:t>
            </a:r>
          </a:p>
          <a:p>
            <a:pPr marL="783372" lvl="1" indent="-26064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a:t>Multiple execution sites</a:t>
            </a:r>
          </a:p>
          <a:p>
            <a:pPr marL="783372" lvl="1" indent="-26064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a:t>Resource selector</a:t>
            </a:r>
          </a:p>
          <a:p>
            <a:pPr marL="783372" lvl="1" indent="-26064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a:t>Multiple Job Submission (Scheduler) sites</a:t>
            </a:r>
          </a:p>
          <a:p>
            <a:pPr marL="783372" lvl="1" indent="-26064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a:t>Multiple Clients (User Interface) to Submission site.</a:t>
            </a:r>
          </a:p>
        </p:txBody>
      </p:sp>
      <p:pic>
        <p:nvPicPr>
          <p:cNvPr id="9219" name="Picture 3"/>
          <p:cNvPicPr>
            <a:picLocks noChangeAspect="1" noChangeArrowheads="1"/>
          </p:cNvPicPr>
          <p:nvPr/>
        </p:nvPicPr>
        <p:blipFill>
          <a:blip r:embed="rId3" cstate="print"/>
          <a:srcRect/>
          <a:stretch>
            <a:fillRect/>
          </a:stretch>
        </p:blipFill>
        <p:spPr bwMode="auto">
          <a:xfrm>
            <a:off x="315361" y="207382"/>
            <a:ext cx="1550880" cy="820886"/>
          </a:xfrm>
          <a:prstGeom prst="rect">
            <a:avLst/>
          </a:prstGeom>
          <a:noFill/>
          <a:ln w="9525">
            <a:noFill/>
            <a:round/>
            <a:headEnd/>
            <a:tailEnd/>
          </a:ln>
          <a:effectLst/>
        </p:spPr>
      </p:pic>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smtClean="0"/>
              <a:t>3/4/2009</a:t>
            </a:r>
            <a:endParaRPr lang="en-US"/>
          </a:p>
        </p:txBody>
      </p:sp>
      <p:sp>
        <p:nvSpPr>
          <p:cNvPr id="10" name="Slide Number Placeholder 9"/>
          <p:cNvSpPr>
            <a:spLocks noGrp="1"/>
          </p:cNvSpPr>
          <p:nvPr>
            <p:ph type="sldNum" sz="quarter" idx="12"/>
          </p:nvPr>
        </p:nvSpPr>
        <p:spPr/>
        <p:txBody>
          <a:bodyPr/>
          <a:lstStyle/>
          <a:p>
            <a:fld id="{C8981E23-14A6-459B-B474-3C876539E2A9}" type="slidenum">
              <a:rPr lang="en-US" smtClean="0"/>
              <a:pPr/>
              <a:t>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6481" y="273629"/>
            <a:ext cx="8228160" cy="763280"/>
          </a:xfrm>
          <a:ln/>
        </p:spPr>
        <p:txBody>
          <a:bodyPr tIns="15087"/>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SAMGrid</a:t>
            </a:r>
          </a:p>
        </p:txBody>
      </p:sp>
      <p:sp>
        <p:nvSpPr>
          <p:cNvPr id="11266" name="Rectangle 2"/>
          <p:cNvSpPr>
            <a:spLocks noGrp="1" noChangeArrowheads="1"/>
          </p:cNvSpPr>
          <p:nvPr>
            <p:ph type="body" idx="1"/>
          </p:nvPr>
        </p:nvSpPr>
        <p:spPr>
          <a:xfrm>
            <a:off x="414720" y="1036909"/>
            <a:ext cx="8228160" cy="5161502"/>
          </a:xfrm>
          <a:ln/>
        </p:spPr>
        <p:txBody>
          <a:bodyPr tIns="8915"/>
          <a:lstStyle/>
          <a:p>
            <a:pPr marL="391686" indent="-293764">
              <a:lnSpc>
                <a:spcPct val="98000"/>
              </a:lnSpc>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Installed at LTU in Spring 2004</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Replaced </a:t>
            </a:r>
            <a:r>
              <a:rPr lang="en-US" sz="2400" dirty="0" smtClean="0"/>
              <a:t>non-grid </a:t>
            </a:r>
            <a:r>
              <a:rPr lang="en-US" sz="2400" dirty="0"/>
              <a:t>farm which used SAM for data handling and scripts for control and job submission</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Later also installed at LSU CCT by LTU</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Installation and configuration difficult</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As Open Science Grid (OSG) and LHC Computing Grid (LCG) became operational it was desirable to leverage these resources for DZero</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FNAL and DZero developed and deployed SAMGrid interoperability with both LCG and OSG</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a:t>Forwarding node packages SAMGrid jobs for OSG/LCG job submission via Condor-G  </a:t>
            </a:r>
          </a:p>
        </p:txBody>
      </p:sp>
      <p:pic>
        <p:nvPicPr>
          <p:cNvPr id="11267" name="Picture 3"/>
          <p:cNvPicPr>
            <a:picLocks noChangeAspect="1" noChangeArrowheads="1"/>
          </p:cNvPicPr>
          <p:nvPr/>
        </p:nvPicPr>
        <p:blipFill>
          <a:blip r:embed="rId3" cstate="print"/>
          <a:srcRect/>
          <a:stretch>
            <a:fillRect/>
          </a:stretch>
        </p:blipFill>
        <p:spPr bwMode="auto">
          <a:xfrm>
            <a:off x="315361" y="207382"/>
            <a:ext cx="1550880" cy="820886"/>
          </a:xfrm>
          <a:prstGeom prst="rect">
            <a:avLst/>
          </a:prstGeom>
          <a:noFill/>
          <a:ln w="9525">
            <a:noFill/>
            <a:round/>
            <a:headEnd/>
            <a:tailEnd/>
          </a:ln>
          <a:effectLst/>
        </p:spPr>
      </p:pic>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smtClean="0"/>
              <a:t>3/4/2009</a:t>
            </a:r>
            <a:endParaRPr lang="en-US"/>
          </a:p>
        </p:txBody>
      </p:sp>
      <p:sp>
        <p:nvSpPr>
          <p:cNvPr id="10" name="Slide Number Placeholder 9"/>
          <p:cNvSpPr>
            <a:spLocks noGrp="1"/>
          </p:cNvSpPr>
          <p:nvPr>
            <p:ph type="sldNum" sz="quarter" idx="12"/>
          </p:nvPr>
        </p:nvSpPr>
        <p:spPr/>
        <p:txBody>
          <a:bodyPr/>
          <a:lstStyle/>
          <a:p>
            <a:fld id="{C8981E23-14A6-459B-B474-3C876539E2A9}" type="slidenum">
              <a:rPr lang="en-US" smtClean="0"/>
              <a:pPr/>
              <a:t>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52400" y="990600"/>
            <a:ext cx="9144000" cy="533400"/>
          </a:xfrm>
        </p:spPr>
        <p:txBody>
          <a:bodyPr>
            <a:normAutofit fontScale="90000"/>
          </a:bodyPr>
          <a:lstStyle/>
          <a:p>
            <a:r>
              <a:rPr lang="en-US" dirty="0" err="1"/>
              <a:t>SamGrid</a:t>
            </a:r>
            <a:r>
              <a:rPr lang="en-US" dirty="0"/>
              <a:t> Execution Site: </a:t>
            </a:r>
            <a:r>
              <a:rPr lang="en-US" dirty="0" err="1"/>
              <a:t>ltu-cct</a:t>
            </a:r>
            <a:r>
              <a:rPr lang="en-US" dirty="0"/>
              <a:t/>
            </a:r>
            <a:br>
              <a:rPr lang="en-US" dirty="0"/>
            </a:br>
            <a:r>
              <a:rPr lang="en-US" dirty="0"/>
              <a:t>Sam Station: ltu.cct.lsu.edu</a:t>
            </a:r>
          </a:p>
        </p:txBody>
      </p:sp>
      <p:sp>
        <p:nvSpPr>
          <p:cNvPr id="188419" name="Rectangle 3"/>
          <p:cNvSpPr>
            <a:spLocks noGrp="1" noChangeArrowheads="1"/>
          </p:cNvSpPr>
          <p:nvPr>
            <p:ph type="body" idx="1"/>
          </p:nvPr>
        </p:nvSpPr>
        <p:spPr>
          <a:xfrm>
            <a:off x="152400" y="2362200"/>
            <a:ext cx="9144000" cy="5791200"/>
          </a:xfrm>
        </p:spPr>
        <p:txBody>
          <a:bodyPr/>
          <a:lstStyle/>
          <a:p>
            <a:r>
              <a:rPr lang="en-US" dirty="0"/>
              <a:t>Operating as </a:t>
            </a:r>
            <a:r>
              <a:rPr lang="en-US" dirty="0" err="1"/>
              <a:t>Samgrid</a:t>
            </a:r>
            <a:r>
              <a:rPr lang="en-US" dirty="0"/>
              <a:t> site </a:t>
            </a:r>
            <a:r>
              <a:rPr lang="en-US" dirty="0" smtClean="0"/>
              <a:t>from Dec 2005 to 2007.</a:t>
            </a:r>
          </a:p>
          <a:p>
            <a:r>
              <a:rPr lang="en-US" dirty="0" smtClean="0"/>
              <a:t>Then we switched to the Open Science Grid software stack</a:t>
            </a:r>
          </a:p>
          <a:p>
            <a:r>
              <a:rPr lang="en-US" dirty="0" smtClean="0"/>
              <a:t>In 2007, </a:t>
            </a:r>
            <a:r>
              <a:rPr lang="en-US" dirty="0" err="1" smtClean="0"/>
              <a:t>ltu_cct</a:t>
            </a:r>
            <a:r>
              <a:rPr lang="en-US" dirty="0" smtClean="0"/>
              <a:t> registered as an ATLAS UTA PanDA </a:t>
            </a:r>
            <a:r>
              <a:rPr lang="en-US" dirty="0" err="1" smtClean="0"/>
              <a:t>computing_Site</a:t>
            </a:r>
            <a:r>
              <a:rPr lang="en-US" dirty="0" smtClean="0"/>
              <a:t> </a:t>
            </a:r>
            <a:endParaRPr lang="en-US" dirty="0"/>
          </a:p>
        </p:txBody>
      </p:sp>
      <p:sp>
        <p:nvSpPr>
          <p:cNvPr id="8" name="Footer Placeholder 7"/>
          <p:cNvSpPr>
            <a:spLocks noGrp="1"/>
          </p:cNvSpPr>
          <p:nvPr>
            <p:ph type="ftr" sz="quarter" idx="11"/>
          </p:nvPr>
        </p:nvSpPr>
        <p:spPr/>
        <p:txBody>
          <a:bodyPr/>
          <a:lstStyle/>
          <a:p>
            <a:r>
              <a:rPr lang="en-US" smtClean="0"/>
              <a:t>Dick Greenwood     OSG All Hands Meeting at LLO</a:t>
            </a:r>
            <a:endParaRPr lang="en-US"/>
          </a:p>
        </p:txBody>
      </p:sp>
      <p:sp>
        <p:nvSpPr>
          <p:cNvPr id="9" name="Date Placeholder 8"/>
          <p:cNvSpPr>
            <a:spLocks noGrp="1"/>
          </p:cNvSpPr>
          <p:nvPr>
            <p:ph type="dt" sz="half" idx="10"/>
          </p:nvPr>
        </p:nvSpPr>
        <p:spPr/>
        <p:txBody>
          <a:bodyPr/>
          <a:lstStyle/>
          <a:p>
            <a:r>
              <a:rPr lang="en-US" smtClean="0"/>
              <a:t>3/4/2009</a:t>
            </a:r>
            <a:endParaRPr lang="en-US"/>
          </a:p>
        </p:txBody>
      </p:sp>
      <p:sp>
        <p:nvSpPr>
          <p:cNvPr id="10" name="Slide Number Placeholder 9"/>
          <p:cNvSpPr>
            <a:spLocks noGrp="1"/>
          </p:cNvSpPr>
          <p:nvPr>
            <p:ph type="sldNum" sz="quarter" idx="12"/>
          </p:nvPr>
        </p:nvSpPr>
        <p:spPr/>
        <p:txBody>
          <a:bodyPr/>
          <a:lstStyle/>
          <a:p>
            <a:fld id="{C8981E23-14A6-459B-B474-3C876539E2A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57200" y="1066800"/>
            <a:ext cx="7264400" cy="5448300"/>
          </a:xfrm>
          <a:prstGeom prst="rect">
            <a:avLst/>
          </a:prstGeom>
          <a:noFill/>
          <a:ln w="9525">
            <a:noFill/>
            <a:miter lim="800000"/>
            <a:headEnd/>
            <a:tailEnd/>
          </a:ln>
          <a:effectLst/>
        </p:spPr>
      </p:pic>
      <p:sp>
        <p:nvSpPr>
          <p:cNvPr id="3" name="Rectangle 2"/>
          <p:cNvSpPr/>
          <p:nvPr/>
        </p:nvSpPr>
        <p:spPr>
          <a:xfrm>
            <a:off x="2133600" y="609600"/>
            <a:ext cx="4572000" cy="707886"/>
          </a:xfrm>
          <a:prstGeom prst="rect">
            <a:avLst/>
          </a:prstGeom>
        </p:spPr>
        <p:txBody>
          <a:bodyPr>
            <a:spAutoFit/>
          </a:bodyPr>
          <a:lstStyle/>
          <a:p>
            <a:r>
              <a:rPr lang="en-US" sz="2000" dirty="0" smtClean="0"/>
              <a:t>Open Science Grid Locations </a:t>
            </a:r>
          </a:p>
          <a:p>
            <a:r>
              <a:rPr lang="en-US" sz="2000" dirty="0" smtClean="0"/>
              <a:t>(Courtesy Open Science Grid)</a:t>
            </a:r>
            <a:endParaRPr lang="en-US" sz="2000" dirty="0"/>
          </a:p>
        </p:txBody>
      </p:sp>
      <p:sp>
        <p:nvSpPr>
          <p:cNvPr id="4" name="Date Placeholder 3"/>
          <p:cNvSpPr>
            <a:spLocks noGrp="1"/>
          </p:cNvSpPr>
          <p:nvPr>
            <p:ph type="dt" sz="half" idx="10"/>
          </p:nvPr>
        </p:nvSpPr>
        <p:spPr/>
        <p:txBody>
          <a:bodyPr/>
          <a:lstStyle/>
          <a:p>
            <a:r>
              <a:rPr lang="en-US" smtClean="0"/>
              <a:t>3/4/2009</a:t>
            </a:r>
            <a:endParaRPr lang="en-US"/>
          </a:p>
        </p:txBody>
      </p:sp>
      <p:sp>
        <p:nvSpPr>
          <p:cNvPr id="5" name="Slide Number Placeholder 4"/>
          <p:cNvSpPr>
            <a:spLocks noGrp="1"/>
          </p:cNvSpPr>
          <p:nvPr>
            <p:ph type="sldNum" sz="quarter" idx="12"/>
          </p:nvPr>
        </p:nvSpPr>
        <p:spPr/>
        <p:txBody>
          <a:bodyPr/>
          <a:lstStyle/>
          <a:p>
            <a:fld id="{C8981E23-14A6-459B-B474-3C876539E2A9}"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Dick Greenwood     OSG All Hands Meeting at LLO</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First Allocation on ERIC</a:t>
            </a:r>
            <a:endParaRPr lang="en-US" dirty="0"/>
          </a:p>
        </p:txBody>
      </p:sp>
      <p:sp>
        <p:nvSpPr>
          <p:cNvPr id="3" name="Content Placeholder 2"/>
          <p:cNvSpPr>
            <a:spLocks noGrp="1"/>
          </p:cNvSpPr>
          <p:nvPr>
            <p:ph idx="1"/>
          </p:nvPr>
        </p:nvSpPr>
        <p:spPr>
          <a:xfrm>
            <a:off x="457200" y="1524000"/>
            <a:ext cx="8229600" cy="4525963"/>
          </a:xfrm>
        </p:spPr>
        <p:txBody>
          <a:bodyPr>
            <a:normAutofit fontScale="85000" lnSpcReduction="10000"/>
          </a:bodyPr>
          <a:lstStyle/>
          <a:p>
            <a:r>
              <a:rPr lang="en-US" dirty="0" smtClean="0"/>
              <a:t>LTU established an OSG compute element (CE) enabling HEP grid computing on the 5TF machine (ERIC) located at LSU.  Each Dell cluster has 128 nodes (512 CPUs), two 2.33 GHz dual-core Xeon 64-bit processors and 4 GB RAM per node. </a:t>
            </a:r>
          </a:p>
          <a:p>
            <a:r>
              <a:rPr lang="en-US" dirty="0" smtClean="0"/>
              <a:t>The LTU group was the first user of ERIC when they were granted a special allocation to participate in the massive spring 2007 DØ reprocessing effort. </a:t>
            </a:r>
          </a:p>
          <a:p>
            <a:r>
              <a:rPr lang="en-US" dirty="0" smtClean="0"/>
              <a:t>&gt;200 LONI CPUs managed by the group. </a:t>
            </a:r>
          </a:p>
          <a:p>
            <a:r>
              <a:rPr lang="en-US" dirty="0" smtClean="0"/>
              <a:t>LONI was connected to Fermilab by National Lambda Rail.</a:t>
            </a:r>
          </a:p>
          <a:p>
            <a:endParaRPr lang="en-US" dirty="0"/>
          </a:p>
        </p:txBody>
      </p:sp>
      <p:sp>
        <p:nvSpPr>
          <p:cNvPr id="7" name="Footer Placeholder 6"/>
          <p:cNvSpPr>
            <a:spLocks noGrp="1"/>
          </p:cNvSpPr>
          <p:nvPr>
            <p:ph type="ftr" sz="quarter" idx="11"/>
          </p:nvPr>
        </p:nvSpPr>
        <p:spPr/>
        <p:txBody>
          <a:bodyPr/>
          <a:lstStyle/>
          <a:p>
            <a:r>
              <a:rPr lang="en-US" smtClean="0"/>
              <a:t>Dick Greenwood     OSG All Hands Meeting at LLO</a:t>
            </a:r>
            <a:endParaRPr lang="en-US"/>
          </a:p>
        </p:txBody>
      </p:sp>
      <p:sp>
        <p:nvSpPr>
          <p:cNvPr id="8" name="Date Placeholder 7"/>
          <p:cNvSpPr>
            <a:spLocks noGrp="1"/>
          </p:cNvSpPr>
          <p:nvPr>
            <p:ph type="dt" sz="half" idx="10"/>
          </p:nvPr>
        </p:nvSpPr>
        <p:spPr/>
        <p:txBody>
          <a:bodyPr/>
          <a:lstStyle/>
          <a:p>
            <a:r>
              <a:rPr lang="en-US" smtClean="0"/>
              <a:t>3/4/2009</a:t>
            </a:r>
            <a:endParaRPr lang="en-US"/>
          </a:p>
        </p:txBody>
      </p:sp>
      <p:sp>
        <p:nvSpPr>
          <p:cNvPr id="9" name="Slide Number Placeholder 8"/>
          <p:cNvSpPr>
            <a:spLocks noGrp="1"/>
          </p:cNvSpPr>
          <p:nvPr>
            <p:ph type="sldNum" sz="quarter" idx="12"/>
          </p:nvPr>
        </p:nvSpPr>
        <p:spPr/>
        <p:txBody>
          <a:bodyPr/>
          <a:lstStyle/>
          <a:p>
            <a:fld id="{C8981E23-14A6-459B-B474-3C876539E2A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5903</TotalTime>
  <Words>1534</Words>
  <Application>Microsoft Office PowerPoint</Application>
  <PresentationFormat>On-screen Show (4:3)</PresentationFormat>
  <Paragraphs>324</Paragraphs>
  <Slides>26</Slides>
  <Notes>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High Energy Physics Data Processing on LONI</vt:lpstr>
      <vt:lpstr>Outline</vt:lpstr>
      <vt:lpstr>Slide 3</vt:lpstr>
      <vt:lpstr>Slide 4</vt:lpstr>
      <vt:lpstr>SAMGrid</vt:lpstr>
      <vt:lpstr>SAMGrid</vt:lpstr>
      <vt:lpstr>SamGrid Execution Site: ltu-cct Sam Station: ltu.cct.lsu.edu</vt:lpstr>
      <vt:lpstr>Slide 8</vt:lpstr>
      <vt:lpstr>First Allocation on ERIC</vt:lpstr>
      <vt:lpstr>Dzero Reprocessing, 2007</vt:lpstr>
      <vt:lpstr>Some Big Challenges</vt:lpstr>
      <vt:lpstr>Slide 12</vt:lpstr>
      <vt:lpstr>OSG Compute Elements</vt:lpstr>
      <vt:lpstr>OSG CE’s on LONI </vt:lpstr>
      <vt:lpstr>Current Status of LONI_OSG1</vt:lpstr>
      <vt:lpstr>LTU 3 Year Production</vt:lpstr>
      <vt:lpstr>LTU 3 Year Cumulative Production</vt:lpstr>
      <vt:lpstr>OSG Roadmap</vt:lpstr>
      <vt:lpstr>LONI_OSG3</vt:lpstr>
      <vt:lpstr>PetaShare storage</vt:lpstr>
      <vt:lpstr>Conclusions  </vt:lpstr>
      <vt:lpstr>Acknowledgements</vt:lpstr>
      <vt:lpstr>Backup</vt:lpstr>
      <vt:lpstr>SAMGrid  Components</vt:lpstr>
      <vt:lpstr>SAMGrid OSG/LCG </vt:lpstr>
      <vt:lpstr>MC Grid Job Flow</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Throughput High Energy Physics Data Processing on LONI</dc:title>
  <dc:creator>Zeno Greenwood</dc:creator>
  <cp:lastModifiedBy>Zeno Greenwood</cp:lastModifiedBy>
  <cp:revision>36</cp:revision>
  <dcterms:created xsi:type="dcterms:W3CDTF">2008-10-21T14:18:49Z</dcterms:created>
  <dcterms:modified xsi:type="dcterms:W3CDTF">2009-03-04T20:27:31Z</dcterms:modified>
</cp:coreProperties>
</file>