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581" r:id="rId2"/>
    <p:sldId id="582" r:id="rId3"/>
    <p:sldId id="626" r:id="rId4"/>
    <p:sldId id="631" r:id="rId5"/>
    <p:sldId id="587" r:id="rId6"/>
    <p:sldId id="621" r:id="rId7"/>
    <p:sldId id="632" r:id="rId8"/>
    <p:sldId id="616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" initials="LM" lastIdx="5" clrIdx="0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6EA"/>
    <a:srgbClr val="000000"/>
    <a:srgbClr val="50504E"/>
    <a:srgbClr val="505050"/>
    <a:srgbClr val="0F2D62"/>
    <a:srgbClr val="4E4E4E"/>
    <a:srgbClr val="404040"/>
    <a:srgbClr val="004C97"/>
    <a:srgbClr val="63666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2664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0D1213-0DA8-4803-AFC6-6399C5B7FB0F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D902334-6DE6-4F77-8F60-7F34F84297C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F0DE04D-AA33-432E-8641-92B4709D5F76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6DDA803-C5E0-4B37-BCBE-121AC8B043AC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38715E7-9509-4394-91FC-422A56E22B2D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B91F-EE0B-4AD2-8FC6-E0397D827320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7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7D201EB0-64B4-457B-89FC-D6BF1871FF3A}" type="datetime1">
              <a:rPr lang="en-US" altLang="en-US" smtClean="0"/>
              <a:t>3/18/2019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4E55D5A-E29A-452D-9078-12584841939E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133319"/>
            <a:ext cx="8667106" cy="100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Beam Transfer Line and Beam Absorber (BTLBA)  </a:t>
            </a:r>
            <a:r>
              <a:rPr lang="en-US" sz="2800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9719" y="5136368"/>
            <a:ext cx="4941110" cy="1529241"/>
          </a:xfrm>
        </p:spPr>
        <p:txBody>
          <a:bodyPr/>
          <a:lstStyle/>
          <a:p>
            <a:r>
              <a:rPr lang="en-US" dirty="0"/>
              <a:t>Meiqin Xiao </a:t>
            </a:r>
          </a:p>
          <a:p>
            <a:r>
              <a:rPr lang="en-US" dirty="0"/>
              <a:t>PIP-II PDR</a:t>
            </a:r>
          </a:p>
          <a:p>
            <a:r>
              <a:rPr lang="en-US" dirty="0"/>
              <a:t>19 March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5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B87EB-A0C9-484F-8B31-6F776B50653F}" type="datetime1">
              <a:rPr lang="en-US" altLang="en-US" smtClean="0"/>
              <a:t>3/18/2019</a:t>
            </a:fld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F2D62"/>
                </a:solidFill>
              </a:rPr>
              <a:t>Layout of Transfer Lines</a:t>
            </a:r>
            <a:endParaRPr lang="en-US" dirty="0"/>
          </a:p>
          <a:p>
            <a:r>
              <a:rPr lang="en-US" dirty="0"/>
              <a:t>Phased Commissioning </a:t>
            </a:r>
            <a:r>
              <a:rPr lang="en-US" dirty="0">
                <a:solidFill>
                  <a:schemeClr val="tx1"/>
                </a:solidFill>
              </a:rPr>
              <a:t>approach</a:t>
            </a:r>
            <a:r>
              <a:rPr lang="en-US" dirty="0"/>
              <a:t> </a:t>
            </a:r>
          </a:p>
          <a:p>
            <a:r>
              <a:rPr lang="en-US" dirty="0"/>
              <a:t>Lattice functions and 3D view of the Transfer lines</a:t>
            </a:r>
          </a:p>
          <a:p>
            <a:r>
              <a:rPr lang="en-US" dirty="0"/>
              <a:t>Beam absorber line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9447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B6CE9-682A-4732-98F0-386B75B4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F2D62"/>
                </a:solidFill>
              </a:rPr>
              <a:t>Layout of Transfer Lines from </a:t>
            </a:r>
            <a:r>
              <a:rPr lang="en-US" sz="2000" dirty="0" err="1">
                <a:solidFill>
                  <a:srgbClr val="0F2D62"/>
                </a:solidFill>
              </a:rPr>
              <a:t>Linac</a:t>
            </a:r>
            <a:r>
              <a:rPr lang="en-US" sz="2000" dirty="0">
                <a:solidFill>
                  <a:srgbClr val="0F2D62"/>
                </a:solidFill>
              </a:rPr>
              <a:t> to the Booster and  to the DUMPs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047F-91EA-414E-B185-2149C5F9C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35974" y="6531063"/>
            <a:ext cx="886875" cy="241300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E2FA8-387E-43D0-B9A9-BAD4238F2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412C18-35DD-462D-B164-784E0394D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7365"/>
            <a:ext cx="8253057" cy="4441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02E7A-85C9-44F0-9395-8CE77024F17A}"/>
              </a:ext>
            </a:extLst>
          </p:cNvPr>
          <p:cNvSpPr txBox="1"/>
          <p:nvPr/>
        </p:nvSpPr>
        <p:spPr>
          <a:xfrm>
            <a:off x="1512143" y="4875984"/>
            <a:ext cx="149170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5 KW Removable Beam Dump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0EB48-24ED-4D00-95CC-D05D937C604F}"/>
              </a:ext>
            </a:extLst>
          </p:cNvPr>
          <p:cNvSpPr txBox="1"/>
          <p:nvPr/>
        </p:nvSpPr>
        <p:spPr>
          <a:xfrm>
            <a:off x="2863424" y="2641355"/>
            <a:ext cx="149170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50 KW Beam Dump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1ADD7-1714-4E9B-8297-1AAE7C74A46A}"/>
              </a:ext>
            </a:extLst>
          </p:cNvPr>
          <p:cNvCxnSpPr>
            <a:stCxn id="8" idx="3"/>
          </p:cNvCxnSpPr>
          <p:nvPr/>
        </p:nvCxnSpPr>
        <p:spPr>
          <a:xfrm flipV="1">
            <a:off x="3003847" y="5106300"/>
            <a:ext cx="0" cy="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692080-D4A5-4651-9647-5644E0A83A46}"/>
              </a:ext>
            </a:extLst>
          </p:cNvPr>
          <p:cNvCxnSpPr>
            <a:cxnSpLocks/>
          </p:cNvCxnSpPr>
          <p:nvPr/>
        </p:nvCxnSpPr>
        <p:spPr>
          <a:xfrm>
            <a:off x="3003847" y="5120294"/>
            <a:ext cx="957129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4B83C8-9F82-48AB-B54C-DFB78C195557}"/>
              </a:ext>
            </a:extLst>
          </p:cNvPr>
          <p:cNvCxnSpPr>
            <a:cxnSpLocks/>
          </p:cNvCxnSpPr>
          <p:nvPr/>
        </p:nvCxnSpPr>
        <p:spPr>
          <a:xfrm flipV="1">
            <a:off x="7707086" y="5235192"/>
            <a:ext cx="0" cy="97468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9EBCCE-3B0A-4F0B-A2DA-B58CE5178675}"/>
              </a:ext>
            </a:extLst>
          </p:cNvPr>
          <p:cNvCxnSpPr>
            <a:cxnSpLocks/>
          </p:cNvCxnSpPr>
          <p:nvPr/>
        </p:nvCxnSpPr>
        <p:spPr>
          <a:xfrm flipH="1">
            <a:off x="2257995" y="6209881"/>
            <a:ext cx="544909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6DE24D-D8FF-4CA3-93A7-DA09C938068C}"/>
              </a:ext>
            </a:extLst>
          </p:cNvPr>
          <p:cNvCxnSpPr/>
          <p:nvPr/>
        </p:nvCxnSpPr>
        <p:spPr>
          <a:xfrm flipV="1">
            <a:off x="2237898" y="5337649"/>
            <a:ext cx="0" cy="872232"/>
          </a:xfrm>
          <a:prstGeom prst="line">
            <a:avLst/>
          </a:prstGeom>
          <a:ln w="28575">
            <a:solidFill>
              <a:srgbClr val="50504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8F275B39-A210-4894-9CA2-B1B8DF9A7E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5938987"/>
                  </p:ext>
                </p:extLst>
              </p:nvPr>
            </p:nvGraphicFramePr>
            <p:xfrm>
              <a:off x="-3765620" y="699104"/>
              <a:ext cx="2286000" cy="1714500"/>
            </p:xfrm>
            <a:graphic>
              <a:graphicData uri="http://schemas.microsoft.com/office/powerpoint/2016/slidezoom">
                <pslz:sldZm>
                  <pslz:sldZmObj sldId="626" cId="2920631674">
                    <pslz:zmPr id="{78E18D18-9EC9-4BB8-B819-BE55EB70020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F275B39-A210-4894-9CA2-B1B8DF9A7E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765620" y="699104"/>
                <a:ext cx="2286000" cy="1714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63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C6D5E-6B0D-473A-95B2-F573D316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Phased Commissioning </a:t>
            </a:r>
            <a:r>
              <a:rPr lang="en-US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928DB-27C6-4D20-833D-FD4300E0D6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73E94-0FFF-42E2-93DB-BC48B2F4D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42AEBA-4FC8-4296-A688-CB89860D9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987" y="1737197"/>
            <a:ext cx="7850275" cy="1691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21300F-49B2-4245-A003-7DFDA5F42B3C}"/>
              </a:ext>
            </a:extLst>
          </p:cNvPr>
          <p:cNvSpPr txBox="1"/>
          <p:nvPr/>
        </p:nvSpPr>
        <p:spPr>
          <a:xfrm>
            <a:off x="5775758" y="448796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sz="1800" dirty="0"/>
              <a:t>courtesy of Fernanda G. Garcia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63B95-D089-4BDC-B4ED-E52149ED4FCE}"/>
              </a:ext>
            </a:extLst>
          </p:cNvPr>
          <p:cNvSpPr/>
          <p:nvPr/>
        </p:nvSpPr>
        <p:spPr>
          <a:xfrm>
            <a:off x="308987" y="3629857"/>
            <a:ext cx="4735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Parameters Affecting the Commissioning Strategy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0EA45-6130-4475-A243-02F6404C9FFE}"/>
              </a:ext>
            </a:extLst>
          </p:cNvPr>
          <p:cNvSpPr/>
          <p:nvPr/>
        </p:nvSpPr>
        <p:spPr>
          <a:xfrm>
            <a:off x="-16329" y="3915776"/>
            <a:ext cx="8340132" cy="232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0504E"/>
                </a:solidFill>
              </a:rPr>
              <a:t>Warm Front End (WFE) (2.1 MeV)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0504E"/>
                </a:solidFill>
              </a:rPr>
              <a:t>Superconducting </a:t>
            </a:r>
            <a:r>
              <a:rPr lang="en-US" sz="1400" b="1" dirty="0" err="1">
                <a:solidFill>
                  <a:srgbClr val="50504E"/>
                </a:solidFill>
              </a:rPr>
              <a:t>Linac</a:t>
            </a:r>
            <a:r>
              <a:rPr lang="en-US" sz="1400" b="1" dirty="0">
                <a:solidFill>
                  <a:srgbClr val="50504E"/>
                </a:solidFill>
              </a:rPr>
              <a:t> – Phase 1 &amp; 2 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 Phase 1 (~ 35 MeV – end of SSR1) 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 Phase 2 (~185 MeV – end of SSR2)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 temporary diagnostic line with a low-power beam stop for each</a:t>
            </a:r>
            <a:endParaRPr lang="en-US" sz="1400" b="1" dirty="0">
              <a:solidFill>
                <a:srgbClr val="50504E"/>
              </a:solidFill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0504E"/>
                </a:solidFill>
              </a:rPr>
              <a:t>Beam transmitted to the straight ahead dump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50504E"/>
                </a:solidFill>
              </a:rPr>
              <a:t>Beam transmitted to the main absorber (BAL)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Beam transmitted to the Booster injection region (BTL)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27CF9C-2CC9-41C0-8A17-CC5C0DBB5323}"/>
              </a:ext>
            </a:extLst>
          </p:cNvPr>
          <p:cNvSpPr/>
          <p:nvPr/>
        </p:nvSpPr>
        <p:spPr>
          <a:xfrm>
            <a:off x="2480687" y="1036604"/>
            <a:ext cx="766185" cy="400110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highlight>
                  <a:srgbClr val="99D6EA"/>
                </a:highlight>
              </a:rPr>
              <a:t>the MEBT absorber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94E4E6-BF85-4D84-B01D-4BD8B55AC9D3}"/>
              </a:ext>
            </a:extLst>
          </p:cNvPr>
          <p:cNvCxnSpPr>
            <a:cxnSpLocks/>
          </p:cNvCxnSpPr>
          <p:nvPr/>
        </p:nvCxnSpPr>
        <p:spPr>
          <a:xfrm flipV="1">
            <a:off x="2863780" y="1402574"/>
            <a:ext cx="0" cy="66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3377B46-3EE6-4D7C-93FC-C16E30837CEC}"/>
              </a:ext>
            </a:extLst>
          </p:cNvPr>
          <p:cNvSpPr/>
          <p:nvPr/>
        </p:nvSpPr>
        <p:spPr>
          <a:xfrm>
            <a:off x="3419368" y="1050366"/>
            <a:ext cx="766185" cy="400110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highlight>
                  <a:srgbClr val="99D6EA"/>
                </a:highlight>
              </a:rPr>
              <a:t>Portable dump?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D0BAB7-7192-456A-860C-D76431F6E10A}"/>
              </a:ext>
            </a:extLst>
          </p:cNvPr>
          <p:cNvCxnSpPr>
            <a:cxnSpLocks/>
          </p:cNvCxnSpPr>
          <p:nvPr/>
        </p:nvCxnSpPr>
        <p:spPr>
          <a:xfrm flipV="1">
            <a:off x="3802461" y="1416336"/>
            <a:ext cx="0" cy="66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F1607-9161-42D5-8611-72AE67389207}"/>
              </a:ext>
            </a:extLst>
          </p:cNvPr>
          <p:cNvSpPr/>
          <p:nvPr/>
        </p:nvSpPr>
        <p:spPr>
          <a:xfrm>
            <a:off x="5514037" y="1050366"/>
            <a:ext cx="766185" cy="400110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highlight>
                  <a:srgbClr val="99D6EA"/>
                </a:highlight>
              </a:rPr>
              <a:t>Portable dump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7A101C-D9DA-4EA2-A3DC-B81463EE6903}"/>
              </a:ext>
            </a:extLst>
          </p:cNvPr>
          <p:cNvCxnSpPr>
            <a:cxnSpLocks/>
          </p:cNvCxnSpPr>
          <p:nvPr/>
        </p:nvCxnSpPr>
        <p:spPr>
          <a:xfrm flipV="1">
            <a:off x="5897130" y="1416336"/>
            <a:ext cx="0" cy="66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51EC4-B1D9-49BF-8361-AB9715818ACC}"/>
              </a:ext>
            </a:extLst>
          </p:cNvPr>
          <p:cNvSpPr/>
          <p:nvPr/>
        </p:nvSpPr>
        <p:spPr>
          <a:xfrm>
            <a:off x="7557618" y="1017345"/>
            <a:ext cx="766185" cy="400110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highlight>
                  <a:srgbClr val="99D6EA"/>
                </a:highlight>
              </a:rPr>
              <a:t>Portable dump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763631-DC34-4088-AEDD-DD435BD007D7}"/>
              </a:ext>
            </a:extLst>
          </p:cNvPr>
          <p:cNvCxnSpPr>
            <a:cxnSpLocks/>
          </p:cNvCxnSpPr>
          <p:nvPr/>
        </p:nvCxnSpPr>
        <p:spPr>
          <a:xfrm flipV="1">
            <a:off x="7940711" y="1383315"/>
            <a:ext cx="0" cy="66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38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2383" y="6505076"/>
            <a:ext cx="1076325" cy="241300"/>
          </a:xfrm>
        </p:spPr>
        <p:txBody>
          <a:bodyPr/>
          <a:lstStyle/>
          <a:p>
            <a:fld id="{7D201EB0-64B4-457B-89FC-D6BF1871FF3A}" type="datetime1">
              <a:rPr lang="en-US" altLang="en-US" smtClean="0"/>
              <a:t>3/18/2019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" y="131903"/>
            <a:ext cx="8686800" cy="427877"/>
          </a:xfrm>
        </p:spPr>
        <p:txBody>
          <a:bodyPr/>
          <a:lstStyle/>
          <a:p>
            <a:r>
              <a:rPr lang="en-US" dirty="0"/>
              <a:t>Beam Transfer lines -- Lattice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8861E-B478-4594-83E1-DCDDF225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" y="1111949"/>
            <a:ext cx="8572166" cy="2622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0C5286-5050-42F5-B070-19634A5D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34" y="3805597"/>
            <a:ext cx="4819828" cy="23867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7C77FB-74DB-40C2-9FD0-CEC83E765A76}"/>
              </a:ext>
            </a:extLst>
          </p:cNvPr>
          <p:cNvCxnSpPr/>
          <p:nvPr/>
        </p:nvCxnSpPr>
        <p:spPr>
          <a:xfrm>
            <a:off x="4298535" y="1111948"/>
            <a:ext cx="0" cy="292608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E9D78B-DE1E-457A-8629-FFD4D462D701}"/>
              </a:ext>
            </a:extLst>
          </p:cNvPr>
          <p:cNvSpPr txBox="1"/>
          <p:nvPr/>
        </p:nvSpPr>
        <p:spPr>
          <a:xfrm>
            <a:off x="2597921" y="3572016"/>
            <a:ext cx="120545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/>
              <a:t>Fast corrector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D96544-CA6E-4A16-8C54-29B0636B98A8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803379" y="3725905"/>
            <a:ext cx="495156" cy="860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0904BE-91CA-424C-B256-A3AF6808014A}"/>
              </a:ext>
            </a:extLst>
          </p:cNvPr>
          <p:cNvSpPr/>
          <p:nvPr/>
        </p:nvSpPr>
        <p:spPr>
          <a:xfrm>
            <a:off x="6017158" y="1294129"/>
            <a:ext cx="113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 to the Booster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C7CED2-8365-4B25-B933-D923FE564DDB}"/>
              </a:ext>
            </a:extLst>
          </p:cNvPr>
          <p:cNvSpPr/>
          <p:nvPr/>
        </p:nvSpPr>
        <p:spPr>
          <a:xfrm>
            <a:off x="6087497" y="3948435"/>
            <a:ext cx="9927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to the Dump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143FBE-0377-4F53-8573-FF7BD381907C}"/>
              </a:ext>
            </a:extLst>
          </p:cNvPr>
          <p:cNvSpPr/>
          <p:nvPr/>
        </p:nvSpPr>
        <p:spPr>
          <a:xfrm>
            <a:off x="121109" y="953101"/>
            <a:ext cx="98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 From </a:t>
            </a:r>
            <a:r>
              <a:rPr lang="en-US" sz="1200" b="1" dirty="0" err="1"/>
              <a:t>Linac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AAA51-953D-4321-B0FE-F1E93B57B710}"/>
              </a:ext>
            </a:extLst>
          </p:cNvPr>
          <p:cNvSpPr txBox="1"/>
          <p:nvPr/>
        </p:nvSpPr>
        <p:spPr>
          <a:xfrm>
            <a:off x="5179384" y="3441684"/>
            <a:ext cx="2133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Total length:326.426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DF40A-B786-4FE6-A6EA-EF5C3250F9F9}"/>
              </a:ext>
            </a:extLst>
          </p:cNvPr>
          <p:cNvSpPr txBox="1"/>
          <p:nvPr/>
        </p:nvSpPr>
        <p:spPr>
          <a:xfrm>
            <a:off x="5283579" y="5945221"/>
            <a:ext cx="2029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Total length:27.059 m</a:t>
            </a:r>
          </a:p>
        </p:txBody>
      </p:sp>
    </p:spTree>
    <p:extLst>
      <p:ext uri="{BB962C8B-B14F-4D97-AF65-F5344CB8AC3E}">
        <p14:creationId xmlns:p14="http://schemas.microsoft.com/office/powerpoint/2010/main" val="44364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3ACE3A4-E9E9-4227-93D8-B6F2E0A3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" y="3582934"/>
            <a:ext cx="8945546" cy="2878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8F30F8-CD12-4DF2-AA98-0AA2AFB3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" y="644268"/>
            <a:ext cx="8945546" cy="29048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C5F1B6-4180-416E-B761-1CED01A5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1" y="111970"/>
            <a:ext cx="8686800" cy="427877"/>
          </a:xfrm>
        </p:spPr>
        <p:txBody>
          <a:bodyPr/>
          <a:lstStyle/>
          <a:p>
            <a:r>
              <a:rPr lang="en-US" sz="2400" dirty="0"/>
              <a:t>CAD-3D View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F022-1206-4A75-9631-55C89CFA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758687" cy="241300"/>
          </a:xfrm>
        </p:spPr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331A6-4964-45A8-AA8E-6E9D0EC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E02CF6-F4AB-4072-B3DF-BE0A13586F97}"/>
              </a:ext>
            </a:extLst>
          </p:cNvPr>
          <p:cNvCxnSpPr>
            <a:cxnSpLocks/>
          </p:cNvCxnSpPr>
          <p:nvPr/>
        </p:nvCxnSpPr>
        <p:spPr>
          <a:xfrm flipV="1">
            <a:off x="895287" y="4842200"/>
            <a:ext cx="220882" cy="124314"/>
          </a:xfrm>
          <a:prstGeom prst="line">
            <a:avLst/>
          </a:prstGeom>
          <a:noFill/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350A4-6CD1-4059-BE54-67453D96882C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968179" y="1255587"/>
            <a:ext cx="15883" cy="205992"/>
          </a:xfrm>
          <a:prstGeom prst="line">
            <a:avLst/>
          </a:prstGeom>
          <a:noFill/>
          <a:ln w="12700">
            <a:solidFill>
              <a:srgbClr val="FF00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6A160A7-C306-4471-970C-7D877E6A49AA}"/>
              </a:ext>
            </a:extLst>
          </p:cNvPr>
          <p:cNvSpPr txBox="1"/>
          <p:nvPr/>
        </p:nvSpPr>
        <p:spPr>
          <a:xfrm>
            <a:off x="429419" y="4565201"/>
            <a:ext cx="176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Tevatron</a:t>
            </a:r>
            <a:r>
              <a:rPr lang="en-US" sz="1200" b="1" dirty="0"/>
              <a:t> Tunnel crossing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C8AE9D-15DE-45F0-950C-FACCE04058EA}"/>
              </a:ext>
            </a:extLst>
          </p:cNvPr>
          <p:cNvSpPr txBox="1"/>
          <p:nvPr/>
        </p:nvSpPr>
        <p:spPr>
          <a:xfrm>
            <a:off x="6863165" y="1698854"/>
            <a:ext cx="679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Booster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4618C9-D514-4FB8-9371-62540FCFC820}"/>
              </a:ext>
            </a:extLst>
          </p:cNvPr>
          <p:cNvSpPr txBox="1"/>
          <p:nvPr/>
        </p:nvSpPr>
        <p:spPr>
          <a:xfrm>
            <a:off x="5809771" y="5377214"/>
            <a:ext cx="679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Booster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741455-6D7C-4C9E-ABFB-EDA420F52032}"/>
              </a:ext>
            </a:extLst>
          </p:cNvPr>
          <p:cNvSpPr txBox="1"/>
          <p:nvPr/>
        </p:nvSpPr>
        <p:spPr>
          <a:xfrm>
            <a:off x="0" y="2212216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Linac</a:t>
            </a:r>
            <a:endParaRPr lang="en-US" sz="1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F1D1C0-3D01-4429-BBF5-354E381CD8F7}"/>
              </a:ext>
            </a:extLst>
          </p:cNvPr>
          <p:cNvSpPr txBox="1"/>
          <p:nvPr/>
        </p:nvSpPr>
        <p:spPr>
          <a:xfrm>
            <a:off x="3637283" y="1461579"/>
            <a:ext cx="69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dump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7E4E04-F5B6-49B8-A6C4-6341C424A1BD}"/>
              </a:ext>
            </a:extLst>
          </p:cNvPr>
          <p:cNvSpPr txBox="1"/>
          <p:nvPr/>
        </p:nvSpPr>
        <p:spPr>
          <a:xfrm>
            <a:off x="1942833" y="5518376"/>
            <a:ext cx="69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Beam dump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13620-2C7B-40B6-AE82-8397DEF71AC8}"/>
              </a:ext>
            </a:extLst>
          </p:cNvPr>
          <p:cNvSpPr txBox="1"/>
          <p:nvPr/>
        </p:nvSpPr>
        <p:spPr>
          <a:xfrm flipH="1">
            <a:off x="2465331" y="2973837"/>
            <a:ext cx="310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Over View from North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265B9-C8C1-4045-A806-B0BC2BA88A91}"/>
              </a:ext>
            </a:extLst>
          </p:cNvPr>
          <p:cNvSpPr txBox="1"/>
          <p:nvPr/>
        </p:nvSpPr>
        <p:spPr>
          <a:xfrm flipH="1">
            <a:off x="1942833" y="6131463"/>
            <a:ext cx="310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Over View from South-east</a:t>
            </a:r>
          </a:p>
        </p:txBody>
      </p:sp>
    </p:spTree>
    <p:extLst>
      <p:ext uri="{BB962C8B-B14F-4D97-AF65-F5344CB8AC3E}">
        <p14:creationId xmlns:p14="http://schemas.microsoft.com/office/powerpoint/2010/main" val="41560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2BF6C-9AC9-4D2D-A77C-33EB821B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cartoon of the Dump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7C6FA-5809-4512-97C7-C88780073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A0D1213-0DA8-4803-AFC6-6399C5B7FB0F}" type="datetime1">
              <a:rPr lang="en-US" smtClean="0"/>
              <a:t>3/18/2019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695F9-D32A-49D9-A6D3-2557EED94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BA674-87CE-44A2-9057-F0FAB845DD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4691"/>
            <a:ext cx="9003322" cy="5094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555304-D771-4D70-A164-13ACD5F36489}"/>
              </a:ext>
            </a:extLst>
          </p:cNvPr>
          <p:cNvSpPr txBox="1"/>
          <p:nvPr/>
        </p:nvSpPr>
        <p:spPr>
          <a:xfrm>
            <a:off x="5498664" y="5604889"/>
            <a:ext cx="1986031" cy="461665"/>
          </a:xfrm>
          <a:prstGeom prst="rect">
            <a:avLst/>
          </a:prstGeom>
          <a:solidFill>
            <a:srgbClr val="99D6EA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Beam size @absorber: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round beam with </a:t>
            </a:r>
            <a:r>
              <a:rPr lang="en-US" sz="1200" b="1" dirty="0">
                <a:solidFill>
                  <a:srgbClr val="FF0000"/>
                </a:solidFill>
              </a:rPr>
              <a:t>2.5 mm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9967D-9BA3-491A-91E5-AD2921AC54FD}"/>
              </a:ext>
            </a:extLst>
          </p:cNvPr>
          <p:cNvSpPr/>
          <p:nvPr/>
        </p:nvSpPr>
        <p:spPr>
          <a:xfrm>
            <a:off x="3285811" y="4697519"/>
            <a:ext cx="2823587" cy="646331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to the Dump: </a:t>
            </a:r>
            <a:r>
              <a:rPr lang="en-US" sz="1200" b="1" dirty="0">
                <a:solidFill>
                  <a:srgbClr val="FF0000"/>
                </a:solidFill>
              </a:rPr>
              <a:t>4 m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The maximum bending angle: </a:t>
            </a:r>
            <a:r>
              <a:rPr lang="en-US" sz="1200" b="1" dirty="0">
                <a:solidFill>
                  <a:srgbClr val="FF0000"/>
                </a:solidFill>
              </a:rPr>
              <a:t>0.023 rad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the sweeping radius: </a:t>
            </a:r>
            <a:r>
              <a:rPr lang="en-US" sz="1200" b="1" dirty="0">
                <a:solidFill>
                  <a:srgbClr val="FF0000"/>
                </a:solidFill>
              </a:rPr>
              <a:t>0.115 m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92D7BD-542D-4C53-AEB7-73ADDBF44F78}"/>
              </a:ext>
            </a:extLst>
          </p:cNvPr>
          <p:cNvSpPr/>
          <p:nvPr/>
        </p:nvSpPr>
        <p:spPr>
          <a:xfrm>
            <a:off x="1412195" y="5744809"/>
            <a:ext cx="1112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(38.43 degree)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5E07E4-D53A-4F0D-9A2C-C9BFE0641F0A}"/>
              </a:ext>
            </a:extLst>
          </p:cNvPr>
          <p:cNvCxnSpPr/>
          <p:nvPr/>
        </p:nvCxnSpPr>
        <p:spPr>
          <a:xfrm flipV="1">
            <a:off x="6109398" y="4381081"/>
            <a:ext cx="221064" cy="316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1423DC-8CA4-43E0-8DB2-D3BD54E759FE}"/>
              </a:ext>
            </a:extLst>
          </p:cNvPr>
          <p:cNvCxnSpPr>
            <a:cxnSpLocks/>
          </p:cNvCxnSpPr>
          <p:nvPr/>
        </p:nvCxnSpPr>
        <p:spPr>
          <a:xfrm flipV="1">
            <a:off x="6457178" y="4992987"/>
            <a:ext cx="712988" cy="6119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A139E71-61D5-46A2-B9CB-FDAA487625F1}"/>
              </a:ext>
            </a:extLst>
          </p:cNvPr>
          <p:cNvSpPr/>
          <p:nvPr/>
        </p:nvSpPr>
        <p:spPr>
          <a:xfrm>
            <a:off x="5940251" y="2296762"/>
            <a:ext cx="2823587" cy="646331"/>
          </a:xfrm>
          <a:prstGeom prst="rect">
            <a:avLst/>
          </a:prstGeom>
          <a:solidFill>
            <a:srgbClr val="99D6EA"/>
          </a:solidFill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</a:rPr>
              <a:t>Quadupoles</a:t>
            </a:r>
            <a:r>
              <a:rPr lang="en-US" sz="1200" b="1" dirty="0">
                <a:solidFill>
                  <a:srgbClr val="000000"/>
                </a:solidFill>
              </a:rPr>
              <a:t> (QF and QD) are  powered respectively, uncoupled from those in the BTL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45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EE0E-CDF0-426F-983E-E7E3C02F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lattice of the beam lines, particularly the beam absorber line is fixed.</a:t>
            </a:r>
          </a:p>
          <a:p>
            <a:pPr lvl="1"/>
            <a:r>
              <a:rPr lang="en-US" dirty="0"/>
              <a:t>Quads in this line are powered independently, so the beam size is adjustable. Sweeping magnet is also adjustable.</a:t>
            </a:r>
          </a:p>
          <a:p>
            <a:r>
              <a:rPr lang="en-US" dirty="0"/>
              <a:t>Thank you for your attention.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01EB0-64B4-457B-89FC-D6BF1871FF3A}" type="datetime1">
              <a:rPr lang="en-US" altLang="en-US" smtClean="0"/>
              <a:t>3/18/2019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6640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32906</TotalTime>
  <Words>303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Geneva</vt:lpstr>
      <vt:lpstr>ＭＳ Ｐゴシック</vt:lpstr>
      <vt:lpstr>Arial</vt:lpstr>
      <vt:lpstr>Calibri</vt:lpstr>
      <vt:lpstr>Helvetica</vt:lpstr>
      <vt:lpstr>Wingdings</vt:lpstr>
      <vt:lpstr>Fermilab_PPT_090815</vt:lpstr>
      <vt:lpstr>PowerPoint Presentation</vt:lpstr>
      <vt:lpstr>Outline</vt:lpstr>
      <vt:lpstr>Layout of Transfer Lines from Linac to the Booster and  to the DUMPs  </vt:lpstr>
      <vt:lpstr>Phased Commissioning approach</vt:lpstr>
      <vt:lpstr>Beam Transfer lines -- Lattice functions</vt:lpstr>
      <vt:lpstr>CAD-3D View </vt:lpstr>
      <vt:lpstr>The cartoon of the Dump line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Meiqin Xiao</cp:lastModifiedBy>
  <cp:revision>387</cp:revision>
  <cp:lastPrinted>2018-10-24T20:18:16Z</cp:lastPrinted>
  <dcterms:created xsi:type="dcterms:W3CDTF">2014-01-03T20:18:13Z</dcterms:created>
  <dcterms:modified xsi:type="dcterms:W3CDTF">2019-03-18T21:19:02Z</dcterms:modified>
</cp:coreProperties>
</file>