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 id="2147484125" r:id="rId2"/>
  </p:sldMasterIdLst>
  <p:notesMasterIdLst>
    <p:notesMasterId r:id="rId13"/>
  </p:notesMasterIdLst>
  <p:handoutMasterIdLst>
    <p:handoutMasterId r:id="rId14"/>
  </p:handoutMasterIdLst>
  <p:sldIdLst>
    <p:sldId id="597" r:id="rId3"/>
    <p:sldId id="598" r:id="rId4"/>
    <p:sldId id="658" r:id="rId5"/>
    <p:sldId id="600" r:id="rId6"/>
    <p:sldId id="601" r:id="rId7"/>
    <p:sldId id="606" r:id="rId8"/>
    <p:sldId id="665" r:id="rId9"/>
    <p:sldId id="663" r:id="rId10"/>
    <p:sldId id="664" r:id="rId11"/>
    <p:sldId id="613" r:id="rId12"/>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a Merminga x 35983N" initials="LMx3" lastIdx="5" clrIdx="0">
    <p:extLst>
      <p:ext uri="{19B8F6BF-5375-455C-9EA6-DF929625EA0E}">
        <p15:presenceInfo xmlns:p15="http://schemas.microsoft.com/office/powerpoint/2012/main" userId="S-1-5-21-1644491937-1202660629-839522115-702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4E"/>
    <a:srgbClr val="4E4E4E"/>
    <a:srgbClr val="404040"/>
    <a:srgbClr val="004C97"/>
    <a:srgbClr val="63666A"/>
    <a:srgbClr val="99D6EA"/>
    <a:srgbClr val="505050"/>
    <a:srgbClr val="A7A8A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39" autoAdjust="0"/>
    <p:restoredTop sz="94660"/>
  </p:normalViewPr>
  <p:slideViewPr>
    <p:cSldViewPr snapToGrid="0" snapToObjects="1" showGuides="1">
      <p:cViewPr varScale="1">
        <p:scale>
          <a:sx n="68" d="100"/>
          <a:sy n="68" d="100"/>
        </p:scale>
        <p:origin x="1470" y="72"/>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3" d="2"/>
        <a:sy n="3" d="2"/>
      </p:scale>
      <p:origin x="0" y="0"/>
    </p:cViewPr>
  </p:notesTextViewPr>
  <p:sorterViewPr>
    <p:cViewPr>
      <p:scale>
        <a:sx n="70" d="100"/>
        <a:sy n="7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3/18/2019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3/18/2019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979771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3/19/2019</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b="1"/>
              <a:t>I. Kourbanis| BTLBA Beam Absorbers PDR review</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963177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3/19/2019</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b="1"/>
              <a:t>I. Kourbanis| BTLBA Beam Absorbers PDR review</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3511875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3/19/2019</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b="1"/>
              <a:t>I. Kourbanis| BTLBA Beam Absorbers PDR review</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810939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3/19/2019</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b="1"/>
              <a:t>I. Kourbanis| BTLBA Beam Absorbers PDR review</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1593833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3/19/2019</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b="1"/>
              <a:t>I. Kourbanis| BTLBA Beam Absorbers PDR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Drag picture to placeholder or click icon to add</a:t>
            </a:r>
          </a:p>
        </p:txBody>
      </p:sp>
    </p:spTree>
    <p:extLst>
      <p:ext uri="{BB962C8B-B14F-4D97-AF65-F5344CB8AC3E}">
        <p14:creationId xmlns:p14="http://schemas.microsoft.com/office/powerpoint/2010/main" val="2930578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3/19/2019</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b="1"/>
              <a:t>I. Kourbanis| BTLBA Beam Absorbers PDR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Tree>
    <p:extLst>
      <p:ext uri="{BB962C8B-B14F-4D97-AF65-F5344CB8AC3E}">
        <p14:creationId xmlns:p14="http://schemas.microsoft.com/office/powerpoint/2010/main" val="3828637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Fermilab + Extra Logos Title">
    <p:spTree>
      <p:nvGrpSpPr>
        <p:cNvPr id="1" name=""/>
        <p:cNvGrpSpPr/>
        <p:nvPr/>
      </p:nvGrpSpPr>
      <p:grpSpPr>
        <a:xfrm>
          <a:off x="0" y="0"/>
          <a:ext cx="0" cy="0"/>
          <a:chOff x="0" y="0"/>
          <a:chExt cx="0" cy="0"/>
        </a:xfrm>
      </p:grpSpPr>
      <p:sp>
        <p:nvSpPr>
          <p:cNvPr id="24" name="Text Placeholder 23"/>
          <p:cNvSpPr>
            <a:spLocks noGrp="1"/>
          </p:cNvSpPr>
          <p:nvPr>
            <p:ph type="body" sz="quarter" idx="10"/>
          </p:nvPr>
        </p:nvSpPr>
        <p:spPr>
          <a:xfrm>
            <a:off x="219719" y="4963772"/>
            <a:ext cx="4941110"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dirty="0"/>
              <a:t>Edit Master text styles</a:t>
            </a:r>
          </a:p>
        </p:txBody>
      </p:sp>
      <p:cxnSp>
        <p:nvCxnSpPr>
          <p:cNvPr id="16" name="Straight Connector 15"/>
          <p:cNvCxnSpPr/>
          <p:nvPr userDrawn="1"/>
        </p:nvCxnSpPr>
        <p:spPr>
          <a:xfrm>
            <a:off x="5574189" y="6360810"/>
            <a:ext cx="3257550"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 Placeholder 24"/>
          <p:cNvSpPr>
            <a:spLocks noGrp="1"/>
          </p:cNvSpPr>
          <p:nvPr>
            <p:ph type="body" sz="quarter" idx="11"/>
          </p:nvPr>
        </p:nvSpPr>
        <p:spPr>
          <a:xfrm>
            <a:off x="219718" y="3951841"/>
            <a:ext cx="8667106" cy="1003049"/>
          </a:xfrm>
          <a:prstGeom prst="rect">
            <a:avLst/>
          </a:prstGeom>
        </p:spPr>
        <p:txBody>
          <a:bodyPr vert="horz" wrap="square" lIns="0" tIns="27432"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33" name="Picture 32" descr="FermiLogoBar_DOE_KO_horiz.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61" y="288917"/>
            <a:ext cx="9010786" cy="301891"/>
          </a:xfrm>
          <a:prstGeom prst="rect">
            <a:avLst/>
          </a:prstGeom>
        </p:spPr>
      </p:pic>
      <p:sp>
        <p:nvSpPr>
          <p:cNvPr id="10" name="TextBox 9">
            <a:extLst>
              <a:ext uri="{FF2B5EF4-FFF2-40B4-BE49-F238E27FC236}">
                <a16:creationId xmlns:a16="http://schemas.microsoft.com/office/drawing/2014/main" id="{530E44DA-468D-4764-9AF0-0922B4266F82}"/>
              </a:ext>
            </a:extLst>
          </p:cNvPr>
          <p:cNvSpPr txBox="1"/>
          <p:nvPr userDrawn="1"/>
        </p:nvSpPr>
        <p:spPr>
          <a:xfrm>
            <a:off x="5541484" y="5027249"/>
            <a:ext cx="3386284" cy="1231106"/>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600" dirty="0">
                <a:latin typeface="Helvetica"/>
                <a:cs typeface="Helvetica"/>
              </a:rPr>
              <a:t>In partnership with: </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India/DAE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Italy/INFN</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UK/STFC</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France/CEA/</a:t>
            </a:r>
            <a:r>
              <a:rPr lang="en-US" sz="1600" kern="1200" baseline="0" dirty="0" err="1">
                <a:solidFill>
                  <a:schemeClr val="tx1"/>
                </a:solidFill>
                <a:latin typeface="Helvetica"/>
                <a:ea typeface="Geneva" charset="0"/>
                <a:cs typeface="Helvetica"/>
              </a:rPr>
              <a:t>Irfu</a:t>
            </a:r>
            <a:r>
              <a:rPr lang="en-US" sz="1600" kern="1200" baseline="0" dirty="0">
                <a:solidFill>
                  <a:schemeClr val="tx1"/>
                </a:solidFill>
                <a:latin typeface="Helvetica"/>
                <a:ea typeface="Geneva" charset="0"/>
                <a:cs typeface="Helvetica"/>
              </a:rPr>
              <a:t>, CNRS/IN2P3 </a:t>
            </a:r>
            <a:endParaRPr lang="en-US" sz="1600" kern="1200" baseline="0" dirty="0">
              <a:solidFill>
                <a:schemeClr val="tx1"/>
              </a:solidFill>
              <a:latin typeface="Helvetica"/>
              <a:cs typeface="Helvetica"/>
            </a:endParaRPr>
          </a:p>
        </p:txBody>
      </p:sp>
      <p:pic>
        <p:nvPicPr>
          <p:cNvPr id="4" name="Picture 3">
            <a:extLst>
              <a:ext uri="{FF2B5EF4-FFF2-40B4-BE49-F238E27FC236}">
                <a16:creationId xmlns:a16="http://schemas.microsoft.com/office/drawing/2014/main" id="{E1D4385A-2640-462D-A0F9-1CDE8B819E56}"/>
              </a:ext>
            </a:extLst>
          </p:cNvPr>
          <p:cNvPicPr>
            <a:picLocks noChangeAspect="1"/>
          </p:cNvPicPr>
          <p:nvPr userDrawn="1"/>
        </p:nvPicPr>
        <p:blipFill rotWithShape="1">
          <a:blip r:embed="rId3"/>
          <a:srcRect t="9832" b="18411"/>
          <a:stretch/>
        </p:blipFill>
        <p:spPr>
          <a:xfrm>
            <a:off x="-17761" y="840137"/>
            <a:ext cx="9189720" cy="3303368"/>
          </a:xfrm>
          <a:prstGeom prst="rect">
            <a:avLst/>
          </a:prstGeom>
        </p:spPr>
      </p:pic>
    </p:spTree>
    <p:extLst>
      <p:ext uri="{BB962C8B-B14F-4D97-AF65-F5344CB8AC3E}">
        <p14:creationId xmlns:p14="http://schemas.microsoft.com/office/powerpoint/2010/main" val="81511994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3/19/2019</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I. Kourbanis| BTLBA Beam Absorbers PDR review</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3/19/2019</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I. Kourbanis| BTLBA Beam Absorbers PDR review</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3/19/2019</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I. Kourbanis| BTLBA Beam Absorbers PDR review</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3/19/2019</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I. Kourbanis| BTLBA Beam Absorbers PDR review</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3/19/2019</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I. Kourbanis| BTLBA Beam Absorbers PDR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Drag picture to placeholder or click icon to add</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3/19/2019</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I. Kourbanis| BTLBA Beam Absorbers PDR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1" y="103664"/>
            <a:ext cx="8672512" cy="641739"/>
          </a:xfrm>
          <a:prstGeom prst="rect">
            <a:avLst/>
          </a:prstGeom>
        </p:spPr>
        <p:txBody>
          <a:bodyPr lIns="0" tIns="0" rIns="0" bIns="0" anchor="b" anchorCtr="0"/>
          <a:lstStyle>
            <a:lvl1pPr>
              <a:defRPr sz="2400">
                <a:solidFill>
                  <a:srgbClr val="004C97"/>
                </a:solidFill>
              </a:defRPr>
            </a:lvl1pPr>
          </a:lstStyle>
          <a:p>
            <a:r>
              <a:rPr lang="en-US" dirty="0"/>
              <a:t>Click to edit Master title style</a:t>
            </a:r>
          </a:p>
        </p:txBody>
      </p:sp>
      <p:sp>
        <p:nvSpPr>
          <p:cNvPr id="3" name="Content Placeholder 2"/>
          <p:cNvSpPr>
            <a:spLocks noGrp="1"/>
          </p:cNvSpPr>
          <p:nvPr>
            <p:ph idx="1"/>
          </p:nvPr>
        </p:nvSpPr>
        <p:spPr>
          <a:xfrm>
            <a:off x="228600" y="1043046"/>
            <a:ext cx="8672513" cy="4987867"/>
          </a:xfrm>
          <a:prstGeom prst="rect">
            <a:avLst/>
          </a:prstGeom>
        </p:spPr>
        <p:txBody>
          <a:bodyPr lIns="0" tIns="0" rIns="0" bIns="0">
            <a:normAutofit/>
          </a:bodyPr>
          <a:lstStyle>
            <a:lvl1pPr>
              <a:spcBef>
                <a:spcPts val="1200"/>
              </a:spcBef>
              <a:defRPr sz="2400">
                <a:solidFill>
                  <a:srgbClr val="404040"/>
                </a:solidFill>
              </a:defRPr>
            </a:lvl1pPr>
            <a:lvl2pPr>
              <a:spcBef>
                <a:spcPts val="200"/>
              </a:spcBef>
              <a:defRPr sz="2200">
                <a:solidFill>
                  <a:srgbClr val="404040"/>
                </a:solidFill>
              </a:defRPr>
            </a:lvl2pPr>
            <a:lvl3pPr>
              <a:spcBef>
                <a:spcPts val="0"/>
              </a:spcBef>
              <a:defRPr sz="2000">
                <a:solidFill>
                  <a:srgbClr val="404040"/>
                </a:solidFill>
              </a:defRPr>
            </a:lvl3pPr>
            <a:lvl4pPr>
              <a:spcBef>
                <a:spcPts val="0"/>
              </a:spcBef>
              <a:defRPr sz="1800">
                <a:solidFill>
                  <a:srgbClr val="404040"/>
                </a:solidFill>
              </a:defRPr>
            </a:lvl4pPr>
            <a:lvl5pPr marL="2057400" indent="-228600">
              <a:spcBef>
                <a:spcPts val="0"/>
              </a:spcBef>
              <a:buFont typeface="Arial"/>
              <a:buChar char="•"/>
              <a:defRPr sz="1800">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450013" y="6515100"/>
            <a:ext cx="1076325" cy="241300"/>
          </a:xfrm>
        </p:spPr>
        <p:txBody>
          <a:bodyPr/>
          <a:lstStyle>
            <a:lvl1pPr>
              <a:defRPr/>
            </a:lvl1pPr>
          </a:lstStyle>
          <a:p>
            <a:r>
              <a:rPr lang="en-US" altLang="en-US"/>
              <a:t>3/19/2019</a:t>
            </a:r>
            <a:endParaRPr lang="en-US" altLang="en-US" dirty="0"/>
          </a:p>
        </p:txBody>
      </p:sp>
      <p:sp>
        <p:nvSpPr>
          <p:cNvPr id="5" name="Footer Placeholder 4"/>
          <p:cNvSpPr>
            <a:spLocks noGrp="1"/>
          </p:cNvSpPr>
          <p:nvPr>
            <p:ph type="ftr" sz="quarter" idx="11"/>
          </p:nvPr>
        </p:nvSpPr>
        <p:spPr>
          <a:xfrm>
            <a:off x="827007" y="6515100"/>
            <a:ext cx="4433370" cy="241300"/>
          </a:xfrm>
        </p:spPr>
        <p:txBody>
          <a:bodyPr/>
          <a:lstStyle>
            <a:lvl1pPr>
              <a:defRPr sz="1200">
                <a:solidFill>
                  <a:srgbClr val="004C97"/>
                </a:solidFill>
              </a:defRPr>
            </a:lvl1pPr>
          </a:lstStyle>
          <a:p>
            <a:pPr>
              <a:defRPr/>
            </a:pPr>
            <a:r>
              <a:rPr lang="en-US" b="1"/>
              <a:t>I. Kourbanis| BTLBA Beam Absorbers PDR review</a:t>
            </a:r>
            <a:endParaRPr lang="en-US" b="1" dirty="0"/>
          </a:p>
        </p:txBody>
      </p:sp>
      <p:sp>
        <p:nvSpPr>
          <p:cNvPr id="6" name="Slide Number Placeholder 5"/>
          <p:cNvSpPr>
            <a:spLocks noGrp="1"/>
          </p:cNvSpPr>
          <p:nvPr>
            <p:ph type="sldNum" sz="quarter" idx="12"/>
          </p:nvPr>
        </p:nvSpPr>
        <p:spPr/>
        <p:txBody>
          <a:bodyPr/>
          <a:lstStyle>
            <a:lvl1pPr>
              <a:defRPr/>
            </a:lvl1pPr>
          </a:lstStyle>
          <a:p>
            <a:fld id="{D4078CA2-75EA-4F42-B0AF-FB0975373545}" type="slidenum">
              <a:rPr lang="en-US" altLang="en-US"/>
              <a:pPr/>
              <a:t>‹#›</a:t>
            </a:fld>
            <a:endParaRPr lang="en-US" altLang="en-US" dirty="0"/>
          </a:p>
        </p:txBody>
      </p:sp>
    </p:spTree>
    <p:extLst>
      <p:ext uri="{BB962C8B-B14F-4D97-AF65-F5344CB8AC3E}">
        <p14:creationId xmlns:p14="http://schemas.microsoft.com/office/powerpoint/2010/main" val="2385666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Fermilab + Extra Logos Title">
    <p:spTree>
      <p:nvGrpSpPr>
        <p:cNvPr id="1" name=""/>
        <p:cNvGrpSpPr/>
        <p:nvPr/>
      </p:nvGrpSpPr>
      <p:grpSpPr>
        <a:xfrm>
          <a:off x="0" y="0"/>
          <a:ext cx="0" cy="0"/>
          <a:chOff x="0" y="0"/>
          <a:chExt cx="0" cy="0"/>
        </a:xfrm>
      </p:grpSpPr>
      <p:sp>
        <p:nvSpPr>
          <p:cNvPr id="24" name="Text Placeholder 23"/>
          <p:cNvSpPr>
            <a:spLocks noGrp="1"/>
          </p:cNvSpPr>
          <p:nvPr>
            <p:ph type="body" sz="quarter" idx="10"/>
          </p:nvPr>
        </p:nvSpPr>
        <p:spPr>
          <a:xfrm>
            <a:off x="219719" y="4963772"/>
            <a:ext cx="4941110"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dirty="0"/>
              <a:t>Edit Master text styles</a:t>
            </a:r>
          </a:p>
        </p:txBody>
      </p:sp>
      <p:cxnSp>
        <p:nvCxnSpPr>
          <p:cNvPr id="16" name="Straight Connector 15"/>
          <p:cNvCxnSpPr/>
          <p:nvPr userDrawn="1"/>
        </p:nvCxnSpPr>
        <p:spPr>
          <a:xfrm>
            <a:off x="5574189" y="6360810"/>
            <a:ext cx="3257550"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 Placeholder 24"/>
          <p:cNvSpPr>
            <a:spLocks noGrp="1"/>
          </p:cNvSpPr>
          <p:nvPr>
            <p:ph type="body" sz="quarter" idx="11"/>
          </p:nvPr>
        </p:nvSpPr>
        <p:spPr>
          <a:xfrm>
            <a:off x="219718" y="3951841"/>
            <a:ext cx="8667106" cy="1003049"/>
          </a:xfrm>
          <a:prstGeom prst="rect">
            <a:avLst/>
          </a:prstGeom>
        </p:spPr>
        <p:txBody>
          <a:bodyPr vert="horz" wrap="square" lIns="0" tIns="27432"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33" name="Picture 32" descr="FermiLogoBar_DOE_KO_horiz.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61" y="288917"/>
            <a:ext cx="9010786" cy="301891"/>
          </a:xfrm>
          <a:prstGeom prst="rect">
            <a:avLst/>
          </a:prstGeom>
        </p:spPr>
      </p:pic>
      <p:sp>
        <p:nvSpPr>
          <p:cNvPr id="10" name="TextBox 9">
            <a:extLst>
              <a:ext uri="{FF2B5EF4-FFF2-40B4-BE49-F238E27FC236}">
                <a16:creationId xmlns:a16="http://schemas.microsoft.com/office/drawing/2014/main" id="{530E44DA-468D-4764-9AF0-0922B4266F82}"/>
              </a:ext>
            </a:extLst>
          </p:cNvPr>
          <p:cNvSpPr txBox="1"/>
          <p:nvPr userDrawn="1"/>
        </p:nvSpPr>
        <p:spPr>
          <a:xfrm>
            <a:off x="5541484" y="5027249"/>
            <a:ext cx="3386284" cy="1231106"/>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600" dirty="0">
                <a:latin typeface="Helvetica"/>
                <a:cs typeface="Helvetica"/>
              </a:rPr>
              <a:t>In partnership with: </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India/DAE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Italy/INFN</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UK/STFC</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France/CEA/</a:t>
            </a:r>
            <a:r>
              <a:rPr lang="en-US" sz="1600" kern="1200" baseline="0" dirty="0" err="1">
                <a:solidFill>
                  <a:schemeClr val="tx1"/>
                </a:solidFill>
                <a:latin typeface="Helvetica"/>
                <a:ea typeface="Geneva" charset="0"/>
                <a:cs typeface="Helvetica"/>
              </a:rPr>
              <a:t>Irfu</a:t>
            </a:r>
            <a:r>
              <a:rPr lang="en-US" sz="1600" kern="1200" baseline="0" dirty="0">
                <a:solidFill>
                  <a:schemeClr val="tx1"/>
                </a:solidFill>
                <a:latin typeface="Helvetica"/>
                <a:ea typeface="Geneva" charset="0"/>
                <a:cs typeface="Helvetica"/>
              </a:rPr>
              <a:t>, CNRS/IN2P3 </a:t>
            </a:r>
            <a:endParaRPr lang="en-US" sz="1600" kern="1200" baseline="0" dirty="0">
              <a:solidFill>
                <a:schemeClr val="tx1"/>
              </a:solidFill>
              <a:latin typeface="Helvetica"/>
              <a:cs typeface="Helvetica"/>
            </a:endParaRPr>
          </a:p>
        </p:txBody>
      </p:sp>
      <p:pic>
        <p:nvPicPr>
          <p:cNvPr id="4" name="Picture 3">
            <a:extLst>
              <a:ext uri="{FF2B5EF4-FFF2-40B4-BE49-F238E27FC236}">
                <a16:creationId xmlns:a16="http://schemas.microsoft.com/office/drawing/2014/main" id="{E1D4385A-2640-462D-A0F9-1CDE8B819E56}"/>
              </a:ext>
            </a:extLst>
          </p:cNvPr>
          <p:cNvPicPr>
            <a:picLocks noChangeAspect="1"/>
          </p:cNvPicPr>
          <p:nvPr userDrawn="1"/>
        </p:nvPicPr>
        <p:blipFill rotWithShape="1">
          <a:blip r:embed="rId3"/>
          <a:srcRect t="9832" b="18411"/>
          <a:stretch/>
        </p:blipFill>
        <p:spPr>
          <a:xfrm>
            <a:off x="-17761" y="840137"/>
            <a:ext cx="9189720" cy="3303368"/>
          </a:xfrm>
          <a:prstGeom prst="rect">
            <a:avLst/>
          </a:prstGeom>
        </p:spPr>
      </p:pic>
    </p:spTree>
    <p:extLst>
      <p:ext uri="{BB962C8B-B14F-4D97-AF65-F5344CB8AC3E}">
        <p14:creationId xmlns:p14="http://schemas.microsoft.com/office/powerpoint/2010/main" val="39666797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microsoft.com/office/2007/relationships/hdphoto" Target="../media/hdphoto1.wdp"/><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png"/><Relationship Id="rId5" Type="http://schemas.openxmlformats.org/officeDocument/2006/relationships/slideLayout" Target="../slideLayouts/slideLayout14.xml"/><Relationship Id="rId10" Type="http://schemas.openxmlformats.org/officeDocument/2006/relationships/image" Target="../media/image1.pn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3/19/2019</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I. Kourbanis| BTLBA Beam Absorbers PDR review</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pic>
        <p:nvPicPr>
          <p:cNvPr id="13" name="Picture 6" descr="FermiLogo_RGB_NALBlue.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820684" y="6258863"/>
            <a:ext cx="1094716" cy="1979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09D3B64A-EA5B-4BBD-B33D-FBB4702EA300}"/>
              </a:ext>
            </a:extLst>
          </p:cNvPr>
          <p:cNvPicPr>
            <a:picLocks noChangeAspect="1"/>
          </p:cNvPicPr>
          <p:nvPr userDrawn="1"/>
        </p:nvPicPr>
        <p:blipFill>
          <a:blip r:embed="rId12">
            <a:extLst>
              <a:ext uri="{BEBA8EAE-BF5A-486C-A8C5-ECC9F3942E4B}">
                <a14:imgProps xmlns:a14="http://schemas.microsoft.com/office/drawing/2010/main">
                  <a14:imgLayer r:embed="rId13">
                    <a14:imgEffect>
                      <a14:backgroundRemoval t="10000" b="90000" l="10000" r="90000"/>
                    </a14:imgEffect>
                  </a14:imgLayer>
                </a14:imgProps>
              </a:ext>
            </a:extLst>
          </a:blip>
          <a:stretch>
            <a:fillRect/>
          </a:stretch>
        </p:blipFill>
        <p:spPr>
          <a:xfrm>
            <a:off x="7817161" y="6204352"/>
            <a:ext cx="1119436" cy="440660"/>
          </a:xfrm>
          <a:prstGeom prst="rect">
            <a:avLst/>
          </a:prstGeom>
        </p:spPr>
      </p:pic>
      <p:grpSp>
        <p:nvGrpSpPr>
          <p:cNvPr id="6" name="Group 5">
            <a:extLst>
              <a:ext uri="{FF2B5EF4-FFF2-40B4-BE49-F238E27FC236}">
                <a16:creationId xmlns:a16="http://schemas.microsoft.com/office/drawing/2014/main" id="{B6159D21-C2A4-4927-8486-65CB7942BD35}"/>
              </a:ext>
            </a:extLst>
          </p:cNvPr>
          <p:cNvGrpSpPr/>
          <p:nvPr userDrawn="1"/>
        </p:nvGrpSpPr>
        <p:grpSpPr>
          <a:xfrm>
            <a:off x="215900" y="6203027"/>
            <a:ext cx="8720277" cy="440660"/>
            <a:chOff x="215900" y="6203027"/>
            <a:chExt cx="8720277" cy="440660"/>
          </a:xfrm>
        </p:grpSpPr>
        <p:cxnSp>
          <p:nvCxnSpPr>
            <p:cNvPr id="10" name="Straight Connector 9"/>
            <p:cNvCxnSpPr/>
            <p:nvPr userDrawn="1"/>
          </p:nvCxnSpPr>
          <p:spPr>
            <a:xfrm>
              <a:off x="215900" y="6362733"/>
              <a:ext cx="7538966"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79C8BDFB-BD51-4DA6-A703-532E3693586B}"/>
                </a:ext>
              </a:extLst>
            </p:cNvPr>
            <p:cNvPicPr>
              <a:picLocks noChangeAspect="1"/>
            </p:cNvPicPr>
            <p:nvPr userDrawn="1"/>
          </p:nvPicPr>
          <p:blipFill>
            <a:blip r:embed="rId14"/>
            <a:stretch>
              <a:fillRect/>
            </a:stretch>
          </p:blipFill>
          <p:spPr>
            <a:xfrm>
              <a:off x="7816741" y="6203027"/>
              <a:ext cx="1119436" cy="440660"/>
            </a:xfrm>
            <a:prstGeom prst="rect">
              <a:avLst/>
            </a:prstGeom>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 id="2147484123" r:id="rId8"/>
    <p:sldLayoutId id="2147484124" r:id="rId9"/>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3/19/2019</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b="1"/>
              <a:t>I. Kourbanis| BTLBA Beam Absorbers PDR review</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pic>
        <p:nvPicPr>
          <p:cNvPr id="13" name="Picture 6" descr="FermiLogo_RGB_NALBlue.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820684" y="6258863"/>
            <a:ext cx="1094716" cy="1979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09D3B64A-EA5B-4BBD-B33D-FBB4702EA300}"/>
              </a:ext>
            </a:extLst>
          </p:cNvPr>
          <p:cNvPicPr>
            <a:picLocks noChangeAspect="1"/>
          </p:cNvPicPr>
          <p:nvPr userDrawn="1"/>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Lst>
          </a:blip>
          <a:stretch>
            <a:fillRect/>
          </a:stretch>
        </p:blipFill>
        <p:spPr>
          <a:xfrm>
            <a:off x="7817161" y="6204352"/>
            <a:ext cx="1119436" cy="440660"/>
          </a:xfrm>
          <a:prstGeom prst="rect">
            <a:avLst/>
          </a:prstGeom>
        </p:spPr>
      </p:pic>
      <p:grpSp>
        <p:nvGrpSpPr>
          <p:cNvPr id="6" name="Group 5">
            <a:extLst>
              <a:ext uri="{FF2B5EF4-FFF2-40B4-BE49-F238E27FC236}">
                <a16:creationId xmlns:a16="http://schemas.microsoft.com/office/drawing/2014/main" id="{B6159D21-C2A4-4927-8486-65CB7942BD35}"/>
              </a:ext>
            </a:extLst>
          </p:cNvPr>
          <p:cNvGrpSpPr/>
          <p:nvPr userDrawn="1"/>
        </p:nvGrpSpPr>
        <p:grpSpPr>
          <a:xfrm>
            <a:off x="215900" y="6203027"/>
            <a:ext cx="8720277" cy="440660"/>
            <a:chOff x="215900" y="6203027"/>
            <a:chExt cx="8720277" cy="440660"/>
          </a:xfrm>
        </p:grpSpPr>
        <p:cxnSp>
          <p:nvCxnSpPr>
            <p:cNvPr id="10" name="Straight Connector 9"/>
            <p:cNvCxnSpPr/>
            <p:nvPr userDrawn="1"/>
          </p:nvCxnSpPr>
          <p:spPr>
            <a:xfrm>
              <a:off x="215900" y="6362733"/>
              <a:ext cx="7538966"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79C8BDFB-BD51-4DA6-A703-532E3693586B}"/>
                </a:ext>
              </a:extLst>
            </p:cNvPr>
            <p:cNvPicPr>
              <a:picLocks noChangeAspect="1"/>
            </p:cNvPicPr>
            <p:nvPr userDrawn="1"/>
          </p:nvPicPr>
          <p:blipFill>
            <a:blip r:embed="rId13"/>
            <a:stretch>
              <a:fillRect/>
            </a:stretch>
          </p:blipFill>
          <p:spPr>
            <a:xfrm>
              <a:off x="7816741" y="6203027"/>
              <a:ext cx="1119436" cy="440660"/>
            </a:xfrm>
            <a:prstGeom prst="rect">
              <a:avLst/>
            </a:prstGeom>
          </p:spPr>
        </p:pic>
      </p:grpSp>
    </p:spTree>
    <p:extLst>
      <p:ext uri="{BB962C8B-B14F-4D97-AF65-F5344CB8AC3E}">
        <p14:creationId xmlns:p14="http://schemas.microsoft.com/office/powerpoint/2010/main" val="3373727384"/>
      </p:ext>
    </p:extLst>
  </p:cSld>
  <p:clrMap bg1="lt1" tx1="dk1" bg2="lt2" tx2="dk2" accent1="accent1" accent2="accent2" accent3="accent3" accent4="accent4" accent5="accent5" accent6="accent6" hlink="hlink" folHlink="folHlink"/>
  <p:sldLayoutIdLst>
    <p:sldLayoutId id="2147484126" r:id="rId1"/>
    <p:sldLayoutId id="2147484127" r:id="rId2"/>
    <p:sldLayoutId id="2147484128" r:id="rId3"/>
    <p:sldLayoutId id="2147484129" r:id="rId4"/>
    <p:sldLayoutId id="2147484130" r:id="rId5"/>
    <p:sldLayoutId id="2147484131" r:id="rId6"/>
    <p:sldLayoutId id="2147484132" r:id="rId7"/>
    <p:sldLayoutId id="2147484134" r:id="rId8"/>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3945E882-FC58-43CF-8A93-57E3E35DAF98}"/>
              </a:ext>
            </a:extLst>
          </p:cNvPr>
          <p:cNvSpPr>
            <a:spLocks noGrp="1"/>
          </p:cNvSpPr>
          <p:nvPr>
            <p:ph type="body" sz="quarter" idx="11"/>
          </p:nvPr>
        </p:nvSpPr>
        <p:spPr>
          <a:xfrm>
            <a:off x="219719" y="4000972"/>
            <a:ext cx="8667106" cy="1003049"/>
          </a:xfrm>
        </p:spPr>
        <p:txBody>
          <a:bodyPr>
            <a:normAutofit/>
          </a:bodyPr>
          <a:lstStyle/>
          <a:p>
            <a:r>
              <a:rPr lang="en-US" dirty="0"/>
              <a:t>Introduction </a:t>
            </a:r>
          </a:p>
        </p:txBody>
      </p:sp>
      <p:sp>
        <p:nvSpPr>
          <p:cNvPr id="8" name="Text Placeholder 7">
            <a:extLst>
              <a:ext uri="{FF2B5EF4-FFF2-40B4-BE49-F238E27FC236}">
                <a16:creationId xmlns:a16="http://schemas.microsoft.com/office/drawing/2014/main" id="{706E3073-2A0B-4F90-9542-2C3154C13E9F}"/>
              </a:ext>
            </a:extLst>
          </p:cNvPr>
          <p:cNvSpPr>
            <a:spLocks noGrp="1"/>
          </p:cNvSpPr>
          <p:nvPr>
            <p:ph type="body" sz="quarter" idx="10"/>
          </p:nvPr>
        </p:nvSpPr>
        <p:spPr/>
        <p:txBody>
          <a:bodyPr/>
          <a:lstStyle/>
          <a:p>
            <a:r>
              <a:rPr lang="en-US" dirty="0"/>
              <a:t>Ioanis Kourbanis </a:t>
            </a:r>
          </a:p>
          <a:p>
            <a:r>
              <a:rPr lang="en-US" dirty="0"/>
              <a:t>PIP-II BTLBA Beam Absorbers PDR</a:t>
            </a:r>
          </a:p>
          <a:p>
            <a:r>
              <a:rPr lang="en-US" dirty="0"/>
              <a:t>19 March 2019</a:t>
            </a:r>
          </a:p>
          <a:p>
            <a:endParaRPr lang="en-US" dirty="0"/>
          </a:p>
        </p:txBody>
      </p:sp>
      <p:pic>
        <p:nvPicPr>
          <p:cNvPr id="4" name="Picture 3">
            <a:extLst>
              <a:ext uri="{FF2B5EF4-FFF2-40B4-BE49-F238E27FC236}">
                <a16:creationId xmlns:a16="http://schemas.microsoft.com/office/drawing/2014/main" id="{0A8BD15B-8660-45E6-9A6F-B412599FAF08}"/>
              </a:ext>
            </a:extLst>
          </p:cNvPr>
          <p:cNvPicPr>
            <a:picLocks noChangeAspect="1"/>
          </p:cNvPicPr>
          <p:nvPr/>
        </p:nvPicPr>
        <p:blipFill rotWithShape="1">
          <a:blip r:embed="rId2"/>
          <a:srcRect t="10700" b="17543"/>
          <a:stretch/>
        </p:blipFill>
        <p:spPr>
          <a:xfrm>
            <a:off x="1" y="840137"/>
            <a:ext cx="9171958" cy="3303368"/>
          </a:xfrm>
          <a:prstGeom prst="rect">
            <a:avLst/>
          </a:prstGeom>
        </p:spPr>
      </p:pic>
    </p:spTree>
    <p:extLst>
      <p:ext uri="{BB962C8B-B14F-4D97-AF65-F5344CB8AC3E}">
        <p14:creationId xmlns:p14="http://schemas.microsoft.com/office/powerpoint/2010/main" val="2647428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C1D9253-5941-47FD-8CBD-C1A44BA7608B}"/>
              </a:ext>
            </a:extLst>
          </p:cNvPr>
          <p:cNvSpPr>
            <a:spLocks noGrp="1"/>
          </p:cNvSpPr>
          <p:nvPr>
            <p:ph type="dt" sz="half" idx="10"/>
          </p:nvPr>
        </p:nvSpPr>
        <p:spPr/>
        <p:txBody>
          <a:bodyPr/>
          <a:lstStyle/>
          <a:p>
            <a:r>
              <a:rPr lang="en-US" altLang="en-US"/>
              <a:t>3/19/2019</a:t>
            </a:r>
            <a:endParaRPr lang="en-US" altLang="en-US" dirty="0"/>
          </a:p>
        </p:txBody>
      </p:sp>
      <p:sp>
        <p:nvSpPr>
          <p:cNvPr id="5" name="Slide Number Placeholder 4">
            <a:extLst>
              <a:ext uri="{FF2B5EF4-FFF2-40B4-BE49-F238E27FC236}">
                <a16:creationId xmlns:a16="http://schemas.microsoft.com/office/drawing/2014/main" id="{ED21A8DF-3F5B-43E8-8AFF-D69191CA38E6}"/>
              </a:ext>
            </a:extLst>
          </p:cNvPr>
          <p:cNvSpPr>
            <a:spLocks noGrp="1"/>
          </p:cNvSpPr>
          <p:nvPr>
            <p:ph type="sldNum" sz="quarter" idx="12"/>
          </p:nvPr>
        </p:nvSpPr>
        <p:spPr/>
        <p:txBody>
          <a:bodyPr/>
          <a:lstStyle/>
          <a:p>
            <a:fld id="{D4078CA2-75EA-4F42-B0AF-FB0975373545}" type="slidenum">
              <a:rPr lang="en-US" altLang="en-US" smtClean="0"/>
              <a:pPr/>
              <a:t>10</a:t>
            </a:fld>
            <a:endParaRPr lang="en-US" altLang="en-US" dirty="0"/>
          </a:p>
        </p:txBody>
      </p:sp>
      <p:sp>
        <p:nvSpPr>
          <p:cNvPr id="6" name="Title 1">
            <a:extLst>
              <a:ext uri="{FF2B5EF4-FFF2-40B4-BE49-F238E27FC236}">
                <a16:creationId xmlns:a16="http://schemas.microsoft.com/office/drawing/2014/main" id="{892A80C1-4A22-4B21-AC37-2CE7881BF32E}"/>
              </a:ext>
            </a:extLst>
          </p:cNvPr>
          <p:cNvSpPr>
            <a:spLocks noGrp="1"/>
          </p:cNvSpPr>
          <p:nvPr>
            <p:ph type="title"/>
          </p:nvPr>
        </p:nvSpPr>
        <p:spPr>
          <a:xfrm>
            <a:off x="228600" y="465691"/>
            <a:ext cx="8686800" cy="427877"/>
          </a:xfrm>
        </p:spPr>
        <p:txBody>
          <a:bodyPr/>
          <a:lstStyle/>
          <a:p>
            <a:r>
              <a:rPr lang="en-US" dirty="0"/>
              <a:t>END</a:t>
            </a:r>
          </a:p>
        </p:txBody>
      </p:sp>
      <p:sp>
        <p:nvSpPr>
          <p:cNvPr id="2" name="Footer Placeholder 1">
            <a:extLst>
              <a:ext uri="{FF2B5EF4-FFF2-40B4-BE49-F238E27FC236}">
                <a16:creationId xmlns:a16="http://schemas.microsoft.com/office/drawing/2014/main" id="{BF956A13-19C9-4FDE-904D-DF541DF5DD9F}"/>
              </a:ext>
            </a:extLst>
          </p:cNvPr>
          <p:cNvSpPr>
            <a:spLocks noGrp="1"/>
          </p:cNvSpPr>
          <p:nvPr>
            <p:ph type="ftr" sz="quarter" idx="11"/>
          </p:nvPr>
        </p:nvSpPr>
        <p:spPr/>
        <p:txBody>
          <a:bodyPr/>
          <a:lstStyle/>
          <a:p>
            <a:pPr>
              <a:defRPr/>
            </a:pPr>
            <a:r>
              <a:rPr lang="en-US" b="1"/>
              <a:t>I. Kourbanis| BTLBA Beam Absorbers PDR review</a:t>
            </a:r>
            <a:endParaRPr lang="en-US" b="1" dirty="0"/>
          </a:p>
        </p:txBody>
      </p:sp>
    </p:spTree>
    <p:extLst>
      <p:ext uri="{BB962C8B-B14F-4D97-AF65-F5344CB8AC3E}">
        <p14:creationId xmlns:p14="http://schemas.microsoft.com/office/powerpoint/2010/main" val="3911670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5B72BE1-9095-42AE-8900-45F05D47F048}"/>
              </a:ext>
            </a:extLst>
          </p:cNvPr>
          <p:cNvSpPr>
            <a:spLocks noGrp="1"/>
          </p:cNvSpPr>
          <p:nvPr>
            <p:ph type="sldNum" sz="quarter" idx="12"/>
          </p:nvPr>
        </p:nvSpPr>
        <p:spPr/>
        <p:txBody>
          <a:bodyPr/>
          <a:lstStyle/>
          <a:p>
            <a:fld id="{D4078CA2-75EA-4F42-B0AF-FB0975373545}" type="slidenum">
              <a:rPr lang="en-US" altLang="en-US" smtClean="0"/>
              <a:pPr/>
              <a:t>2</a:t>
            </a:fld>
            <a:endParaRPr lang="en-US" altLang="en-US" dirty="0"/>
          </a:p>
        </p:txBody>
      </p:sp>
      <p:sp>
        <p:nvSpPr>
          <p:cNvPr id="8" name="Date Placeholder 7">
            <a:extLst>
              <a:ext uri="{FF2B5EF4-FFF2-40B4-BE49-F238E27FC236}">
                <a16:creationId xmlns:a16="http://schemas.microsoft.com/office/drawing/2014/main" id="{DBBF18ED-C200-4CAA-A399-4631FB1B5735}"/>
              </a:ext>
            </a:extLst>
          </p:cNvPr>
          <p:cNvSpPr>
            <a:spLocks noGrp="1"/>
          </p:cNvSpPr>
          <p:nvPr>
            <p:ph type="dt" sz="half" idx="10"/>
          </p:nvPr>
        </p:nvSpPr>
        <p:spPr/>
        <p:txBody>
          <a:bodyPr/>
          <a:lstStyle/>
          <a:p>
            <a:r>
              <a:rPr lang="en-US" altLang="en-US"/>
              <a:t>3/19/2019</a:t>
            </a:r>
            <a:endParaRPr lang="en-US" altLang="en-US" dirty="0"/>
          </a:p>
        </p:txBody>
      </p:sp>
      <p:sp>
        <p:nvSpPr>
          <p:cNvPr id="10" name="Title 1">
            <a:extLst>
              <a:ext uri="{FF2B5EF4-FFF2-40B4-BE49-F238E27FC236}">
                <a16:creationId xmlns:a16="http://schemas.microsoft.com/office/drawing/2014/main" id="{97CB1093-59EB-4CF5-A277-CC349021855A}"/>
              </a:ext>
            </a:extLst>
          </p:cNvPr>
          <p:cNvSpPr>
            <a:spLocks noGrp="1"/>
          </p:cNvSpPr>
          <p:nvPr>
            <p:ph type="title"/>
          </p:nvPr>
        </p:nvSpPr>
        <p:spPr>
          <a:xfrm>
            <a:off x="228600" y="465691"/>
            <a:ext cx="8686800" cy="427877"/>
          </a:xfrm>
        </p:spPr>
        <p:txBody>
          <a:bodyPr/>
          <a:lstStyle/>
          <a:p>
            <a:r>
              <a:rPr lang="en-US" dirty="0"/>
              <a:t>Outline</a:t>
            </a:r>
          </a:p>
        </p:txBody>
      </p:sp>
      <p:sp>
        <p:nvSpPr>
          <p:cNvPr id="11" name="Content Placeholder 2">
            <a:extLst>
              <a:ext uri="{FF2B5EF4-FFF2-40B4-BE49-F238E27FC236}">
                <a16:creationId xmlns:a16="http://schemas.microsoft.com/office/drawing/2014/main" id="{F6B5BC1D-CA49-440F-9A50-C6EF16D4C00A}"/>
              </a:ext>
            </a:extLst>
          </p:cNvPr>
          <p:cNvSpPr>
            <a:spLocks noGrp="1"/>
          </p:cNvSpPr>
          <p:nvPr>
            <p:ph idx="1"/>
          </p:nvPr>
        </p:nvSpPr>
        <p:spPr>
          <a:xfrm>
            <a:off x="228600" y="1043046"/>
            <a:ext cx="8672513" cy="4987867"/>
          </a:xfrm>
        </p:spPr>
        <p:txBody>
          <a:bodyPr>
            <a:normAutofit/>
          </a:bodyPr>
          <a:lstStyle/>
          <a:p>
            <a:pPr marL="0" indent="0">
              <a:buNone/>
            </a:pPr>
            <a:endParaRPr lang="en-US" dirty="0"/>
          </a:p>
          <a:p>
            <a:r>
              <a:rPr lang="en-US" dirty="0"/>
              <a:t>Requirements</a:t>
            </a:r>
          </a:p>
          <a:p>
            <a:r>
              <a:rPr lang="en-US" dirty="0"/>
              <a:t>Beam Absorbers</a:t>
            </a:r>
          </a:p>
          <a:p>
            <a:r>
              <a:rPr lang="en-US" dirty="0"/>
              <a:t>Organization</a:t>
            </a:r>
          </a:p>
          <a:p>
            <a:r>
              <a:rPr lang="en-US" dirty="0"/>
              <a:t>Review Charge</a:t>
            </a:r>
          </a:p>
          <a:p>
            <a:r>
              <a:rPr lang="en-US" dirty="0"/>
              <a:t>Agenda</a:t>
            </a:r>
          </a:p>
        </p:txBody>
      </p:sp>
      <p:sp>
        <p:nvSpPr>
          <p:cNvPr id="2" name="Footer Placeholder 1">
            <a:extLst>
              <a:ext uri="{FF2B5EF4-FFF2-40B4-BE49-F238E27FC236}">
                <a16:creationId xmlns:a16="http://schemas.microsoft.com/office/drawing/2014/main" id="{64604FA7-7F1C-4041-90AE-DBEFA633F9CF}"/>
              </a:ext>
            </a:extLst>
          </p:cNvPr>
          <p:cNvSpPr>
            <a:spLocks noGrp="1"/>
          </p:cNvSpPr>
          <p:nvPr>
            <p:ph type="ftr" sz="quarter" idx="11"/>
          </p:nvPr>
        </p:nvSpPr>
        <p:spPr/>
        <p:txBody>
          <a:bodyPr/>
          <a:lstStyle/>
          <a:p>
            <a:pPr>
              <a:defRPr/>
            </a:pPr>
            <a:r>
              <a:rPr lang="en-US" b="1"/>
              <a:t>I. Kourbanis| BTLBA Beam Absorbers PDR review</a:t>
            </a:r>
            <a:endParaRPr lang="en-US" b="1" dirty="0"/>
          </a:p>
        </p:txBody>
      </p:sp>
    </p:spTree>
    <p:extLst>
      <p:ext uri="{BB962C8B-B14F-4D97-AF65-F5344CB8AC3E}">
        <p14:creationId xmlns:p14="http://schemas.microsoft.com/office/powerpoint/2010/main" val="4070671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37905C-9362-4844-801F-6D8F5285E647}"/>
              </a:ext>
            </a:extLst>
          </p:cNvPr>
          <p:cNvSpPr>
            <a:spLocks noGrp="1"/>
          </p:cNvSpPr>
          <p:nvPr>
            <p:ph idx="1"/>
          </p:nvPr>
        </p:nvSpPr>
        <p:spPr/>
        <p:txBody>
          <a:bodyPr/>
          <a:lstStyle/>
          <a:p>
            <a:r>
              <a:rPr lang="en-US" dirty="0"/>
              <a:t>Project FRS requirements: Deliver ≥1.0 MW of proton beam power from Main Injector, over the energy range 60-120 GeV. </a:t>
            </a:r>
            <a:endParaRPr lang="en-US" dirty="0">
              <a:solidFill>
                <a:srgbClr val="7030A0"/>
              </a:solidFill>
            </a:endParaRPr>
          </a:p>
          <a:p>
            <a:r>
              <a:rPr lang="en-US" dirty="0"/>
              <a:t>All Accelerator Upgrades required to meet the FRS requirements are part of 121.05 L2 WBS.</a:t>
            </a:r>
          </a:p>
          <a:p>
            <a:r>
              <a:rPr lang="en-US" dirty="0"/>
              <a:t>In addition WBS 121.05 WBS includes the Transfer Line from the </a:t>
            </a:r>
            <a:r>
              <a:rPr lang="en-US" dirty="0" err="1"/>
              <a:t>Linac</a:t>
            </a:r>
            <a:r>
              <a:rPr lang="en-US" dirty="0"/>
              <a:t> to the Booster  the Beam Absorber Line and the Beam Dump.</a:t>
            </a:r>
          </a:p>
        </p:txBody>
      </p:sp>
      <p:sp>
        <p:nvSpPr>
          <p:cNvPr id="3" name="Title 2">
            <a:extLst>
              <a:ext uri="{FF2B5EF4-FFF2-40B4-BE49-F238E27FC236}">
                <a16:creationId xmlns:a16="http://schemas.microsoft.com/office/drawing/2014/main" id="{D13C2160-54E2-455D-A592-30925736E053}"/>
              </a:ext>
            </a:extLst>
          </p:cNvPr>
          <p:cNvSpPr>
            <a:spLocks noGrp="1"/>
          </p:cNvSpPr>
          <p:nvPr>
            <p:ph type="title"/>
          </p:nvPr>
        </p:nvSpPr>
        <p:spPr/>
        <p:txBody>
          <a:bodyPr/>
          <a:lstStyle/>
          <a:p>
            <a:r>
              <a:rPr lang="en-US" dirty="0"/>
              <a:t>PIP II Requirements (Existing Accelerators)</a:t>
            </a:r>
          </a:p>
        </p:txBody>
      </p:sp>
      <p:sp>
        <p:nvSpPr>
          <p:cNvPr id="4" name="Date Placeholder 3">
            <a:extLst>
              <a:ext uri="{FF2B5EF4-FFF2-40B4-BE49-F238E27FC236}">
                <a16:creationId xmlns:a16="http://schemas.microsoft.com/office/drawing/2014/main" id="{DF29FDC0-F440-47D7-8767-3276FDE6CA97}"/>
              </a:ext>
            </a:extLst>
          </p:cNvPr>
          <p:cNvSpPr>
            <a:spLocks noGrp="1"/>
          </p:cNvSpPr>
          <p:nvPr>
            <p:ph type="dt" sz="half" idx="2"/>
          </p:nvPr>
        </p:nvSpPr>
        <p:spPr/>
        <p:txBody>
          <a:bodyPr/>
          <a:lstStyle/>
          <a:p>
            <a:pPr>
              <a:defRPr/>
            </a:pPr>
            <a:r>
              <a:rPr lang="en-US"/>
              <a:t>3/19/2019</a:t>
            </a:r>
            <a:endParaRPr lang="en-US" dirty="0"/>
          </a:p>
        </p:txBody>
      </p:sp>
      <p:sp>
        <p:nvSpPr>
          <p:cNvPr id="5" name="Slide Number Placeholder 4">
            <a:extLst>
              <a:ext uri="{FF2B5EF4-FFF2-40B4-BE49-F238E27FC236}">
                <a16:creationId xmlns:a16="http://schemas.microsoft.com/office/drawing/2014/main" id="{E26766A1-1890-4091-BFA8-B386B7F9AEBD}"/>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
        <p:nvSpPr>
          <p:cNvPr id="6" name="Footer Placeholder 5">
            <a:extLst>
              <a:ext uri="{FF2B5EF4-FFF2-40B4-BE49-F238E27FC236}">
                <a16:creationId xmlns:a16="http://schemas.microsoft.com/office/drawing/2014/main" id="{9E5E5500-DD74-474A-A146-57184335120D}"/>
              </a:ext>
            </a:extLst>
          </p:cNvPr>
          <p:cNvSpPr>
            <a:spLocks noGrp="1"/>
          </p:cNvSpPr>
          <p:nvPr>
            <p:ph type="ftr" sz="quarter" idx="3"/>
          </p:nvPr>
        </p:nvSpPr>
        <p:spPr/>
        <p:txBody>
          <a:bodyPr/>
          <a:lstStyle/>
          <a:p>
            <a:pPr>
              <a:defRPr/>
            </a:pPr>
            <a:r>
              <a:rPr lang="en-US"/>
              <a:t>I. Kourbanis| BTLBA Beam Absorbers PDR review</a:t>
            </a:r>
            <a:endParaRPr lang="en-US" b="1" dirty="0"/>
          </a:p>
        </p:txBody>
      </p:sp>
    </p:spTree>
    <p:extLst>
      <p:ext uri="{BB962C8B-B14F-4D97-AF65-F5344CB8AC3E}">
        <p14:creationId xmlns:p14="http://schemas.microsoft.com/office/powerpoint/2010/main" val="3957487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38DE8-646A-488F-ACA3-92AE97569A32}"/>
              </a:ext>
            </a:extLst>
          </p:cNvPr>
          <p:cNvSpPr>
            <a:spLocks noGrp="1"/>
          </p:cNvSpPr>
          <p:nvPr>
            <p:ph type="dt" sz="half" idx="10"/>
          </p:nvPr>
        </p:nvSpPr>
        <p:spPr/>
        <p:txBody>
          <a:bodyPr/>
          <a:lstStyle/>
          <a:p>
            <a:r>
              <a:rPr lang="en-US" altLang="en-US"/>
              <a:t>3/19/2019</a:t>
            </a:r>
            <a:endParaRPr lang="en-US" altLang="en-US" dirty="0"/>
          </a:p>
        </p:txBody>
      </p:sp>
      <p:sp>
        <p:nvSpPr>
          <p:cNvPr id="5" name="Slide Number Placeholder 4">
            <a:extLst>
              <a:ext uri="{FF2B5EF4-FFF2-40B4-BE49-F238E27FC236}">
                <a16:creationId xmlns:a16="http://schemas.microsoft.com/office/drawing/2014/main" id="{DA329286-96C1-42BC-A6A6-E5BAD497FB4A}"/>
              </a:ext>
            </a:extLst>
          </p:cNvPr>
          <p:cNvSpPr>
            <a:spLocks noGrp="1"/>
          </p:cNvSpPr>
          <p:nvPr>
            <p:ph type="sldNum" sz="quarter" idx="12"/>
          </p:nvPr>
        </p:nvSpPr>
        <p:spPr/>
        <p:txBody>
          <a:bodyPr/>
          <a:lstStyle/>
          <a:p>
            <a:fld id="{D4078CA2-75EA-4F42-B0AF-FB0975373545}" type="slidenum">
              <a:rPr lang="en-US" altLang="en-US" smtClean="0"/>
              <a:pPr/>
              <a:t>4</a:t>
            </a:fld>
            <a:endParaRPr lang="en-US" altLang="en-US" dirty="0"/>
          </a:p>
        </p:txBody>
      </p:sp>
      <p:sp>
        <p:nvSpPr>
          <p:cNvPr id="6" name="Title 1">
            <a:extLst>
              <a:ext uri="{FF2B5EF4-FFF2-40B4-BE49-F238E27FC236}">
                <a16:creationId xmlns:a16="http://schemas.microsoft.com/office/drawing/2014/main" id="{8E730014-4C64-4174-8B89-37231CF93FD4}"/>
              </a:ext>
            </a:extLst>
          </p:cNvPr>
          <p:cNvSpPr>
            <a:spLocks noGrp="1"/>
          </p:cNvSpPr>
          <p:nvPr>
            <p:ph type="title"/>
          </p:nvPr>
        </p:nvSpPr>
        <p:spPr>
          <a:xfrm>
            <a:off x="228600" y="465691"/>
            <a:ext cx="8686800" cy="427877"/>
          </a:xfrm>
        </p:spPr>
        <p:txBody>
          <a:bodyPr/>
          <a:lstStyle/>
          <a:p>
            <a:r>
              <a:rPr lang="en-US" dirty="0"/>
              <a:t>121.05 L2 System Scope </a:t>
            </a:r>
          </a:p>
        </p:txBody>
      </p:sp>
      <p:sp>
        <p:nvSpPr>
          <p:cNvPr id="7" name="Content Placeholder 2">
            <a:extLst>
              <a:ext uri="{FF2B5EF4-FFF2-40B4-BE49-F238E27FC236}">
                <a16:creationId xmlns:a16="http://schemas.microsoft.com/office/drawing/2014/main" id="{5EC27172-1D56-453F-AC28-C864C8C1C5C1}"/>
              </a:ext>
            </a:extLst>
          </p:cNvPr>
          <p:cNvSpPr>
            <a:spLocks noGrp="1"/>
          </p:cNvSpPr>
          <p:nvPr>
            <p:ph idx="1"/>
          </p:nvPr>
        </p:nvSpPr>
        <p:spPr>
          <a:xfrm>
            <a:off x="228600" y="1043046"/>
            <a:ext cx="8672513" cy="4987867"/>
          </a:xfrm>
        </p:spPr>
        <p:txBody>
          <a:bodyPr>
            <a:normAutofit/>
          </a:bodyPr>
          <a:lstStyle/>
          <a:p>
            <a:r>
              <a:rPr lang="en-US" dirty="0"/>
              <a:t>WBS Dictionary Definition: pip2-docdb #599</a:t>
            </a:r>
          </a:p>
          <a:p>
            <a:r>
              <a:rPr lang="en-US" sz="2800" dirty="0"/>
              <a:t>Labor, materials, travel, and costs associated with the management, design, procurement, fabrication, and installation of  and upgrades to the Booster, Recycler, and Main Injector to accommodate increased injection energy, increased intensity and higher repetition rates. Includes the design and installation of the beam line from the superconducting </a:t>
            </a:r>
            <a:r>
              <a:rPr lang="en-US" sz="2800" dirty="0" err="1"/>
              <a:t>Linac</a:t>
            </a:r>
            <a:r>
              <a:rPr lang="en-US" sz="2800" dirty="0"/>
              <a:t> to the Booster and the Beam absorber line and beam dump.</a:t>
            </a:r>
          </a:p>
          <a:p>
            <a:endParaRPr lang="en-US" dirty="0"/>
          </a:p>
        </p:txBody>
      </p:sp>
      <p:sp>
        <p:nvSpPr>
          <p:cNvPr id="2" name="Footer Placeholder 1">
            <a:extLst>
              <a:ext uri="{FF2B5EF4-FFF2-40B4-BE49-F238E27FC236}">
                <a16:creationId xmlns:a16="http://schemas.microsoft.com/office/drawing/2014/main" id="{2E357217-6439-4ACA-BB43-B331074EB1FA}"/>
              </a:ext>
            </a:extLst>
          </p:cNvPr>
          <p:cNvSpPr>
            <a:spLocks noGrp="1"/>
          </p:cNvSpPr>
          <p:nvPr>
            <p:ph type="ftr" sz="quarter" idx="11"/>
          </p:nvPr>
        </p:nvSpPr>
        <p:spPr/>
        <p:txBody>
          <a:bodyPr/>
          <a:lstStyle/>
          <a:p>
            <a:pPr>
              <a:defRPr/>
            </a:pPr>
            <a:r>
              <a:rPr lang="en-US" b="1"/>
              <a:t>I. Kourbanis| BTLBA Beam Absorbers PDR review</a:t>
            </a:r>
            <a:endParaRPr lang="en-US" b="1" dirty="0"/>
          </a:p>
        </p:txBody>
      </p:sp>
    </p:spTree>
    <p:extLst>
      <p:ext uri="{BB962C8B-B14F-4D97-AF65-F5344CB8AC3E}">
        <p14:creationId xmlns:p14="http://schemas.microsoft.com/office/powerpoint/2010/main" val="2302404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99A70FF-C858-4D30-A1C0-710DAB7EBE17}"/>
              </a:ext>
            </a:extLst>
          </p:cNvPr>
          <p:cNvSpPr>
            <a:spLocks noGrp="1"/>
          </p:cNvSpPr>
          <p:nvPr>
            <p:ph type="dt" sz="half" idx="10"/>
          </p:nvPr>
        </p:nvSpPr>
        <p:spPr/>
        <p:txBody>
          <a:bodyPr/>
          <a:lstStyle/>
          <a:p>
            <a:r>
              <a:rPr lang="en-US" altLang="en-US"/>
              <a:t>3/19/2019</a:t>
            </a:r>
            <a:endParaRPr lang="en-US" altLang="en-US" dirty="0"/>
          </a:p>
        </p:txBody>
      </p:sp>
      <p:sp>
        <p:nvSpPr>
          <p:cNvPr id="5" name="Slide Number Placeholder 4">
            <a:extLst>
              <a:ext uri="{FF2B5EF4-FFF2-40B4-BE49-F238E27FC236}">
                <a16:creationId xmlns:a16="http://schemas.microsoft.com/office/drawing/2014/main" id="{ADEA47F7-54C5-4E5E-B945-7AD9CF77D696}"/>
              </a:ext>
            </a:extLst>
          </p:cNvPr>
          <p:cNvSpPr>
            <a:spLocks noGrp="1"/>
          </p:cNvSpPr>
          <p:nvPr>
            <p:ph type="sldNum" sz="quarter" idx="12"/>
          </p:nvPr>
        </p:nvSpPr>
        <p:spPr/>
        <p:txBody>
          <a:bodyPr/>
          <a:lstStyle/>
          <a:p>
            <a:fld id="{D4078CA2-75EA-4F42-B0AF-FB0975373545}" type="slidenum">
              <a:rPr lang="en-US" altLang="en-US" smtClean="0"/>
              <a:pPr/>
              <a:t>5</a:t>
            </a:fld>
            <a:endParaRPr lang="en-US" altLang="en-US" dirty="0"/>
          </a:p>
        </p:txBody>
      </p:sp>
      <p:sp>
        <p:nvSpPr>
          <p:cNvPr id="6" name="Title 1">
            <a:extLst>
              <a:ext uri="{FF2B5EF4-FFF2-40B4-BE49-F238E27FC236}">
                <a16:creationId xmlns:a16="http://schemas.microsoft.com/office/drawing/2014/main" id="{C97E5BA9-2F85-4986-B858-DC5F6682A50B}"/>
              </a:ext>
            </a:extLst>
          </p:cNvPr>
          <p:cNvSpPr>
            <a:spLocks noGrp="1"/>
          </p:cNvSpPr>
          <p:nvPr>
            <p:ph type="title"/>
          </p:nvPr>
        </p:nvSpPr>
        <p:spPr>
          <a:xfrm>
            <a:off x="228600" y="465691"/>
            <a:ext cx="8686800" cy="427877"/>
          </a:xfrm>
        </p:spPr>
        <p:txBody>
          <a:bodyPr/>
          <a:lstStyle/>
          <a:p>
            <a:r>
              <a:rPr lang="en-US" dirty="0"/>
              <a:t>121.05 L2 System Requirements</a:t>
            </a:r>
          </a:p>
        </p:txBody>
      </p:sp>
      <p:sp>
        <p:nvSpPr>
          <p:cNvPr id="7" name="Content Placeholder 2">
            <a:extLst>
              <a:ext uri="{FF2B5EF4-FFF2-40B4-BE49-F238E27FC236}">
                <a16:creationId xmlns:a16="http://schemas.microsoft.com/office/drawing/2014/main" id="{A86B229C-36CD-495F-9C8A-C909F37D2C8C}"/>
              </a:ext>
            </a:extLst>
          </p:cNvPr>
          <p:cNvSpPr>
            <a:spLocks noGrp="1"/>
          </p:cNvSpPr>
          <p:nvPr>
            <p:ph idx="1"/>
          </p:nvPr>
        </p:nvSpPr>
        <p:spPr>
          <a:xfrm>
            <a:off x="228600" y="1139687"/>
            <a:ext cx="8915400" cy="4891226"/>
          </a:xfrm>
        </p:spPr>
        <p:txBody>
          <a:bodyPr/>
          <a:lstStyle/>
          <a:p>
            <a:r>
              <a:rPr lang="en-US" dirty="0"/>
              <a:t>Necessary to achieve 2 Objective Key Performance Parameters (2,3).</a:t>
            </a:r>
          </a:p>
          <a:p>
            <a:endParaRPr lang="en-US" dirty="0"/>
          </a:p>
          <a:p>
            <a:endParaRPr lang="en-US" dirty="0"/>
          </a:p>
          <a:p>
            <a:endParaRPr lang="en-US" dirty="0"/>
          </a:p>
          <a:p>
            <a:pPr lvl="1"/>
            <a:endParaRPr lang="en-US" dirty="0"/>
          </a:p>
        </p:txBody>
      </p:sp>
      <p:graphicFrame>
        <p:nvGraphicFramePr>
          <p:cNvPr id="2" name="Table 1">
            <a:extLst>
              <a:ext uri="{FF2B5EF4-FFF2-40B4-BE49-F238E27FC236}">
                <a16:creationId xmlns:a16="http://schemas.microsoft.com/office/drawing/2014/main" id="{8BD53B5B-BC38-445B-997A-B65E723E5774}"/>
              </a:ext>
            </a:extLst>
          </p:cNvPr>
          <p:cNvGraphicFramePr>
            <a:graphicFrameLocks noGrp="1"/>
          </p:cNvGraphicFramePr>
          <p:nvPr>
            <p:extLst>
              <p:ext uri="{D42A27DB-BD31-4B8C-83A1-F6EECF244321}">
                <p14:modId xmlns:p14="http://schemas.microsoft.com/office/powerpoint/2010/main" val="403151596"/>
              </p:ext>
            </p:extLst>
          </p:nvPr>
        </p:nvGraphicFramePr>
        <p:xfrm>
          <a:off x="579852" y="2445117"/>
          <a:ext cx="8170793" cy="3542726"/>
        </p:xfrm>
        <a:graphic>
          <a:graphicData uri="http://schemas.openxmlformats.org/drawingml/2006/table">
            <a:tbl>
              <a:tblPr firstRow="1" firstCol="1" bandRow="1">
                <a:tableStyleId>{5C22544A-7EE6-4342-B048-85BDC9FD1C3A}</a:tableStyleId>
              </a:tblPr>
              <a:tblGrid>
                <a:gridCol w="162560">
                  <a:extLst>
                    <a:ext uri="{9D8B030D-6E8A-4147-A177-3AD203B41FA5}">
                      <a16:colId xmlns:a16="http://schemas.microsoft.com/office/drawing/2014/main" val="947416313"/>
                    </a:ext>
                  </a:extLst>
                </a:gridCol>
                <a:gridCol w="1761228">
                  <a:extLst>
                    <a:ext uri="{9D8B030D-6E8A-4147-A177-3AD203B41FA5}">
                      <a16:colId xmlns:a16="http://schemas.microsoft.com/office/drawing/2014/main" val="2865697973"/>
                    </a:ext>
                  </a:extLst>
                </a:gridCol>
                <a:gridCol w="3354849">
                  <a:extLst>
                    <a:ext uri="{9D8B030D-6E8A-4147-A177-3AD203B41FA5}">
                      <a16:colId xmlns:a16="http://schemas.microsoft.com/office/drawing/2014/main" val="3942793136"/>
                    </a:ext>
                  </a:extLst>
                </a:gridCol>
                <a:gridCol w="2892156">
                  <a:extLst>
                    <a:ext uri="{9D8B030D-6E8A-4147-A177-3AD203B41FA5}">
                      <a16:colId xmlns:a16="http://schemas.microsoft.com/office/drawing/2014/main" val="388337573"/>
                    </a:ext>
                  </a:extLst>
                </a:gridCol>
              </a:tblGrid>
              <a:tr h="260976">
                <a:tc>
                  <a:txBody>
                    <a:bodyPr/>
                    <a:lstStyle/>
                    <a:p>
                      <a:pPr marL="0" marR="0" indent="-2540" algn="ctr">
                        <a:spcBef>
                          <a:spcPts val="0"/>
                        </a:spcBef>
                        <a:spcAft>
                          <a:spcPts val="600"/>
                        </a:spcAft>
                      </a:pPr>
                      <a:r>
                        <a:rPr lang="en-US" sz="1000" dirty="0">
                          <a:effectLst/>
                        </a:rPr>
                        <a:t>#</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2540" algn="ctr">
                        <a:spcBef>
                          <a:spcPts val="0"/>
                        </a:spcBef>
                        <a:spcAft>
                          <a:spcPts val="600"/>
                        </a:spcAft>
                      </a:pPr>
                      <a:r>
                        <a:rPr lang="en-US" sz="1400" dirty="0">
                          <a:effectLst/>
                        </a:rPr>
                        <a:t>Description of Scope</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400" dirty="0">
                          <a:effectLst/>
                        </a:rPr>
                        <a:t>Threshold KPP</a:t>
                      </a:r>
                      <a:endParaRPr lang="en-US" sz="1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400" dirty="0">
                          <a:effectLst/>
                        </a:rPr>
                        <a:t>Objective KPP</a:t>
                      </a:r>
                      <a:endParaRPr lang="en-US" sz="1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615625542"/>
                  </a:ext>
                </a:extLst>
              </a:tr>
              <a:tr h="765137">
                <a:tc>
                  <a:txBody>
                    <a:bodyPr/>
                    <a:lstStyle/>
                    <a:p>
                      <a:pPr marL="0" marR="0" algn="ctr">
                        <a:spcBef>
                          <a:spcPts val="0"/>
                        </a:spcBef>
                        <a:spcAft>
                          <a:spcPts val="600"/>
                        </a:spcAft>
                      </a:pPr>
                      <a:r>
                        <a:rPr lang="en-US" sz="1000" dirty="0">
                          <a:effectLst/>
                        </a:rPr>
                        <a:t>1</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600"/>
                        </a:spcAft>
                      </a:pPr>
                      <a:r>
                        <a:rPr lang="en-US" sz="1400" b="1" dirty="0">
                          <a:effectLst/>
                        </a:rPr>
                        <a:t>SRF Linac Beam Energy</a:t>
                      </a:r>
                      <a:endParaRPr lang="en-US" sz="14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l">
                        <a:spcBef>
                          <a:spcPts val="0"/>
                        </a:spcBef>
                        <a:spcAft>
                          <a:spcPts val="600"/>
                        </a:spcAft>
                      </a:pPr>
                      <a:r>
                        <a:rPr lang="en-US" sz="1400" strike="noStrike" dirty="0">
                          <a:effectLst/>
                        </a:rPr>
                        <a:t>6</a:t>
                      </a:r>
                      <a:r>
                        <a:rPr lang="en-US" sz="1400" dirty="0">
                          <a:effectLst/>
                        </a:rPr>
                        <a:t>00  MeV</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lvl="0" indent="0" algn="l" defTabSz="457200" rtl="0" eaLnBrk="1" fontAlgn="auto" latinLnBrk="0" hangingPunct="1">
                        <a:lnSpc>
                          <a:spcPct val="100000"/>
                        </a:lnSpc>
                        <a:spcBef>
                          <a:spcPts val="0"/>
                        </a:spcBef>
                        <a:spcAft>
                          <a:spcPts val="600"/>
                        </a:spcAft>
                        <a:buClrTx/>
                        <a:buSzTx/>
                        <a:buFontTx/>
                        <a:buNone/>
                        <a:tabLst>
                          <a:tab pos="2290763" algn="l"/>
                        </a:tabLst>
                        <a:defRPr/>
                      </a:pPr>
                      <a:r>
                        <a:rPr lang="en-US" sz="1400" dirty="0">
                          <a:effectLst/>
                        </a:rPr>
                        <a:t>800  MeV</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217815053"/>
                  </a:ext>
                </a:extLst>
              </a:tr>
              <a:tr h="656707">
                <a:tc>
                  <a:txBody>
                    <a:bodyPr/>
                    <a:lstStyle/>
                    <a:p>
                      <a:pPr marL="0" marR="0" algn="ctr" defTabSz="457200" rtl="0" eaLnBrk="1" latinLnBrk="0" hangingPunct="1">
                        <a:spcBef>
                          <a:spcPts val="0"/>
                        </a:spcBef>
                        <a:spcAft>
                          <a:spcPts val="600"/>
                        </a:spcAft>
                      </a:pPr>
                      <a:r>
                        <a:rPr lang="en-US" sz="1000" kern="1200" dirty="0">
                          <a:effectLst/>
                        </a:rPr>
                        <a:t>2</a:t>
                      </a:r>
                      <a:endParaRPr lang="en-US" sz="1000" b="1" kern="1200" dirty="0">
                        <a:solidFill>
                          <a:schemeClr val="lt1"/>
                        </a:solidFill>
                        <a:effectLst/>
                        <a:latin typeface="+mn-lt"/>
                        <a:ea typeface="+mn-ea"/>
                        <a:cs typeface="+mn-cs"/>
                      </a:endParaRPr>
                    </a:p>
                  </a:txBody>
                  <a:tcPr marL="68580" marR="68580" marT="0" marB="0" anchor="ctr"/>
                </a:tc>
                <a:tc>
                  <a:txBody>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lang="en-US" sz="1400" b="1" dirty="0">
                          <a:effectLst/>
                        </a:rPr>
                        <a:t>Linac Beam</a:t>
                      </a:r>
                      <a:endParaRPr lang="en-US" sz="1400" b="1" kern="1200" dirty="0">
                        <a:solidFill>
                          <a:schemeClr val="dk1"/>
                        </a:solidFill>
                        <a:effectLst/>
                        <a:latin typeface="+mn-lt"/>
                        <a:ea typeface="+mn-ea"/>
                        <a:cs typeface="+mn-cs"/>
                      </a:endParaRPr>
                    </a:p>
                  </a:txBody>
                  <a:tcPr marL="68580" marR="68580" marT="0" marB="0" anchor="ctr"/>
                </a:tc>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US" sz="1400" kern="1200" dirty="0">
                          <a:effectLst/>
                        </a:rPr>
                        <a:t>Beam delivered to the Beamline Dump</a:t>
                      </a:r>
                      <a:endParaRPr lang="en-US" sz="1400" kern="1200" dirty="0">
                        <a:solidFill>
                          <a:schemeClr val="dk1"/>
                        </a:solidFill>
                        <a:effectLst/>
                        <a:latin typeface="+mn-lt"/>
                        <a:ea typeface="+mn-ea"/>
                        <a:cs typeface="+mn-cs"/>
                      </a:endParaRPr>
                    </a:p>
                  </a:txBody>
                  <a:tcPr marL="68580" marR="68580" marT="0" marB="0" anchor="ctr"/>
                </a:tc>
                <a:tc>
                  <a:txBody>
                    <a:bodyPr/>
                    <a:lstStyle/>
                    <a:p>
                      <a:pPr marL="0" marR="0" lvl="0" indent="0" algn="l" defTabSz="457200" rtl="0" eaLnBrk="1" fontAlgn="auto" latinLnBrk="0" hangingPunct="1">
                        <a:lnSpc>
                          <a:spcPct val="100000"/>
                        </a:lnSpc>
                        <a:spcBef>
                          <a:spcPts val="0"/>
                        </a:spcBef>
                        <a:spcAft>
                          <a:spcPts val="600"/>
                        </a:spcAft>
                        <a:buClrTx/>
                        <a:buSzTx/>
                        <a:buFontTx/>
                        <a:buNone/>
                        <a:tabLst>
                          <a:tab pos="2290763" algn="l"/>
                        </a:tabLst>
                        <a:defRPr/>
                      </a:pPr>
                      <a:r>
                        <a:rPr lang="en-US" sz="1400" kern="1200" dirty="0">
                          <a:effectLst/>
                        </a:rPr>
                        <a:t>5.4</a:t>
                      </a:r>
                      <a:r>
                        <a:rPr lang="en-US" sz="1400" dirty="0">
                          <a:effectLst/>
                        </a:rPr>
                        <a:t>E12 particles</a:t>
                      </a:r>
                      <a:r>
                        <a:rPr lang="en-US" sz="1400" kern="1200" dirty="0">
                          <a:effectLst/>
                        </a:rPr>
                        <a:t> per pulse (H-) </a:t>
                      </a:r>
                      <a:r>
                        <a:rPr lang="en-US" sz="1400" dirty="0">
                          <a:effectLst/>
                        </a:rPr>
                        <a:t>at 20 Hz</a:t>
                      </a:r>
                      <a:r>
                        <a:rPr lang="en-US" sz="1400" kern="1200" dirty="0">
                          <a:effectLst/>
                        </a:rPr>
                        <a:t> beam delivered to the Beamline Dump</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74755751"/>
                  </a:ext>
                </a:extLst>
              </a:tr>
              <a:tr h="908935">
                <a:tc>
                  <a:txBody>
                    <a:bodyPr/>
                    <a:lstStyle/>
                    <a:p>
                      <a:pPr marL="0" marR="0" algn="ctr" defTabSz="457200" rtl="0" eaLnBrk="1" latinLnBrk="0" hangingPunct="1">
                        <a:spcBef>
                          <a:spcPts val="0"/>
                        </a:spcBef>
                        <a:spcAft>
                          <a:spcPts val="600"/>
                        </a:spcAft>
                      </a:pPr>
                      <a:r>
                        <a:rPr lang="en-US" sz="1000" kern="1200" dirty="0">
                          <a:effectLst/>
                        </a:rPr>
                        <a:t>3</a:t>
                      </a:r>
                      <a:endParaRPr lang="en-US" sz="1000" b="1" kern="1200" dirty="0">
                        <a:solidFill>
                          <a:schemeClr val="lt1"/>
                        </a:solidFill>
                        <a:effectLst/>
                        <a:latin typeface="+mn-lt"/>
                        <a:ea typeface="+mn-ea"/>
                        <a:cs typeface="+mn-cs"/>
                      </a:endParaRPr>
                    </a:p>
                  </a:txBody>
                  <a:tcPr marL="68580" marR="68580" marT="0" marB="0" anchor="ctr"/>
                </a:tc>
                <a:tc>
                  <a:txBody>
                    <a:bodyPr/>
                    <a:lstStyle/>
                    <a:p>
                      <a:pPr marL="0" marR="0" algn="ctr">
                        <a:spcBef>
                          <a:spcPts val="0"/>
                        </a:spcBef>
                        <a:spcAft>
                          <a:spcPts val="600"/>
                        </a:spcAft>
                      </a:pPr>
                      <a:r>
                        <a:rPr lang="en-US" sz="1400" b="1" dirty="0">
                          <a:effectLst/>
                        </a:rPr>
                        <a:t>Booster/Recycler/Main Injector upgrades</a:t>
                      </a:r>
                      <a:endParaRPr lang="en-US" sz="14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l">
                        <a:spcBef>
                          <a:spcPts val="0"/>
                        </a:spcBef>
                        <a:spcAft>
                          <a:spcPts val="600"/>
                        </a:spcAft>
                      </a:pPr>
                      <a:r>
                        <a:rPr lang="en-US" sz="1400" kern="1200" dirty="0">
                          <a:effectLst/>
                        </a:rPr>
                        <a:t>Booster injection region, Recycler RF upgrades, and Main Injector RF upgrades, hardware installed and tested without beam in respective machines. </a:t>
                      </a:r>
                      <a:endParaRPr lang="en-US" sz="1400" kern="1200" dirty="0">
                        <a:solidFill>
                          <a:schemeClr val="dk1"/>
                        </a:solidFill>
                        <a:effectLst/>
                        <a:latin typeface="+mn-lt"/>
                        <a:ea typeface="+mn-ea"/>
                        <a:cs typeface="+mn-cs"/>
                      </a:endParaRPr>
                    </a:p>
                  </a:txBody>
                  <a:tcPr marL="68580" marR="68580" marT="0" marB="0" anchor="ctr"/>
                </a:tc>
                <a:tc>
                  <a:txBody>
                    <a:bodyPr/>
                    <a:lstStyle/>
                    <a:p>
                      <a:pPr marL="0" marR="0" algn="l">
                        <a:spcBef>
                          <a:spcPts val="0"/>
                        </a:spcBef>
                        <a:spcAft>
                          <a:spcPts val="600"/>
                        </a:spcAft>
                      </a:pPr>
                      <a:r>
                        <a:rPr lang="en-US" sz="1400" kern="1200" dirty="0">
                          <a:effectLst/>
                        </a:rPr>
                        <a:t>Linac beam injected and circulated in the Booster </a:t>
                      </a:r>
                      <a:endParaRPr lang="en-US" sz="14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283926576"/>
                  </a:ext>
                </a:extLst>
              </a:tr>
              <a:tr h="950971">
                <a:tc>
                  <a:txBody>
                    <a:bodyPr/>
                    <a:lstStyle/>
                    <a:p>
                      <a:pPr marL="0" marR="0" algn="ctr" defTabSz="457200" rtl="0" eaLnBrk="1" latinLnBrk="0" hangingPunct="1">
                        <a:spcBef>
                          <a:spcPts val="0"/>
                        </a:spcBef>
                        <a:spcAft>
                          <a:spcPts val="600"/>
                        </a:spcAft>
                      </a:pPr>
                      <a:r>
                        <a:rPr lang="en-US" sz="1000" kern="1200" dirty="0">
                          <a:effectLst/>
                        </a:rPr>
                        <a:t>4</a:t>
                      </a:r>
                      <a:endParaRPr lang="en-US" sz="1000" b="1" kern="1200" dirty="0">
                        <a:solidFill>
                          <a:schemeClr val="lt1"/>
                        </a:solidFill>
                        <a:effectLst/>
                        <a:latin typeface="+mn-lt"/>
                        <a:ea typeface="+mn-ea"/>
                        <a:cs typeface="+mn-cs"/>
                      </a:endParaRPr>
                    </a:p>
                  </a:txBody>
                  <a:tcPr marL="68580" marR="68580" marT="0" marB="0" anchor="ctr"/>
                </a:tc>
                <a:tc>
                  <a:txBody>
                    <a:bodyPr/>
                    <a:lstStyle/>
                    <a:p>
                      <a:pPr marL="0" marR="0" algn="ctr" defTabSz="457200" rtl="0" eaLnBrk="1" latinLnBrk="0" hangingPunct="1">
                        <a:spcBef>
                          <a:spcPts val="0"/>
                        </a:spcBef>
                        <a:spcAft>
                          <a:spcPts val="600"/>
                        </a:spcAft>
                      </a:pPr>
                      <a:r>
                        <a:rPr lang="en-US" sz="1400" b="1" kern="1200" dirty="0">
                          <a:effectLst/>
                        </a:rPr>
                        <a:t>Cryogenic Infrastructure</a:t>
                      </a:r>
                      <a:endParaRPr lang="en-US" sz="1400" b="1" kern="1200" dirty="0">
                        <a:solidFill>
                          <a:schemeClr val="dk1"/>
                        </a:solidFill>
                        <a:effectLst/>
                        <a:latin typeface="+mn-lt"/>
                        <a:ea typeface="+mn-ea"/>
                        <a:cs typeface="+mn-cs"/>
                      </a:endParaRPr>
                    </a:p>
                  </a:txBody>
                  <a:tcPr marL="68580" marR="68580" marT="0" marB="0" anchor="ctr"/>
                </a:tc>
                <a:tc>
                  <a:txBody>
                    <a:bodyPr/>
                    <a:lstStyle/>
                    <a:p>
                      <a:pPr marL="0" marR="0" algn="l" defTabSz="457200" rtl="0" eaLnBrk="1" latinLnBrk="0" hangingPunct="1">
                        <a:spcBef>
                          <a:spcPts val="0"/>
                        </a:spcBef>
                        <a:spcAft>
                          <a:spcPts val="600"/>
                        </a:spcAft>
                      </a:pPr>
                      <a:r>
                        <a:rPr lang="en-US" sz="1400" kern="1200" dirty="0">
                          <a:effectLst/>
                        </a:rPr>
                        <a:t>Cryogenic plant and associated distribution system are installed and capable to support cavities operation at 2 K</a:t>
                      </a:r>
                      <a:endParaRPr lang="en-US" sz="1400" kern="1200" dirty="0">
                        <a:solidFill>
                          <a:schemeClr val="dk1"/>
                        </a:solidFill>
                        <a:effectLst/>
                        <a:latin typeface="+mn-lt"/>
                        <a:ea typeface="+mn-ea"/>
                        <a:cs typeface="+mn-cs"/>
                      </a:endParaRPr>
                    </a:p>
                  </a:txBody>
                  <a:tcPr marL="68580" marR="68580" marT="0" marB="0" anchor="ctr"/>
                </a:tc>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US" sz="1400" kern="1200" dirty="0">
                          <a:effectLst/>
                        </a:rPr>
                        <a:t>Cryogenic system installed and is capable to support Linac operation in the CW mode </a:t>
                      </a:r>
                    </a:p>
                    <a:p>
                      <a:pPr marL="0" marR="0" lvl="0" indent="0" algn="l" defTabSz="457200" rtl="0" eaLnBrk="1" fontAlgn="auto" latinLnBrk="0" hangingPunct="1">
                        <a:lnSpc>
                          <a:spcPct val="100000"/>
                        </a:lnSpc>
                        <a:spcBef>
                          <a:spcPts val="0"/>
                        </a:spcBef>
                        <a:spcAft>
                          <a:spcPts val="600"/>
                        </a:spcAft>
                        <a:buClrTx/>
                        <a:buSzTx/>
                        <a:buFontTx/>
                        <a:buNone/>
                        <a:tabLst/>
                        <a:defRPr/>
                      </a:pPr>
                      <a:endParaRPr lang="en-US" sz="14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164365981"/>
                  </a:ext>
                </a:extLst>
              </a:tr>
            </a:tbl>
          </a:graphicData>
        </a:graphic>
      </p:graphicFrame>
      <p:sp>
        <p:nvSpPr>
          <p:cNvPr id="9" name="Rectangle 8">
            <a:extLst>
              <a:ext uri="{FF2B5EF4-FFF2-40B4-BE49-F238E27FC236}">
                <a16:creationId xmlns:a16="http://schemas.microsoft.com/office/drawing/2014/main" id="{375226E8-47FD-4F76-B13D-10167BCAA3AD}"/>
              </a:ext>
            </a:extLst>
          </p:cNvPr>
          <p:cNvSpPr/>
          <p:nvPr/>
        </p:nvSpPr>
        <p:spPr>
          <a:xfrm>
            <a:off x="579852" y="3429000"/>
            <a:ext cx="8170793" cy="1659835"/>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12C009E9-6875-4CD9-A908-7B27AAB57B1E}"/>
              </a:ext>
            </a:extLst>
          </p:cNvPr>
          <p:cNvSpPr>
            <a:spLocks noGrp="1"/>
          </p:cNvSpPr>
          <p:nvPr>
            <p:ph type="ftr" sz="quarter" idx="11"/>
          </p:nvPr>
        </p:nvSpPr>
        <p:spPr/>
        <p:txBody>
          <a:bodyPr/>
          <a:lstStyle/>
          <a:p>
            <a:pPr>
              <a:defRPr/>
            </a:pPr>
            <a:r>
              <a:rPr lang="en-US" b="1"/>
              <a:t>I. Kourbanis| BTLBA Beam Absorbers PDR review</a:t>
            </a:r>
            <a:endParaRPr lang="en-US" b="1" dirty="0"/>
          </a:p>
        </p:txBody>
      </p:sp>
    </p:spTree>
    <p:extLst>
      <p:ext uri="{BB962C8B-B14F-4D97-AF65-F5344CB8AC3E}">
        <p14:creationId xmlns:p14="http://schemas.microsoft.com/office/powerpoint/2010/main" val="2424072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E5944-1899-4184-8ED6-6C55161FA933}"/>
              </a:ext>
            </a:extLst>
          </p:cNvPr>
          <p:cNvSpPr>
            <a:spLocks noGrp="1"/>
          </p:cNvSpPr>
          <p:nvPr>
            <p:ph type="title"/>
          </p:nvPr>
        </p:nvSpPr>
        <p:spPr/>
        <p:txBody>
          <a:bodyPr/>
          <a:lstStyle/>
          <a:p>
            <a:r>
              <a:rPr lang="en-US" dirty="0"/>
              <a:t>Organization</a:t>
            </a:r>
          </a:p>
        </p:txBody>
      </p:sp>
      <p:sp>
        <p:nvSpPr>
          <p:cNvPr id="3" name="Content Placeholder 2">
            <a:extLst>
              <a:ext uri="{FF2B5EF4-FFF2-40B4-BE49-F238E27FC236}">
                <a16:creationId xmlns:a16="http://schemas.microsoft.com/office/drawing/2014/main" id="{A7826D0E-13D6-44A6-AEEF-10086676AE7A}"/>
              </a:ext>
            </a:extLst>
          </p:cNvPr>
          <p:cNvSpPr>
            <a:spLocks noGrp="1"/>
          </p:cNvSpPr>
          <p:nvPr>
            <p:ph idx="1"/>
          </p:nvPr>
        </p:nvSpPr>
        <p:spPr>
          <a:xfrm>
            <a:off x="228600" y="5789613"/>
            <a:ext cx="8672513" cy="241300"/>
          </a:xfrm>
        </p:spPr>
        <p:txBody>
          <a:bodyPr>
            <a:normAutofit fontScale="77500" lnSpcReduction="20000"/>
          </a:bodyPr>
          <a:lstStyle/>
          <a:p>
            <a:endParaRPr lang="en-US" dirty="0">
              <a:solidFill>
                <a:srgbClr val="FF0000"/>
              </a:solidFill>
            </a:endParaRPr>
          </a:p>
          <a:p>
            <a:endParaRPr lang="en-US" dirty="0"/>
          </a:p>
        </p:txBody>
      </p:sp>
      <p:sp>
        <p:nvSpPr>
          <p:cNvPr id="4" name="Date Placeholder 3">
            <a:extLst>
              <a:ext uri="{FF2B5EF4-FFF2-40B4-BE49-F238E27FC236}">
                <a16:creationId xmlns:a16="http://schemas.microsoft.com/office/drawing/2014/main" id="{9FDEE7B4-7766-4172-8CC8-0143FC7827E2}"/>
              </a:ext>
            </a:extLst>
          </p:cNvPr>
          <p:cNvSpPr>
            <a:spLocks noGrp="1"/>
          </p:cNvSpPr>
          <p:nvPr>
            <p:ph type="dt" sz="half" idx="10"/>
          </p:nvPr>
        </p:nvSpPr>
        <p:spPr/>
        <p:txBody>
          <a:bodyPr/>
          <a:lstStyle/>
          <a:p>
            <a:r>
              <a:rPr lang="en-US" altLang="en-US"/>
              <a:t>3/19/2019</a:t>
            </a:r>
            <a:endParaRPr lang="en-US" altLang="en-US" dirty="0"/>
          </a:p>
        </p:txBody>
      </p:sp>
      <p:sp>
        <p:nvSpPr>
          <p:cNvPr id="5" name="Slide Number Placeholder 4">
            <a:extLst>
              <a:ext uri="{FF2B5EF4-FFF2-40B4-BE49-F238E27FC236}">
                <a16:creationId xmlns:a16="http://schemas.microsoft.com/office/drawing/2014/main" id="{42627EE5-9B02-4B01-844D-E66BCD5D2B6E}"/>
              </a:ext>
            </a:extLst>
          </p:cNvPr>
          <p:cNvSpPr>
            <a:spLocks noGrp="1"/>
          </p:cNvSpPr>
          <p:nvPr>
            <p:ph type="sldNum" sz="quarter" idx="12"/>
          </p:nvPr>
        </p:nvSpPr>
        <p:spPr/>
        <p:txBody>
          <a:bodyPr/>
          <a:lstStyle/>
          <a:p>
            <a:fld id="{D4078CA2-75EA-4F42-B0AF-FB0975373545}" type="slidenum">
              <a:rPr lang="en-US" altLang="en-US" smtClean="0"/>
              <a:pPr/>
              <a:t>6</a:t>
            </a:fld>
            <a:endParaRPr lang="en-US" altLang="en-US" dirty="0"/>
          </a:p>
        </p:txBody>
      </p:sp>
      <p:sp>
        <p:nvSpPr>
          <p:cNvPr id="6" name="Text Box 1760">
            <a:extLst>
              <a:ext uri="{FF2B5EF4-FFF2-40B4-BE49-F238E27FC236}">
                <a16:creationId xmlns:a16="http://schemas.microsoft.com/office/drawing/2014/main" id="{11DC8BE4-7059-445F-BF7F-D9D322AA83BB}"/>
              </a:ext>
            </a:extLst>
          </p:cNvPr>
          <p:cNvSpPr txBox="1">
            <a:spLocks noChangeArrowheads="1"/>
          </p:cNvSpPr>
          <p:nvPr/>
        </p:nvSpPr>
        <p:spPr bwMode="auto">
          <a:xfrm>
            <a:off x="3842141" y="3830752"/>
            <a:ext cx="1638634" cy="51927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p>
            <a:pPr marL="0" marR="0" algn="ctr">
              <a:spcBef>
                <a:spcPts val="300"/>
              </a:spcBef>
              <a:spcAft>
                <a:spcPts val="0"/>
              </a:spcAft>
            </a:pPr>
            <a:r>
              <a:rPr lang="en-US" sz="900" dirty="0">
                <a:effectLst/>
                <a:latin typeface="Helvetica" panose="020B0604020202020204" pitchFamily="34" charset="0"/>
                <a:ea typeface="Helvetica" charset="0"/>
                <a:cs typeface="Helvetica" panose="020B0604020202020204" pitchFamily="34" charset="0"/>
              </a:rPr>
              <a:t>WBS 121.05.04</a:t>
            </a:r>
          </a:p>
          <a:p>
            <a:pPr marL="0" marR="0" algn="ctr">
              <a:spcBef>
                <a:spcPts val="300"/>
              </a:spcBef>
              <a:spcAft>
                <a:spcPts val="0"/>
              </a:spcAft>
            </a:pPr>
            <a:r>
              <a:rPr lang="en-US" sz="900" dirty="0">
                <a:effectLst/>
                <a:latin typeface="Helvetica" panose="020B0604020202020204" pitchFamily="34" charset="0"/>
                <a:ea typeface="Helvetica" charset="0"/>
                <a:cs typeface="Helvetica" panose="020B0604020202020204" pitchFamily="34" charset="0"/>
              </a:rPr>
              <a:t>Booster</a:t>
            </a:r>
          </a:p>
          <a:p>
            <a:pPr marL="0" marR="0" algn="ctr">
              <a:spcBef>
                <a:spcPts val="300"/>
              </a:spcBef>
              <a:spcAft>
                <a:spcPts val="0"/>
              </a:spcAft>
            </a:pPr>
            <a:r>
              <a:rPr lang="en-US" sz="900" b="1" dirty="0">
                <a:latin typeface="Helvetica" panose="020B0604020202020204" pitchFamily="34" charset="0"/>
                <a:ea typeface="Helvetica" charset="0"/>
                <a:cs typeface="Helvetica" panose="020B0604020202020204" pitchFamily="34" charset="0"/>
              </a:rPr>
              <a:t>D. Johnson</a:t>
            </a:r>
            <a:endParaRPr lang="en-US" sz="900" b="1" dirty="0">
              <a:effectLst/>
              <a:latin typeface="Helvetica" panose="020B0604020202020204" pitchFamily="34" charset="0"/>
              <a:ea typeface="Helvetica" charset="0"/>
              <a:cs typeface="Helvetica" panose="020B0604020202020204" pitchFamily="34" charset="0"/>
            </a:endParaRPr>
          </a:p>
        </p:txBody>
      </p:sp>
      <p:sp>
        <p:nvSpPr>
          <p:cNvPr id="7" name="Text Box 1760">
            <a:extLst>
              <a:ext uri="{FF2B5EF4-FFF2-40B4-BE49-F238E27FC236}">
                <a16:creationId xmlns:a16="http://schemas.microsoft.com/office/drawing/2014/main" id="{F50FAD86-5F0C-4043-B907-93F38FCC225A}"/>
              </a:ext>
            </a:extLst>
          </p:cNvPr>
          <p:cNvSpPr txBox="1">
            <a:spLocks noChangeArrowheads="1"/>
          </p:cNvSpPr>
          <p:nvPr/>
        </p:nvSpPr>
        <p:spPr bwMode="auto">
          <a:xfrm>
            <a:off x="3844555" y="4454144"/>
            <a:ext cx="1636218" cy="5606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p>
            <a:pPr marL="0" marR="0" algn="ctr">
              <a:spcBef>
                <a:spcPts val="300"/>
              </a:spcBef>
              <a:spcAft>
                <a:spcPts val="0"/>
              </a:spcAft>
            </a:pPr>
            <a:r>
              <a:rPr lang="en-US" sz="900" dirty="0">
                <a:effectLst/>
                <a:latin typeface="Helvetica" panose="020B0604020202020204" pitchFamily="34" charset="0"/>
                <a:ea typeface="Helvetica" charset="0"/>
                <a:cs typeface="Helvetica" panose="020B0604020202020204" pitchFamily="34" charset="0"/>
              </a:rPr>
              <a:t>WBS 121.05.05</a:t>
            </a:r>
          </a:p>
          <a:p>
            <a:pPr marL="0" marR="0" algn="ctr">
              <a:spcBef>
                <a:spcPts val="300"/>
              </a:spcBef>
              <a:spcAft>
                <a:spcPts val="0"/>
              </a:spcAft>
            </a:pPr>
            <a:r>
              <a:rPr lang="en-US" sz="900" dirty="0">
                <a:effectLst/>
                <a:latin typeface="Helvetica" panose="020B0604020202020204" pitchFamily="34" charset="0"/>
                <a:ea typeface="Helvetica" charset="0"/>
                <a:cs typeface="Helvetica" panose="020B0604020202020204" pitchFamily="34" charset="0"/>
              </a:rPr>
              <a:t>MI/RR</a:t>
            </a:r>
          </a:p>
          <a:p>
            <a:pPr marL="0" marR="0" algn="ctr">
              <a:spcBef>
                <a:spcPts val="300"/>
              </a:spcBef>
              <a:spcAft>
                <a:spcPts val="0"/>
              </a:spcAft>
            </a:pPr>
            <a:r>
              <a:rPr lang="en-US" sz="900" b="1" dirty="0">
                <a:latin typeface="Helvetica" panose="020B0604020202020204" pitchFamily="34" charset="0"/>
                <a:ea typeface="Helvetica" charset="0"/>
                <a:cs typeface="Helvetica" panose="020B0604020202020204" pitchFamily="34" charset="0"/>
              </a:rPr>
              <a:t>J. </a:t>
            </a:r>
            <a:r>
              <a:rPr lang="en-US" sz="900" b="1" dirty="0" err="1">
                <a:latin typeface="Helvetica" panose="020B0604020202020204" pitchFamily="34" charset="0"/>
                <a:ea typeface="Helvetica" charset="0"/>
                <a:cs typeface="Helvetica" panose="020B0604020202020204" pitchFamily="34" charset="0"/>
              </a:rPr>
              <a:t>Dey</a:t>
            </a:r>
            <a:endParaRPr lang="en-US" sz="900" b="1" dirty="0">
              <a:effectLst/>
              <a:latin typeface="Helvetica" panose="020B0604020202020204" pitchFamily="34" charset="0"/>
              <a:ea typeface="Helvetica" charset="0"/>
              <a:cs typeface="Helvetica" panose="020B0604020202020204" pitchFamily="34" charset="0"/>
            </a:endParaRPr>
          </a:p>
        </p:txBody>
      </p:sp>
      <p:sp>
        <p:nvSpPr>
          <p:cNvPr id="8" name="Text Box 1873">
            <a:extLst>
              <a:ext uri="{FF2B5EF4-FFF2-40B4-BE49-F238E27FC236}">
                <a16:creationId xmlns:a16="http://schemas.microsoft.com/office/drawing/2014/main" id="{6D9C202C-D6B5-453F-8FEC-DAEF3D85035F}"/>
              </a:ext>
            </a:extLst>
          </p:cNvPr>
          <p:cNvSpPr txBox="1">
            <a:spLocks noChangeArrowheads="1"/>
          </p:cNvSpPr>
          <p:nvPr/>
        </p:nvSpPr>
        <p:spPr bwMode="auto">
          <a:xfrm>
            <a:off x="3288637" y="701363"/>
            <a:ext cx="2192137" cy="104393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marL="0" marR="0" algn="ctr">
              <a:spcBef>
                <a:spcPts val="0"/>
              </a:spcBef>
              <a:spcAft>
                <a:spcPts val="0"/>
              </a:spcAft>
            </a:pPr>
            <a:r>
              <a:rPr lang="en-US" sz="1200" u="sng" dirty="0">
                <a:latin typeface="Helvetica" panose="020B0604020202020204" pitchFamily="34" charset="0"/>
                <a:ea typeface="Helvetica" charset="0"/>
                <a:cs typeface="Helvetica" panose="020B0604020202020204" pitchFamily="34" charset="0"/>
              </a:rPr>
              <a:t>WBS 121.05</a:t>
            </a:r>
          </a:p>
          <a:p>
            <a:pPr marL="0" marR="0" algn="ctr">
              <a:spcBef>
                <a:spcPts val="0"/>
              </a:spcBef>
              <a:spcAft>
                <a:spcPts val="0"/>
              </a:spcAft>
            </a:pPr>
            <a:r>
              <a:rPr lang="en-US" sz="1200" u="sng" dirty="0">
                <a:latin typeface="Helvetica" panose="020B0604020202020204" pitchFamily="34" charset="0"/>
                <a:ea typeface="Helvetica" charset="0"/>
                <a:cs typeface="Helvetica" panose="020B0604020202020204" pitchFamily="34" charset="0"/>
              </a:rPr>
              <a:t>ACCELERATOR COMPLEX</a:t>
            </a:r>
            <a:r>
              <a:rPr lang="en-US" sz="1200" u="sng" dirty="0">
                <a:effectLst/>
                <a:latin typeface="Helvetica" panose="020B0604020202020204" pitchFamily="34" charset="0"/>
                <a:ea typeface="Helvetica" charset="0"/>
                <a:cs typeface="Helvetica" panose="020B0604020202020204" pitchFamily="34" charset="0"/>
              </a:rPr>
              <a:t> UPGRADES</a:t>
            </a:r>
            <a:endParaRPr lang="en-US" sz="1200" dirty="0">
              <a:effectLst/>
              <a:latin typeface="Helvetica" panose="020B0604020202020204" pitchFamily="34" charset="0"/>
              <a:ea typeface="Helvetica" charset="0"/>
              <a:cs typeface="Helvetica" panose="020B0604020202020204" pitchFamily="34" charset="0"/>
            </a:endParaRPr>
          </a:p>
          <a:p>
            <a:pPr marL="0" marR="0" algn="ctr">
              <a:spcBef>
                <a:spcPts val="0"/>
              </a:spcBef>
              <a:spcAft>
                <a:spcPts val="0"/>
              </a:spcAft>
            </a:pPr>
            <a:r>
              <a:rPr lang="en-US" sz="900" b="1" dirty="0">
                <a:latin typeface="Helvetica" panose="020B0604020202020204" pitchFamily="34" charset="0"/>
                <a:ea typeface="Helvetica" charset="0"/>
                <a:cs typeface="Helvetica" panose="020B0604020202020204" pitchFamily="34" charset="0"/>
              </a:rPr>
              <a:t>I. </a:t>
            </a:r>
            <a:r>
              <a:rPr lang="en-US" sz="900" b="1" dirty="0" err="1">
                <a:latin typeface="Helvetica" panose="020B0604020202020204" pitchFamily="34" charset="0"/>
                <a:ea typeface="Helvetica" charset="0"/>
                <a:cs typeface="Helvetica" panose="020B0604020202020204" pitchFamily="34" charset="0"/>
              </a:rPr>
              <a:t>Kourbanis</a:t>
            </a:r>
            <a:endParaRPr lang="en-US" sz="900" b="1" dirty="0">
              <a:effectLst/>
              <a:latin typeface="Helvetica" panose="020B0604020202020204" pitchFamily="34" charset="0"/>
              <a:ea typeface="Helvetica" charset="0"/>
              <a:cs typeface="Helvetica" panose="020B0604020202020204" pitchFamily="34" charset="0"/>
            </a:endParaRPr>
          </a:p>
          <a:p>
            <a:pPr marL="0" marR="0" algn="ctr">
              <a:spcBef>
                <a:spcPts val="0"/>
              </a:spcBef>
              <a:spcAft>
                <a:spcPts val="0"/>
              </a:spcAft>
            </a:pPr>
            <a:r>
              <a:rPr lang="en-US" sz="900" dirty="0">
                <a:latin typeface="Helvetica" panose="020B0604020202020204" pitchFamily="34" charset="0"/>
                <a:ea typeface="Helvetica" charset="0"/>
                <a:cs typeface="Helvetica" panose="020B0604020202020204" pitchFamily="34" charset="0"/>
              </a:rPr>
              <a:t>System Manager</a:t>
            </a:r>
            <a:endParaRPr lang="en-US" sz="1000" dirty="0">
              <a:effectLst/>
              <a:latin typeface="Helvetica" panose="020B0604020202020204" pitchFamily="34" charset="0"/>
              <a:ea typeface="Helvetica" charset="0"/>
              <a:cs typeface="Helvetica" panose="020B0604020202020204" pitchFamily="34" charset="0"/>
            </a:endParaRPr>
          </a:p>
        </p:txBody>
      </p:sp>
      <p:sp>
        <p:nvSpPr>
          <p:cNvPr id="9" name="Text Box 1760">
            <a:extLst>
              <a:ext uri="{FF2B5EF4-FFF2-40B4-BE49-F238E27FC236}">
                <a16:creationId xmlns:a16="http://schemas.microsoft.com/office/drawing/2014/main" id="{B1DEB59C-ED98-47DF-9F58-C04BB3D1FD44}"/>
              </a:ext>
            </a:extLst>
          </p:cNvPr>
          <p:cNvSpPr txBox="1">
            <a:spLocks noChangeArrowheads="1"/>
          </p:cNvSpPr>
          <p:nvPr/>
        </p:nvSpPr>
        <p:spPr bwMode="auto">
          <a:xfrm>
            <a:off x="3837063" y="2514215"/>
            <a:ext cx="1636716" cy="59277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p>
            <a:pPr marL="0" marR="0" algn="ctr">
              <a:spcBef>
                <a:spcPts val="300"/>
              </a:spcBef>
              <a:spcAft>
                <a:spcPts val="0"/>
              </a:spcAft>
            </a:pPr>
            <a:r>
              <a:rPr lang="en-US" sz="900" dirty="0">
                <a:effectLst/>
                <a:latin typeface="Helvetica" panose="020B0604020202020204" pitchFamily="34" charset="0"/>
                <a:ea typeface="Helvetica" charset="0"/>
                <a:cs typeface="Helvetica" panose="020B0604020202020204" pitchFamily="34" charset="0"/>
              </a:rPr>
              <a:t>WBS 121.05.02</a:t>
            </a:r>
          </a:p>
          <a:p>
            <a:pPr marL="0" marR="0" algn="ctr">
              <a:spcBef>
                <a:spcPts val="300"/>
              </a:spcBef>
              <a:spcAft>
                <a:spcPts val="0"/>
              </a:spcAft>
            </a:pPr>
            <a:r>
              <a:rPr lang="en-US" sz="900" dirty="0">
                <a:effectLst/>
                <a:latin typeface="Helvetica" panose="020B0604020202020204" pitchFamily="34" charset="0"/>
                <a:ea typeface="Helvetica" charset="0"/>
                <a:cs typeface="Helvetica" panose="020B0604020202020204" pitchFamily="34" charset="0"/>
              </a:rPr>
              <a:t>Transfer Line/Beam absorber</a:t>
            </a:r>
          </a:p>
          <a:p>
            <a:pPr marL="0" marR="0" algn="ctr">
              <a:spcBef>
                <a:spcPts val="300"/>
              </a:spcBef>
              <a:spcAft>
                <a:spcPts val="0"/>
              </a:spcAft>
            </a:pPr>
            <a:r>
              <a:rPr lang="en-US" sz="900" b="1" dirty="0">
                <a:latin typeface="Helvetica" panose="020B0604020202020204" pitchFamily="34" charset="0"/>
                <a:ea typeface="Helvetica" charset="0"/>
                <a:cs typeface="Helvetica" panose="020B0604020202020204" pitchFamily="34" charset="0"/>
              </a:rPr>
              <a:t>M. Xiao</a:t>
            </a:r>
            <a:endParaRPr lang="en-US" sz="900" b="1" dirty="0">
              <a:effectLst/>
              <a:latin typeface="Helvetica" panose="020B0604020202020204" pitchFamily="34" charset="0"/>
              <a:ea typeface="Helvetica" charset="0"/>
              <a:cs typeface="Helvetica" panose="020B0604020202020204" pitchFamily="34" charset="0"/>
            </a:endParaRPr>
          </a:p>
        </p:txBody>
      </p:sp>
      <p:cxnSp>
        <p:nvCxnSpPr>
          <p:cNvPr id="10" name="Straight Connector 9">
            <a:extLst>
              <a:ext uri="{FF2B5EF4-FFF2-40B4-BE49-F238E27FC236}">
                <a16:creationId xmlns:a16="http://schemas.microsoft.com/office/drawing/2014/main" id="{9CE6392C-CB28-4BBB-8D29-CDA93FD9FD1A}"/>
              </a:ext>
            </a:extLst>
          </p:cNvPr>
          <p:cNvCxnSpPr>
            <a:cxnSpLocks/>
          </p:cNvCxnSpPr>
          <p:nvPr/>
        </p:nvCxnSpPr>
        <p:spPr>
          <a:xfrm flipV="1">
            <a:off x="3512234" y="1745298"/>
            <a:ext cx="14287" cy="33245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760">
            <a:extLst>
              <a:ext uri="{FF2B5EF4-FFF2-40B4-BE49-F238E27FC236}">
                <a16:creationId xmlns:a16="http://schemas.microsoft.com/office/drawing/2014/main" id="{9D99732A-E687-408F-B956-36BA66DB2221}"/>
              </a:ext>
            </a:extLst>
          </p:cNvPr>
          <p:cNvSpPr txBox="1">
            <a:spLocks noChangeArrowheads="1"/>
          </p:cNvSpPr>
          <p:nvPr/>
        </p:nvSpPr>
        <p:spPr bwMode="auto">
          <a:xfrm>
            <a:off x="3835152" y="3175415"/>
            <a:ext cx="1638630" cy="58690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p>
            <a:pPr marL="0" marR="0" algn="ctr">
              <a:spcBef>
                <a:spcPts val="300"/>
              </a:spcBef>
              <a:spcAft>
                <a:spcPts val="0"/>
              </a:spcAft>
            </a:pPr>
            <a:r>
              <a:rPr lang="en-US" sz="900" dirty="0">
                <a:latin typeface="Helvetica" panose="020B0604020202020204" pitchFamily="34" charset="0"/>
                <a:ea typeface="Helvetica" charset="0"/>
                <a:cs typeface="Helvetica" panose="020B0604020202020204" pitchFamily="34" charset="0"/>
              </a:rPr>
              <a:t>WBS 121.05.03</a:t>
            </a:r>
          </a:p>
          <a:p>
            <a:pPr marL="0" marR="0" algn="ctr">
              <a:spcBef>
                <a:spcPts val="300"/>
              </a:spcBef>
              <a:spcAft>
                <a:spcPts val="0"/>
              </a:spcAft>
            </a:pPr>
            <a:r>
              <a:rPr lang="en-US" sz="900" dirty="0">
                <a:latin typeface="Helvetica" panose="020B0604020202020204" pitchFamily="34" charset="0"/>
                <a:ea typeface="Helvetica" charset="0"/>
                <a:cs typeface="Helvetica" panose="020B0604020202020204" pitchFamily="34" charset="0"/>
              </a:rPr>
              <a:t>Beam Transfer Line </a:t>
            </a:r>
            <a:r>
              <a:rPr lang="en-US" sz="900" dirty="0">
                <a:effectLst/>
                <a:latin typeface="Helvetica" panose="020B0604020202020204" pitchFamily="34" charset="0"/>
                <a:ea typeface="Helvetica" charset="0"/>
                <a:cs typeface="Helvetica" panose="020B0604020202020204" pitchFamily="34" charset="0"/>
              </a:rPr>
              <a:t>Installation</a:t>
            </a:r>
          </a:p>
          <a:p>
            <a:pPr marL="0" marR="0" algn="ctr">
              <a:spcBef>
                <a:spcPts val="300"/>
              </a:spcBef>
              <a:spcAft>
                <a:spcPts val="0"/>
              </a:spcAft>
            </a:pPr>
            <a:r>
              <a:rPr lang="en-US" sz="900" b="1" dirty="0">
                <a:latin typeface="Helvetica" panose="020B0604020202020204" pitchFamily="34" charset="0"/>
                <a:ea typeface="Helvetica" charset="0"/>
                <a:cs typeface="Helvetica" panose="020B0604020202020204" pitchFamily="34" charset="0"/>
              </a:rPr>
              <a:t>D. Morris</a:t>
            </a:r>
            <a:endParaRPr lang="en-US" sz="900" b="1" dirty="0">
              <a:effectLst/>
              <a:latin typeface="Helvetica" panose="020B0604020202020204" pitchFamily="34" charset="0"/>
              <a:ea typeface="Helvetica" charset="0"/>
              <a:cs typeface="Helvetica" panose="020B0604020202020204" pitchFamily="34" charset="0"/>
            </a:endParaRPr>
          </a:p>
        </p:txBody>
      </p:sp>
      <p:cxnSp>
        <p:nvCxnSpPr>
          <p:cNvPr id="12" name="Straight Connector 11">
            <a:extLst>
              <a:ext uri="{FF2B5EF4-FFF2-40B4-BE49-F238E27FC236}">
                <a16:creationId xmlns:a16="http://schemas.microsoft.com/office/drawing/2014/main" id="{596C50C3-07F3-4748-86D7-71C56675A988}"/>
              </a:ext>
            </a:extLst>
          </p:cNvPr>
          <p:cNvCxnSpPr>
            <a:cxnSpLocks/>
          </p:cNvCxnSpPr>
          <p:nvPr/>
        </p:nvCxnSpPr>
        <p:spPr>
          <a:xfrm flipH="1">
            <a:off x="3486727" y="2788276"/>
            <a:ext cx="3578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C2D3609-BD99-454B-B126-7873E2CC80BF}"/>
              </a:ext>
            </a:extLst>
          </p:cNvPr>
          <p:cNvCxnSpPr>
            <a:cxnSpLocks/>
            <a:stCxn id="6" idx="1"/>
          </p:cNvCxnSpPr>
          <p:nvPr/>
        </p:nvCxnSpPr>
        <p:spPr>
          <a:xfrm flipH="1">
            <a:off x="3497577" y="4090390"/>
            <a:ext cx="3445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C4421B7-4E58-4B6A-B461-61A1EDB4C937}"/>
              </a:ext>
            </a:extLst>
          </p:cNvPr>
          <p:cNvCxnSpPr>
            <a:cxnSpLocks/>
          </p:cNvCxnSpPr>
          <p:nvPr/>
        </p:nvCxnSpPr>
        <p:spPr>
          <a:xfrm flipH="1">
            <a:off x="3514250" y="4734487"/>
            <a:ext cx="3209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Box 1760">
            <a:extLst>
              <a:ext uri="{FF2B5EF4-FFF2-40B4-BE49-F238E27FC236}">
                <a16:creationId xmlns:a16="http://schemas.microsoft.com/office/drawing/2014/main" id="{F92DF3FD-9A24-4033-9A20-E165F5B5E9D9}"/>
              </a:ext>
            </a:extLst>
          </p:cNvPr>
          <p:cNvSpPr txBox="1">
            <a:spLocks noChangeArrowheads="1"/>
          </p:cNvSpPr>
          <p:nvPr/>
        </p:nvSpPr>
        <p:spPr bwMode="auto">
          <a:xfrm>
            <a:off x="3837063" y="1823193"/>
            <a:ext cx="1643712" cy="58690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CCFFCC"/>
                </a:solidFill>
              </a14:hiddenFill>
            </a:ext>
          </a:extLst>
        </p:spPr>
        <p:txBody>
          <a:bodyPr rot="0" vert="horz" wrap="square" lIns="0" tIns="0" rIns="0" bIns="0" anchor="ctr" anchorCtr="0" upright="1">
            <a:noAutofit/>
          </a:bodyPr>
          <a:lstStyle/>
          <a:p>
            <a:pPr marL="0" marR="0" algn="ctr">
              <a:spcBef>
                <a:spcPts val="300"/>
              </a:spcBef>
              <a:spcAft>
                <a:spcPts val="0"/>
              </a:spcAft>
            </a:pPr>
            <a:r>
              <a:rPr lang="en-US" sz="1000" dirty="0">
                <a:effectLst/>
                <a:latin typeface="Helvetica" panose="020B0604020202020204" pitchFamily="34" charset="0"/>
                <a:ea typeface="Helvetica" charset="0"/>
                <a:cs typeface="Helvetica" panose="020B0604020202020204" pitchFamily="34" charset="0"/>
              </a:rPr>
              <a:t>WBS 121.05.01 Project Management</a:t>
            </a:r>
          </a:p>
          <a:p>
            <a:pPr marL="0" marR="0" algn="ctr">
              <a:spcBef>
                <a:spcPts val="300"/>
              </a:spcBef>
              <a:spcAft>
                <a:spcPts val="0"/>
              </a:spcAft>
            </a:pPr>
            <a:r>
              <a:rPr lang="en-US" sz="900" b="1" dirty="0">
                <a:latin typeface="Helvetica" panose="020B0604020202020204" pitchFamily="34" charset="0"/>
                <a:ea typeface="Helvetica" charset="0"/>
                <a:cs typeface="Helvetica" panose="020B0604020202020204" pitchFamily="34" charset="0"/>
              </a:rPr>
              <a:t>I. </a:t>
            </a:r>
            <a:r>
              <a:rPr lang="en-US" sz="900" b="1" dirty="0" err="1">
                <a:latin typeface="Helvetica" panose="020B0604020202020204" pitchFamily="34" charset="0"/>
                <a:ea typeface="Helvetica" charset="0"/>
                <a:cs typeface="Helvetica" panose="020B0604020202020204" pitchFamily="34" charset="0"/>
              </a:rPr>
              <a:t>Kourbanis</a:t>
            </a:r>
            <a:endParaRPr lang="en-US" sz="900" b="1" dirty="0">
              <a:effectLst/>
              <a:latin typeface="Helvetica" panose="020B0604020202020204" pitchFamily="34" charset="0"/>
              <a:ea typeface="Helvetica" charset="0"/>
              <a:cs typeface="Helvetica" panose="020B0604020202020204" pitchFamily="34" charset="0"/>
            </a:endParaRPr>
          </a:p>
        </p:txBody>
      </p:sp>
      <p:cxnSp>
        <p:nvCxnSpPr>
          <p:cNvPr id="16" name="Straight Connector 15">
            <a:extLst>
              <a:ext uri="{FF2B5EF4-FFF2-40B4-BE49-F238E27FC236}">
                <a16:creationId xmlns:a16="http://schemas.microsoft.com/office/drawing/2014/main" id="{CE2EDA37-465F-461B-A051-B018632E63AD}"/>
              </a:ext>
            </a:extLst>
          </p:cNvPr>
          <p:cNvCxnSpPr>
            <a:cxnSpLocks/>
            <a:stCxn id="15" idx="1"/>
          </p:cNvCxnSpPr>
          <p:nvPr/>
        </p:nvCxnSpPr>
        <p:spPr>
          <a:xfrm flipH="1" flipV="1">
            <a:off x="3526521" y="2110201"/>
            <a:ext cx="310542" cy="64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2D929EA-B579-4651-BDF2-692C1817BCB5}"/>
              </a:ext>
            </a:extLst>
          </p:cNvPr>
          <p:cNvCxnSpPr>
            <a:cxnSpLocks/>
            <a:stCxn id="11" idx="1"/>
          </p:cNvCxnSpPr>
          <p:nvPr/>
        </p:nvCxnSpPr>
        <p:spPr>
          <a:xfrm flipH="1" flipV="1">
            <a:off x="3514250" y="3465667"/>
            <a:ext cx="320902" cy="32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7188C88-21AC-4E86-BE4A-BFE7FC2D9BC1}"/>
              </a:ext>
            </a:extLst>
          </p:cNvPr>
          <p:cNvSpPr/>
          <p:nvPr/>
        </p:nvSpPr>
        <p:spPr>
          <a:xfrm>
            <a:off x="6102276" y="2532278"/>
            <a:ext cx="2563422" cy="560686"/>
          </a:xfrm>
          <a:prstGeom prst="rect">
            <a:avLst/>
          </a:prstGeom>
          <a:noFill/>
          <a:ln>
            <a:solidFill>
              <a:srgbClr val="50504E"/>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50504E"/>
                </a:solidFill>
              </a:rPr>
              <a:t>MARS calculations (I. </a:t>
            </a:r>
            <a:r>
              <a:rPr lang="en-US" sz="1000" dirty="0" err="1">
                <a:solidFill>
                  <a:srgbClr val="50504E"/>
                </a:solidFill>
              </a:rPr>
              <a:t>Rakhno</a:t>
            </a:r>
            <a:r>
              <a:rPr lang="en-US" sz="1000" dirty="0">
                <a:solidFill>
                  <a:srgbClr val="50504E"/>
                </a:solidFill>
              </a:rPr>
              <a:t>)</a:t>
            </a:r>
          </a:p>
          <a:p>
            <a:pPr algn="ctr"/>
            <a:r>
              <a:rPr lang="en-US" sz="1000" dirty="0">
                <a:solidFill>
                  <a:srgbClr val="50504E"/>
                </a:solidFill>
              </a:rPr>
              <a:t>Beam Absorbers Design (Y. He)</a:t>
            </a:r>
          </a:p>
        </p:txBody>
      </p:sp>
      <p:sp>
        <p:nvSpPr>
          <p:cNvPr id="21" name="Footer Placeholder 20">
            <a:extLst>
              <a:ext uri="{FF2B5EF4-FFF2-40B4-BE49-F238E27FC236}">
                <a16:creationId xmlns:a16="http://schemas.microsoft.com/office/drawing/2014/main" id="{060CDC56-A240-4D70-9D4B-B51FD3AC981C}"/>
              </a:ext>
            </a:extLst>
          </p:cNvPr>
          <p:cNvSpPr>
            <a:spLocks noGrp="1"/>
          </p:cNvSpPr>
          <p:nvPr>
            <p:ph type="ftr" sz="quarter" idx="11"/>
          </p:nvPr>
        </p:nvSpPr>
        <p:spPr/>
        <p:txBody>
          <a:bodyPr/>
          <a:lstStyle/>
          <a:p>
            <a:pPr>
              <a:defRPr/>
            </a:pPr>
            <a:r>
              <a:rPr lang="en-US" b="1"/>
              <a:t>I. Kourbanis| BTLBA Beam Absorbers PDR review</a:t>
            </a:r>
            <a:endParaRPr lang="en-US" b="1" dirty="0"/>
          </a:p>
        </p:txBody>
      </p:sp>
      <p:cxnSp>
        <p:nvCxnSpPr>
          <p:cNvPr id="23" name="Straight Connector 22">
            <a:extLst>
              <a:ext uri="{FF2B5EF4-FFF2-40B4-BE49-F238E27FC236}">
                <a16:creationId xmlns:a16="http://schemas.microsoft.com/office/drawing/2014/main" id="{043A46BA-84AE-4E1B-8EDC-CD0F2DEF20D9}"/>
              </a:ext>
            </a:extLst>
          </p:cNvPr>
          <p:cNvCxnSpPr>
            <a:cxnSpLocks/>
          </p:cNvCxnSpPr>
          <p:nvPr/>
        </p:nvCxnSpPr>
        <p:spPr>
          <a:xfrm>
            <a:off x="5480775" y="2796481"/>
            <a:ext cx="628497" cy="2021"/>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2733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DB2488-1FAE-4289-89E8-8A8DB60FAE14}"/>
              </a:ext>
            </a:extLst>
          </p:cNvPr>
          <p:cNvSpPr>
            <a:spLocks noGrp="1"/>
          </p:cNvSpPr>
          <p:nvPr>
            <p:ph idx="1"/>
          </p:nvPr>
        </p:nvSpPr>
        <p:spPr/>
        <p:txBody>
          <a:bodyPr/>
          <a:lstStyle/>
          <a:p>
            <a:r>
              <a:rPr lang="en-US" dirty="0"/>
              <a:t>121.05.02 Transfer Line and Beam Absorber (BTLBA) </a:t>
            </a:r>
            <a:endParaRPr lang="en-US" sz="1800" dirty="0">
              <a:solidFill>
                <a:srgbClr val="7030A0"/>
              </a:solidFill>
            </a:endParaRPr>
          </a:p>
          <a:p>
            <a:pPr lvl="1"/>
            <a:r>
              <a:rPr lang="en-US" dirty="0"/>
              <a:t>Beam Absorbers and Collimators</a:t>
            </a:r>
          </a:p>
          <a:p>
            <a:pPr lvl="1"/>
            <a:r>
              <a:rPr lang="en-US" dirty="0"/>
              <a:t>Beam optics and Lattice</a:t>
            </a:r>
          </a:p>
          <a:p>
            <a:pPr lvl="2"/>
            <a:endParaRPr lang="en-US" dirty="0"/>
          </a:p>
          <a:p>
            <a:r>
              <a:rPr lang="en-US" dirty="0"/>
              <a:t>Beam Absorbers</a:t>
            </a:r>
          </a:p>
          <a:p>
            <a:pPr lvl="1"/>
            <a:r>
              <a:rPr lang="en-US" dirty="0"/>
              <a:t>One permanent 50 KW Absorber</a:t>
            </a:r>
          </a:p>
          <a:p>
            <a:pPr lvl="2"/>
            <a:r>
              <a:rPr lang="en-US" dirty="0"/>
              <a:t>Beam commissioning</a:t>
            </a:r>
          </a:p>
          <a:p>
            <a:pPr lvl="2"/>
            <a:r>
              <a:rPr lang="en-US" dirty="0"/>
              <a:t>Beam energy stabilization </a:t>
            </a:r>
          </a:p>
          <a:p>
            <a:pPr lvl="1"/>
            <a:r>
              <a:rPr lang="en-US" dirty="0"/>
              <a:t>One portable 5 KW Absorber</a:t>
            </a:r>
          </a:p>
          <a:p>
            <a:pPr lvl="2"/>
            <a:r>
              <a:rPr lang="en-US" dirty="0"/>
              <a:t>Used for </a:t>
            </a:r>
            <a:r>
              <a:rPr lang="en-US" dirty="0" err="1"/>
              <a:t>Linac</a:t>
            </a:r>
            <a:r>
              <a:rPr lang="en-US" dirty="0"/>
              <a:t> commissioning</a:t>
            </a:r>
          </a:p>
          <a:p>
            <a:endParaRPr lang="en-US" dirty="0"/>
          </a:p>
        </p:txBody>
      </p:sp>
      <p:sp>
        <p:nvSpPr>
          <p:cNvPr id="3" name="Title 2">
            <a:extLst>
              <a:ext uri="{FF2B5EF4-FFF2-40B4-BE49-F238E27FC236}">
                <a16:creationId xmlns:a16="http://schemas.microsoft.com/office/drawing/2014/main" id="{BB017B91-D551-4624-8C15-0AA0795F99B6}"/>
              </a:ext>
            </a:extLst>
          </p:cNvPr>
          <p:cNvSpPr>
            <a:spLocks noGrp="1"/>
          </p:cNvSpPr>
          <p:nvPr>
            <p:ph type="title"/>
          </p:nvPr>
        </p:nvSpPr>
        <p:spPr/>
        <p:txBody>
          <a:bodyPr/>
          <a:lstStyle/>
          <a:p>
            <a:r>
              <a:rPr lang="en-US" dirty="0"/>
              <a:t>BTLBA WBS </a:t>
            </a:r>
          </a:p>
        </p:txBody>
      </p:sp>
      <p:sp>
        <p:nvSpPr>
          <p:cNvPr id="4" name="Date Placeholder 3">
            <a:extLst>
              <a:ext uri="{FF2B5EF4-FFF2-40B4-BE49-F238E27FC236}">
                <a16:creationId xmlns:a16="http://schemas.microsoft.com/office/drawing/2014/main" id="{FDF8FA09-C38E-477A-9344-3911C61D5637}"/>
              </a:ext>
            </a:extLst>
          </p:cNvPr>
          <p:cNvSpPr>
            <a:spLocks noGrp="1"/>
          </p:cNvSpPr>
          <p:nvPr>
            <p:ph type="dt" sz="half" idx="2"/>
          </p:nvPr>
        </p:nvSpPr>
        <p:spPr/>
        <p:txBody>
          <a:bodyPr/>
          <a:lstStyle/>
          <a:p>
            <a:pPr>
              <a:defRPr/>
            </a:pPr>
            <a:r>
              <a:rPr lang="en-US"/>
              <a:t>3/19/2019</a:t>
            </a:r>
            <a:endParaRPr lang="en-US" dirty="0"/>
          </a:p>
        </p:txBody>
      </p:sp>
      <p:sp>
        <p:nvSpPr>
          <p:cNvPr id="5" name="Footer Placeholder 4">
            <a:extLst>
              <a:ext uri="{FF2B5EF4-FFF2-40B4-BE49-F238E27FC236}">
                <a16:creationId xmlns:a16="http://schemas.microsoft.com/office/drawing/2014/main" id="{9F9144AB-A5E3-4390-B790-63CC9321072F}"/>
              </a:ext>
            </a:extLst>
          </p:cNvPr>
          <p:cNvSpPr>
            <a:spLocks noGrp="1"/>
          </p:cNvSpPr>
          <p:nvPr>
            <p:ph type="ftr" sz="quarter" idx="3"/>
          </p:nvPr>
        </p:nvSpPr>
        <p:spPr/>
        <p:txBody>
          <a:bodyPr/>
          <a:lstStyle/>
          <a:p>
            <a:pPr>
              <a:defRPr/>
            </a:pPr>
            <a:r>
              <a:rPr lang="en-US"/>
              <a:t>I. Kourbanis| BTLBA Beam Absorbers PDR review</a:t>
            </a:r>
            <a:endParaRPr lang="en-US" b="1" dirty="0"/>
          </a:p>
        </p:txBody>
      </p:sp>
      <p:sp>
        <p:nvSpPr>
          <p:cNvPr id="6" name="Slide Number Placeholder 5">
            <a:extLst>
              <a:ext uri="{FF2B5EF4-FFF2-40B4-BE49-F238E27FC236}">
                <a16:creationId xmlns:a16="http://schemas.microsoft.com/office/drawing/2014/main" id="{2043B9BB-CDD6-4680-A8DA-7E454587F9E3}"/>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pic>
        <p:nvPicPr>
          <p:cNvPr id="7" name="Picture 6">
            <a:extLst>
              <a:ext uri="{FF2B5EF4-FFF2-40B4-BE49-F238E27FC236}">
                <a16:creationId xmlns:a16="http://schemas.microsoft.com/office/drawing/2014/main" id="{FB1F4089-F444-4290-A350-74157DAF8496}"/>
              </a:ext>
            </a:extLst>
          </p:cNvPr>
          <p:cNvPicPr>
            <a:picLocks noChangeAspect="1"/>
          </p:cNvPicPr>
          <p:nvPr/>
        </p:nvPicPr>
        <p:blipFill>
          <a:blip r:embed="rId2"/>
          <a:stretch>
            <a:fillRect/>
          </a:stretch>
        </p:blipFill>
        <p:spPr>
          <a:xfrm>
            <a:off x="5570806" y="2729132"/>
            <a:ext cx="3125495" cy="2307102"/>
          </a:xfrm>
          <a:prstGeom prst="rect">
            <a:avLst/>
          </a:prstGeom>
        </p:spPr>
      </p:pic>
    </p:spTree>
    <p:extLst>
      <p:ext uri="{BB962C8B-B14F-4D97-AF65-F5344CB8AC3E}">
        <p14:creationId xmlns:p14="http://schemas.microsoft.com/office/powerpoint/2010/main" val="242703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0DB041-ACF8-46C3-BC13-3C07E71FC129}"/>
              </a:ext>
            </a:extLst>
          </p:cNvPr>
          <p:cNvSpPr>
            <a:spLocks noGrp="1"/>
          </p:cNvSpPr>
          <p:nvPr>
            <p:ph idx="1"/>
          </p:nvPr>
        </p:nvSpPr>
        <p:spPr>
          <a:xfrm>
            <a:off x="228600" y="971550"/>
            <a:ext cx="8672513" cy="5176032"/>
          </a:xfrm>
        </p:spPr>
        <p:txBody>
          <a:bodyPr/>
          <a:lstStyle/>
          <a:p>
            <a:pPr marL="0" indent="0">
              <a:buNone/>
            </a:pPr>
            <a:r>
              <a:rPr lang="en-US" dirty="0"/>
              <a:t> </a:t>
            </a:r>
          </a:p>
          <a:p>
            <a:pPr lvl="0"/>
            <a:r>
              <a:rPr lang="en-US" dirty="0"/>
              <a:t>Are the requirements documented, clear, complete and appropriate? </a:t>
            </a:r>
          </a:p>
          <a:p>
            <a:pPr lvl="0"/>
            <a:r>
              <a:rPr lang="en-US" dirty="0"/>
              <a:t>Is the proposed design for the beam absorbers likely to meet requirements?  Explain any deficiencies or concerns.   </a:t>
            </a:r>
          </a:p>
          <a:p>
            <a:pPr lvl="0"/>
            <a:r>
              <a:rPr lang="en-US" dirty="0"/>
              <a:t>Are there any features present (or absent) that threaten the intended function and performance of this design?  </a:t>
            </a:r>
          </a:p>
          <a:p>
            <a:pPr lvl="0"/>
            <a:r>
              <a:rPr lang="en-US" dirty="0"/>
              <a:t>Is the proposed shielding of the main absorber adequate? </a:t>
            </a:r>
          </a:p>
          <a:p>
            <a:pPr lvl="0"/>
            <a:r>
              <a:rPr lang="en-US" dirty="0"/>
              <a:t>Have safety and environmental aspects been appropriately considered?   </a:t>
            </a:r>
          </a:p>
          <a:p>
            <a:pPr lvl="0"/>
            <a:r>
              <a:rPr lang="en-US" dirty="0"/>
              <a:t>Have quality aspects been appropriately considered?    </a:t>
            </a:r>
          </a:p>
          <a:p>
            <a:pPr marL="0" indent="0">
              <a:buNone/>
            </a:pPr>
            <a:r>
              <a:rPr lang="en-US" dirty="0"/>
              <a:t> </a:t>
            </a:r>
          </a:p>
          <a:p>
            <a:endParaRPr lang="en-US" dirty="0"/>
          </a:p>
        </p:txBody>
      </p:sp>
      <p:sp>
        <p:nvSpPr>
          <p:cNvPr id="3" name="Title 2">
            <a:extLst>
              <a:ext uri="{FF2B5EF4-FFF2-40B4-BE49-F238E27FC236}">
                <a16:creationId xmlns:a16="http://schemas.microsoft.com/office/drawing/2014/main" id="{AB4B783C-D8D0-4A42-98CB-C5B8F3026F6A}"/>
              </a:ext>
            </a:extLst>
          </p:cNvPr>
          <p:cNvSpPr>
            <a:spLocks noGrp="1"/>
          </p:cNvSpPr>
          <p:nvPr>
            <p:ph type="title"/>
          </p:nvPr>
        </p:nvSpPr>
        <p:spPr/>
        <p:txBody>
          <a:bodyPr/>
          <a:lstStyle/>
          <a:p>
            <a:r>
              <a:rPr lang="en-US" dirty="0"/>
              <a:t>Review Charge Questions</a:t>
            </a:r>
          </a:p>
        </p:txBody>
      </p:sp>
      <p:sp>
        <p:nvSpPr>
          <p:cNvPr id="4" name="Date Placeholder 3">
            <a:extLst>
              <a:ext uri="{FF2B5EF4-FFF2-40B4-BE49-F238E27FC236}">
                <a16:creationId xmlns:a16="http://schemas.microsoft.com/office/drawing/2014/main" id="{C856A78A-4E0E-4984-9A07-61D01B43800D}"/>
              </a:ext>
            </a:extLst>
          </p:cNvPr>
          <p:cNvSpPr>
            <a:spLocks noGrp="1"/>
          </p:cNvSpPr>
          <p:nvPr>
            <p:ph type="dt" sz="half" idx="2"/>
          </p:nvPr>
        </p:nvSpPr>
        <p:spPr/>
        <p:txBody>
          <a:bodyPr/>
          <a:lstStyle/>
          <a:p>
            <a:pPr>
              <a:defRPr/>
            </a:pPr>
            <a:r>
              <a:rPr lang="en-US"/>
              <a:t>3/19/2019</a:t>
            </a:r>
            <a:endParaRPr lang="en-US" dirty="0"/>
          </a:p>
        </p:txBody>
      </p:sp>
      <p:sp>
        <p:nvSpPr>
          <p:cNvPr id="5" name="Slide Number Placeholder 4">
            <a:extLst>
              <a:ext uri="{FF2B5EF4-FFF2-40B4-BE49-F238E27FC236}">
                <a16:creationId xmlns:a16="http://schemas.microsoft.com/office/drawing/2014/main" id="{2313E12B-AAC3-4E6E-BAE0-7B392E0FE97D}"/>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
        <p:nvSpPr>
          <p:cNvPr id="6" name="Footer Placeholder 5">
            <a:extLst>
              <a:ext uri="{FF2B5EF4-FFF2-40B4-BE49-F238E27FC236}">
                <a16:creationId xmlns:a16="http://schemas.microsoft.com/office/drawing/2014/main" id="{DFC53BA6-6A4F-4232-98A7-F1113D2CEF96}"/>
              </a:ext>
            </a:extLst>
          </p:cNvPr>
          <p:cNvSpPr>
            <a:spLocks noGrp="1"/>
          </p:cNvSpPr>
          <p:nvPr>
            <p:ph type="ftr" sz="quarter" idx="3"/>
          </p:nvPr>
        </p:nvSpPr>
        <p:spPr/>
        <p:txBody>
          <a:bodyPr/>
          <a:lstStyle/>
          <a:p>
            <a:pPr>
              <a:defRPr/>
            </a:pPr>
            <a:r>
              <a:rPr lang="en-US"/>
              <a:t>I. Kourbanis| BTLBA Beam Absorbers PDR review</a:t>
            </a:r>
            <a:endParaRPr lang="en-US" b="1" dirty="0"/>
          </a:p>
        </p:txBody>
      </p:sp>
    </p:spTree>
    <p:extLst>
      <p:ext uri="{BB962C8B-B14F-4D97-AF65-F5344CB8AC3E}">
        <p14:creationId xmlns:p14="http://schemas.microsoft.com/office/powerpoint/2010/main" val="1200010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5EF43B-7364-43B9-B88F-09BE91BB51DF}"/>
              </a:ext>
            </a:extLst>
          </p:cNvPr>
          <p:cNvSpPr>
            <a:spLocks noGrp="1"/>
          </p:cNvSpPr>
          <p:nvPr>
            <p:ph idx="1"/>
          </p:nvPr>
        </p:nvSpPr>
        <p:spPr/>
        <p:txBody>
          <a:bodyPr/>
          <a:lstStyle/>
          <a:p>
            <a:pPr lvl="0" fontAlgn="auto"/>
            <a:r>
              <a:rPr lang="en-US" dirty="0"/>
              <a:t>Introduction:  I. Kourbanis</a:t>
            </a:r>
          </a:p>
          <a:p>
            <a:pPr lvl="0" fontAlgn="auto"/>
            <a:endParaRPr lang="en-US" sz="2400" dirty="0"/>
          </a:p>
          <a:p>
            <a:pPr lvl="0" fontAlgn="auto"/>
            <a:r>
              <a:rPr lang="en-US" dirty="0"/>
              <a:t>PIP-II </a:t>
            </a:r>
            <a:r>
              <a:rPr lang="en-US" dirty="0" err="1"/>
              <a:t>Transferline</a:t>
            </a:r>
            <a:r>
              <a:rPr lang="en-US" dirty="0"/>
              <a:t> and Absorber Line: M. Xiao</a:t>
            </a:r>
          </a:p>
          <a:p>
            <a:pPr lvl="0" fontAlgn="auto"/>
            <a:endParaRPr lang="en-US" sz="2400" dirty="0"/>
          </a:p>
          <a:p>
            <a:pPr lvl="0" hangingPunct="0"/>
            <a:r>
              <a:rPr lang="en-US" dirty="0"/>
              <a:t>MARS Calculations: V. </a:t>
            </a:r>
            <a:r>
              <a:rPr lang="en-US" dirty="0" err="1"/>
              <a:t>Pronskikh</a:t>
            </a:r>
            <a:endParaRPr lang="en-US" dirty="0"/>
          </a:p>
          <a:p>
            <a:pPr lvl="0" hangingPunct="0"/>
            <a:r>
              <a:rPr lang="en-US" dirty="0"/>
              <a:t> </a:t>
            </a:r>
          </a:p>
          <a:p>
            <a:pPr lvl="0" fontAlgn="auto"/>
            <a:r>
              <a:rPr lang="en-US" dirty="0"/>
              <a:t>Beam Absorbers Design: Y. He</a:t>
            </a:r>
          </a:p>
          <a:p>
            <a:pPr lvl="0" fontAlgn="auto"/>
            <a:r>
              <a:rPr lang="en-US" sz="2400" dirty="0"/>
              <a:t>     </a:t>
            </a:r>
          </a:p>
          <a:p>
            <a:pPr lvl="0" fontAlgn="auto"/>
            <a:r>
              <a:rPr lang="en-US" dirty="0"/>
              <a:t>Closeout – Review Chair</a:t>
            </a:r>
          </a:p>
          <a:p>
            <a:pPr marL="457200" lvl="1" indent="0">
              <a:buNone/>
            </a:pPr>
            <a:endParaRPr lang="en-US" sz="2400" b="1" dirty="0"/>
          </a:p>
          <a:p>
            <a:endParaRPr lang="en-US" dirty="0"/>
          </a:p>
        </p:txBody>
      </p:sp>
      <p:sp>
        <p:nvSpPr>
          <p:cNvPr id="3" name="Title 2">
            <a:extLst>
              <a:ext uri="{FF2B5EF4-FFF2-40B4-BE49-F238E27FC236}">
                <a16:creationId xmlns:a16="http://schemas.microsoft.com/office/drawing/2014/main" id="{AEEF8DE3-7E5A-4E5A-B90D-274E0141EE58}"/>
              </a:ext>
            </a:extLst>
          </p:cNvPr>
          <p:cNvSpPr>
            <a:spLocks noGrp="1"/>
          </p:cNvSpPr>
          <p:nvPr>
            <p:ph type="title"/>
          </p:nvPr>
        </p:nvSpPr>
        <p:spPr/>
        <p:txBody>
          <a:bodyPr/>
          <a:lstStyle/>
          <a:p>
            <a:r>
              <a:rPr lang="en-US" dirty="0"/>
              <a:t>Review Agenda</a:t>
            </a:r>
          </a:p>
        </p:txBody>
      </p:sp>
      <p:sp>
        <p:nvSpPr>
          <p:cNvPr id="4" name="Date Placeholder 3">
            <a:extLst>
              <a:ext uri="{FF2B5EF4-FFF2-40B4-BE49-F238E27FC236}">
                <a16:creationId xmlns:a16="http://schemas.microsoft.com/office/drawing/2014/main" id="{54B35500-2AB8-4405-9667-BC502E1B9751}"/>
              </a:ext>
            </a:extLst>
          </p:cNvPr>
          <p:cNvSpPr>
            <a:spLocks noGrp="1"/>
          </p:cNvSpPr>
          <p:nvPr>
            <p:ph type="dt" sz="half" idx="2"/>
          </p:nvPr>
        </p:nvSpPr>
        <p:spPr/>
        <p:txBody>
          <a:bodyPr/>
          <a:lstStyle/>
          <a:p>
            <a:pPr>
              <a:defRPr/>
            </a:pPr>
            <a:r>
              <a:rPr lang="en-US"/>
              <a:t>3/19/2019</a:t>
            </a:r>
            <a:endParaRPr lang="en-US" dirty="0"/>
          </a:p>
        </p:txBody>
      </p:sp>
      <p:sp>
        <p:nvSpPr>
          <p:cNvPr id="5" name="Footer Placeholder 4">
            <a:extLst>
              <a:ext uri="{FF2B5EF4-FFF2-40B4-BE49-F238E27FC236}">
                <a16:creationId xmlns:a16="http://schemas.microsoft.com/office/drawing/2014/main" id="{7EA4506C-6C8C-452E-A54D-9434F77A3AEA}"/>
              </a:ext>
            </a:extLst>
          </p:cNvPr>
          <p:cNvSpPr>
            <a:spLocks noGrp="1"/>
          </p:cNvSpPr>
          <p:nvPr>
            <p:ph type="ftr" sz="quarter" idx="3"/>
          </p:nvPr>
        </p:nvSpPr>
        <p:spPr/>
        <p:txBody>
          <a:bodyPr/>
          <a:lstStyle/>
          <a:p>
            <a:pPr>
              <a:defRPr/>
            </a:pPr>
            <a:r>
              <a:rPr lang="en-US"/>
              <a:t>I. Kourbanis| BTLBA Beam Absorbers PDR review</a:t>
            </a:r>
            <a:endParaRPr lang="en-US" b="1" dirty="0"/>
          </a:p>
        </p:txBody>
      </p:sp>
      <p:sp>
        <p:nvSpPr>
          <p:cNvPr id="6" name="Slide Number Placeholder 5">
            <a:extLst>
              <a:ext uri="{FF2B5EF4-FFF2-40B4-BE49-F238E27FC236}">
                <a16:creationId xmlns:a16="http://schemas.microsoft.com/office/drawing/2014/main" id="{9D25C555-9CED-475B-ACBF-E206BCC3A93B}"/>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Tree>
    <p:extLst>
      <p:ext uri="{BB962C8B-B14F-4D97-AF65-F5344CB8AC3E}">
        <p14:creationId xmlns:p14="http://schemas.microsoft.com/office/powerpoint/2010/main" val="3602010144"/>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4x3_100716 [Read-Only]" id="{B81737F8-D419-4D0C-9352-DF10F5D39923}" vid="{3CF56E4B-1339-4923-B68D-C89D45FFEC34}"/>
    </a:ext>
  </a:extLst>
</a:theme>
</file>

<file path=ppt/theme/theme2.xml><?xml version="1.0" encoding="utf-8"?>
<a:theme xmlns:a="http://schemas.openxmlformats.org/drawingml/2006/main" name="1_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4x3_100716 [Read-Only]" id="{B81737F8-D419-4D0C-9352-DF10F5D39923}" vid="{3CF56E4B-1339-4923-B68D-C89D45FFEC3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25836</TotalTime>
  <Words>544</Words>
  <Application>Microsoft Office PowerPoint</Application>
  <PresentationFormat>On-screen Show (4:3)</PresentationFormat>
  <Paragraphs>121</Paragraphs>
  <Slides>10</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ＭＳ Ｐゴシック</vt:lpstr>
      <vt:lpstr>Arial</vt:lpstr>
      <vt:lpstr>Calibri</vt:lpstr>
      <vt:lpstr>Geneva</vt:lpstr>
      <vt:lpstr>Helvetica</vt:lpstr>
      <vt:lpstr>Times New Roman</vt:lpstr>
      <vt:lpstr>Fermilab_PPT_090815</vt:lpstr>
      <vt:lpstr>1_Fermilab_PPT_090815</vt:lpstr>
      <vt:lpstr>PowerPoint Presentation</vt:lpstr>
      <vt:lpstr>Outline</vt:lpstr>
      <vt:lpstr>PIP II Requirements (Existing Accelerators)</vt:lpstr>
      <vt:lpstr>121.05 L2 System Scope </vt:lpstr>
      <vt:lpstr>121.05 L2 System Requirements</vt:lpstr>
      <vt:lpstr>Organization</vt:lpstr>
      <vt:lpstr>BTLBA WBS </vt:lpstr>
      <vt:lpstr>Review Charge Questions</vt:lpstr>
      <vt:lpstr>Review Agenda</vt:lpstr>
      <vt:lpstr>END</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Sandbox Studio</dc:creator>
  <cp:lastModifiedBy>Ioanis Kourbanis x4423 09037N</cp:lastModifiedBy>
  <cp:revision>354</cp:revision>
  <cp:lastPrinted>2014-01-20T19:40:21Z</cp:lastPrinted>
  <dcterms:created xsi:type="dcterms:W3CDTF">2014-01-03T20:18:13Z</dcterms:created>
  <dcterms:modified xsi:type="dcterms:W3CDTF">2019-03-19T05:08:15Z</dcterms:modified>
</cp:coreProperties>
</file>