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1"/>
  </p:sldMasterIdLst>
  <p:notesMasterIdLst>
    <p:notesMasterId r:id="rId34"/>
  </p:notesMasterIdLst>
  <p:handoutMasterIdLst>
    <p:handoutMasterId r:id="rId35"/>
  </p:handoutMasterIdLst>
  <p:sldIdLst>
    <p:sldId id="294" r:id="rId2"/>
    <p:sldId id="275" r:id="rId3"/>
    <p:sldId id="298" r:id="rId4"/>
    <p:sldId id="299" r:id="rId5"/>
    <p:sldId id="300" r:id="rId6"/>
    <p:sldId id="314" r:id="rId7"/>
    <p:sldId id="295" r:id="rId8"/>
    <p:sldId id="312" r:id="rId9"/>
    <p:sldId id="301" r:id="rId10"/>
    <p:sldId id="302" r:id="rId11"/>
    <p:sldId id="303" r:id="rId12"/>
    <p:sldId id="305" r:id="rId13"/>
    <p:sldId id="306" r:id="rId14"/>
    <p:sldId id="307" r:id="rId15"/>
    <p:sldId id="308" r:id="rId16"/>
    <p:sldId id="317" r:id="rId17"/>
    <p:sldId id="318" r:id="rId18"/>
    <p:sldId id="319" r:id="rId19"/>
    <p:sldId id="323" r:id="rId20"/>
    <p:sldId id="324" r:id="rId21"/>
    <p:sldId id="284" r:id="rId22"/>
    <p:sldId id="316" r:id="rId23"/>
    <p:sldId id="297" r:id="rId24"/>
    <p:sldId id="304" r:id="rId25"/>
    <p:sldId id="309" r:id="rId26"/>
    <p:sldId id="310" r:id="rId27"/>
    <p:sldId id="321" r:id="rId28"/>
    <p:sldId id="313" r:id="rId29"/>
    <p:sldId id="320" r:id="rId30"/>
    <p:sldId id="315" r:id="rId31"/>
    <p:sldId id="311" r:id="rId32"/>
    <p:sldId id="322" r:id="rId33"/>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404040"/>
    <a:srgbClr val="50504E"/>
    <a:srgbClr val="4E4E4E"/>
    <a:srgbClr val="004C97"/>
    <a:srgbClr val="63666A"/>
    <a:srgbClr val="99D6EA"/>
    <a:srgbClr val="505050"/>
    <a:srgbClr val="A7A8AA"/>
    <a:srgbClr val="003087"/>
    <a:srgbClr val="0F2D6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snapToObjects="1" showGuides="1">
      <p:cViewPr varScale="1">
        <p:scale>
          <a:sx n="136" d="100"/>
          <a:sy n="136" d="100"/>
        </p:scale>
        <p:origin x="852" y="120"/>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100" d="100"/>
        <a:sy n="100" d="100"/>
      </p:scale>
      <p:origin x="0" y="0"/>
    </p:cViewPr>
  </p:notesText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3/13/2019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3/13/2019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57ADAB69-348E-2C41-AF41-E98D046040A4}" type="datetime1">
              <a:rPr lang="en-US" smtClean="0"/>
              <a:t>3/13/2019</a:t>
            </a:fld>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Presenter | Presentation Title or Meeting Title</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B099EE7B-C01A-E94A-AA76-2F04CF97FC05}" type="datetime1">
              <a:rPr lang="en-US" smtClean="0"/>
              <a:t>3/13/2019</a:t>
            </a:fld>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Presenter | Presentation Title or Meeting Title</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fld id="{09EA2773-F02A-CC43-B1C5-479A1F34EDA7}" type="datetime1">
              <a:rPr lang="en-US" smtClean="0"/>
              <a:t>3/13/2019</a:t>
            </a:fld>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dirty="0"/>
              <a:t>Presenter | Presentation Title or Meeting Title</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8FEA58B7-095F-6844-8E3C-8A1DDD22BF89}" type="datetime1">
              <a:rPr lang="en-US" smtClean="0"/>
              <a:t>3/13/2019</a:t>
            </a:fld>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Presenter | Presentation Title or Meeting Title</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fld id="{3C7E1B65-1920-CF40-87B8-818D6517E0EA}" type="datetime1">
              <a:rPr lang="en-US" smtClean="0"/>
              <a:t>3/13/2019</a:t>
            </a:fld>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dirty="0"/>
              <a:t>Presenter | Presentation Title or Meeting Title</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a:t>Click icon to add picture</a:t>
            </a:r>
          </a:p>
        </p:txBody>
      </p:sp>
    </p:spTree>
    <p:extLst>
      <p:ext uri="{BB962C8B-B14F-4D97-AF65-F5344CB8AC3E}">
        <p14:creationId xmlns:p14="http://schemas.microsoft.com/office/powerpoint/2010/main" val="288222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D38FDACF-6E1B-814B-BDB6-B66F2ED862D6}" type="datetime1">
              <a:rPr lang="en-US" smtClean="0"/>
              <a:t>3/13/2019</a:t>
            </a:fld>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dirty="0"/>
              <a:t>Presenter | Presentation Title or Meeting Title</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Tree>
    <p:extLst>
      <p:ext uri="{BB962C8B-B14F-4D97-AF65-F5344CB8AC3E}">
        <p14:creationId xmlns:p14="http://schemas.microsoft.com/office/powerpoint/2010/main" val="830161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E2EF4938-6162-EE4E-9ED3-73016E21644A}" type="datetime1">
              <a:rPr lang="en-US" smtClean="0"/>
              <a:t>3/13/2019</a:t>
            </a:fld>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Presenter | Presentation Title or Meeting Title</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04" r:id="rId2"/>
    <p:sldLayoutId id="2147484105" r:id="rId3"/>
    <p:sldLayoutId id="2147484120" r:id="rId4"/>
    <p:sldLayoutId id="2147484103" r:id="rId5"/>
    <p:sldLayoutId id="2147484122" r:id="rId6"/>
    <p:sldLayoutId id="2147484116" r:id="rId7"/>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9.PNG"/><Relationship Id="rId1" Type="http://schemas.openxmlformats.org/officeDocument/2006/relationships/slideLayout" Target="../slideLayouts/slideLayout3.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3.xml"/><Relationship Id="rId5" Type="http://schemas.openxmlformats.org/officeDocument/2006/relationships/image" Target="../media/image44.PNG"/><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PNG"/><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1924" y="5045612"/>
            <a:ext cx="8499231" cy="1390219"/>
          </a:xfrm>
        </p:spPr>
        <p:txBody>
          <a:bodyPr/>
          <a:lstStyle/>
          <a:p>
            <a:r>
              <a:rPr lang="en-US" dirty="0"/>
              <a:t>Quinn Peterson	</a:t>
            </a:r>
          </a:p>
          <a:p>
            <a:r>
              <a:rPr lang="en-US" dirty="0"/>
              <a:t>Design Analysis and Review</a:t>
            </a:r>
          </a:p>
          <a:p>
            <a:r>
              <a:rPr lang="en-US" dirty="0"/>
              <a:t>Day Month Year</a:t>
            </a:r>
          </a:p>
          <a:p>
            <a:endParaRPr lang="en-US" dirty="0"/>
          </a:p>
        </p:txBody>
      </p:sp>
      <p:sp>
        <p:nvSpPr>
          <p:cNvPr id="3" name="Text Placeholder 2"/>
          <p:cNvSpPr>
            <a:spLocks noGrp="1"/>
          </p:cNvSpPr>
          <p:nvPr>
            <p:ph type="body" sz="quarter" idx="11"/>
          </p:nvPr>
        </p:nvSpPr>
        <p:spPr/>
        <p:txBody>
          <a:bodyPr>
            <a:noAutofit/>
          </a:bodyPr>
          <a:lstStyle/>
          <a:p>
            <a:r>
              <a:rPr lang="en-US" dirty="0"/>
              <a:t>Design Analysis and Review for the Decay Pipe Window Replacement System</a:t>
            </a:r>
          </a:p>
        </p:txBody>
      </p:sp>
    </p:spTree>
    <p:extLst>
      <p:ext uri="{BB962C8B-B14F-4D97-AF65-F5344CB8AC3E}">
        <p14:creationId xmlns:p14="http://schemas.microsoft.com/office/powerpoint/2010/main" val="1989597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5"/>
          </p:nvPr>
        </p:nvSpPr>
        <p:spPr>
          <a:xfrm>
            <a:off x="429419" y="917662"/>
            <a:ext cx="4142581" cy="5022675"/>
          </a:xfrm>
        </p:spPr>
        <p:txBody>
          <a:bodyPr/>
          <a:lstStyle/>
          <a:p>
            <a:r>
              <a:rPr lang="en-US" dirty="0"/>
              <a:t>Before the damaged window can be removed, the passage opposite to the window must be sealed.</a:t>
            </a:r>
          </a:p>
          <a:p>
            <a:r>
              <a:rPr lang="en-US" dirty="0"/>
              <a:t>To do so, a plate is lowered into the chute and awaits bolting from the mechanism.</a:t>
            </a:r>
          </a:p>
          <a:p>
            <a:endParaRPr lang="en-US" dirty="0"/>
          </a:p>
        </p:txBody>
      </p:sp>
      <p:sp>
        <p:nvSpPr>
          <p:cNvPr id="4" name="Date Placeholder 3"/>
          <p:cNvSpPr>
            <a:spLocks noGrp="1"/>
          </p:cNvSpPr>
          <p:nvPr>
            <p:ph type="dt" sz="half" idx="16"/>
          </p:nvPr>
        </p:nvSpPr>
        <p:spPr/>
        <p:txBody>
          <a:bodyPr/>
          <a:lstStyle/>
          <a:p>
            <a:pPr>
              <a:defRPr/>
            </a:pPr>
            <a:fld id="{6A937D96-A7E1-EC4E-8ABD-C91279E01925}" type="datetime1">
              <a:rPr lang="en-US" smtClean="0"/>
              <a:t>3/13/2019</a:t>
            </a:fld>
            <a:endParaRPr lang="en-US" dirty="0"/>
          </a:p>
        </p:txBody>
      </p:sp>
      <p:sp>
        <p:nvSpPr>
          <p:cNvPr id="5" name="Footer Placeholder 4"/>
          <p:cNvSpPr>
            <a:spLocks noGrp="1"/>
          </p:cNvSpPr>
          <p:nvPr>
            <p:ph type="ftr" sz="quarter" idx="17"/>
          </p:nvPr>
        </p:nvSpPr>
        <p:spPr>
          <a:xfrm>
            <a:off x="1530601" y="6504213"/>
            <a:ext cx="6459678" cy="250031"/>
          </a:xfrm>
        </p:spPr>
        <p:txBody>
          <a:bodyPr/>
          <a:lstStyle/>
          <a:p>
            <a:pPr>
              <a:defRPr/>
            </a:pPr>
            <a:r>
              <a:rPr lang="en-US" dirty="0"/>
              <a:t>Quinn Peterson | Design Analysis and Review for the Decay Pipe Window Replacement System</a:t>
            </a:r>
          </a:p>
        </p:txBody>
      </p:sp>
      <p:sp>
        <p:nvSpPr>
          <p:cNvPr id="6" name="Slide Number Placeholder 5"/>
          <p:cNvSpPr>
            <a:spLocks noGrp="1"/>
          </p:cNvSpPr>
          <p:nvPr>
            <p:ph type="sldNum" sz="quarter" idx="18"/>
          </p:nvPr>
        </p:nvSpPr>
        <p:spPr/>
        <p:txBody>
          <a:bodyPr/>
          <a:lstStyle/>
          <a:p>
            <a:pPr>
              <a:defRPr/>
            </a:pPr>
            <a:fld id="{979A04A2-726F-2143-A443-7788AF27176E}" type="slidenum">
              <a:rPr lang="en-US" smtClean="0"/>
              <a:pPr>
                <a:defRPr/>
              </a:pPr>
              <a:t>10</a:t>
            </a:fld>
            <a:endParaRPr lang="en-US" dirty="0"/>
          </a:p>
        </p:txBody>
      </p:sp>
      <p:sp>
        <p:nvSpPr>
          <p:cNvPr id="7" name="Title 6"/>
          <p:cNvSpPr>
            <a:spLocks noGrp="1"/>
          </p:cNvSpPr>
          <p:nvPr>
            <p:ph type="title"/>
          </p:nvPr>
        </p:nvSpPr>
        <p:spPr/>
        <p:txBody>
          <a:bodyPr/>
          <a:lstStyle/>
          <a:p>
            <a:r>
              <a:rPr lang="en-US" dirty="0"/>
              <a:t>Window Change Phase 3</a:t>
            </a:r>
          </a:p>
        </p:txBody>
      </p:sp>
      <p:pic>
        <p:nvPicPr>
          <p:cNvPr id="9" name="Picture 8">
            <a:extLst>
              <a:ext uri="{FF2B5EF4-FFF2-40B4-BE49-F238E27FC236}">
                <a16:creationId xmlns:a16="http://schemas.microsoft.com/office/drawing/2014/main" id="{5F95B8B0-2401-4DC3-9DF6-5CFC098BCE51}"/>
              </a:ext>
            </a:extLst>
          </p:cNvPr>
          <p:cNvPicPr>
            <a:picLocks noChangeAspect="1"/>
          </p:cNvPicPr>
          <p:nvPr/>
        </p:nvPicPr>
        <p:blipFill>
          <a:blip r:embed="rId2"/>
          <a:stretch>
            <a:fillRect/>
          </a:stretch>
        </p:blipFill>
        <p:spPr>
          <a:xfrm>
            <a:off x="5942867" y="409651"/>
            <a:ext cx="1869558" cy="5596128"/>
          </a:xfrm>
          <a:prstGeom prst="rect">
            <a:avLst/>
          </a:prstGeom>
        </p:spPr>
      </p:pic>
    </p:spTree>
    <p:extLst>
      <p:ext uri="{BB962C8B-B14F-4D97-AF65-F5344CB8AC3E}">
        <p14:creationId xmlns:p14="http://schemas.microsoft.com/office/powerpoint/2010/main" val="1409139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5"/>
          </p:nvPr>
        </p:nvSpPr>
        <p:spPr>
          <a:xfrm>
            <a:off x="429419" y="917662"/>
            <a:ext cx="4142581" cy="5022675"/>
          </a:xfrm>
        </p:spPr>
        <p:txBody>
          <a:bodyPr/>
          <a:lstStyle/>
          <a:p>
            <a:r>
              <a:rPr lang="en-US" sz="2000" dirty="0"/>
              <a:t>After the plate seal is in place, the bolting mechanism will lower into the chute, align itself with the bolt pattern on the seal, and fasten it into place.</a:t>
            </a:r>
          </a:p>
          <a:p>
            <a:r>
              <a:rPr lang="en-US" sz="2000" dirty="0"/>
              <a:t>After passage sealing, the chamber will be purged of the remaining air and pressurized with helium equal to that of the beamline.</a:t>
            </a:r>
          </a:p>
          <a:p>
            <a:r>
              <a:rPr lang="en-US" sz="2000" dirty="0"/>
              <a:t>The air will be removed from the bottom of the chamber and helium delivered through the top of the chute.</a:t>
            </a:r>
          </a:p>
        </p:txBody>
      </p:sp>
      <p:sp>
        <p:nvSpPr>
          <p:cNvPr id="4" name="Date Placeholder 3"/>
          <p:cNvSpPr>
            <a:spLocks noGrp="1"/>
          </p:cNvSpPr>
          <p:nvPr>
            <p:ph type="dt" sz="half" idx="16"/>
          </p:nvPr>
        </p:nvSpPr>
        <p:spPr/>
        <p:txBody>
          <a:bodyPr/>
          <a:lstStyle/>
          <a:p>
            <a:pPr>
              <a:defRPr/>
            </a:pPr>
            <a:fld id="{6A937D96-A7E1-EC4E-8ABD-C91279E01925}" type="datetime1">
              <a:rPr lang="en-US" smtClean="0"/>
              <a:t>3/13/2019</a:t>
            </a:fld>
            <a:endParaRPr lang="en-US" dirty="0"/>
          </a:p>
        </p:txBody>
      </p:sp>
      <p:sp>
        <p:nvSpPr>
          <p:cNvPr id="5" name="Footer Placeholder 4"/>
          <p:cNvSpPr>
            <a:spLocks noGrp="1"/>
          </p:cNvSpPr>
          <p:nvPr>
            <p:ph type="ftr" sz="quarter" idx="17"/>
          </p:nvPr>
        </p:nvSpPr>
        <p:spPr>
          <a:xfrm>
            <a:off x="1530601" y="6504213"/>
            <a:ext cx="6505295" cy="250031"/>
          </a:xfrm>
        </p:spPr>
        <p:txBody>
          <a:bodyPr/>
          <a:lstStyle/>
          <a:p>
            <a:pPr>
              <a:defRPr/>
            </a:pPr>
            <a:r>
              <a:rPr lang="en-US" dirty="0"/>
              <a:t>Quinn Peterson | Design Analysis and Review for the Decay Pipe Window Replacement System</a:t>
            </a:r>
          </a:p>
        </p:txBody>
      </p:sp>
      <p:sp>
        <p:nvSpPr>
          <p:cNvPr id="6" name="Slide Number Placeholder 5"/>
          <p:cNvSpPr>
            <a:spLocks noGrp="1"/>
          </p:cNvSpPr>
          <p:nvPr>
            <p:ph type="sldNum" sz="quarter" idx="18"/>
          </p:nvPr>
        </p:nvSpPr>
        <p:spPr/>
        <p:txBody>
          <a:bodyPr/>
          <a:lstStyle/>
          <a:p>
            <a:pPr>
              <a:defRPr/>
            </a:pPr>
            <a:fld id="{979A04A2-726F-2143-A443-7788AF27176E}" type="slidenum">
              <a:rPr lang="en-US" smtClean="0"/>
              <a:pPr>
                <a:defRPr/>
              </a:pPr>
              <a:t>11</a:t>
            </a:fld>
            <a:endParaRPr lang="en-US" dirty="0"/>
          </a:p>
        </p:txBody>
      </p:sp>
      <p:sp>
        <p:nvSpPr>
          <p:cNvPr id="7" name="Title 6"/>
          <p:cNvSpPr>
            <a:spLocks noGrp="1"/>
          </p:cNvSpPr>
          <p:nvPr>
            <p:ph type="title"/>
          </p:nvPr>
        </p:nvSpPr>
        <p:spPr/>
        <p:txBody>
          <a:bodyPr/>
          <a:lstStyle/>
          <a:p>
            <a:r>
              <a:rPr lang="en-US" dirty="0"/>
              <a:t>Window Change Phase 4</a:t>
            </a:r>
          </a:p>
        </p:txBody>
      </p:sp>
      <p:pic>
        <p:nvPicPr>
          <p:cNvPr id="9" name="Picture 8">
            <a:extLst>
              <a:ext uri="{FF2B5EF4-FFF2-40B4-BE49-F238E27FC236}">
                <a16:creationId xmlns:a16="http://schemas.microsoft.com/office/drawing/2014/main" id="{148B3551-F42F-4FFD-9DDF-C0A9117B5ABF}"/>
              </a:ext>
            </a:extLst>
          </p:cNvPr>
          <p:cNvPicPr>
            <a:picLocks noChangeAspect="1"/>
          </p:cNvPicPr>
          <p:nvPr/>
        </p:nvPicPr>
        <p:blipFill rotWithShape="1">
          <a:blip r:embed="rId2"/>
          <a:srcRect l="19264" r="19956" b="5749"/>
          <a:stretch/>
        </p:blipFill>
        <p:spPr>
          <a:xfrm>
            <a:off x="5866791" y="254026"/>
            <a:ext cx="2377126" cy="2908188"/>
          </a:xfrm>
          <a:prstGeom prst="rect">
            <a:avLst/>
          </a:prstGeom>
        </p:spPr>
      </p:pic>
      <p:pic>
        <p:nvPicPr>
          <p:cNvPr id="12" name="Picture 11">
            <a:extLst>
              <a:ext uri="{FF2B5EF4-FFF2-40B4-BE49-F238E27FC236}">
                <a16:creationId xmlns:a16="http://schemas.microsoft.com/office/drawing/2014/main" id="{04FAAD20-CD04-4C84-AC16-88139C8642FC}"/>
              </a:ext>
            </a:extLst>
          </p:cNvPr>
          <p:cNvPicPr>
            <a:picLocks noChangeAspect="1"/>
          </p:cNvPicPr>
          <p:nvPr/>
        </p:nvPicPr>
        <p:blipFill rotWithShape="1">
          <a:blip r:embed="rId3"/>
          <a:srcRect l="15757" r="23367" b="2826"/>
          <a:stretch/>
        </p:blipFill>
        <p:spPr>
          <a:xfrm>
            <a:off x="6074812" y="3162214"/>
            <a:ext cx="1961084" cy="3101645"/>
          </a:xfrm>
          <a:prstGeom prst="rect">
            <a:avLst/>
          </a:prstGeom>
        </p:spPr>
      </p:pic>
    </p:spTree>
    <p:extLst>
      <p:ext uri="{BB962C8B-B14F-4D97-AF65-F5344CB8AC3E}">
        <p14:creationId xmlns:p14="http://schemas.microsoft.com/office/powerpoint/2010/main" val="1591704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5"/>
          </p:nvPr>
        </p:nvSpPr>
        <p:spPr>
          <a:xfrm>
            <a:off x="429419" y="917662"/>
            <a:ext cx="4142581" cy="5022675"/>
          </a:xfrm>
        </p:spPr>
        <p:txBody>
          <a:bodyPr/>
          <a:lstStyle/>
          <a:p>
            <a:r>
              <a:rPr lang="en-US" dirty="0"/>
              <a:t>After sealing of the opposing opening and pressurizing of the chute, the damaged window can now be unbolted from its seating.</a:t>
            </a:r>
          </a:p>
          <a:p>
            <a:r>
              <a:rPr lang="en-US" dirty="0"/>
              <a:t>To do so, the mechanism will move along its linear motion system and rotate the internal ring housing the unbolting servos to align with the bolt holes.</a:t>
            </a:r>
          </a:p>
        </p:txBody>
      </p:sp>
      <p:sp>
        <p:nvSpPr>
          <p:cNvPr id="4" name="Date Placeholder 3"/>
          <p:cNvSpPr>
            <a:spLocks noGrp="1"/>
          </p:cNvSpPr>
          <p:nvPr>
            <p:ph type="dt" sz="half" idx="16"/>
          </p:nvPr>
        </p:nvSpPr>
        <p:spPr/>
        <p:txBody>
          <a:bodyPr/>
          <a:lstStyle/>
          <a:p>
            <a:pPr>
              <a:defRPr/>
            </a:pPr>
            <a:fld id="{6A937D96-A7E1-EC4E-8ABD-C91279E01925}" type="datetime1">
              <a:rPr lang="en-US" smtClean="0"/>
              <a:t>3/13/2019</a:t>
            </a:fld>
            <a:endParaRPr lang="en-US" dirty="0"/>
          </a:p>
        </p:txBody>
      </p:sp>
      <p:sp>
        <p:nvSpPr>
          <p:cNvPr id="5" name="Footer Placeholder 4"/>
          <p:cNvSpPr>
            <a:spLocks noGrp="1"/>
          </p:cNvSpPr>
          <p:nvPr>
            <p:ph type="ftr" sz="quarter" idx="17"/>
          </p:nvPr>
        </p:nvSpPr>
        <p:spPr>
          <a:xfrm>
            <a:off x="1530601" y="6504213"/>
            <a:ext cx="6655108" cy="250031"/>
          </a:xfrm>
        </p:spPr>
        <p:txBody>
          <a:bodyPr/>
          <a:lstStyle/>
          <a:p>
            <a:pPr>
              <a:defRPr/>
            </a:pPr>
            <a:r>
              <a:rPr lang="en-US" dirty="0"/>
              <a:t>Quinn Peterson | Design Analysis and Review for the Decay Pipe Window Replacement System</a:t>
            </a:r>
          </a:p>
        </p:txBody>
      </p:sp>
      <p:sp>
        <p:nvSpPr>
          <p:cNvPr id="6" name="Slide Number Placeholder 5"/>
          <p:cNvSpPr>
            <a:spLocks noGrp="1"/>
          </p:cNvSpPr>
          <p:nvPr>
            <p:ph type="sldNum" sz="quarter" idx="18"/>
          </p:nvPr>
        </p:nvSpPr>
        <p:spPr/>
        <p:txBody>
          <a:bodyPr/>
          <a:lstStyle/>
          <a:p>
            <a:pPr>
              <a:defRPr/>
            </a:pPr>
            <a:fld id="{979A04A2-726F-2143-A443-7788AF27176E}" type="slidenum">
              <a:rPr lang="en-US" smtClean="0"/>
              <a:pPr>
                <a:defRPr/>
              </a:pPr>
              <a:t>12</a:t>
            </a:fld>
            <a:endParaRPr lang="en-US" dirty="0"/>
          </a:p>
        </p:txBody>
      </p:sp>
      <p:sp>
        <p:nvSpPr>
          <p:cNvPr id="7" name="Title 6"/>
          <p:cNvSpPr>
            <a:spLocks noGrp="1"/>
          </p:cNvSpPr>
          <p:nvPr>
            <p:ph type="title"/>
          </p:nvPr>
        </p:nvSpPr>
        <p:spPr/>
        <p:txBody>
          <a:bodyPr/>
          <a:lstStyle/>
          <a:p>
            <a:r>
              <a:rPr lang="en-US" sz="2400" dirty="0"/>
              <a:t>Window Change Phase 5 (Window Change Out Starts)</a:t>
            </a:r>
          </a:p>
        </p:txBody>
      </p:sp>
      <p:pic>
        <p:nvPicPr>
          <p:cNvPr id="11" name="Picture 10">
            <a:extLst>
              <a:ext uri="{FF2B5EF4-FFF2-40B4-BE49-F238E27FC236}">
                <a16:creationId xmlns:a16="http://schemas.microsoft.com/office/drawing/2014/main" id="{9744E5DA-2894-4F21-9398-E266AD3B63AF}"/>
              </a:ext>
            </a:extLst>
          </p:cNvPr>
          <p:cNvPicPr>
            <a:picLocks noChangeAspect="1"/>
          </p:cNvPicPr>
          <p:nvPr/>
        </p:nvPicPr>
        <p:blipFill rotWithShape="1">
          <a:blip r:embed="rId2"/>
          <a:srcRect l="9728" r="10686" b="2997"/>
          <a:stretch/>
        </p:blipFill>
        <p:spPr>
          <a:xfrm>
            <a:off x="4988968" y="1085172"/>
            <a:ext cx="3660701" cy="3934370"/>
          </a:xfrm>
          <a:prstGeom prst="rect">
            <a:avLst/>
          </a:prstGeom>
        </p:spPr>
      </p:pic>
      <p:cxnSp>
        <p:nvCxnSpPr>
          <p:cNvPr id="14" name="Straight Arrow Connector 13">
            <a:extLst>
              <a:ext uri="{FF2B5EF4-FFF2-40B4-BE49-F238E27FC236}">
                <a16:creationId xmlns:a16="http://schemas.microsoft.com/office/drawing/2014/main" id="{BA999E08-2F13-4DB6-AD49-D4D7555AADC9}"/>
              </a:ext>
            </a:extLst>
          </p:cNvPr>
          <p:cNvCxnSpPr>
            <a:cxnSpLocks/>
          </p:cNvCxnSpPr>
          <p:nvPr/>
        </p:nvCxnSpPr>
        <p:spPr>
          <a:xfrm flipH="1" flipV="1">
            <a:off x="6042355" y="3157534"/>
            <a:ext cx="592533" cy="54292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5" name="Straight Arrow Connector 14">
            <a:extLst>
              <a:ext uri="{FF2B5EF4-FFF2-40B4-BE49-F238E27FC236}">
                <a16:creationId xmlns:a16="http://schemas.microsoft.com/office/drawing/2014/main" id="{C5B5F4A2-DDC8-4C77-818E-9322A72F86BC}"/>
              </a:ext>
            </a:extLst>
          </p:cNvPr>
          <p:cNvCxnSpPr>
            <a:cxnSpLocks/>
          </p:cNvCxnSpPr>
          <p:nvPr/>
        </p:nvCxnSpPr>
        <p:spPr>
          <a:xfrm flipH="1" flipV="1">
            <a:off x="7758378" y="2582256"/>
            <a:ext cx="664465" cy="47010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68687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5"/>
          </p:nvPr>
        </p:nvSpPr>
        <p:spPr>
          <a:xfrm>
            <a:off x="429419" y="917662"/>
            <a:ext cx="4142581" cy="5022675"/>
          </a:xfrm>
        </p:spPr>
        <p:txBody>
          <a:bodyPr/>
          <a:lstStyle/>
          <a:p>
            <a:r>
              <a:rPr lang="en-US" dirty="0"/>
              <a:t>Once all bolts have been removed, the window will be retrieved by the transport system located on the upper portion of the mechanism.</a:t>
            </a:r>
          </a:p>
          <a:p>
            <a:r>
              <a:rPr lang="en-US" dirty="0"/>
              <a:t>Two pneumatic cylinders will extend rods in the transport holes on the side of the window and lift it out of the seating.</a:t>
            </a:r>
          </a:p>
        </p:txBody>
      </p:sp>
      <p:sp>
        <p:nvSpPr>
          <p:cNvPr id="4" name="Date Placeholder 3"/>
          <p:cNvSpPr>
            <a:spLocks noGrp="1"/>
          </p:cNvSpPr>
          <p:nvPr>
            <p:ph type="dt" sz="half" idx="16"/>
          </p:nvPr>
        </p:nvSpPr>
        <p:spPr/>
        <p:txBody>
          <a:bodyPr/>
          <a:lstStyle/>
          <a:p>
            <a:pPr>
              <a:defRPr/>
            </a:pPr>
            <a:fld id="{6A937D96-A7E1-EC4E-8ABD-C91279E01925}" type="datetime1">
              <a:rPr lang="en-US" smtClean="0"/>
              <a:t>3/13/2019</a:t>
            </a:fld>
            <a:endParaRPr lang="en-US" dirty="0"/>
          </a:p>
        </p:txBody>
      </p:sp>
      <p:sp>
        <p:nvSpPr>
          <p:cNvPr id="5" name="Footer Placeholder 4"/>
          <p:cNvSpPr>
            <a:spLocks noGrp="1"/>
          </p:cNvSpPr>
          <p:nvPr>
            <p:ph type="ftr" sz="quarter" idx="17"/>
          </p:nvPr>
        </p:nvSpPr>
        <p:spPr>
          <a:xfrm>
            <a:off x="1530601" y="6504213"/>
            <a:ext cx="6581956" cy="250031"/>
          </a:xfrm>
        </p:spPr>
        <p:txBody>
          <a:bodyPr/>
          <a:lstStyle/>
          <a:p>
            <a:pPr>
              <a:defRPr/>
            </a:pPr>
            <a:r>
              <a:rPr lang="en-US" dirty="0"/>
              <a:t>Quinn Peterson | Design Analysis and Review for the Decay Pipe Window Replacement System</a:t>
            </a:r>
          </a:p>
        </p:txBody>
      </p:sp>
      <p:sp>
        <p:nvSpPr>
          <p:cNvPr id="6" name="Slide Number Placeholder 5"/>
          <p:cNvSpPr>
            <a:spLocks noGrp="1"/>
          </p:cNvSpPr>
          <p:nvPr>
            <p:ph type="sldNum" sz="quarter" idx="18"/>
          </p:nvPr>
        </p:nvSpPr>
        <p:spPr/>
        <p:txBody>
          <a:bodyPr/>
          <a:lstStyle/>
          <a:p>
            <a:pPr>
              <a:defRPr/>
            </a:pPr>
            <a:fld id="{979A04A2-726F-2143-A443-7788AF27176E}" type="slidenum">
              <a:rPr lang="en-US" smtClean="0"/>
              <a:pPr>
                <a:defRPr/>
              </a:pPr>
              <a:t>13</a:t>
            </a:fld>
            <a:endParaRPr lang="en-US" dirty="0"/>
          </a:p>
        </p:txBody>
      </p:sp>
      <p:sp>
        <p:nvSpPr>
          <p:cNvPr id="7" name="Title 6"/>
          <p:cNvSpPr>
            <a:spLocks noGrp="1"/>
          </p:cNvSpPr>
          <p:nvPr>
            <p:ph type="title"/>
          </p:nvPr>
        </p:nvSpPr>
        <p:spPr/>
        <p:txBody>
          <a:bodyPr/>
          <a:lstStyle/>
          <a:p>
            <a:r>
              <a:rPr lang="en-US" dirty="0"/>
              <a:t>Window Change Phase 6</a:t>
            </a:r>
          </a:p>
        </p:txBody>
      </p:sp>
      <p:pic>
        <p:nvPicPr>
          <p:cNvPr id="9" name="Picture 8">
            <a:extLst>
              <a:ext uri="{FF2B5EF4-FFF2-40B4-BE49-F238E27FC236}">
                <a16:creationId xmlns:a16="http://schemas.microsoft.com/office/drawing/2014/main" id="{060AC530-1097-4CFB-BB72-17A97A4BDBA6}"/>
              </a:ext>
            </a:extLst>
          </p:cNvPr>
          <p:cNvPicPr>
            <a:picLocks noChangeAspect="1"/>
          </p:cNvPicPr>
          <p:nvPr/>
        </p:nvPicPr>
        <p:blipFill rotWithShape="1">
          <a:blip r:embed="rId2"/>
          <a:srcRect l="24137" r="17728"/>
          <a:stretch/>
        </p:blipFill>
        <p:spPr>
          <a:xfrm>
            <a:off x="4998459" y="762806"/>
            <a:ext cx="3716122" cy="4820323"/>
          </a:xfrm>
          <a:prstGeom prst="rect">
            <a:avLst/>
          </a:prstGeom>
        </p:spPr>
      </p:pic>
      <p:cxnSp>
        <p:nvCxnSpPr>
          <p:cNvPr id="10" name="Straight Arrow Connector 9">
            <a:extLst>
              <a:ext uri="{FF2B5EF4-FFF2-40B4-BE49-F238E27FC236}">
                <a16:creationId xmlns:a16="http://schemas.microsoft.com/office/drawing/2014/main" id="{A976D042-29AD-4668-A0BF-15A4C9EE0AD8}"/>
              </a:ext>
            </a:extLst>
          </p:cNvPr>
          <p:cNvCxnSpPr>
            <a:cxnSpLocks/>
          </p:cNvCxnSpPr>
          <p:nvPr/>
        </p:nvCxnSpPr>
        <p:spPr>
          <a:xfrm flipH="1" flipV="1">
            <a:off x="6042354" y="1397203"/>
            <a:ext cx="1" cy="862166"/>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2" name="Straight Arrow Connector 11">
            <a:extLst>
              <a:ext uri="{FF2B5EF4-FFF2-40B4-BE49-F238E27FC236}">
                <a16:creationId xmlns:a16="http://schemas.microsoft.com/office/drawing/2014/main" id="{86312985-752D-4E6C-BABA-B81B3A3E5837}"/>
              </a:ext>
            </a:extLst>
          </p:cNvPr>
          <p:cNvCxnSpPr>
            <a:cxnSpLocks/>
          </p:cNvCxnSpPr>
          <p:nvPr/>
        </p:nvCxnSpPr>
        <p:spPr>
          <a:xfrm flipH="1" flipV="1">
            <a:off x="7792721" y="1289156"/>
            <a:ext cx="1" cy="76106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416667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5"/>
          </p:nvPr>
        </p:nvSpPr>
        <p:spPr>
          <a:xfrm>
            <a:off x="429419" y="917662"/>
            <a:ext cx="4142581" cy="5022675"/>
          </a:xfrm>
        </p:spPr>
        <p:txBody>
          <a:bodyPr/>
          <a:lstStyle/>
          <a:p>
            <a:r>
              <a:rPr lang="en-US" dirty="0"/>
              <a:t>The damaged window will then be brought into the storage container and placed onto a storage rack.</a:t>
            </a:r>
          </a:p>
          <a:p>
            <a:r>
              <a:rPr lang="en-US" dirty="0"/>
              <a:t>Once placed onto the rack, the pneumatic cylinders will retract their rods.</a:t>
            </a:r>
          </a:p>
          <a:p>
            <a:pPr marL="0" indent="0">
              <a:buNone/>
            </a:pPr>
            <a:endParaRPr lang="en-US" dirty="0"/>
          </a:p>
        </p:txBody>
      </p:sp>
      <p:sp>
        <p:nvSpPr>
          <p:cNvPr id="4" name="Date Placeholder 3"/>
          <p:cNvSpPr>
            <a:spLocks noGrp="1"/>
          </p:cNvSpPr>
          <p:nvPr>
            <p:ph type="dt" sz="half" idx="16"/>
          </p:nvPr>
        </p:nvSpPr>
        <p:spPr/>
        <p:txBody>
          <a:bodyPr/>
          <a:lstStyle/>
          <a:p>
            <a:pPr>
              <a:defRPr/>
            </a:pPr>
            <a:fld id="{6A937D96-A7E1-EC4E-8ABD-C91279E01925}" type="datetime1">
              <a:rPr lang="en-US" smtClean="0"/>
              <a:t>3/13/2019</a:t>
            </a:fld>
            <a:endParaRPr lang="en-US" dirty="0"/>
          </a:p>
        </p:txBody>
      </p:sp>
      <p:sp>
        <p:nvSpPr>
          <p:cNvPr id="5" name="Footer Placeholder 4"/>
          <p:cNvSpPr>
            <a:spLocks noGrp="1"/>
          </p:cNvSpPr>
          <p:nvPr>
            <p:ph type="ftr" sz="quarter" idx="17"/>
          </p:nvPr>
        </p:nvSpPr>
        <p:spPr>
          <a:xfrm>
            <a:off x="1530601" y="6504213"/>
            <a:ext cx="6486858" cy="250031"/>
          </a:xfrm>
        </p:spPr>
        <p:txBody>
          <a:bodyPr/>
          <a:lstStyle/>
          <a:p>
            <a:pPr>
              <a:defRPr/>
            </a:pPr>
            <a:r>
              <a:rPr lang="en-US" dirty="0"/>
              <a:t>Quinn Peterson | Design Analysis and Review for the Decay Pipe Window Replacement System</a:t>
            </a:r>
          </a:p>
        </p:txBody>
      </p:sp>
      <p:sp>
        <p:nvSpPr>
          <p:cNvPr id="6" name="Slide Number Placeholder 5"/>
          <p:cNvSpPr>
            <a:spLocks noGrp="1"/>
          </p:cNvSpPr>
          <p:nvPr>
            <p:ph type="sldNum" sz="quarter" idx="18"/>
          </p:nvPr>
        </p:nvSpPr>
        <p:spPr/>
        <p:txBody>
          <a:bodyPr/>
          <a:lstStyle/>
          <a:p>
            <a:pPr>
              <a:defRPr/>
            </a:pPr>
            <a:fld id="{979A04A2-726F-2143-A443-7788AF27176E}" type="slidenum">
              <a:rPr lang="en-US" smtClean="0"/>
              <a:pPr>
                <a:defRPr/>
              </a:pPr>
              <a:t>14</a:t>
            </a:fld>
            <a:endParaRPr lang="en-US" dirty="0"/>
          </a:p>
        </p:txBody>
      </p:sp>
      <p:sp>
        <p:nvSpPr>
          <p:cNvPr id="7" name="Title 6"/>
          <p:cNvSpPr>
            <a:spLocks noGrp="1"/>
          </p:cNvSpPr>
          <p:nvPr>
            <p:ph type="title"/>
          </p:nvPr>
        </p:nvSpPr>
        <p:spPr/>
        <p:txBody>
          <a:bodyPr/>
          <a:lstStyle/>
          <a:p>
            <a:r>
              <a:rPr lang="en-US" dirty="0"/>
              <a:t>Window Change Phase 7</a:t>
            </a:r>
          </a:p>
        </p:txBody>
      </p:sp>
      <p:pic>
        <p:nvPicPr>
          <p:cNvPr id="9" name="Picture 8">
            <a:extLst>
              <a:ext uri="{FF2B5EF4-FFF2-40B4-BE49-F238E27FC236}">
                <a16:creationId xmlns:a16="http://schemas.microsoft.com/office/drawing/2014/main" id="{F6DE3F50-D03A-4720-96F3-C0518CFDDAA4}"/>
              </a:ext>
            </a:extLst>
          </p:cNvPr>
          <p:cNvPicPr>
            <a:picLocks noChangeAspect="1"/>
          </p:cNvPicPr>
          <p:nvPr/>
        </p:nvPicPr>
        <p:blipFill rotWithShape="1">
          <a:blip r:embed="rId2"/>
          <a:srcRect l="12240" t="1513" r="7120"/>
          <a:stretch/>
        </p:blipFill>
        <p:spPr>
          <a:xfrm>
            <a:off x="6108192" y="231394"/>
            <a:ext cx="1558138" cy="5708943"/>
          </a:xfrm>
          <a:prstGeom prst="rect">
            <a:avLst/>
          </a:prstGeom>
        </p:spPr>
      </p:pic>
    </p:spTree>
    <p:extLst>
      <p:ext uri="{BB962C8B-B14F-4D97-AF65-F5344CB8AC3E}">
        <p14:creationId xmlns:p14="http://schemas.microsoft.com/office/powerpoint/2010/main" val="2403888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5"/>
          </p:nvPr>
        </p:nvSpPr>
        <p:spPr>
          <a:xfrm>
            <a:off x="429419" y="917662"/>
            <a:ext cx="4142581" cy="5022675"/>
          </a:xfrm>
        </p:spPr>
        <p:txBody>
          <a:bodyPr/>
          <a:lstStyle/>
          <a:p>
            <a:r>
              <a:rPr lang="en-US" dirty="0"/>
              <a:t>Once the damaged window is safely stored, the mechanism will then move to retrieve the replacement window located on the rack below.</a:t>
            </a:r>
          </a:p>
          <a:p>
            <a:r>
              <a:rPr lang="en-US" dirty="0"/>
              <a:t>The pneumatic cylinders will once again engage and retrieve the new window.</a:t>
            </a:r>
          </a:p>
        </p:txBody>
      </p:sp>
      <p:sp>
        <p:nvSpPr>
          <p:cNvPr id="4" name="Date Placeholder 3"/>
          <p:cNvSpPr>
            <a:spLocks noGrp="1"/>
          </p:cNvSpPr>
          <p:nvPr>
            <p:ph type="dt" sz="half" idx="16"/>
          </p:nvPr>
        </p:nvSpPr>
        <p:spPr/>
        <p:txBody>
          <a:bodyPr/>
          <a:lstStyle/>
          <a:p>
            <a:pPr>
              <a:defRPr/>
            </a:pPr>
            <a:fld id="{6A937D96-A7E1-EC4E-8ABD-C91279E01925}" type="datetime1">
              <a:rPr lang="en-US" smtClean="0"/>
              <a:t>3/13/2019</a:t>
            </a:fld>
            <a:endParaRPr lang="en-US" dirty="0"/>
          </a:p>
        </p:txBody>
      </p:sp>
      <p:sp>
        <p:nvSpPr>
          <p:cNvPr id="5" name="Footer Placeholder 4"/>
          <p:cNvSpPr>
            <a:spLocks noGrp="1"/>
          </p:cNvSpPr>
          <p:nvPr>
            <p:ph type="ftr" sz="quarter" idx="17"/>
          </p:nvPr>
        </p:nvSpPr>
        <p:spPr>
          <a:xfrm>
            <a:off x="1530601" y="6504213"/>
            <a:ext cx="6530749" cy="250031"/>
          </a:xfrm>
        </p:spPr>
        <p:txBody>
          <a:bodyPr/>
          <a:lstStyle/>
          <a:p>
            <a:pPr>
              <a:defRPr/>
            </a:pPr>
            <a:r>
              <a:rPr lang="en-US" dirty="0"/>
              <a:t>Quinn Peterson | Design Analysis and Review for the Decay Pipe Window Replacement System</a:t>
            </a:r>
          </a:p>
        </p:txBody>
      </p:sp>
      <p:sp>
        <p:nvSpPr>
          <p:cNvPr id="6" name="Slide Number Placeholder 5"/>
          <p:cNvSpPr>
            <a:spLocks noGrp="1"/>
          </p:cNvSpPr>
          <p:nvPr>
            <p:ph type="sldNum" sz="quarter" idx="18"/>
          </p:nvPr>
        </p:nvSpPr>
        <p:spPr/>
        <p:txBody>
          <a:bodyPr/>
          <a:lstStyle/>
          <a:p>
            <a:pPr>
              <a:defRPr/>
            </a:pPr>
            <a:fld id="{979A04A2-726F-2143-A443-7788AF27176E}" type="slidenum">
              <a:rPr lang="en-US" smtClean="0"/>
              <a:pPr>
                <a:defRPr/>
              </a:pPr>
              <a:t>15</a:t>
            </a:fld>
            <a:endParaRPr lang="en-US" dirty="0"/>
          </a:p>
        </p:txBody>
      </p:sp>
      <p:sp>
        <p:nvSpPr>
          <p:cNvPr id="7" name="Title 6"/>
          <p:cNvSpPr>
            <a:spLocks noGrp="1"/>
          </p:cNvSpPr>
          <p:nvPr>
            <p:ph type="title"/>
          </p:nvPr>
        </p:nvSpPr>
        <p:spPr/>
        <p:txBody>
          <a:bodyPr/>
          <a:lstStyle/>
          <a:p>
            <a:r>
              <a:rPr lang="en-US" dirty="0"/>
              <a:t>Window Change Phase 8</a:t>
            </a:r>
          </a:p>
        </p:txBody>
      </p:sp>
      <p:pic>
        <p:nvPicPr>
          <p:cNvPr id="8" name="Picture 7">
            <a:extLst>
              <a:ext uri="{FF2B5EF4-FFF2-40B4-BE49-F238E27FC236}">
                <a16:creationId xmlns:a16="http://schemas.microsoft.com/office/drawing/2014/main" id="{3F927F13-83DF-459D-BB99-2BCDB4F0B02A}"/>
              </a:ext>
            </a:extLst>
          </p:cNvPr>
          <p:cNvPicPr>
            <a:picLocks noChangeAspect="1"/>
          </p:cNvPicPr>
          <p:nvPr/>
        </p:nvPicPr>
        <p:blipFill>
          <a:blip r:embed="rId2"/>
          <a:stretch>
            <a:fillRect/>
          </a:stretch>
        </p:blipFill>
        <p:spPr>
          <a:xfrm>
            <a:off x="5197614" y="467964"/>
            <a:ext cx="3400318" cy="5340097"/>
          </a:xfrm>
          <a:prstGeom prst="rect">
            <a:avLst/>
          </a:prstGeom>
        </p:spPr>
      </p:pic>
    </p:spTree>
    <p:extLst>
      <p:ext uri="{BB962C8B-B14F-4D97-AF65-F5344CB8AC3E}">
        <p14:creationId xmlns:p14="http://schemas.microsoft.com/office/powerpoint/2010/main" val="41852462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5"/>
          </p:nvPr>
        </p:nvSpPr>
        <p:spPr>
          <a:xfrm>
            <a:off x="429419" y="917662"/>
            <a:ext cx="4142581" cy="5022675"/>
          </a:xfrm>
        </p:spPr>
        <p:txBody>
          <a:bodyPr/>
          <a:lstStyle/>
          <a:p>
            <a:r>
              <a:rPr lang="en-US" dirty="0"/>
              <a:t>After the new window has been retrieved, the mechanism will descend into the chute and place the window into the seating and begin the bolting process.</a:t>
            </a:r>
          </a:p>
          <a:p>
            <a:r>
              <a:rPr lang="en-US" dirty="0"/>
              <a:t>The window will be aligned using the pegs on the back of the shielding to seat into the slots on the bolting housing.</a:t>
            </a:r>
          </a:p>
          <a:p>
            <a:r>
              <a:rPr lang="en-US" dirty="0"/>
              <a:t>After the window is properly seated, it will be fastened into place.</a:t>
            </a:r>
          </a:p>
        </p:txBody>
      </p:sp>
      <p:sp>
        <p:nvSpPr>
          <p:cNvPr id="4" name="Date Placeholder 3"/>
          <p:cNvSpPr>
            <a:spLocks noGrp="1"/>
          </p:cNvSpPr>
          <p:nvPr>
            <p:ph type="dt" sz="half" idx="16"/>
          </p:nvPr>
        </p:nvSpPr>
        <p:spPr/>
        <p:txBody>
          <a:bodyPr/>
          <a:lstStyle/>
          <a:p>
            <a:pPr>
              <a:defRPr/>
            </a:pPr>
            <a:fld id="{6A937D96-A7E1-EC4E-8ABD-C91279E01925}" type="datetime1">
              <a:rPr lang="en-US" smtClean="0"/>
              <a:t>3/13/2019</a:t>
            </a:fld>
            <a:endParaRPr lang="en-US" dirty="0"/>
          </a:p>
        </p:txBody>
      </p:sp>
      <p:sp>
        <p:nvSpPr>
          <p:cNvPr id="5" name="Footer Placeholder 4"/>
          <p:cNvSpPr>
            <a:spLocks noGrp="1"/>
          </p:cNvSpPr>
          <p:nvPr>
            <p:ph type="ftr" sz="quarter" idx="17"/>
          </p:nvPr>
        </p:nvSpPr>
        <p:spPr>
          <a:xfrm>
            <a:off x="1530601" y="6504213"/>
            <a:ext cx="6464913" cy="250031"/>
          </a:xfrm>
        </p:spPr>
        <p:txBody>
          <a:bodyPr/>
          <a:lstStyle/>
          <a:p>
            <a:pPr>
              <a:defRPr/>
            </a:pPr>
            <a:r>
              <a:rPr lang="en-US" dirty="0"/>
              <a:t>Quinn Peterson | Design Analysis and Review for the Decay Pipe Window Replacement System</a:t>
            </a:r>
          </a:p>
        </p:txBody>
      </p:sp>
      <p:sp>
        <p:nvSpPr>
          <p:cNvPr id="6" name="Slide Number Placeholder 5"/>
          <p:cNvSpPr>
            <a:spLocks noGrp="1"/>
          </p:cNvSpPr>
          <p:nvPr>
            <p:ph type="sldNum" sz="quarter" idx="18"/>
          </p:nvPr>
        </p:nvSpPr>
        <p:spPr/>
        <p:txBody>
          <a:bodyPr/>
          <a:lstStyle/>
          <a:p>
            <a:pPr>
              <a:defRPr/>
            </a:pPr>
            <a:fld id="{979A04A2-726F-2143-A443-7788AF27176E}" type="slidenum">
              <a:rPr lang="en-US" smtClean="0"/>
              <a:pPr>
                <a:defRPr/>
              </a:pPr>
              <a:t>16</a:t>
            </a:fld>
            <a:endParaRPr lang="en-US" dirty="0"/>
          </a:p>
        </p:txBody>
      </p:sp>
      <p:sp>
        <p:nvSpPr>
          <p:cNvPr id="7" name="Title 6"/>
          <p:cNvSpPr>
            <a:spLocks noGrp="1"/>
          </p:cNvSpPr>
          <p:nvPr>
            <p:ph type="title"/>
          </p:nvPr>
        </p:nvSpPr>
        <p:spPr/>
        <p:txBody>
          <a:bodyPr/>
          <a:lstStyle/>
          <a:p>
            <a:r>
              <a:rPr lang="en-US" sz="2400" dirty="0"/>
              <a:t>Window Change Phase 9(Window Change Out Complete)</a:t>
            </a:r>
          </a:p>
        </p:txBody>
      </p:sp>
      <p:pic>
        <p:nvPicPr>
          <p:cNvPr id="13" name="Picture 12">
            <a:extLst>
              <a:ext uri="{FF2B5EF4-FFF2-40B4-BE49-F238E27FC236}">
                <a16:creationId xmlns:a16="http://schemas.microsoft.com/office/drawing/2014/main" id="{61E7B216-AC78-4B32-98CD-1BE2E24F0964}"/>
              </a:ext>
            </a:extLst>
          </p:cNvPr>
          <p:cNvPicPr>
            <a:picLocks noChangeAspect="1"/>
          </p:cNvPicPr>
          <p:nvPr/>
        </p:nvPicPr>
        <p:blipFill rotWithShape="1">
          <a:blip r:embed="rId2"/>
          <a:srcRect l="10584" r="9916" b="3542"/>
          <a:stretch/>
        </p:blipFill>
        <p:spPr>
          <a:xfrm>
            <a:off x="4885464" y="4002041"/>
            <a:ext cx="2130361" cy="2106777"/>
          </a:xfrm>
          <a:prstGeom prst="rect">
            <a:avLst/>
          </a:prstGeom>
        </p:spPr>
      </p:pic>
      <p:cxnSp>
        <p:nvCxnSpPr>
          <p:cNvPr id="14" name="Straight Arrow Connector 13">
            <a:extLst>
              <a:ext uri="{FF2B5EF4-FFF2-40B4-BE49-F238E27FC236}">
                <a16:creationId xmlns:a16="http://schemas.microsoft.com/office/drawing/2014/main" id="{25908938-AE38-462C-BD4F-2E66826CFEBA}"/>
              </a:ext>
            </a:extLst>
          </p:cNvPr>
          <p:cNvCxnSpPr>
            <a:cxnSpLocks/>
          </p:cNvCxnSpPr>
          <p:nvPr/>
        </p:nvCxnSpPr>
        <p:spPr>
          <a:xfrm>
            <a:off x="4469587" y="4089197"/>
            <a:ext cx="1170432" cy="124358"/>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pic>
        <p:nvPicPr>
          <p:cNvPr id="8" name="Picture 7">
            <a:extLst>
              <a:ext uri="{FF2B5EF4-FFF2-40B4-BE49-F238E27FC236}">
                <a16:creationId xmlns:a16="http://schemas.microsoft.com/office/drawing/2014/main" id="{998D7F96-C600-4BF0-B26A-0E82BA0D4DDA}"/>
              </a:ext>
            </a:extLst>
          </p:cNvPr>
          <p:cNvPicPr>
            <a:picLocks noChangeAspect="1"/>
          </p:cNvPicPr>
          <p:nvPr/>
        </p:nvPicPr>
        <p:blipFill rotWithShape="1">
          <a:blip r:embed="rId3"/>
          <a:srcRect l="7184"/>
          <a:stretch/>
        </p:blipFill>
        <p:spPr>
          <a:xfrm>
            <a:off x="7263994" y="1024754"/>
            <a:ext cx="1585788" cy="5084064"/>
          </a:xfrm>
          <a:prstGeom prst="rect">
            <a:avLst/>
          </a:prstGeom>
        </p:spPr>
      </p:pic>
    </p:spTree>
    <p:extLst>
      <p:ext uri="{BB962C8B-B14F-4D97-AF65-F5344CB8AC3E}">
        <p14:creationId xmlns:p14="http://schemas.microsoft.com/office/powerpoint/2010/main" val="17918142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5"/>
          </p:nvPr>
        </p:nvSpPr>
        <p:spPr>
          <a:xfrm>
            <a:off x="429419" y="917662"/>
            <a:ext cx="4142581" cy="5022675"/>
          </a:xfrm>
        </p:spPr>
        <p:txBody>
          <a:bodyPr/>
          <a:lstStyle/>
          <a:p>
            <a:r>
              <a:rPr lang="en-US" dirty="0"/>
              <a:t>Air will be reintroduced to the chamber and will be pressurized equal to atmosphere and a leak check will be held on the new window.</a:t>
            </a:r>
          </a:p>
          <a:p>
            <a:r>
              <a:rPr lang="en-US" dirty="0"/>
              <a:t>The bolting mechanism will then unbolt the plate seal on the opposing passage from the window.</a:t>
            </a:r>
          </a:p>
          <a:p>
            <a:pPr marL="0" indent="0">
              <a:buNone/>
            </a:pPr>
            <a:endParaRPr lang="en-US" dirty="0"/>
          </a:p>
        </p:txBody>
      </p:sp>
      <p:sp>
        <p:nvSpPr>
          <p:cNvPr id="4" name="Date Placeholder 3"/>
          <p:cNvSpPr>
            <a:spLocks noGrp="1"/>
          </p:cNvSpPr>
          <p:nvPr>
            <p:ph type="dt" sz="half" idx="16"/>
          </p:nvPr>
        </p:nvSpPr>
        <p:spPr/>
        <p:txBody>
          <a:bodyPr/>
          <a:lstStyle/>
          <a:p>
            <a:pPr>
              <a:defRPr/>
            </a:pPr>
            <a:fld id="{6A937D96-A7E1-EC4E-8ABD-C91279E01925}" type="datetime1">
              <a:rPr lang="en-US" smtClean="0"/>
              <a:t>3/13/2019</a:t>
            </a:fld>
            <a:endParaRPr lang="en-US" dirty="0"/>
          </a:p>
        </p:txBody>
      </p:sp>
      <p:sp>
        <p:nvSpPr>
          <p:cNvPr id="5" name="Footer Placeholder 4"/>
          <p:cNvSpPr>
            <a:spLocks noGrp="1"/>
          </p:cNvSpPr>
          <p:nvPr>
            <p:ph type="ftr" sz="quarter" idx="17"/>
          </p:nvPr>
        </p:nvSpPr>
        <p:spPr>
          <a:xfrm>
            <a:off x="1530601" y="6504213"/>
            <a:ext cx="6589271" cy="250031"/>
          </a:xfrm>
        </p:spPr>
        <p:txBody>
          <a:bodyPr/>
          <a:lstStyle/>
          <a:p>
            <a:pPr>
              <a:defRPr/>
            </a:pPr>
            <a:r>
              <a:rPr lang="en-US" dirty="0"/>
              <a:t>Quinn Peterson | Design Analysis and Review for the Decay Pipe Window Replacement System</a:t>
            </a:r>
          </a:p>
        </p:txBody>
      </p:sp>
      <p:sp>
        <p:nvSpPr>
          <p:cNvPr id="6" name="Slide Number Placeholder 5"/>
          <p:cNvSpPr>
            <a:spLocks noGrp="1"/>
          </p:cNvSpPr>
          <p:nvPr>
            <p:ph type="sldNum" sz="quarter" idx="18"/>
          </p:nvPr>
        </p:nvSpPr>
        <p:spPr/>
        <p:txBody>
          <a:bodyPr/>
          <a:lstStyle/>
          <a:p>
            <a:pPr>
              <a:defRPr/>
            </a:pPr>
            <a:fld id="{979A04A2-726F-2143-A443-7788AF27176E}" type="slidenum">
              <a:rPr lang="en-US" smtClean="0"/>
              <a:pPr>
                <a:defRPr/>
              </a:pPr>
              <a:t>17</a:t>
            </a:fld>
            <a:endParaRPr lang="en-US" dirty="0"/>
          </a:p>
        </p:txBody>
      </p:sp>
      <p:sp>
        <p:nvSpPr>
          <p:cNvPr id="7" name="Title 6"/>
          <p:cNvSpPr>
            <a:spLocks noGrp="1"/>
          </p:cNvSpPr>
          <p:nvPr>
            <p:ph type="title"/>
          </p:nvPr>
        </p:nvSpPr>
        <p:spPr/>
        <p:txBody>
          <a:bodyPr/>
          <a:lstStyle/>
          <a:p>
            <a:r>
              <a:rPr lang="en-US" dirty="0"/>
              <a:t>Window Change Phase 10</a:t>
            </a:r>
          </a:p>
        </p:txBody>
      </p:sp>
      <p:pic>
        <p:nvPicPr>
          <p:cNvPr id="8" name="Picture 7">
            <a:extLst>
              <a:ext uri="{FF2B5EF4-FFF2-40B4-BE49-F238E27FC236}">
                <a16:creationId xmlns:a16="http://schemas.microsoft.com/office/drawing/2014/main" id="{CA1F2B70-DEB7-4A4B-9B7E-07D1CBB34E86}"/>
              </a:ext>
            </a:extLst>
          </p:cNvPr>
          <p:cNvPicPr>
            <a:picLocks noChangeAspect="1"/>
          </p:cNvPicPr>
          <p:nvPr/>
        </p:nvPicPr>
        <p:blipFill rotWithShape="1">
          <a:blip r:embed="rId2"/>
          <a:srcRect l="16688" r="17628" b="7606"/>
          <a:stretch/>
        </p:blipFill>
        <p:spPr>
          <a:xfrm>
            <a:off x="5022321" y="681903"/>
            <a:ext cx="3662999" cy="5022675"/>
          </a:xfrm>
          <a:prstGeom prst="rect">
            <a:avLst/>
          </a:prstGeom>
        </p:spPr>
      </p:pic>
    </p:spTree>
    <p:extLst>
      <p:ext uri="{BB962C8B-B14F-4D97-AF65-F5344CB8AC3E}">
        <p14:creationId xmlns:p14="http://schemas.microsoft.com/office/powerpoint/2010/main" val="8725993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5"/>
          </p:nvPr>
        </p:nvSpPr>
        <p:spPr>
          <a:xfrm>
            <a:off x="429419" y="917662"/>
            <a:ext cx="4142581" cy="5022675"/>
          </a:xfrm>
        </p:spPr>
        <p:txBody>
          <a:bodyPr/>
          <a:lstStyle/>
          <a:p>
            <a:r>
              <a:rPr lang="en-US" dirty="0"/>
              <a:t>After the plate seal is unbolted, the mechanism and the seal will rise into the storage container to complete the change operation.</a:t>
            </a:r>
          </a:p>
          <a:p>
            <a:r>
              <a:rPr lang="en-US" dirty="0"/>
              <a:t>Once all components have been returned to their storage positions, the removal process for the storage container can begin.</a:t>
            </a:r>
          </a:p>
          <a:p>
            <a:endParaRPr lang="en-US" dirty="0"/>
          </a:p>
          <a:p>
            <a:pPr marL="0" indent="0">
              <a:buNone/>
            </a:pPr>
            <a:endParaRPr lang="en-US" dirty="0"/>
          </a:p>
        </p:txBody>
      </p:sp>
      <p:sp>
        <p:nvSpPr>
          <p:cNvPr id="4" name="Date Placeholder 3"/>
          <p:cNvSpPr>
            <a:spLocks noGrp="1"/>
          </p:cNvSpPr>
          <p:nvPr>
            <p:ph type="dt" sz="half" idx="16"/>
          </p:nvPr>
        </p:nvSpPr>
        <p:spPr/>
        <p:txBody>
          <a:bodyPr/>
          <a:lstStyle/>
          <a:p>
            <a:pPr>
              <a:defRPr/>
            </a:pPr>
            <a:fld id="{6A937D96-A7E1-EC4E-8ABD-C91279E01925}" type="datetime1">
              <a:rPr lang="en-US" smtClean="0"/>
              <a:t>3/13/2019</a:t>
            </a:fld>
            <a:endParaRPr lang="en-US" dirty="0"/>
          </a:p>
        </p:txBody>
      </p:sp>
      <p:sp>
        <p:nvSpPr>
          <p:cNvPr id="5" name="Footer Placeholder 4"/>
          <p:cNvSpPr>
            <a:spLocks noGrp="1"/>
          </p:cNvSpPr>
          <p:nvPr>
            <p:ph type="ftr" sz="quarter" idx="17"/>
          </p:nvPr>
        </p:nvSpPr>
        <p:spPr>
          <a:xfrm>
            <a:off x="1530601" y="6504213"/>
            <a:ext cx="6552500" cy="250031"/>
          </a:xfrm>
        </p:spPr>
        <p:txBody>
          <a:bodyPr/>
          <a:lstStyle/>
          <a:p>
            <a:pPr>
              <a:defRPr/>
            </a:pPr>
            <a:r>
              <a:rPr lang="en-US" dirty="0"/>
              <a:t>Quinn Peterson | Design Analysis and Review for the Decay Pipe Window Replacement System</a:t>
            </a:r>
          </a:p>
        </p:txBody>
      </p:sp>
      <p:sp>
        <p:nvSpPr>
          <p:cNvPr id="6" name="Slide Number Placeholder 5"/>
          <p:cNvSpPr>
            <a:spLocks noGrp="1"/>
          </p:cNvSpPr>
          <p:nvPr>
            <p:ph type="sldNum" sz="quarter" idx="18"/>
          </p:nvPr>
        </p:nvSpPr>
        <p:spPr/>
        <p:txBody>
          <a:bodyPr/>
          <a:lstStyle/>
          <a:p>
            <a:pPr>
              <a:defRPr/>
            </a:pPr>
            <a:fld id="{979A04A2-726F-2143-A443-7788AF27176E}" type="slidenum">
              <a:rPr lang="en-US" smtClean="0"/>
              <a:pPr>
                <a:defRPr/>
              </a:pPr>
              <a:t>18</a:t>
            </a:fld>
            <a:endParaRPr lang="en-US" dirty="0"/>
          </a:p>
        </p:txBody>
      </p:sp>
      <p:sp>
        <p:nvSpPr>
          <p:cNvPr id="7" name="Title 6"/>
          <p:cNvSpPr>
            <a:spLocks noGrp="1"/>
          </p:cNvSpPr>
          <p:nvPr>
            <p:ph type="title"/>
          </p:nvPr>
        </p:nvSpPr>
        <p:spPr/>
        <p:txBody>
          <a:bodyPr/>
          <a:lstStyle/>
          <a:p>
            <a:r>
              <a:rPr lang="en-US" dirty="0"/>
              <a:t>Window Change Phase 11</a:t>
            </a:r>
          </a:p>
        </p:txBody>
      </p:sp>
      <p:pic>
        <p:nvPicPr>
          <p:cNvPr id="8" name="Picture 7">
            <a:extLst>
              <a:ext uri="{FF2B5EF4-FFF2-40B4-BE49-F238E27FC236}">
                <a16:creationId xmlns:a16="http://schemas.microsoft.com/office/drawing/2014/main" id="{D2D460A2-1EA0-4B29-B0E3-F341C6A7E156}"/>
              </a:ext>
            </a:extLst>
          </p:cNvPr>
          <p:cNvPicPr>
            <a:picLocks noChangeAspect="1"/>
          </p:cNvPicPr>
          <p:nvPr/>
        </p:nvPicPr>
        <p:blipFill>
          <a:blip r:embed="rId2"/>
          <a:stretch>
            <a:fillRect/>
          </a:stretch>
        </p:blipFill>
        <p:spPr>
          <a:xfrm>
            <a:off x="5686068" y="254025"/>
            <a:ext cx="1790066" cy="5798641"/>
          </a:xfrm>
          <a:prstGeom prst="rect">
            <a:avLst/>
          </a:prstGeom>
        </p:spPr>
      </p:pic>
    </p:spTree>
    <p:extLst>
      <p:ext uri="{BB962C8B-B14F-4D97-AF65-F5344CB8AC3E}">
        <p14:creationId xmlns:p14="http://schemas.microsoft.com/office/powerpoint/2010/main" val="34236929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5"/>
          </p:nvPr>
        </p:nvSpPr>
        <p:spPr>
          <a:xfrm>
            <a:off x="429419" y="917662"/>
            <a:ext cx="4142581" cy="5022675"/>
          </a:xfrm>
        </p:spPr>
        <p:txBody>
          <a:bodyPr/>
          <a:lstStyle/>
          <a:p>
            <a:r>
              <a:rPr lang="en-US" dirty="0"/>
              <a:t>With all components within the storage container, the container will be unbolted and removed from the chute.</a:t>
            </a:r>
          </a:p>
          <a:p>
            <a:r>
              <a:rPr lang="en-US" dirty="0"/>
              <a:t>After the storage container is removed, the additional shielding for the chute and the top plate will be returned to their original positions</a:t>
            </a:r>
          </a:p>
          <a:p>
            <a:endParaRPr lang="en-US" dirty="0"/>
          </a:p>
          <a:p>
            <a:pPr marL="0" indent="0">
              <a:buNone/>
            </a:pPr>
            <a:endParaRPr lang="en-US" dirty="0"/>
          </a:p>
        </p:txBody>
      </p:sp>
      <p:sp>
        <p:nvSpPr>
          <p:cNvPr id="4" name="Date Placeholder 3"/>
          <p:cNvSpPr>
            <a:spLocks noGrp="1"/>
          </p:cNvSpPr>
          <p:nvPr>
            <p:ph type="dt" sz="half" idx="16"/>
          </p:nvPr>
        </p:nvSpPr>
        <p:spPr/>
        <p:txBody>
          <a:bodyPr/>
          <a:lstStyle/>
          <a:p>
            <a:pPr>
              <a:defRPr/>
            </a:pPr>
            <a:fld id="{6A937D96-A7E1-EC4E-8ABD-C91279E01925}" type="datetime1">
              <a:rPr lang="en-US" smtClean="0"/>
              <a:t>3/13/2019</a:t>
            </a:fld>
            <a:endParaRPr lang="en-US" dirty="0"/>
          </a:p>
        </p:txBody>
      </p:sp>
      <p:sp>
        <p:nvSpPr>
          <p:cNvPr id="5" name="Footer Placeholder 4"/>
          <p:cNvSpPr>
            <a:spLocks noGrp="1"/>
          </p:cNvSpPr>
          <p:nvPr>
            <p:ph type="ftr" sz="quarter" idx="17"/>
          </p:nvPr>
        </p:nvSpPr>
        <p:spPr>
          <a:xfrm>
            <a:off x="1530601" y="6504213"/>
            <a:ext cx="6552500" cy="250031"/>
          </a:xfrm>
        </p:spPr>
        <p:txBody>
          <a:bodyPr/>
          <a:lstStyle/>
          <a:p>
            <a:pPr>
              <a:defRPr/>
            </a:pPr>
            <a:r>
              <a:rPr lang="en-US" dirty="0"/>
              <a:t>Quinn Peterson | Design Analysis and Review for the Decay Pipe Window Replacement System</a:t>
            </a:r>
          </a:p>
        </p:txBody>
      </p:sp>
      <p:sp>
        <p:nvSpPr>
          <p:cNvPr id="6" name="Slide Number Placeholder 5"/>
          <p:cNvSpPr>
            <a:spLocks noGrp="1"/>
          </p:cNvSpPr>
          <p:nvPr>
            <p:ph type="sldNum" sz="quarter" idx="18"/>
          </p:nvPr>
        </p:nvSpPr>
        <p:spPr/>
        <p:txBody>
          <a:bodyPr/>
          <a:lstStyle/>
          <a:p>
            <a:pPr>
              <a:defRPr/>
            </a:pPr>
            <a:fld id="{979A04A2-726F-2143-A443-7788AF27176E}" type="slidenum">
              <a:rPr lang="en-US" smtClean="0"/>
              <a:pPr>
                <a:defRPr/>
              </a:pPr>
              <a:t>19</a:t>
            </a:fld>
            <a:endParaRPr lang="en-US" dirty="0"/>
          </a:p>
        </p:txBody>
      </p:sp>
      <p:sp>
        <p:nvSpPr>
          <p:cNvPr id="7" name="Title 6"/>
          <p:cNvSpPr>
            <a:spLocks noGrp="1"/>
          </p:cNvSpPr>
          <p:nvPr>
            <p:ph type="title"/>
          </p:nvPr>
        </p:nvSpPr>
        <p:spPr/>
        <p:txBody>
          <a:bodyPr/>
          <a:lstStyle/>
          <a:p>
            <a:r>
              <a:rPr lang="en-US" dirty="0"/>
              <a:t>Window Change Phase 12</a:t>
            </a:r>
          </a:p>
        </p:txBody>
      </p:sp>
      <p:pic>
        <p:nvPicPr>
          <p:cNvPr id="8" name="Picture 7">
            <a:extLst>
              <a:ext uri="{FF2B5EF4-FFF2-40B4-BE49-F238E27FC236}">
                <a16:creationId xmlns:a16="http://schemas.microsoft.com/office/drawing/2014/main" id="{EE5BB0EF-6D80-4401-B160-376A1DCAE779}"/>
              </a:ext>
            </a:extLst>
          </p:cNvPr>
          <p:cNvPicPr>
            <a:picLocks noChangeAspect="1"/>
          </p:cNvPicPr>
          <p:nvPr/>
        </p:nvPicPr>
        <p:blipFill rotWithShape="1">
          <a:blip r:embed="rId2"/>
          <a:srcRect l="17792" r="13792" b="3685"/>
          <a:stretch/>
        </p:blipFill>
        <p:spPr>
          <a:xfrm>
            <a:off x="6232549" y="681903"/>
            <a:ext cx="2189833" cy="4894523"/>
          </a:xfrm>
          <a:prstGeom prst="rect">
            <a:avLst/>
          </a:prstGeom>
        </p:spPr>
      </p:pic>
    </p:spTree>
    <p:extLst>
      <p:ext uri="{BB962C8B-B14F-4D97-AF65-F5344CB8AC3E}">
        <p14:creationId xmlns:p14="http://schemas.microsoft.com/office/powerpoint/2010/main" val="3088310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0" indent="0">
              <a:buNone/>
            </a:pPr>
            <a:r>
              <a:rPr lang="en-US" u="sng" dirty="0"/>
              <a:t>Objective:</a:t>
            </a:r>
            <a:r>
              <a:rPr lang="en-US" dirty="0"/>
              <a:t> Design mechanism that is capable of accessing the Decay Pipe Window and remotely removing and replacing it in the event of seal leakage. Chamber is highly radioactive after beam on activity so no human contact is allowable.</a:t>
            </a:r>
          </a:p>
          <a:p>
            <a:pPr marL="0" indent="0">
              <a:buNone/>
            </a:pPr>
            <a:endParaRPr lang="en-US" dirty="0"/>
          </a:p>
          <a:p>
            <a:pPr marL="0" indent="0">
              <a:buNone/>
            </a:pPr>
            <a:r>
              <a:rPr lang="en-US" u="sng" dirty="0"/>
              <a:t>Parameters:</a:t>
            </a:r>
          </a:p>
          <a:p>
            <a:r>
              <a:rPr lang="en-US" dirty="0"/>
              <a:t>Must maintain pressurized helium in decay pipe</a:t>
            </a:r>
          </a:p>
          <a:p>
            <a:r>
              <a:rPr lang="en-US" dirty="0"/>
              <a:t>Be able to reach optimal seal compression on window</a:t>
            </a:r>
          </a:p>
          <a:p>
            <a:r>
              <a:rPr lang="en-US" dirty="0"/>
              <a:t>Fit within tight space of shaft leading into target chase</a:t>
            </a:r>
          </a:p>
          <a:p>
            <a:r>
              <a:rPr lang="en-US" dirty="0"/>
              <a:t>Components survive 3 days of exposure</a:t>
            </a:r>
          </a:p>
          <a:p>
            <a:r>
              <a:rPr lang="en-US" dirty="0"/>
              <a:t>Must be remotely operable</a:t>
            </a:r>
          </a:p>
          <a:p>
            <a:pPr marL="0" indent="0">
              <a:buNone/>
            </a:pPr>
            <a:endParaRPr lang="en-US" dirty="0"/>
          </a:p>
        </p:txBody>
      </p:sp>
      <p:sp>
        <p:nvSpPr>
          <p:cNvPr id="7" name="Title 6"/>
          <p:cNvSpPr>
            <a:spLocks noGrp="1"/>
          </p:cNvSpPr>
          <p:nvPr>
            <p:ph type="title"/>
          </p:nvPr>
        </p:nvSpPr>
        <p:spPr/>
        <p:txBody>
          <a:bodyPr/>
          <a:lstStyle/>
          <a:p>
            <a:r>
              <a:rPr lang="en-US" dirty="0"/>
              <a:t>Scope</a:t>
            </a:r>
          </a:p>
        </p:txBody>
      </p:sp>
      <p:sp>
        <p:nvSpPr>
          <p:cNvPr id="3" name="Date Placeholder 2"/>
          <p:cNvSpPr>
            <a:spLocks noGrp="1"/>
          </p:cNvSpPr>
          <p:nvPr>
            <p:ph type="dt" sz="half" idx="2"/>
          </p:nvPr>
        </p:nvSpPr>
        <p:spPr/>
        <p:txBody>
          <a:bodyPr/>
          <a:lstStyle/>
          <a:p>
            <a:pPr>
              <a:defRPr/>
            </a:pPr>
            <a:fld id="{FA96D49F-E75B-CA4C-9755-57CB093C34C1}" type="datetime1">
              <a:rPr lang="en-US" smtClean="0"/>
              <a:t>3/13/2019</a:t>
            </a:fld>
            <a:endParaRPr lang="en-US" dirty="0"/>
          </a:p>
        </p:txBody>
      </p:sp>
      <p:sp>
        <p:nvSpPr>
          <p:cNvPr id="4" name="Footer Placeholder 3"/>
          <p:cNvSpPr>
            <a:spLocks noGrp="1"/>
          </p:cNvSpPr>
          <p:nvPr>
            <p:ph type="ftr" sz="quarter" idx="3"/>
          </p:nvPr>
        </p:nvSpPr>
        <p:spPr>
          <a:xfrm>
            <a:off x="1530603" y="6504213"/>
            <a:ext cx="6560008" cy="242873"/>
          </a:xfrm>
        </p:spPr>
        <p:txBody>
          <a:bodyPr/>
          <a:lstStyle/>
          <a:p>
            <a:pPr>
              <a:defRPr/>
            </a:pPr>
            <a:r>
              <a:rPr lang="en-US" dirty="0"/>
              <a:t>Quinn Peterson | Design Analysis and Review for the Decay Pipe Window Replacement System</a:t>
            </a:r>
          </a:p>
          <a:p>
            <a:pPr>
              <a:defRPr/>
            </a:pP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Tree>
    <p:extLst>
      <p:ext uri="{BB962C8B-B14F-4D97-AF65-F5344CB8AC3E}">
        <p14:creationId xmlns:p14="http://schemas.microsoft.com/office/powerpoint/2010/main" val="37846898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F57F178-2B1C-4BF5-AC55-2280209B880E}"/>
              </a:ext>
            </a:extLst>
          </p:cNvPr>
          <p:cNvSpPr>
            <a:spLocks noGrp="1"/>
          </p:cNvSpPr>
          <p:nvPr>
            <p:ph type="dt" sz="half" idx="16"/>
          </p:nvPr>
        </p:nvSpPr>
        <p:spPr/>
        <p:txBody>
          <a:bodyPr/>
          <a:lstStyle/>
          <a:p>
            <a:pPr>
              <a:defRPr/>
            </a:pPr>
            <a:fld id="{09EA2773-F02A-CC43-B1C5-479A1F34EDA7}" type="datetime1">
              <a:rPr lang="en-US" smtClean="0"/>
              <a:t>3/13/2019</a:t>
            </a:fld>
            <a:endParaRPr lang="en-US" dirty="0"/>
          </a:p>
        </p:txBody>
      </p:sp>
      <p:sp>
        <p:nvSpPr>
          <p:cNvPr id="5" name="Footer Placeholder 4">
            <a:extLst>
              <a:ext uri="{FF2B5EF4-FFF2-40B4-BE49-F238E27FC236}">
                <a16:creationId xmlns:a16="http://schemas.microsoft.com/office/drawing/2014/main" id="{A7021B09-8DBA-4193-8630-6CD50961982E}"/>
              </a:ext>
            </a:extLst>
          </p:cNvPr>
          <p:cNvSpPr>
            <a:spLocks noGrp="1"/>
          </p:cNvSpPr>
          <p:nvPr>
            <p:ph type="ftr" sz="quarter" idx="17"/>
          </p:nvPr>
        </p:nvSpPr>
        <p:spPr/>
        <p:txBody>
          <a:bodyPr/>
          <a:lstStyle/>
          <a:p>
            <a:pPr>
              <a:defRPr/>
            </a:pPr>
            <a:r>
              <a:rPr lang="en-US"/>
              <a:t>Presenter | Presentation Title or Meeting Title</a:t>
            </a:r>
            <a:endParaRPr lang="en-US" b="1" dirty="0"/>
          </a:p>
        </p:txBody>
      </p:sp>
      <p:sp>
        <p:nvSpPr>
          <p:cNvPr id="6" name="Slide Number Placeholder 5">
            <a:extLst>
              <a:ext uri="{FF2B5EF4-FFF2-40B4-BE49-F238E27FC236}">
                <a16:creationId xmlns:a16="http://schemas.microsoft.com/office/drawing/2014/main" id="{14034B8D-688C-4ACD-ACB4-A8C703A3198B}"/>
              </a:ext>
            </a:extLst>
          </p:cNvPr>
          <p:cNvSpPr>
            <a:spLocks noGrp="1"/>
          </p:cNvSpPr>
          <p:nvPr>
            <p:ph type="sldNum" sz="quarter" idx="18"/>
          </p:nvPr>
        </p:nvSpPr>
        <p:spPr/>
        <p:txBody>
          <a:bodyPr/>
          <a:lstStyle/>
          <a:p>
            <a:pPr>
              <a:defRPr/>
            </a:pPr>
            <a:fld id="{979A04A2-726F-2143-A443-7788AF27176E}" type="slidenum">
              <a:rPr lang="en-US" smtClean="0"/>
              <a:pPr>
                <a:defRPr/>
              </a:pPr>
              <a:t>20</a:t>
            </a:fld>
            <a:endParaRPr lang="en-US" dirty="0"/>
          </a:p>
        </p:txBody>
      </p:sp>
      <p:sp>
        <p:nvSpPr>
          <p:cNvPr id="7" name="Title 6">
            <a:extLst>
              <a:ext uri="{FF2B5EF4-FFF2-40B4-BE49-F238E27FC236}">
                <a16:creationId xmlns:a16="http://schemas.microsoft.com/office/drawing/2014/main" id="{97B30377-FCA4-483F-8126-455A5803B268}"/>
              </a:ext>
            </a:extLst>
          </p:cNvPr>
          <p:cNvSpPr>
            <a:spLocks noGrp="1"/>
          </p:cNvSpPr>
          <p:nvPr>
            <p:ph type="title"/>
          </p:nvPr>
        </p:nvSpPr>
        <p:spPr>
          <a:xfrm>
            <a:off x="3171385" y="2590071"/>
            <a:ext cx="2801230" cy="427877"/>
          </a:xfrm>
        </p:spPr>
        <p:txBody>
          <a:bodyPr/>
          <a:lstStyle/>
          <a:p>
            <a:r>
              <a:rPr lang="en-US" sz="4800" dirty="0"/>
              <a:t>Appendix</a:t>
            </a:r>
          </a:p>
        </p:txBody>
      </p:sp>
    </p:spTree>
    <p:extLst>
      <p:ext uri="{BB962C8B-B14F-4D97-AF65-F5344CB8AC3E}">
        <p14:creationId xmlns:p14="http://schemas.microsoft.com/office/powerpoint/2010/main" val="26902953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3"/>
          </p:nvPr>
        </p:nvSpPr>
        <p:spPr>
          <a:xfrm>
            <a:off x="228601" y="971549"/>
            <a:ext cx="4940558" cy="5289291"/>
          </a:xfrm>
        </p:spPr>
        <p:txBody>
          <a:bodyPr/>
          <a:lstStyle/>
          <a:p>
            <a:pPr marL="0" indent="0">
              <a:buNone/>
            </a:pPr>
            <a:r>
              <a:rPr lang="en-US" sz="2000" dirty="0"/>
              <a:t>Aluminum Ring Seal:</a:t>
            </a:r>
          </a:p>
          <a:p>
            <a:r>
              <a:rPr lang="en-US" sz="2000" dirty="0"/>
              <a:t>1542 </a:t>
            </a:r>
            <a:r>
              <a:rPr lang="en-US" sz="2000" dirty="0" err="1"/>
              <a:t>lbs</a:t>
            </a:r>
            <a:r>
              <a:rPr lang="en-US" sz="2000" dirty="0"/>
              <a:t>/in Compression Force</a:t>
            </a:r>
          </a:p>
          <a:p>
            <a:pPr lvl="1"/>
            <a:r>
              <a:rPr lang="en-US" sz="2000" dirty="0"/>
              <a:t>Total force per linear inch needed to compress seal</a:t>
            </a:r>
          </a:p>
          <a:p>
            <a:r>
              <a:rPr lang="en-US" sz="2000" dirty="0"/>
              <a:t>Total circumference = 222.61 in</a:t>
            </a:r>
          </a:p>
          <a:p>
            <a:r>
              <a:rPr lang="en-US" sz="2000" dirty="0"/>
              <a:t>Held into place with tabs</a:t>
            </a:r>
          </a:p>
          <a:p>
            <a:r>
              <a:rPr lang="en-US" sz="2000" dirty="0"/>
              <a:t>Total Seal Compression</a:t>
            </a:r>
          </a:p>
          <a:p>
            <a:pPr lvl="1"/>
            <a:r>
              <a:rPr lang="en-US" sz="2000" dirty="0"/>
              <a:t>343269.64 </a:t>
            </a:r>
            <a:r>
              <a:rPr lang="en-US" sz="2000" dirty="0" err="1"/>
              <a:t>lbs</a:t>
            </a:r>
            <a:endParaRPr lang="en-US" sz="2000" dirty="0"/>
          </a:p>
          <a:p>
            <a:pPr lvl="1"/>
            <a:r>
              <a:rPr lang="en-US" sz="2000" dirty="0"/>
              <a:t>w/ 80 bolts = 4290.87 </a:t>
            </a:r>
            <a:r>
              <a:rPr lang="en-US" sz="2000" dirty="0" err="1"/>
              <a:t>lbs</a:t>
            </a:r>
            <a:r>
              <a:rPr lang="en-US" sz="2000" dirty="0"/>
              <a:t>/bolt </a:t>
            </a:r>
          </a:p>
          <a:p>
            <a:r>
              <a:rPr lang="en-US" sz="2000" dirty="0"/>
              <a:t>Force to be applied per bolt</a:t>
            </a:r>
          </a:p>
          <a:p>
            <a:pPr lvl="1"/>
            <a:r>
              <a:rPr lang="en-US" sz="2000" dirty="0"/>
              <a:t>5000 </a:t>
            </a:r>
            <a:r>
              <a:rPr lang="en-US" sz="2000" dirty="0" err="1"/>
              <a:t>lbs</a:t>
            </a:r>
            <a:r>
              <a:rPr lang="en-US" sz="2000" dirty="0"/>
              <a:t> </a:t>
            </a:r>
          </a:p>
          <a:p>
            <a:pPr lvl="1"/>
            <a:r>
              <a:rPr lang="en-US" sz="2000" dirty="0"/>
              <a:t>Requires 62.5 ft-</a:t>
            </a:r>
            <a:r>
              <a:rPr lang="en-US" sz="2000" dirty="0" err="1"/>
              <a:t>lbs</a:t>
            </a:r>
            <a:r>
              <a:rPr lang="en-US" sz="2000" dirty="0"/>
              <a:t> of torque w/ ¾ in bolt </a:t>
            </a:r>
          </a:p>
          <a:p>
            <a:r>
              <a:rPr lang="en-US" sz="2200" dirty="0"/>
              <a:t>5 psi differential across seal</a:t>
            </a:r>
          </a:p>
          <a:p>
            <a:endParaRPr lang="en-US" sz="2200" dirty="0"/>
          </a:p>
          <a:p>
            <a:pPr marL="0" indent="0">
              <a:buNone/>
            </a:pPr>
            <a:r>
              <a:rPr lang="en-US" dirty="0"/>
              <a:t> </a:t>
            </a:r>
          </a:p>
        </p:txBody>
      </p:sp>
      <p:sp>
        <p:nvSpPr>
          <p:cNvPr id="6" name="Date Placeholder 5"/>
          <p:cNvSpPr>
            <a:spLocks noGrp="1"/>
          </p:cNvSpPr>
          <p:nvPr>
            <p:ph type="dt" sz="half" idx="2"/>
          </p:nvPr>
        </p:nvSpPr>
        <p:spPr/>
        <p:txBody>
          <a:bodyPr/>
          <a:lstStyle/>
          <a:p>
            <a:pPr>
              <a:defRPr/>
            </a:pPr>
            <a:fld id="{48DA7FA5-8EFC-1446-AFE1-777E21C38831}" type="datetime1">
              <a:rPr lang="en-US" smtClean="0"/>
              <a:t>3/13/2019</a:t>
            </a:fld>
            <a:endParaRPr lang="en-US" dirty="0"/>
          </a:p>
        </p:txBody>
      </p:sp>
      <p:sp>
        <p:nvSpPr>
          <p:cNvPr id="7" name="Footer Placeholder 6"/>
          <p:cNvSpPr>
            <a:spLocks noGrp="1"/>
          </p:cNvSpPr>
          <p:nvPr>
            <p:ph type="ftr" sz="quarter" idx="3"/>
          </p:nvPr>
        </p:nvSpPr>
        <p:spPr>
          <a:xfrm>
            <a:off x="1530602" y="6504213"/>
            <a:ext cx="6530748" cy="242873"/>
          </a:xfrm>
        </p:spPr>
        <p:txBody>
          <a:bodyPr/>
          <a:lstStyle/>
          <a:p>
            <a:pPr>
              <a:defRPr/>
            </a:pPr>
            <a:r>
              <a:rPr lang="en-US" dirty="0"/>
              <a:t>Quinn Peterson | Design Analysis and Review for the Decay Pipe Window Replacement System</a:t>
            </a:r>
          </a:p>
        </p:txBody>
      </p:sp>
      <p:sp>
        <p:nvSpPr>
          <p:cNvPr id="8" name="Slide Number Placeholder 7"/>
          <p:cNvSpPr>
            <a:spLocks noGrp="1"/>
          </p:cNvSpPr>
          <p:nvPr>
            <p:ph type="sldNum" sz="quarter" idx="4"/>
          </p:nvPr>
        </p:nvSpPr>
        <p:spPr/>
        <p:txBody>
          <a:bodyPr/>
          <a:lstStyle/>
          <a:p>
            <a:pPr>
              <a:defRPr/>
            </a:pPr>
            <a:fld id="{148C009B-CB69-E04A-B9B3-34B26D69E9CF}" type="slidenum">
              <a:rPr lang="en-US" smtClean="0"/>
              <a:pPr>
                <a:defRPr/>
              </a:pPr>
              <a:t>21</a:t>
            </a:fld>
            <a:endParaRPr lang="en-US" dirty="0"/>
          </a:p>
        </p:txBody>
      </p:sp>
      <p:sp>
        <p:nvSpPr>
          <p:cNvPr id="10" name="Title 9"/>
          <p:cNvSpPr>
            <a:spLocks noGrp="1"/>
          </p:cNvSpPr>
          <p:nvPr>
            <p:ph type="title"/>
          </p:nvPr>
        </p:nvSpPr>
        <p:spPr/>
        <p:txBody>
          <a:bodyPr/>
          <a:lstStyle/>
          <a:p>
            <a:r>
              <a:rPr lang="en-US" dirty="0"/>
              <a:t>The Seal – </a:t>
            </a:r>
            <a:r>
              <a:rPr lang="en-US" dirty="0" err="1"/>
              <a:t>Helicoflex</a:t>
            </a:r>
            <a:r>
              <a:rPr lang="en-US" dirty="0"/>
              <a:t> Seal</a:t>
            </a:r>
          </a:p>
        </p:txBody>
      </p:sp>
      <p:pic>
        <p:nvPicPr>
          <p:cNvPr id="17" name="Picture 16">
            <a:extLst>
              <a:ext uri="{FF2B5EF4-FFF2-40B4-BE49-F238E27FC236}">
                <a16:creationId xmlns:a16="http://schemas.microsoft.com/office/drawing/2014/main" id="{DF9420B0-D50E-4964-9ACB-0AF2E78231FC}"/>
              </a:ext>
            </a:extLst>
          </p:cNvPr>
          <p:cNvPicPr>
            <a:picLocks noChangeAspect="1"/>
          </p:cNvPicPr>
          <p:nvPr/>
        </p:nvPicPr>
        <p:blipFill>
          <a:blip r:embed="rId2"/>
          <a:stretch>
            <a:fillRect/>
          </a:stretch>
        </p:blipFill>
        <p:spPr>
          <a:xfrm>
            <a:off x="5922135" y="10963"/>
            <a:ext cx="2952906" cy="1940036"/>
          </a:xfrm>
          <a:prstGeom prst="rect">
            <a:avLst/>
          </a:prstGeom>
        </p:spPr>
      </p:pic>
      <p:pic>
        <p:nvPicPr>
          <p:cNvPr id="19" name="Picture 18">
            <a:extLst>
              <a:ext uri="{FF2B5EF4-FFF2-40B4-BE49-F238E27FC236}">
                <a16:creationId xmlns:a16="http://schemas.microsoft.com/office/drawing/2014/main" id="{2A28AF73-25E9-4B0F-A1C7-0363775F534F}"/>
              </a:ext>
            </a:extLst>
          </p:cNvPr>
          <p:cNvPicPr>
            <a:picLocks noChangeAspect="1"/>
          </p:cNvPicPr>
          <p:nvPr/>
        </p:nvPicPr>
        <p:blipFill rotWithShape="1">
          <a:blip r:embed="rId3"/>
          <a:srcRect r="36897"/>
          <a:stretch/>
        </p:blipFill>
        <p:spPr>
          <a:xfrm>
            <a:off x="5890201" y="3080494"/>
            <a:ext cx="3231163" cy="1661845"/>
          </a:xfrm>
          <a:prstGeom prst="rect">
            <a:avLst/>
          </a:prstGeom>
        </p:spPr>
      </p:pic>
      <p:sp>
        <p:nvSpPr>
          <p:cNvPr id="22" name="Rectangle 21">
            <a:extLst>
              <a:ext uri="{FF2B5EF4-FFF2-40B4-BE49-F238E27FC236}">
                <a16:creationId xmlns:a16="http://schemas.microsoft.com/office/drawing/2014/main" id="{1343E328-6239-4975-83F8-9F166FA52F54}"/>
              </a:ext>
            </a:extLst>
          </p:cNvPr>
          <p:cNvSpPr/>
          <p:nvPr/>
        </p:nvSpPr>
        <p:spPr>
          <a:xfrm>
            <a:off x="6367452" y="4517639"/>
            <a:ext cx="2776548" cy="138987"/>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45BCE931-DF78-4A57-BF07-5A9887170F1B}"/>
              </a:ext>
            </a:extLst>
          </p:cNvPr>
          <p:cNvPicPr>
            <a:picLocks noChangeAspect="1"/>
          </p:cNvPicPr>
          <p:nvPr/>
        </p:nvPicPr>
        <p:blipFill rotWithShape="1">
          <a:blip r:embed="rId4"/>
          <a:srcRect l="5219" t="4770" r="7946" b="10544"/>
          <a:stretch/>
        </p:blipFill>
        <p:spPr>
          <a:xfrm>
            <a:off x="6424126" y="4742339"/>
            <a:ext cx="2225351" cy="1483567"/>
          </a:xfrm>
          <a:prstGeom prst="rect">
            <a:avLst/>
          </a:prstGeom>
        </p:spPr>
      </p:pic>
      <p:pic>
        <p:nvPicPr>
          <p:cNvPr id="26" name="Picture 25">
            <a:extLst>
              <a:ext uri="{FF2B5EF4-FFF2-40B4-BE49-F238E27FC236}">
                <a16:creationId xmlns:a16="http://schemas.microsoft.com/office/drawing/2014/main" id="{29CC2EB2-7CE4-4D3F-8EC6-C6A513970745}"/>
              </a:ext>
            </a:extLst>
          </p:cNvPr>
          <p:cNvPicPr>
            <a:picLocks noChangeAspect="1"/>
          </p:cNvPicPr>
          <p:nvPr/>
        </p:nvPicPr>
        <p:blipFill>
          <a:blip r:embed="rId5"/>
          <a:stretch>
            <a:fillRect/>
          </a:stretch>
        </p:blipFill>
        <p:spPr>
          <a:xfrm>
            <a:off x="5922135" y="1959519"/>
            <a:ext cx="2850252" cy="1112454"/>
          </a:xfrm>
          <a:prstGeom prst="rect">
            <a:avLst/>
          </a:prstGeom>
        </p:spPr>
      </p:pic>
      <p:cxnSp>
        <p:nvCxnSpPr>
          <p:cNvPr id="4" name="Straight Arrow Connector 3">
            <a:extLst>
              <a:ext uri="{FF2B5EF4-FFF2-40B4-BE49-F238E27FC236}">
                <a16:creationId xmlns:a16="http://schemas.microsoft.com/office/drawing/2014/main" id="{F24C715C-CB22-4D5F-86C4-567FCA61B18B}"/>
              </a:ext>
            </a:extLst>
          </p:cNvPr>
          <p:cNvCxnSpPr>
            <a:cxnSpLocks/>
          </p:cNvCxnSpPr>
          <p:nvPr/>
        </p:nvCxnSpPr>
        <p:spPr>
          <a:xfrm flipV="1">
            <a:off x="3496666" y="2574951"/>
            <a:ext cx="3277209" cy="373075"/>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8212166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2EB4270-01F6-4C14-91F6-7AA8588A6957}"/>
              </a:ext>
            </a:extLst>
          </p:cNvPr>
          <p:cNvSpPr>
            <a:spLocks noGrp="1"/>
          </p:cNvSpPr>
          <p:nvPr>
            <p:ph idx="1"/>
          </p:nvPr>
        </p:nvSpPr>
        <p:spPr>
          <a:xfrm>
            <a:off x="228601" y="971550"/>
            <a:ext cx="4343400" cy="5059363"/>
          </a:xfrm>
        </p:spPr>
        <p:txBody>
          <a:bodyPr/>
          <a:lstStyle/>
          <a:p>
            <a:r>
              <a:rPr lang="en-US" dirty="0"/>
              <a:t>Copy of design for Mu2e</a:t>
            </a:r>
          </a:p>
          <a:p>
            <a:r>
              <a:rPr lang="en-US" dirty="0"/>
              <a:t>Allows for bolts to remain seated within the individual bolts holes</a:t>
            </a:r>
          </a:p>
          <a:p>
            <a:r>
              <a:rPr lang="en-US" dirty="0"/>
              <a:t>Removes need for bolt retrieval system within the chute</a:t>
            </a:r>
          </a:p>
          <a:p>
            <a:r>
              <a:rPr lang="en-US" dirty="0"/>
              <a:t>Material</a:t>
            </a:r>
          </a:p>
          <a:p>
            <a:pPr lvl="1"/>
            <a:r>
              <a:rPr lang="en-US" dirty="0"/>
              <a:t>Grade 5 Titanium</a:t>
            </a:r>
          </a:p>
          <a:p>
            <a:pPr lvl="1"/>
            <a:r>
              <a:rPr lang="en-US" dirty="0"/>
              <a:t>Material is not harmed by radiation</a:t>
            </a:r>
          </a:p>
          <a:p>
            <a:r>
              <a:rPr lang="en-US" dirty="0"/>
              <a:t>M20 Hex Head</a:t>
            </a:r>
          </a:p>
        </p:txBody>
      </p:sp>
      <p:sp>
        <p:nvSpPr>
          <p:cNvPr id="3" name="Title 2">
            <a:extLst>
              <a:ext uri="{FF2B5EF4-FFF2-40B4-BE49-F238E27FC236}">
                <a16:creationId xmlns:a16="http://schemas.microsoft.com/office/drawing/2014/main" id="{74C481D7-0212-4826-9558-F4FD39577922}"/>
              </a:ext>
            </a:extLst>
          </p:cNvPr>
          <p:cNvSpPr>
            <a:spLocks noGrp="1"/>
          </p:cNvSpPr>
          <p:nvPr>
            <p:ph type="title"/>
          </p:nvPr>
        </p:nvSpPr>
        <p:spPr/>
        <p:txBody>
          <a:bodyPr/>
          <a:lstStyle/>
          <a:p>
            <a:r>
              <a:rPr lang="en-US" dirty="0"/>
              <a:t>Capture Bolts</a:t>
            </a:r>
          </a:p>
        </p:txBody>
      </p:sp>
      <p:sp>
        <p:nvSpPr>
          <p:cNvPr id="4" name="Date Placeholder 3">
            <a:extLst>
              <a:ext uri="{FF2B5EF4-FFF2-40B4-BE49-F238E27FC236}">
                <a16:creationId xmlns:a16="http://schemas.microsoft.com/office/drawing/2014/main" id="{F59DD5C6-984F-46CF-BC36-8C767B4BA1B7}"/>
              </a:ext>
            </a:extLst>
          </p:cNvPr>
          <p:cNvSpPr>
            <a:spLocks noGrp="1"/>
          </p:cNvSpPr>
          <p:nvPr>
            <p:ph type="dt" sz="half" idx="2"/>
          </p:nvPr>
        </p:nvSpPr>
        <p:spPr/>
        <p:txBody>
          <a:bodyPr/>
          <a:lstStyle/>
          <a:p>
            <a:pPr>
              <a:defRPr/>
            </a:pPr>
            <a:fld id="{57ADAB69-348E-2C41-AF41-E98D046040A4}" type="datetime1">
              <a:rPr lang="en-US" smtClean="0"/>
              <a:t>3/13/2019</a:t>
            </a:fld>
            <a:endParaRPr lang="en-US" dirty="0"/>
          </a:p>
        </p:txBody>
      </p:sp>
      <p:sp>
        <p:nvSpPr>
          <p:cNvPr id="5" name="Footer Placeholder 4">
            <a:extLst>
              <a:ext uri="{FF2B5EF4-FFF2-40B4-BE49-F238E27FC236}">
                <a16:creationId xmlns:a16="http://schemas.microsoft.com/office/drawing/2014/main" id="{35CA869E-5179-49FE-838C-C588FA5768C5}"/>
              </a:ext>
            </a:extLst>
          </p:cNvPr>
          <p:cNvSpPr>
            <a:spLocks noGrp="1"/>
          </p:cNvSpPr>
          <p:nvPr>
            <p:ph type="ftr" sz="quarter" idx="3"/>
          </p:nvPr>
        </p:nvSpPr>
        <p:spPr>
          <a:xfrm>
            <a:off x="1530602" y="6504213"/>
            <a:ext cx="6574639" cy="242873"/>
          </a:xfrm>
        </p:spPr>
        <p:txBody>
          <a:bodyPr/>
          <a:lstStyle/>
          <a:p>
            <a:pPr>
              <a:defRPr/>
            </a:pPr>
            <a:r>
              <a:rPr lang="en-US" dirty="0"/>
              <a:t>Quinn Peterson | Design Analysis and Review for the Decay Pipe Window Replacement System</a:t>
            </a:r>
          </a:p>
        </p:txBody>
      </p:sp>
      <p:sp>
        <p:nvSpPr>
          <p:cNvPr id="6" name="Slide Number Placeholder 5">
            <a:extLst>
              <a:ext uri="{FF2B5EF4-FFF2-40B4-BE49-F238E27FC236}">
                <a16:creationId xmlns:a16="http://schemas.microsoft.com/office/drawing/2014/main" id="{17C899D5-0563-4515-9C09-1EB3A1A2DE90}"/>
              </a:ext>
            </a:extLst>
          </p:cNvPr>
          <p:cNvSpPr>
            <a:spLocks noGrp="1"/>
          </p:cNvSpPr>
          <p:nvPr>
            <p:ph type="sldNum" sz="quarter" idx="4"/>
          </p:nvPr>
        </p:nvSpPr>
        <p:spPr/>
        <p:txBody>
          <a:bodyPr/>
          <a:lstStyle/>
          <a:p>
            <a:pPr>
              <a:defRPr/>
            </a:pPr>
            <a:fld id="{148C009B-CB69-E04A-B9B3-34B26D69E9CF}" type="slidenum">
              <a:rPr lang="en-US" smtClean="0"/>
              <a:pPr>
                <a:defRPr/>
              </a:pPr>
              <a:t>22</a:t>
            </a:fld>
            <a:endParaRPr lang="en-US" dirty="0"/>
          </a:p>
        </p:txBody>
      </p:sp>
      <p:pic>
        <p:nvPicPr>
          <p:cNvPr id="8" name="Picture 7">
            <a:extLst>
              <a:ext uri="{FF2B5EF4-FFF2-40B4-BE49-F238E27FC236}">
                <a16:creationId xmlns:a16="http://schemas.microsoft.com/office/drawing/2014/main" id="{0F34F527-F348-4699-9CC0-68648B8E3A37}"/>
              </a:ext>
            </a:extLst>
          </p:cNvPr>
          <p:cNvPicPr>
            <a:picLocks noChangeAspect="1"/>
          </p:cNvPicPr>
          <p:nvPr/>
        </p:nvPicPr>
        <p:blipFill>
          <a:blip r:embed="rId2"/>
          <a:stretch>
            <a:fillRect/>
          </a:stretch>
        </p:blipFill>
        <p:spPr>
          <a:xfrm>
            <a:off x="4747415" y="917601"/>
            <a:ext cx="3939806" cy="2583630"/>
          </a:xfrm>
          <a:prstGeom prst="rect">
            <a:avLst/>
          </a:prstGeom>
        </p:spPr>
      </p:pic>
      <p:pic>
        <p:nvPicPr>
          <p:cNvPr id="9" name="Picture 8" descr="https://www.probolt-usa.com/media/catalog/product/cache/4/image/9df78eab33525d08d6e5fb8d27136e95/t/i/tihx1065fr_1.jpg">
            <a:extLst>
              <a:ext uri="{FF2B5EF4-FFF2-40B4-BE49-F238E27FC236}">
                <a16:creationId xmlns:a16="http://schemas.microsoft.com/office/drawing/2014/main" id="{0EBFFED5-8F47-4B1C-AA5F-0FD2C0CA22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8544" y="3682611"/>
            <a:ext cx="2097548" cy="2097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02034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3"/>
          </p:nvPr>
        </p:nvSpPr>
        <p:spPr>
          <a:xfrm>
            <a:off x="222250" y="965718"/>
            <a:ext cx="4940558" cy="4926564"/>
          </a:xfrm>
        </p:spPr>
        <p:txBody>
          <a:bodyPr/>
          <a:lstStyle/>
          <a:p>
            <a:r>
              <a:rPr lang="en-US" sz="2200" dirty="0"/>
              <a:t>Dimensions</a:t>
            </a:r>
          </a:p>
          <a:p>
            <a:pPr lvl="1"/>
            <a:r>
              <a:rPr lang="en-US" dirty="0"/>
              <a:t>Height = 198 in </a:t>
            </a:r>
          </a:p>
          <a:p>
            <a:pPr lvl="1"/>
            <a:r>
              <a:rPr lang="en-US" dirty="0"/>
              <a:t>Width = 94 in</a:t>
            </a:r>
          </a:p>
          <a:p>
            <a:pPr lvl="1"/>
            <a:r>
              <a:rPr lang="en-US" dirty="0"/>
              <a:t>Depth = 53 in</a:t>
            </a:r>
          </a:p>
          <a:p>
            <a:r>
              <a:rPr lang="en-US" sz="2200" dirty="0"/>
              <a:t>Two racks for storage of Decay Pipe Window and Replacement Window</a:t>
            </a:r>
          </a:p>
          <a:p>
            <a:r>
              <a:rPr lang="en-US" sz="2200" dirty="0"/>
              <a:t>Guides in walls for Bolting Mechanism to move along</a:t>
            </a:r>
          </a:p>
          <a:p>
            <a:r>
              <a:rPr lang="en-US" sz="2200" dirty="0"/>
              <a:t>Bolted to top of chute</a:t>
            </a:r>
          </a:p>
          <a:p>
            <a:r>
              <a:rPr lang="en-US" sz="2200" dirty="0"/>
              <a:t>1 in thick walls to provide some radiation shielding from activated window</a:t>
            </a:r>
          </a:p>
          <a:p>
            <a:pPr lvl="1"/>
            <a:r>
              <a:rPr lang="en-US" dirty="0">
                <a:solidFill>
                  <a:srgbClr val="FF0000"/>
                </a:solidFill>
              </a:rPr>
              <a:t>Actual required thickness to be determined</a:t>
            </a:r>
          </a:p>
        </p:txBody>
      </p:sp>
      <p:sp>
        <p:nvSpPr>
          <p:cNvPr id="6" name="Date Placeholder 5"/>
          <p:cNvSpPr>
            <a:spLocks noGrp="1"/>
          </p:cNvSpPr>
          <p:nvPr>
            <p:ph type="dt" sz="half" idx="2"/>
          </p:nvPr>
        </p:nvSpPr>
        <p:spPr/>
        <p:txBody>
          <a:bodyPr/>
          <a:lstStyle/>
          <a:p>
            <a:pPr>
              <a:defRPr/>
            </a:pPr>
            <a:fld id="{48DA7FA5-8EFC-1446-AFE1-777E21C38831}" type="datetime1">
              <a:rPr lang="en-US" smtClean="0"/>
              <a:t>3/13/2019</a:t>
            </a:fld>
            <a:endParaRPr lang="en-US" dirty="0"/>
          </a:p>
        </p:txBody>
      </p:sp>
      <p:sp>
        <p:nvSpPr>
          <p:cNvPr id="7" name="Footer Placeholder 6"/>
          <p:cNvSpPr>
            <a:spLocks noGrp="1"/>
          </p:cNvSpPr>
          <p:nvPr>
            <p:ph type="ftr" sz="quarter" idx="3"/>
          </p:nvPr>
        </p:nvSpPr>
        <p:spPr>
          <a:xfrm>
            <a:off x="1530601" y="6504213"/>
            <a:ext cx="6486857" cy="242873"/>
          </a:xfrm>
        </p:spPr>
        <p:txBody>
          <a:bodyPr/>
          <a:lstStyle/>
          <a:p>
            <a:pPr>
              <a:defRPr/>
            </a:pPr>
            <a:r>
              <a:rPr lang="en-US" dirty="0"/>
              <a:t>Quinn Peterson | Design Analysis and Review for the Decay Pipe Window Replacement System</a:t>
            </a:r>
          </a:p>
        </p:txBody>
      </p:sp>
      <p:sp>
        <p:nvSpPr>
          <p:cNvPr id="8" name="Slide Number Placeholder 7"/>
          <p:cNvSpPr>
            <a:spLocks noGrp="1"/>
          </p:cNvSpPr>
          <p:nvPr>
            <p:ph type="sldNum" sz="quarter" idx="4"/>
          </p:nvPr>
        </p:nvSpPr>
        <p:spPr/>
        <p:txBody>
          <a:bodyPr/>
          <a:lstStyle/>
          <a:p>
            <a:pPr>
              <a:defRPr/>
            </a:pPr>
            <a:fld id="{148C009B-CB69-E04A-B9B3-34B26D69E9CF}" type="slidenum">
              <a:rPr lang="en-US" smtClean="0"/>
              <a:pPr>
                <a:defRPr/>
              </a:pPr>
              <a:t>23</a:t>
            </a:fld>
            <a:endParaRPr lang="en-US" dirty="0"/>
          </a:p>
        </p:txBody>
      </p:sp>
      <p:sp>
        <p:nvSpPr>
          <p:cNvPr id="10" name="Title 9"/>
          <p:cNvSpPr>
            <a:spLocks noGrp="1"/>
          </p:cNvSpPr>
          <p:nvPr>
            <p:ph type="title"/>
          </p:nvPr>
        </p:nvSpPr>
        <p:spPr/>
        <p:txBody>
          <a:bodyPr/>
          <a:lstStyle/>
          <a:p>
            <a:r>
              <a:rPr lang="en-US" dirty="0"/>
              <a:t>Storage Container</a:t>
            </a:r>
          </a:p>
        </p:txBody>
      </p:sp>
      <p:pic>
        <p:nvPicPr>
          <p:cNvPr id="16" name="Picture 15">
            <a:extLst>
              <a:ext uri="{FF2B5EF4-FFF2-40B4-BE49-F238E27FC236}">
                <a16:creationId xmlns:a16="http://schemas.microsoft.com/office/drawing/2014/main" id="{C57CB9CA-AEA4-41D7-9424-F12E117E7ECC}"/>
              </a:ext>
            </a:extLst>
          </p:cNvPr>
          <p:cNvPicPr>
            <a:picLocks noChangeAspect="1"/>
          </p:cNvPicPr>
          <p:nvPr/>
        </p:nvPicPr>
        <p:blipFill rotWithShape="1">
          <a:blip r:embed="rId2"/>
          <a:srcRect l="17020" t="3671" r="9206" b="3671"/>
          <a:stretch/>
        </p:blipFill>
        <p:spPr>
          <a:xfrm>
            <a:off x="5647335" y="251751"/>
            <a:ext cx="3123590" cy="5748665"/>
          </a:xfrm>
          <a:prstGeom prst="rect">
            <a:avLst/>
          </a:prstGeom>
        </p:spPr>
      </p:pic>
      <p:cxnSp>
        <p:nvCxnSpPr>
          <p:cNvPr id="12" name="Straight Arrow Connector 11">
            <a:extLst>
              <a:ext uri="{FF2B5EF4-FFF2-40B4-BE49-F238E27FC236}">
                <a16:creationId xmlns:a16="http://schemas.microsoft.com/office/drawing/2014/main" id="{D860CCF4-808D-4A34-81AD-5F28ECF02F7E}"/>
              </a:ext>
            </a:extLst>
          </p:cNvPr>
          <p:cNvCxnSpPr>
            <a:cxnSpLocks/>
          </p:cNvCxnSpPr>
          <p:nvPr/>
        </p:nvCxnSpPr>
        <p:spPr>
          <a:xfrm>
            <a:off x="5047488" y="3000007"/>
            <a:ext cx="1784909" cy="611664"/>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1" name="Straight Arrow Connector 10">
            <a:extLst>
              <a:ext uri="{FF2B5EF4-FFF2-40B4-BE49-F238E27FC236}">
                <a16:creationId xmlns:a16="http://schemas.microsoft.com/office/drawing/2014/main" id="{EA24F7ED-2902-464E-AF10-87FCE1171156}"/>
              </a:ext>
            </a:extLst>
          </p:cNvPr>
          <p:cNvCxnSpPr>
            <a:cxnSpLocks/>
          </p:cNvCxnSpPr>
          <p:nvPr/>
        </p:nvCxnSpPr>
        <p:spPr>
          <a:xfrm flipV="1">
            <a:off x="5047488" y="857584"/>
            <a:ext cx="1587398" cy="2142424"/>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9" name="Straight Arrow Connector 8">
            <a:extLst>
              <a:ext uri="{FF2B5EF4-FFF2-40B4-BE49-F238E27FC236}">
                <a16:creationId xmlns:a16="http://schemas.microsoft.com/office/drawing/2014/main" id="{C667DA21-1A9C-4ABF-B9B5-78BEA3C69E57}"/>
              </a:ext>
            </a:extLst>
          </p:cNvPr>
          <p:cNvCxnSpPr>
            <a:cxnSpLocks/>
          </p:cNvCxnSpPr>
          <p:nvPr/>
        </p:nvCxnSpPr>
        <p:spPr>
          <a:xfrm>
            <a:off x="3899002" y="3708807"/>
            <a:ext cx="2282342" cy="892454"/>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6276936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9E1516C2-901D-4E79-996F-592F964A3069}"/>
              </a:ext>
            </a:extLst>
          </p:cNvPr>
          <p:cNvSpPr>
            <a:spLocks noGrp="1"/>
          </p:cNvSpPr>
          <p:nvPr>
            <p:ph type="dt" sz="half" idx="2"/>
          </p:nvPr>
        </p:nvSpPr>
        <p:spPr/>
        <p:txBody>
          <a:bodyPr/>
          <a:lstStyle/>
          <a:p>
            <a:pPr>
              <a:defRPr/>
            </a:pPr>
            <a:fld id="{B099EE7B-C01A-E94A-AA76-2F04CF97FC05}" type="datetime1">
              <a:rPr lang="en-US" smtClean="0"/>
              <a:t>3/13/2019</a:t>
            </a:fld>
            <a:endParaRPr lang="en-US" dirty="0"/>
          </a:p>
        </p:txBody>
      </p:sp>
      <p:sp>
        <p:nvSpPr>
          <p:cNvPr id="7" name="Footer Placeholder 6">
            <a:extLst>
              <a:ext uri="{FF2B5EF4-FFF2-40B4-BE49-F238E27FC236}">
                <a16:creationId xmlns:a16="http://schemas.microsoft.com/office/drawing/2014/main" id="{B154D5CE-DD1A-4903-A73D-069FACF7D6AE}"/>
              </a:ext>
            </a:extLst>
          </p:cNvPr>
          <p:cNvSpPr>
            <a:spLocks noGrp="1"/>
          </p:cNvSpPr>
          <p:nvPr>
            <p:ph type="ftr" sz="quarter" idx="3"/>
          </p:nvPr>
        </p:nvSpPr>
        <p:spPr>
          <a:xfrm>
            <a:off x="1530602" y="6504213"/>
            <a:ext cx="6516118" cy="242873"/>
          </a:xfrm>
        </p:spPr>
        <p:txBody>
          <a:bodyPr/>
          <a:lstStyle/>
          <a:p>
            <a:pPr>
              <a:defRPr/>
            </a:pPr>
            <a:r>
              <a:rPr lang="en-US" dirty="0"/>
              <a:t>Quinn Peterson | Design Analysis and Review for the Decay Pipe Window Replacement System</a:t>
            </a:r>
          </a:p>
        </p:txBody>
      </p:sp>
      <p:sp>
        <p:nvSpPr>
          <p:cNvPr id="8" name="Slide Number Placeholder 7">
            <a:extLst>
              <a:ext uri="{FF2B5EF4-FFF2-40B4-BE49-F238E27FC236}">
                <a16:creationId xmlns:a16="http://schemas.microsoft.com/office/drawing/2014/main" id="{85725945-8107-464E-9D9E-FD91D7E717C2}"/>
              </a:ext>
            </a:extLst>
          </p:cNvPr>
          <p:cNvSpPr>
            <a:spLocks noGrp="1"/>
          </p:cNvSpPr>
          <p:nvPr>
            <p:ph type="sldNum" sz="quarter" idx="4"/>
          </p:nvPr>
        </p:nvSpPr>
        <p:spPr/>
        <p:txBody>
          <a:bodyPr/>
          <a:lstStyle/>
          <a:p>
            <a:pPr>
              <a:defRPr/>
            </a:pPr>
            <a:fld id="{148C009B-CB69-E04A-B9B3-34B26D69E9CF}" type="slidenum">
              <a:rPr lang="en-US" smtClean="0"/>
              <a:pPr>
                <a:defRPr/>
              </a:pPr>
              <a:t>24</a:t>
            </a:fld>
            <a:endParaRPr lang="en-US" dirty="0"/>
          </a:p>
        </p:txBody>
      </p:sp>
      <p:sp>
        <p:nvSpPr>
          <p:cNvPr id="9" name="Title 8">
            <a:extLst>
              <a:ext uri="{FF2B5EF4-FFF2-40B4-BE49-F238E27FC236}">
                <a16:creationId xmlns:a16="http://schemas.microsoft.com/office/drawing/2014/main" id="{CA1F38B8-486C-413C-93FC-9987689F4198}"/>
              </a:ext>
            </a:extLst>
          </p:cNvPr>
          <p:cNvSpPr>
            <a:spLocks noGrp="1"/>
          </p:cNvSpPr>
          <p:nvPr>
            <p:ph type="title"/>
          </p:nvPr>
        </p:nvSpPr>
        <p:spPr/>
        <p:txBody>
          <a:bodyPr/>
          <a:lstStyle/>
          <a:p>
            <a:r>
              <a:rPr lang="en-US" dirty="0" err="1"/>
              <a:t>LynxDrive</a:t>
            </a:r>
            <a:r>
              <a:rPr lang="en-US" dirty="0"/>
              <a:t> Servo Actuator</a:t>
            </a:r>
          </a:p>
        </p:txBody>
      </p:sp>
      <p:sp>
        <p:nvSpPr>
          <p:cNvPr id="13" name="Content Placeholder 1">
            <a:extLst>
              <a:ext uri="{FF2B5EF4-FFF2-40B4-BE49-F238E27FC236}">
                <a16:creationId xmlns:a16="http://schemas.microsoft.com/office/drawing/2014/main" id="{BA3F4D35-EC9B-41A1-A478-1F2E768B274C}"/>
              </a:ext>
            </a:extLst>
          </p:cNvPr>
          <p:cNvSpPr txBox="1">
            <a:spLocks/>
          </p:cNvSpPr>
          <p:nvPr/>
        </p:nvSpPr>
        <p:spPr>
          <a:xfrm>
            <a:off x="228601" y="971549"/>
            <a:ext cx="4940558" cy="5326613"/>
          </a:xfrm>
          <a:prstGeom prst="rect">
            <a:avLst/>
          </a:prstGeom>
        </p:spPr>
        <p:txBody>
          <a:bodyPr lIns="0" tIns="0" rIns="0" bIns="0"/>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US" dirty="0"/>
              <a:t>Hydraulic Servo’s used to apply precise torque to bolts on decay pipe window.</a:t>
            </a:r>
          </a:p>
          <a:p>
            <a:r>
              <a:rPr lang="en-US" dirty="0"/>
              <a:t>Max Torque</a:t>
            </a:r>
          </a:p>
          <a:p>
            <a:pPr lvl="1"/>
            <a:r>
              <a:rPr lang="en-US" dirty="0"/>
              <a:t>160 ft-</a:t>
            </a:r>
            <a:r>
              <a:rPr lang="en-US" dirty="0" err="1"/>
              <a:t>lbs</a:t>
            </a:r>
            <a:endParaRPr lang="en-US" dirty="0"/>
          </a:p>
          <a:p>
            <a:r>
              <a:rPr lang="en-US" dirty="0"/>
              <a:t>Torque required</a:t>
            </a:r>
          </a:p>
          <a:p>
            <a:pPr lvl="1"/>
            <a:r>
              <a:rPr lang="en-US" dirty="0"/>
              <a:t>62.5 ft-</a:t>
            </a:r>
            <a:r>
              <a:rPr lang="en-US" dirty="0" err="1"/>
              <a:t>lbs</a:t>
            </a:r>
            <a:endParaRPr lang="en-US" dirty="0"/>
          </a:p>
          <a:p>
            <a:r>
              <a:rPr lang="en-US" dirty="0"/>
              <a:t>Well exceeds the Torque requirement giving ample room for situations where more Torque would be required for removal due to corrosion or swelling.</a:t>
            </a:r>
          </a:p>
        </p:txBody>
      </p:sp>
      <p:pic>
        <p:nvPicPr>
          <p:cNvPr id="5" name="Content Placeholder 4">
            <a:extLst>
              <a:ext uri="{FF2B5EF4-FFF2-40B4-BE49-F238E27FC236}">
                <a16:creationId xmlns:a16="http://schemas.microsoft.com/office/drawing/2014/main" id="{5E60A9E1-E34E-4561-BFC7-5EBDBBEDA7EA}"/>
              </a:ext>
            </a:extLst>
          </p:cNvPr>
          <p:cNvPicPr>
            <a:picLocks noGrp="1" noChangeAspect="1"/>
          </p:cNvPicPr>
          <p:nvPr>
            <p:ph sz="half" idx="13"/>
          </p:nvPr>
        </p:nvPicPr>
        <p:blipFill>
          <a:blip r:embed="rId2"/>
          <a:stretch>
            <a:fillRect/>
          </a:stretch>
        </p:blipFill>
        <p:spPr>
          <a:xfrm>
            <a:off x="5407091" y="539670"/>
            <a:ext cx="3321736" cy="2576755"/>
          </a:xfrm>
        </p:spPr>
      </p:pic>
      <p:pic>
        <p:nvPicPr>
          <p:cNvPr id="12" name="Picture 11">
            <a:extLst>
              <a:ext uri="{FF2B5EF4-FFF2-40B4-BE49-F238E27FC236}">
                <a16:creationId xmlns:a16="http://schemas.microsoft.com/office/drawing/2014/main" id="{A2E26948-3FEB-4E48-B8F8-F6FABF505963}"/>
              </a:ext>
            </a:extLst>
          </p:cNvPr>
          <p:cNvPicPr>
            <a:picLocks noChangeAspect="1"/>
          </p:cNvPicPr>
          <p:nvPr/>
        </p:nvPicPr>
        <p:blipFill rotWithShape="1">
          <a:blip r:embed="rId3"/>
          <a:srcRect l="6962" t="1710" r="9592" b="3261"/>
          <a:stretch/>
        </p:blipFill>
        <p:spPr>
          <a:xfrm>
            <a:off x="5407090" y="3190894"/>
            <a:ext cx="3321735" cy="2721902"/>
          </a:xfrm>
          <a:prstGeom prst="rect">
            <a:avLst/>
          </a:prstGeom>
        </p:spPr>
      </p:pic>
    </p:spTree>
    <p:extLst>
      <p:ext uri="{BB962C8B-B14F-4D97-AF65-F5344CB8AC3E}">
        <p14:creationId xmlns:p14="http://schemas.microsoft.com/office/powerpoint/2010/main" val="10635302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9E1516C2-901D-4E79-996F-592F964A3069}"/>
              </a:ext>
            </a:extLst>
          </p:cNvPr>
          <p:cNvSpPr>
            <a:spLocks noGrp="1"/>
          </p:cNvSpPr>
          <p:nvPr>
            <p:ph type="dt" sz="half" idx="2"/>
          </p:nvPr>
        </p:nvSpPr>
        <p:spPr/>
        <p:txBody>
          <a:bodyPr/>
          <a:lstStyle/>
          <a:p>
            <a:pPr>
              <a:defRPr/>
            </a:pPr>
            <a:fld id="{B099EE7B-C01A-E94A-AA76-2F04CF97FC05}" type="datetime1">
              <a:rPr lang="en-US" smtClean="0"/>
              <a:t>3/13/2019</a:t>
            </a:fld>
            <a:endParaRPr lang="en-US" dirty="0"/>
          </a:p>
        </p:txBody>
      </p:sp>
      <p:sp>
        <p:nvSpPr>
          <p:cNvPr id="7" name="Footer Placeholder 6">
            <a:extLst>
              <a:ext uri="{FF2B5EF4-FFF2-40B4-BE49-F238E27FC236}">
                <a16:creationId xmlns:a16="http://schemas.microsoft.com/office/drawing/2014/main" id="{B154D5CE-DD1A-4903-A73D-069FACF7D6AE}"/>
              </a:ext>
            </a:extLst>
          </p:cNvPr>
          <p:cNvSpPr>
            <a:spLocks noGrp="1"/>
          </p:cNvSpPr>
          <p:nvPr>
            <p:ph type="ftr" sz="quarter" idx="3"/>
          </p:nvPr>
        </p:nvSpPr>
        <p:spPr>
          <a:xfrm>
            <a:off x="1530601" y="6504213"/>
            <a:ext cx="6523433" cy="242873"/>
          </a:xfrm>
        </p:spPr>
        <p:txBody>
          <a:bodyPr/>
          <a:lstStyle/>
          <a:p>
            <a:pPr>
              <a:defRPr/>
            </a:pPr>
            <a:r>
              <a:rPr lang="en-US" dirty="0"/>
              <a:t>Quinn Peterson | Design Analysis and Review for the Decay Pipe Window Replacement System</a:t>
            </a:r>
          </a:p>
        </p:txBody>
      </p:sp>
      <p:sp>
        <p:nvSpPr>
          <p:cNvPr id="8" name="Slide Number Placeholder 7">
            <a:extLst>
              <a:ext uri="{FF2B5EF4-FFF2-40B4-BE49-F238E27FC236}">
                <a16:creationId xmlns:a16="http://schemas.microsoft.com/office/drawing/2014/main" id="{85725945-8107-464E-9D9E-FD91D7E717C2}"/>
              </a:ext>
            </a:extLst>
          </p:cNvPr>
          <p:cNvSpPr>
            <a:spLocks noGrp="1"/>
          </p:cNvSpPr>
          <p:nvPr>
            <p:ph type="sldNum" sz="quarter" idx="4"/>
          </p:nvPr>
        </p:nvSpPr>
        <p:spPr/>
        <p:txBody>
          <a:bodyPr/>
          <a:lstStyle/>
          <a:p>
            <a:pPr>
              <a:defRPr/>
            </a:pPr>
            <a:fld id="{148C009B-CB69-E04A-B9B3-34B26D69E9CF}" type="slidenum">
              <a:rPr lang="en-US" smtClean="0"/>
              <a:pPr>
                <a:defRPr/>
              </a:pPr>
              <a:t>25</a:t>
            </a:fld>
            <a:endParaRPr lang="en-US" dirty="0"/>
          </a:p>
        </p:txBody>
      </p:sp>
      <p:sp>
        <p:nvSpPr>
          <p:cNvPr id="9" name="Title 8">
            <a:extLst>
              <a:ext uri="{FF2B5EF4-FFF2-40B4-BE49-F238E27FC236}">
                <a16:creationId xmlns:a16="http://schemas.microsoft.com/office/drawing/2014/main" id="{CA1F38B8-486C-413C-93FC-9987689F4198}"/>
              </a:ext>
            </a:extLst>
          </p:cNvPr>
          <p:cNvSpPr>
            <a:spLocks noGrp="1"/>
          </p:cNvSpPr>
          <p:nvPr>
            <p:ph type="title"/>
          </p:nvPr>
        </p:nvSpPr>
        <p:spPr/>
        <p:txBody>
          <a:bodyPr/>
          <a:lstStyle/>
          <a:p>
            <a:r>
              <a:rPr lang="en-US" dirty="0"/>
              <a:t>Thomson Linear Motion Actuator</a:t>
            </a:r>
          </a:p>
        </p:txBody>
      </p:sp>
      <p:sp>
        <p:nvSpPr>
          <p:cNvPr id="13" name="Content Placeholder 1">
            <a:extLst>
              <a:ext uri="{FF2B5EF4-FFF2-40B4-BE49-F238E27FC236}">
                <a16:creationId xmlns:a16="http://schemas.microsoft.com/office/drawing/2014/main" id="{BA3F4D35-EC9B-41A1-A478-1F2E768B274C}"/>
              </a:ext>
            </a:extLst>
          </p:cNvPr>
          <p:cNvSpPr txBox="1">
            <a:spLocks/>
          </p:cNvSpPr>
          <p:nvPr/>
        </p:nvSpPr>
        <p:spPr>
          <a:xfrm>
            <a:off x="228601" y="971549"/>
            <a:ext cx="4940558" cy="5326613"/>
          </a:xfrm>
          <a:prstGeom prst="rect">
            <a:avLst/>
          </a:prstGeom>
        </p:spPr>
        <p:txBody>
          <a:bodyPr lIns="0" tIns="0" rIns="0" bIns="0"/>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US" dirty="0"/>
              <a:t>Using a motor, a shaft is turned that allows for precise linear movement.</a:t>
            </a:r>
          </a:p>
          <a:p>
            <a:r>
              <a:rPr lang="en-US" dirty="0"/>
              <a:t>Stroke</a:t>
            </a:r>
          </a:p>
          <a:p>
            <a:pPr lvl="1"/>
            <a:r>
              <a:rPr lang="en-US" dirty="0"/>
              <a:t>54 mm or 2 1/8 in</a:t>
            </a:r>
          </a:p>
          <a:p>
            <a:r>
              <a:rPr lang="en-US" dirty="0"/>
              <a:t>Will provide linear motion to the bolting mechanism.</a:t>
            </a:r>
          </a:p>
          <a:p>
            <a:r>
              <a:rPr lang="en-US" dirty="0"/>
              <a:t>Allows for motion along interior of chute to remove the window from the sealing surface and to place into storage container.</a:t>
            </a:r>
          </a:p>
        </p:txBody>
      </p:sp>
      <p:pic>
        <p:nvPicPr>
          <p:cNvPr id="10" name="Content Placeholder 9">
            <a:extLst>
              <a:ext uri="{FF2B5EF4-FFF2-40B4-BE49-F238E27FC236}">
                <a16:creationId xmlns:a16="http://schemas.microsoft.com/office/drawing/2014/main" id="{A9FEC252-A54C-4CE9-9C9F-07EABDC4ABB6}"/>
              </a:ext>
            </a:extLst>
          </p:cNvPr>
          <p:cNvPicPr>
            <a:picLocks noGrp="1" noChangeAspect="1"/>
          </p:cNvPicPr>
          <p:nvPr>
            <p:ph sz="half" idx="13"/>
          </p:nvPr>
        </p:nvPicPr>
        <p:blipFill>
          <a:blip r:embed="rId2"/>
          <a:stretch>
            <a:fillRect/>
          </a:stretch>
        </p:blipFill>
        <p:spPr>
          <a:xfrm>
            <a:off x="5482966" y="1219814"/>
            <a:ext cx="3248072" cy="1691059"/>
          </a:xfrm>
        </p:spPr>
      </p:pic>
      <p:pic>
        <p:nvPicPr>
          <p:cNvPr id="14" name="Picture 13">
            <a:extLst>
              <a:ext uri="{FF2B5EF4-FFF2-40B4-BE49-F238E27FC236}">
                <a16:creationId xmlns:a16="http://schemas.microsoft.com/office/drawing/2014/main" id="{ADF8FBD7-A872-44D8-9C07-E5BCFAF9A0F3}"/>
              </a:ext>
            </a:extLst>
          </p:cNvPr>
          <p:cNvPicPr>
            <a:picLocks noChangeAspect="1"/>
          </p:cNvPicPr>
          <p:nvPr/>
        </p:nvPicPr>
        <p:blipFill rotWithShape="1">
          <a:blip r:embed="rId3"/>
          <a:srcRect l="-837" t="39592" r="837" b="32735"/>
          <a:stretch/>
        </p:blipFill>
        <p:spPr>
          <a:xfrm>
            <a:off x="5105399" y="3064741"/>
            <a:ext cx="3810000" cy="1054359"/>
          </a:xfrm>
          <a:prstGeom prst="rect">
            <a:avLst/>
          </a:prstGeom>
        </p:spPr>
      </p:pic>
    </p:spTree>
    <p:extLst>
      <p:ext uri="{BB962C8B-B14F-4D97-AF65-F5344CB8AC3E}">
        <p14:creationId xmlns:p14="http://schemas.microsoft.com/office/powerpoint/2010/main" val="36147792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9E1516C2-901D-4E79-996F-592F964A3069}"/>
              </a:ext>
            </a:extLst>
          </p:cNvPr>
          <p:cNvSpPr>
            <a:spLocks noGrp="1"/>
          </p:cNvSpPr>
          <p:nvPr>
            <p:ph type="dt" sz="half" idx="2"/>
          </p:nvPr>
        </p:nvSpPr>
        <p:spPr/>
        <p:txBody>
          <a:bodyPr/>
          <a:lstStyle/>
          <a:p>
            <a:pPr>
              <a:defRPr/>
            </a:pPr>
            <a:fld id="{B099EE7B-C01A-E94A-AA76-2F04CF97FC05}" type="datetime1">
              <a:rPr lang="en-US" smtClean="0"/>
              <a:t>3/13/2019</a:t>
            </a:fld>
            <a:endParaRPr lang="en-US" dirty="0"/>
          </a:p>
        </p:txBody>
      </p:sp>
      <p:sp>
        <p:nvSpPr>
          <p:cNvPr id="7" name="Footer Placeholder 6">
            <a:extLst>
              <a:ext uri="{FF2B5EF4-FFF2-40B4-BE49-F238E27FC236}">
                <a16:creationId xmlns:a16="http://schemas.microsoft.com/office/drawing/2014/main" id="{B154D5CE-DD1A-4903-A73D-069FACF7D6AE}"/>
              </a:ext>
            </a:extLst>
          </p:cNvPr>
          <p:cNvSpPr>
            <a:spLocks noGrp="1"/>
          </p:cNvSpPr>
          <p:nvPr>
            <p:ph type="ftr" sz="quarter" idx="3"/>
          </p:nvPr>
        </p:nvSpPr>
        <p:spPr>
          <a:xfrm>
            <a:off x="1530602" y="6504213"/>
            <a:ext cx="6552694" cy="242873"/>
          </a:xfrm>
        </p:spPr>
        <p:txBody>
          <a:bodyPr/>
          <a:lstStyle/>
          <a:p>
            <a:pPr>
              <a:defRPr/>
            </a:pPr>
            <a:r>
              <a:rPr lang="en-US" dirty="0"/>
              <a:t>Quinn Peterson | Design Analysis and Review for the Decay Pipe Window Replacement System</a:t>
            </a:r>
          </a:p>
        </p:txBody>
      </p:sp>
      <p:sp>
        <p:nvSpPr>
          <p:cNvPr id="8" name="Slide Number Placeholder 7">
            <a:extLst>
              <a:ext uri="{FF2B5EF4-FFF2-40B4-BE49-F238E27FC236}">
                <a16:creationId xmlns:a16="http://schemas.microsoft.com/office/drawing/2014/main" id="{85725945-8107-464E-9D9E-FD91D7E717C2}"/>
              </a:ext>
            </a:extLst>
          </p:cNvPr>
          <p:cNvSpPr>
            <a:spLocks noGrp="1"/>
          </p:cNvSpPr>
          <p:nvPr>
            <p:ph type="sldNum" sz="quarter" idx="4"/>
          </p:nvPr>
        </p:nvSpPr>
        <p:spPr/>
        <p:txBody>
          <a:bodyPr/>
          <a:lstStyle/>
          <a:p>
            <a:pPr>
              <a:defRPr/>
            </a:pPr>
            <a:fld id="{148C009B-CB69-E04A-B9B3-34B26D69E9CF}" type="slidenum">
              <a:rPr lang="en-US" smtClean="0"/>
              <a:pPr>
                <a:defRPr/>
              </a:pPr>
              <a:t>26</a:t>
            </a:fld>
            <a:endParaRPr lang="en-US" dirty="0"/>
          </a:p>
        </p:txBody>
      </p:sp>
      <p:sp>
        <p:nvSpPr>
          <p:cNvPr id="9" name="Title 8">
            <a:extLst>
              <a:ext uri="{FF2B5EF4-FFF2-40B4-BE49-F238E27FC236}">
                <a16:creationId xmlns:a16="http://schemas.microsoft.com/office/drawing/2014/main" id="{CA1F38B8-486C-413C-93FC-9987689F4198}"/>
              </a:ext>
            </a:extLst>
          </p:cNvPr>
          <p:cNvSpPr>
            <a:spLocks noGrp="1"/>
          </p:cNvSpPr>
          <p:nvPr>
            <p:ph type="title"/>
          </p:nvPr>
        </p:nvSpPr>
        <p:spPr/>
        <p:txBody>
          <a:bodyPr/>
          <a:lstStyle/>
          <a:p>
            <a:r>
              <a:rPr lang="en-US" dirty="0"/>
              <a:t>Sheffer Heavy Duty Pneumatic Cylinder</a:t>
            </a:r>
          </a:p>
        </p:txBody>
      </p:sp>
      <p:sp>
        <p:nvSpPr>
          <p:cNvPr id="13" name="Content Placeholder 1">
            <a:extLst>
              <a:ext uri="{FF2B5EF4-FFF2-40B4-BE49-F238E27FC236}">
                <a16:creationId xmlns:a16="http://schemas.microsoft.com/office/drawing/2014/main" id="{BA3F4D35-EC9B-41A1-A478-1F2E768B274C}"/>
              </a:ext>
            </a:extLst>
          </p:cNvPr>
          <p:cNvSpPr txBox="1">
            <a:spLocks/>
          </p:cNvSpPr>
          <p:nvPr/>
        </p:nvSpPr>
        <p:spPr>
          <a:xfrm>
            <a:off x="228601" y="971549"/>
            <a:ext cx="4940558" cy="5326613"/>
          </a:xfrm>
          <a:prstGeom prst="rect">
            <a:avLst/>
          </a:prstGeom>
        </p:spPr>
        <p:txBody>
          <a:bodyPr lIns="0" tIns="0" rIns="0" bIns="0"/>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US" dirty="0"/>
              <a:t>Used to move windows to and from storage container</a:t>
            </a:r>
          </a:p>
          <a:p>
            <a:r>
              <a:rPr lang="en-US" dirty="0"/>
              <a:t>Pressure rating</a:t>
            </a:r>
          </a:p>
          <a:p>
            <a:pPr lvl="1"/>
            <a:r>
              <a:rPr lang="en-US" dirty="0"/>
              <a:t>800 to 2000 PSI working pressure</a:t>
            </a:r>
          </a:p>
          <a:p>
            <a:r>
              <a:rPr lang="en-US" dirty="0"/>
              <a:t>1 in Rod</a:t>
            </a:r>
          </a:p>
          <a:p>
            <a:r>
              <a:rPr lang="en-US" dirty="0"/>
              <a:t>Low friction</a:t>
            </a:r>
          </a:p>
          <a:p>
            <a:pPr marL="0" indent="0">
              <a:buNone/>
            </a:pPr>
            <a:endParaRPr lang="en-US" dirty="0"/>
          </a:p>
          <a:p>
            <a:pPr lvl="1"/>
            <a:endParaRPr lang="en-US" dirty="0"/>
          </a:p>
          <a:p>
            <a:pPr lvl="1"/>
            <a:endParaRPr lang="en-US" dirty="0"/>
          </a:p>
          <a:p>
            <a:endParaRPr lang="en-US" dirty="0"/>
          </a:p>
        </p:txBody>
      </p:sp>
      <p:pic>
        <p:nvPicPr>
          <p:cNvPr id="5" name="Content Placeholder 4">
            <a:extLst>
              <a:ext uri="{FF2B5EF4-FFF2-40B4-BE49-F238E27FC236}">
                <a16:creationId xmlns:a16="http://schemas.microsoft.com/office/drawing/2014/main" id="{226E7BDA-170E-4F3C-B0FB-6D7863F9224D}"/>
              </a:ext>
            </a:extLst>
          </p:cNvPr>
          <p:cNvPicPr>
            <a:picLocks noGrp="1" noChangeAspect="1"/>
          </p:cNvPicPr>
          <p:nvPr>
            <p:ph sz="half" idx="13"/>
          </p:nvPr>
        </p:nvPicPr>
        <p:blipFill>
          <a:blip r:embed="rId2"/>
          <a:stretch>
            <a:fillRect/>
          </a:stretch>
        </p:blipFill>
        <p:spPr>
          <a:xfrm>
            <a:off x="5412987" y="1191947"/>
            <a:ext cx="3197507" cy="1831171"/>
          </a:xfrm>
        </p:spPr>
      </p:pic>
      <p:pic>
        <p:nvPicPr>
          <p:cNvPr id="12" name="Picture 11">
            <a:extLst>
              <a:ext uri="{FF2B5EF4-FFF2-40B4-BE49-F238E27FC236}">
                <a16:creationId xmlns:a16="http://schemas.microsoft.com/office/drawing/2014/main" id="{9CFD68A2-0B3B-4A11-8E42-D0BD1BD8826C}"/>
              </a:ext>
            </a:extLst>
          </p:cNvPr>
          <p:cNvPicPr>
            <a:picLocks noChangeAspect="1"/>
          </p:cNvPicPr>
          <p:nvPr/>
        </p:nvPicPr>
        <p:blipFill rotWithShape="1">
          <a:blip r:embed="rId3"/>
          <a:srcRect l="5265"/>
          <a:stretch/>
        </p:blipFill>
        <p:spPr>
          <a:xfrm>
            <a:off x="5412987" y="3286078"/>
            <a:ext cx="3077441" cy="2076740"/>
          </a:xfrm>
          <a:prstGeom prst="rect">
            <a:avLst/>
          </a:prstGeom>
        </p:spPr>
      </p:pic>
    </p:spTree>
    <p:extLst>
      <p:ext uri="{BB962C8B-B14F-4D97-AF65-F5344CB8AC3E}">
        <p14:creationId xmlns:p14="http://schemas.microsoft.com/office/powerpoint/2010/main" val="24272482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9E1516C2-901D-4E79-996F-592F964A3069}"/>
              </a:ext>
            </a:extLst>
          </p:cNvPr>
          <p:cNvSpPr>
            <a:spLocks noGrp="1"/>
          </p:cNvSpPr>
          <p:nvPr>
            <p:ph type="dt" sz="half" idx="2"/>
          </p:nvPr>
        </p:nvSpPr>
        <p:spPr/>
        <p:txBody>
          <a:bodyPr/>
          <a:lstStyle/>
          <a:p>
            <a:pPr>
              <a:defRPr/>
            </a:pPr>
            <a:fld id="{B099EE7B-C01A-E94A-AA76-2F04CF97FC05}" type="datetime1">
              <a:rPr lang="en-US" smtClean="0"/>
              <a:t>3/13/2019</a:t>
            </a:fld>
            <a:endParaRPr lang="en-US" dirty="0"/>
          </a:p>
        </p:txBody>
      </p:sp>
      <p:sp>
        <p:nvSpPr>
          <p:cNvPr id="7" name="Footer Placeholder 6">
            <a:extLst>
              <a:ext uri="{FF2B5EF4-FFF2-40B4-BE49-F238E27FC236}">
                <a16:creationId xmlns:a16="http://schemas.microsoft.com/office/drawing/2014/main" id="{B154D5CE-DD1A-4903-A73D-069FACF7D6AE}"/>
              </a:ext>
            </a:extLst>
          </p:cNvPr>
          <p:cNvSpPr>
            <a:spLocks noGrp="1"/>
          </p:cNvSpPr>
          <p:nvPr>
            <p:ph type="ftr" sz="quarter" idx="3"/>
          </p:nvPr>
        </p:nvSpPr>
        <p:spPr>
          <a:xfrm>
            <a:off x="1530602" y="6504213"/>
            <a:ext cx="6552694" cy="242873"/>
          </a:xfrm>
        </p:spPr>
        <p:txBody>
          <a:bodyPr/>
          <a:lstStyle/>
          <a:p>
            <a:pPr>
              <a:defRPr/>
            </a:pPr>
            <a:r>
              <a:rPr lang="en-US" dirty="0"/>
              <a:t>Quinn Peterson | Design Analysis and Review for the Decay Pipe Window Replacement System</a:t>
            </a:r>
          </a:p>
        </p:txBody>
      </p:sp>
      <p:sp>
        <p:nvSpPr>
          <p:cNvPr id="8" name="Slide Number Placeholder 7">
            <a:extLst>
              <a:ext uri="{FF2B5EF4-FFF2-40B4-BE49-F238E27FC236}">
                <a16:creationId xmlns:a16="http://schemas.microsoft.com/office/drawing/2014/main" id="{85725945-8107-464E-9D9E-FD91D7E717C2}"/>
              </a:ext>
            </a:extLst>
          </p:cNvPr>
          <p:cNvSpPr>
            <a:spLocks noGrp="1"/>
          </p:cNvSpPr>
          <p:nvPr>
            <p:ph type="sldNum" sz="quarter" idx="4"/>
          </p:nvPr>
        </p:nvSpPr>
        <p:spPr/>
        <p:txBody>
          <a:bodyPr/>
          <a:lstStyle/>
          <a:p>
            <a:pPr>
              <a:defRPr/>
            </a:pPr>
            <a:fld id="{148C009B-CB69-E04A-B9B3-34B26D69E9CF}" type="slidenum">
              <a:rPr lang="en-US" smtClean="0"/>
              <a:pPr>
                <a:defRPr/>
              </a:pPr>
              <a:t>27</a:t>
            </a:fld>
            <a:endParaRPr lang="en-US" dirty="0"/>
          </a:p>
        </p:txBody>
      </p:sp>
      <p:sp>
        <p:nvSpPr>
          <p:cNvPr id="9" name="Title 8">
            <a:extLst>
              <a:ext uri="{FF2B5EF4-FFF2-40B4-BE49-F238E27FC236}">
                <a16:creationId xmlns:a16="http://schemas.microsoft.com/office/drawing/2014/main" id="{CA1F38B8-486C-413C-93FC-9987689F4198}"/>
              </a:ext>
            </a:extLst>
          </p:cNvPr>
          <p:cNvSpPr>
            <a:spLocks noGrp="1"/>
          </p:cNvSpPr>
          <p:nvPr>
            <p:ph type="title"/>
          </p:nvPr>
        </p:nvSpPr>
        <p:spPr/>
        <p:txBody>
          <a:bodyPr/>
          <a:lstStyle/>
          <a:p>
            <a:r>
              <a:rPr lang="en-US" dirty="0"/>
              <a:t>Stepper Motor</a:t>
            </a:r>
          </a:p>
        </p:txBody>
      </p:sp>
      <p:sp>
        <p:nvSpPr>
          <p:cNvPr id="13" name="Content Placeholder 1">
            <a:extLst>
              <a:ext uri="{FF2B5EF4-FFF2-40B4-BE49-F238E27FC236}">
                <a16:creationId xmlns:a16="http://schemas.microsoft.com/office/drawing/2014/main" id="{BA3F4D35-EC9B-41A1-A478-1F2E768B274C}"/>
              </a:ext>
            </a:extLst>
          </p:cNvPr>
          <p:cNvSpPr txBox="1">
            <a:spLocks/>
          </p:cNvSpPr>
          <p:nvPr/>
        </p:nvSpPr>
        <p:spPr>
          <a:xfrm>
            <a:off x="228601" y="971549"/>
            <a:ext cx="4672583" cy="5326613"/>
          </a:xfrm>
          <a:prstGeom prst="rect">
            <a:avLst/>
          </a:prstGeom>
        </p:spPr>
        <p:txBody>
          <a:bodyPr lIns="0" tIns="0" rIns="0" bIns="0"/>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US" dirty="0"/>
              <a:t>Allows for precise rotation of the interior ring and bolting servos.</a:t>
            </a:r>
          </a:p>
          <a:p>
            <a:r>
              <a:rPr lang="en-US" dirty="0"/>
              <a:t>Program exact steps into motor in order to align bolt driver with bolt.</a:t>
            </a:r>
          </a:p>
          <a:p>
            <a:r>
              <a:rPr lang="en-US" dirty="0"/>
              <a:t>Correct positioning will be confirmed with camera and adjustments made if necessary.</a:t>
            </a:r>
          </a:p>
          <a:p>
            <a:pPr marL="0" indent="0">
              <a:buNone/>
            </a:pPr>
            <a:endParaRPr lang="en-US" dirty="0"/>
          </a:p>
          <a:p>
            <a:pPr lvl="1"/>
            <a:endParaRPr lang="en-US" dirty="0"/>
          </a:p>
          <a:p>
            <a:pPr lvl="1"/>
            <a:endParaRPr lang="en-US" dirty="0"/>
          </a:p>
          <a:p>
            <a:endParaRPr lang="en-US" dirty="0"/>
          </a:p>
        </p:txBody>
      </p:sp>
      <p:pic>
        <p:nvPicPr>
          <p:cNvPr id="10" name="Picture 9">
            <a:extLst>
              <a:ext uri="{FF2B5EF4-FFF2-40B4-BE49-F238E27FC236}">
                <a16:creationId xmlns:a16="http://schemas.microsoft.com/office/drawing/2014/main" id="{A0D7046F-A472-405F-826A-274D613B538D}"/>
              </a:ext>
            </a:extLst>
          </p:cNvPr>
          <p:cNvPicPr>
            <a:picLocks noChangeAspect="1"/>
          </p:cNvPicPr>
          <p:nvPr/>
        </p:nvPicPr>
        <p:blipFill>
          <a:blip r:embed="rId2"/>
          <a:stretch>
            <a:fillRect/>
          </a:stretch>
        </p:blipFill>
        <p:spPr>
          <a:xfrm>
            <a:off x="5045658" y="765498"/>
            <a:ext cx="3869741" cy="2902306"/>
          </a:xfrm>
          <a:prstGeom prst="rect">
            <a:avLst/>
          </a:prstGeom>
        </p:spPr>
      </p:pic>
    </p:spTree>
    <p:extLst>
      <p:ext uri="{BB962C8B-B14F-4D97-AF65-F5344CB8AC3E}">
        <p14:creationId xmlns:p14="http://schemas.microsoft.com/office/powerpoint/2010/main" val="5732323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9E1516C2-901D-4E79-996F-592F964A3069}"/>
              </a:ext>
            </a:extLst>
          </p:cNvPr>
          <p:cNvSpPr>
            <a:spLocks noGrp="1"/>
          </p:cNvSpPr>
          <p:nvPr>
            <p:ph type="dt" sz="half" idx="2"/>
          </p:nvPr>
        </p:nvSpPr>
        <p:spPr/>
        <p:txBody>
          <a:bodyPr/>
          <a:lstStyle/>
          <a:p>
            <a:pPr>
              <a:defRPr/>
            </a:pPr>
            <a:fld id="{B099EE7B-C01A-E94A-AA76-2F04CF97FC05}" type="datetime1">
              <a:rPr lang="en-US" smtClean="0"/>
              <a:t>3/13/2019</a:t>
            </a:fld>
            <a:endParaRPr lang="en-US" dirty="0"/>
          </a:p>
        </p:txBody>
      </p:sp>
      <p:sp>
        <p:nvSpPr>
          <p:cNvPr id="7" name="Footer Placeholder 6">
            <a:extLst>
              <a:ext uri="{FF2B5EF4-FFF2-40B4-BE49-F238E27FC236}">
                <a16:creationId xmlns:a16="http://schemas.microsoft.com/office/drawing/2014/main" id="{B154D5CE-DD1A-4903-A73D-069FACF7D6AE}"/>
              </a:ext>
            </a:extLst>
          </p:cNvPr>
          <p:cNvSpPr>
            <a:spLocks noGrp="1"/>
          </p:cNvSpPr>
          <p:nvPr>
            <p:ph type="ftr" sz="quarter" idx="3"/>
          </p:nvPr>
        </p:nvSpPr>
        <p:spPr>
          <a:xfrm>
            <a:off x="1530601" y="6504213"/>
            <a:ext cx="6560009" cy="242873"/>
          </a:xfrm>
        </p:spPr>
        <p:txBody>
          <a:bodyPr/>
          <a:lstStyle/>
          <a:p>
            <a:pPr>
              <a:defRPr/>
            </a:pPr>
            <a:r>
              <a:rPr lang="en-US" dirty="0"/>
              <a:t>Quinn Peterson | Design Analysis and Review for the Decay Pipe Window Replacement System</a:t>
            </a:r>
          </a:p>
        </p:txBody>
      </p:sp>
      <p:sp>
        <p:nvSpPr>
          <p:cNvPr id="8" name="Slide Number Placeholder 7">
            <a:extLst>
              <a:ext uri="{FF2B5EF4-FFF2-40B4-BE49-F238E27FC236}">
                <a16:creationId xmlns:a16="http://schemas.microsoft.com/office/drawing/2014/main" id="{85725945-8107-464E-9D9E-FD91D7E717C2}"/>
              </a:ext>
            </a:extLst>
          </p:cNvPr>
          <p:cNvSpPr>
            <a:spLocks noGrp="1"/>
          </p:cNvSpPr>
          <p:nvPr>
            <p:ph type="sldNum" sz="quarter" idx="4"/>
          </p:nvPr>
        </p:nvSpPr>
        <p:spPr/>
        <p:txBody>
          <a:bodyPr/>
          <a:lstStyle/>
          <a:p>
            <a:pPr>
              <a:defRPr/>
            </a:pPr>
            <a:fld id="{148C009B-CB69-E04A-B9B3-34B26D69E9CF}" type="slidenum">
              <a:rPr lang="en-US" smtClean="0"/>
              <a:pPr>
                <a:defRPr/>
              </a:pPr>
              <a:t>28</a:t>
            </a:fld>
            <a:endParaRPr lang="en-US" dirty="0"/>
          </a:p>
        </p:txBody>
      </p:sp>
      <p:sp>
        <p:nvSpPr>
          <p:cNvPr id="9" name="Title 8">
            <a:extLst>
              <a:ext uri="{FF2B5EF4-FFF2-40B4-BE49-F238E27FC236}">
                <a16:creationId xmlns:a16="http://schemas.microsoft.com/office/drawing/2014/main" id="{CA1F38B8-486C-413C-93FC-9987689F4198}"/>
              </a:ext>
            </a:extLst>
          </p:cNvPr>
          <p:cNvSpPr>
            <a:spLocks noGrp="1"/>
          </p:cNvSpPr>
          <p:nvPr>
            <p:ph type="title"/>
          </p:nvPr>
        </p:nvSpPr>
        <p:spPr/>
        <p:txBody>
          <a:bodyPr/>
          <a:lstStyle/>
          <a:p>
            <a:r>
              <a:rPr lang="en-US" dirty="0"/>
              <a:t>Vertical Motion System</a:t>
            </a:r>
          </a:p>
        </p:txBody>
      </p:sp>
      <p:sp>
        <p:nvSpPr>
          <p:cNvPr id="13" name="Content Placeholder 1">
            <a:extLst>
              <a:ext uri="{FF2B5EF4-FFF2-40B4-BE49-F238E27FC236}">
                <a16:creationId xmlns:a16="http://schemas.microsoft.com/office/drawing/2014/main" id="{BA3F4D35-EC9B-41A1-A478-1F2E768B274C}"/>
              </a:ext>
            </a:extLst>
          </p:cNvPr>
          <p:cNvSpPr txBox="1">
            <a:spLocks/>
          </p:cNvSpPr>
          <p:nvPr/>
        </p:nvSpPr>
        <p:spPr>
          <a:xfrm>
            <a:off x="228601" y="971549"/>
            <a:ext cx="4940558" cy="5326613"/>
          </a:xfrm>
          <a:prstGeom prst="rect">
            <a:avLst/>
          </a:prstGeom>
        </p:spPr>
        <p:txBody>
          <a:bodyPr lIns="0" tIns="0" rIns="0" bIns="0"/>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US" dirty="0"/>
              <a:t>4 Guide rods on either side of mechanism</a:t>
            </a:r>
          </a:p>
          <a:p>
            <a:r>
              <a:rPr lang="en-US" dirty="0"/>
              <a:t>Guide rods will connect at male and female ends to form continuous guide when mechanism is in use</a:t>
            </a:r>
          </a:p>
          <a:p>
            <a:r>
              <a:rPr lang="en-US" dirty="0"/>
              <a:t>Cable system will provide the vertical motion for the system</a:t>
            </a:r>
          </a:p>
          <a:p>
            <a:pPr marL="0" indent="0">
              <a:buNone/>
            </a:pPr>
            <a:endParaRPr lang="en-US" dirty="0"/>
          </a:p>
          <a:p>
            <a:pPr lvl="1"/>
            <a:endParaRPr lang="en-US" dirty="0"/>
          </a:p>
          <a:p>
            <a:pPr lvl="1"/>
            <a:endParaRPr lang="en-US" dirty="0"/>
          </a:p>
          <a:p>
            <a:endParaRPr lang="en-US" dirty="0"/>
          </a:p>
        </p:txBody>
      </p:sp>
      <p:pic>
        <p:nvPicPr>
          <p:cNvPr id="14" name="Picture 13">
            <a:extLst>
              <a:ext uri="{FF2B5EF4-FFF2-40B4-BE49-F238E27FC236}">
                <a16:creationId xmlns:a16="http://schemas.microsoft.com/office/drawing/2014/main" id="{1A4BF064-2489-4180-8458-728E2185B768}"/>
              </a:ext>
            </a:extLst>
          </p:cNvPr>
          <p:cNvPicPr>
            <a:picLocks noChangeAspect="1"/>
          </p:cNvPicPr>
          <p:nvPr/>
        </p:nvPicPr>
        <p:blipFill rotWithShape="1">
          <a:blip r:embed="rId2"/>
          <a:srcRect l="17020" t="3671" r="9206" b="3671"/>
          <a:stretch/>
        </p:blipFill>
        <p:spPr>
          <a:xfrm>
            <a:off x="5647335" y="251752"/>
            <a:ext cx="1953158" cy="3594598"/>
          </a:xfrm>
          <a:prstGeom prst="rect">
            <a:avLst/>
          </a:prstGeom>
        </p:spPr>
      </p:pic>
      <p:pic>
        <p:nvPicPr>
          <p:cNvPr id="15" name="Picture 14">
            <a:extLst>
              <a:ext uri="{FF2B5EF4-FFF2-40B4-BE49-F238E27FC236}">
                <a16:creationId xmlns:a16="http://schemas.microsoft.com/office/drawing/2014/main" id="{380E4681-6268-4F49-A388-497B48511D68}"/>
              </a:ext>
            </a:extLst>
          </p:cNvPr>
          <p:cNvPicPr>
            <a:picLocks noChangeAspect="1"/>
          </p:cNvPicPr>
          <p:nvPr/>
        </p:nvPicPr>
        <p:blipFill rotWithShape="1">
          <a:blip r:embed="rId3"/>
          <a:srcRect l="35166" t="14055" r="8115"/>
          <a:stretch/>
        </p:blipFill>
        <p:spPr>
          <a:xfrm>
            <a:off x="7817918" y="2656366"/>
            <a:ext cx="1126475" cy="1545268"/>
          </a:xfrm>
          <a:prstGeom prst="rect">
            <a:avLst/>
          </a:prstGeom>
        </p:spPr>
      </p:pic>
      <p:pic>
        <p:nvPicPr>
          <p:cNvPr id="17" name="Picture 16">
            <a:extLst>
              <a:ext uri="{FF2B5EF4-FFF2-40B4-BE49-F238E27FC236}">
                <a16:creationId xmlns:a16="http://schemas.microsoft.com/office/drawing/2014/main" id="{D88D1876-7E87-46B8-B3FF-5ACAA6985BBF}"/>
              </a:ext>
            </a:extLst>
          </p:cNvPr>
          <p:cNvPicPr>
            <a:picLocks noChangeAspect="1"/>
          </p:cNvPicPr>
          <p:nvPr/>
        </p:nvPicPr>
        <p:blipFill rotWithShape="1">
          <a:blip r:embed="rId4"/>
          <a:srcRect r="13136" b="21234"/>
          <a:stretch/>
        </p:blipFill>
        <p:spPr>
          <a:xfrm>
            <a:off x="7817918" y="1172614"/>
            <a:ext cx="1176872" cy="1260485"/>
          </a:xfrm>
          <a:prstGeom prst="rect">
            <a:avLst/>
          </a:prstGeom>
        </p:spPr>
      </p:pic>
      <p:pic>
        <p:nvPicPr>
          <p:cNvPr id="19" name="Picture 18">
            <a:extLst>
              <a:ext uri="{FF2B5EF4-FFF2-40B4-BE49-F238E27FC236}">
                <a16:creationId xmlns:a16="http://schemas.microsoft.com/office/drawing/2014/main" id="{A25862A7-9847-4112-A95D-6206E61C1E26}"/>
              </a:ext>
            </a:extLst>
          </p:cNvPr>
          <p:cNvPicPr>
            <a:picLocks noChangeAspect="1"/>
          </p:cNvPicPr>
          <p:nvPr/>
        </p:nvPicPr>
        <p:blipFill>
          <a:blip r:embed="rId5"/>
          <a:stretch>
            <a:fillRect/>
          </a:stretch>
        </p:blipFill>
        <p:spPr>
          <a:xfrm>
            <a:off x="5510614" y="4335100"/>
            <a:ext cx="2438740" cy="1552792"/>
          </a:xfrm>
          <a:prstGeom prst="rect">
            <a:avLst/>
          </a:prstGeom>
        </p:spPr>
      </p:pic>
      <p:pic>
        <p:nvPicPr>
          <p:cNvPr id="21" name="Picture 20">
            <a:extLst>
              <a:ext uri="{FF2B5EF4-FFF2-40B4-BE49-F238E27FC236}">
                <a16:creationId xmlns:a16="http://schemas.microsoft.com/office/drawing/2014/main" id="{AE3CFD48-A7D6-4F26-B846-EFD6120951D0}"/>
              </a:ext>
            </a:extLst>
          </p:cNvPr>
          <p:cNvPicPr>
            <a:picLocks noChangeAspect="1"/>
          </p:cNvPicPr>
          <p:nvPr/>
        </p:nvPicPr>
        <p:blipFill rotWithShape="1">
          <a:blip r:embed="rId6"/>
          <a:srcRect l="3520" t="14783" r="18339"/>
          <a:stretch/>
        </p:blipFill>
        <p:spPr>
          <a:xfrm>
            <a:off x="814970" y="4315767"/>
            <a:ext cx="3903334" cy="1719030"/>
          </a:xfrm>
          <a:prstGeom prst="rect">
            <a:avLst/>
          </a:prstGeom>
        </p:spPr>
      </p:pic>
      <p:cxnSp>
        <p:nvCxnSpPr>
          <p:cNvPr id="22" name="Straight Arrow Connector 21">
            <a:extLst>
              <a:ext uri="{FF2B5EF4-FFF2-40B4-BE49-F238E27FC236}">
                <a16:creationId xmlns:a16="http://schemas.microsoft.com/office/drawing/2014/main" id="{BF028756-0C68-42B9-8DB6-A3D0AFB8A9B1}"/>
              </a:ext>
            </a:extLst>
          </p:cNvPr>
          <p:cNvCxnSpPr>
            <a:cxnSpLocks/>
          </p:cNvCxnSpPr>
          <p:nvPr/>
        </p:nvCxnSpPr>
        <p:spPr>
          <a:xfrm>
            <a:off x="4718304" y="1183827"/>
            <a:ext cx="2670048" cy="174256"/>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23" name="Straight Arrow Connector 22">
            <a:extLst>
              <a:ext uri="{FF2B5EF4-FFF2-40B4-BE49-F238E27FC236}">
                <a16:creationId xmlns:a16="http://schemas.microsoft.com/office/drawing/2014/main" id="{4539A82A-BAAC-47C8-9957-AD760A20AD39}"/>
              </a:ext>
            </a:extLst>
          </p:cNvPr>
          <p:cNvCxnSpPr>
            <a:cxnSpLocks/>
          </p:cNvCxnSpPr>
          <p:nvPr/>
        </p:nvCxnSpPr>
        <p:spPr>
          <a:xfrm flipV="1">
            <a:off x="4718304" y="1032200"/>
            <a:ext cx="1185062" cy="151627"/>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27" name="Straight Arrow Connector 26">
            <a:extLst>
              <a:ext uri="{FF2B5EF4-FFF2-40B4-BE49-F238E27FC236}">
                <a16:creationId xmlns:a16="http://schemas.microsoft.com/office/drawing/2014/main" id="{9E96E895-2F12-4FCF-A53A-F214ED38F406}"/>
              </a:ext>
            </a:extLst>
          </p:cNvPr>
          <p:cNvCxnSpPr>
            <a:cxnSpLocks/>
          </p:cNvCxnSpPr>
          <p:nvPr/>
        </p:nvCxnSpPr>
        <p:spPr>
          <a:xfrm>
            <a:off x="4945075" y="1941675"/>
            <a:ext cx="3145536" cy="196548"/>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28" name="Straight Arrow Connector 27">
            <a:extLst>
              <a:ext uri="{FF2B5EF4-FFF2-40B4-BE49-F238E27FC236}">
                <a16:creationId xmlns:a16="http://schemas.microsoft.com/office/drawing/2014/main" id="{93870A8B-9DB7-451D-9E92-18DBEB5286B2}"/>
              </a:ext>
            </a:extLst>
          </p:cNvPr>
          <p:cNvCxnSpPr>
            <a:cxnSpLocks/>
          </p:cNvCxnSpPr>
          <p:nvPr/>
        </p:nvCxnSpPr>
        <p:spPr>
          <a:xfrm>
            <a:off x="4930445" y="1952754"/>
            <a:ext cx="2955341" cy="923752"/>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33" name="Rectangle 32">
            <a:extLst>
              <a:ext uri="{FF2B5EF4-FFF2-40B4-BE49-F238E27FC236}">
                <a16:creationId xmlns:a16="http://schemas.microsoft.com/office/drawing/2014/main" id="{74BBA43B-2F2F-4F95-84E9-A61563C1051A}"/>
              </a:ext>
            </a:extLst>
          </p:cNvPr>
          <p:cNvSpPr/>
          <p:nvPr/>
        </p:nvSpPr>
        <p:spPr>
          <a:xfrm rot="1385555">
            <a:off x="1492005" y="4580132"/>
            <a:ext cx="401975" cy="790042"/>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65E611B-C0E7-45FD-B4C5-5B63641755E3}"/>
              </a:ext>
            </a:extLst>
          </p:cNvPr>
          <p:cNvSpPr/>
          <p:nvPr/>
        </p:nvSpPr>
        <p:spPr>
          <a:xfrm rot="1385555">
            <a:off x="4140764" y="4916632"/>
            <a:ext cx="401975" cy="790042"/>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17983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9E1516C2-901D-4E79-996F-592F964A3069}"/>
              </a:ext>
            </a:extLst>
          </p:cNvPr>
          <p:cNvSpPr>
            <a:spLocks noGrp="1"/>
          </p:cNvSpPr>
          <p:nvPr>
            <p:ph type="dt" sz="half" idx="2"/>
          </p:nvPr>
        </p:nvSpPr>
        <p:spPr/>
        <p:txBody>
          <a:bodyPr/>
          <a:lstStyle/>
          <a:p>
            <a:pPr>
              <a:defRPr/>
            </a:pPr>
            <a:fld id="{B099EE7B-C01A-E94A-AA76-2F04CF97FC05}" type="datetime1">
              <a:rPr lang="en-US" smtClean="0"/>
              <a:t>3/13/2019</a:t>
            </a:fld>
            <a:endParaRPr lang="en-US" dirty="0"/>
          </a:p>
        </p:txBody>
      </p:sp>
      <p:sp>
        <p:nvSpPr>
          <p:cNvPr id="7" name="Footer Placeholder 6">
            <a:extLst>
              <a:ext uri="{FF2B5EF4-FFF2-40B4-BE49-F238E27FC236}">
                <a16:creationId xmlns:a16="http://schemas.microsoft.com/office/drawing/2014/main" id="{B154D5CE-DD1A-4903-A73D-069FACF7D6AE}"/>
              </a:ext>
            </a:extLst>
          </p:cNvPr>
          <p:cNvSpPr>
            <a:spLocks noGrp="1"/>
          </p:cNvSpPr>
          <p:nvPr>
            <p:ph type="ftr" sz="quarter" idx="3"/>
          </p:nvPr>
        </p:nvSpPr>
        <p:spPr>
          <a:xfrm>
            <a:off x="1530601" y="6504213"/>
            <a:ext cx="6523433" cy="242873"/>
          </a:xfrm>
        </p:spPr>
        <p:txBody>
          <a:bodyPr/>
          <a:lstStyle/>
          <a:p>
            <a:pPr>
              <a:defRPr/>
            </a:pPr>
            <a:r>
              <a:rPr lang="en-US" dirty="0"/>
              <a:t>Quinn Peterson | Design Analysis and Review for the Decay Pipe Window Replacement System</a:t>
            </a:r>
          </a:p>
        </p:txBody>
      </p:sp>
      <p:sp>
        <p:nvSpPr>
          <p:cNvPr id="8" name="Slide Number Placeholder 7">
            <a:extLst>
              <a:ext uri="{FF2B5EF4-FFF2-40B4-BE49-F238E27FC236}">
                <a16:creationId xmlns:a16="http://schemas.microsoft.com/office/drawing/2014/main" id="{85725945-8107-464E-9D9E-FD91D7E717C2}"/>
              </a:ext>
            </a:extLst>
          </p:cNvPr>
          <p:cNvSpPr>
            <a:spLocks noGrp="1"/>
          </p:cNvSpPr>
          <p:nvPr>
            <p:ph type="sldNum" sz="quarter" idx="4"/>
          </p:nvPr>
        </p:nvSpPr>
        <p:spPr/>
        <p:txBody>
          <a:bodyPr/>
          <a:lstStyle/>
          <a:p>
            <a:pPr>
              <a:defRPr/>
            </a:pPr>
            <a:fld id="{148C009B-CB69-E04A-B9B3-34B26D69E9CF}" type="slidenum">
              <a:rPr lang="en-US" smtClean="0"/>
              <a:pPr>
                <a:defRPr/>
              </a:pPr>
              <a:t>29</a:t>
            </a:fld>
            <a:endParaRPr lang="en-US" dirty="0"/>
          </a:p>
        </p:txBody>
      </p:sp>
      <p:sp>
        <p:nvSpPr>
          <p:cNvPr id="9" name="Title 8">
            <a:extLst>
              <a:ext uri="{FF2B5EF4-FFF2-40B4-BE49-F238E27FC236}">
                <a16:creationId xmlns:a16="http://schemas.microsoft.com/office/drawing/2014/main" id="{CA1F38B8-486C-413C-93FC-9987689F4198}"/>
              </a:ext>
            </a:extLst>
          </p:cNvPr>
          <p:cNvSpPr>
            <a:spLocks noGrp="1"/>
          </p:cNvSpPr>
          <p:nvPr>
            <p:ph type="title"/>
          </p:nvPr>
        </p:nvSpPr>
        <p:spPr/>
        <p:txBody>
          <a:bodyPr/>
          <a:lstStyle/>
          <a:p>
            <a:r>
              <a:rPr lang="en-US" dirty="0"/>
              <a:t>Additional Shielding</a:t>
            </a:r>
          </a:p>
        </p:txBody>
      </p:sp>
      <p:sp>
        <p:nvSpPr>
          <p:cNvPr id="13" name="Content Placeholder 1">
            <a:extLst>
              <a:ext uri="{FF2B5EF4-FFF2-40B4-BE49-F238E27FC236}">
                <a16:creationId xmlns:a16="http://schemas.microsoft.com/office/drawing/2014/main" id="{BA3F4D35-EC9B-41A1-A478-1F2E768B274C}"/>
              </a:ext>
            </a:extLst>
          </p:cNvPr>
          <p:cNvSpPr txBox="1">
            <a:spLocks/>
          </p:cNvSpPr>
          <p:nvPr/>
        </p:nvSpPr>
        <p:spPr>
          <a:xfrm>
            <a:off x="228601" y="971549"/>
            <a:ext cx="4940558" cy="4566057"/>
          </a:xfrm>
          <a:prstGeom prst="rect">
            <a:avLst/>
          </a:prstGeom>
        </p:spPr>
        <p:txBody>
          <a:bodyPr lIns="0" tIns="0" rIns="0" bIns="0"/>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US" dirty="0"/>
              <a:t>A</a:t>
            </a:r>
            <a:r>
              <a:rPr lang="en-US" sz="2200" dirty="0"/>
              <a:t>dditional shielding will be set into the chute to protect components from beam on activity.</a:t>
            </a:r>
          </a:p>
          <a:p>
            <a:r>
              <a:rPr lang="en-US" sz="2200" dirty="0"/>
              <a:t>Chute shielding is separated into 2 individual shields to reduce weight.</a:t>
            </a:r>
          </a:p>
          <a:p>
            <a:r>
              <a:rPr lang="en-US" sz="2200" dirty="0"/>
              <a:t>Material</a:t>
            </a:r>
          </a:p>
          <a:p>
            <a:pPr lvl="1"/>
            <a:r>
              <a:rPr lang="en-US" dirty="0"/>
              <a:t>Steel</a:t>
            </a:r>
          </a:p>
          <a:p>
            <a:r>
              <a:rPr lang="en-US" sz="2200" dirty="0"/>
              <a:t>Individual Weight</a:t>
            </a:r>
          </a:p>
          <a:p>
            <a:pPr lvl="1"/>
            <a:r>
              <a:rPr lang="en-US" dirty="0"/>
              <a:t>Main Shielding Roughly 17 tons</a:t>
            </a:r>
          </a:p>
          <a:p>
            <a:pPr lvl="1"/>
            <a:r>
              <a:rPr lang="en-US" dirty="0"/>
              <a:t>Side Chute Shielding </a:t>
            </a:r>
          </a:p>
          <a:p>
            <a:r>
              <a:rPr lang="en-US" sz="2200" dirty="0"/>
              <a:t>Mounting pegs are able to withstand the weight of the shielding</a:t>
            </a:r>
          </a:p>
        </p:txBody>
      </p:sp>
      <p:pic>
        <p:nvPicPr>
          <p:cNvPr id="3" name="Picture 2">
            <a:extLst>
              <a:ext uri="{FF2B5EF4-FFF2-40B4-BE49-F238E27FC236}">
                <a16:creationId xmlns:a16="http://schemas.microsoft.com/office/drawing/2014/main" id="{7089EAFC-676E-4A5F-A581-4493DA4569F8}"/>
              </a:ext>
            </a:extLst>
          </p:cNvPr>
          <p:cNvPicPr>
            <a:picLocks noChangeAspect="1"/>
          </p:cNvPicPr>
          <p:nvPr/>
        </p:nvPicPr>
        <p:blipFill rotWithShape="1">
          <a:blip r:embed="rId2"/>
          <a:srcRect l="21019" t="1617" r="13988"/>
          <a:stretch/>
        </p:blipFill>
        <p:spPr>
          <a:xfrm>
            <a:off x="5222808" y="169435"/>
            <a:ext cx="1853307" cy="3773457"/>
          </a:xfrm>
          <a:prstGeom prst="rect">
            <a:avLst/>
          </a:prstGeom>
        </p:spPr>
      </p:pic>
      <p:pic>
        <p:nvPicPr>
          <p:cNvPr id="4" name="Picture 3">
            <a:extLst>
              <a:ext uri="{FF2B5EF4-FFF2-40B4-BE49-F238E27FC236}">
                <a16:creationId xmlns:a16="http://schemas.microsoft.com/office/drawing/2014/main" id="{B2963B53-B9CF-4EC2-9345-DFEFB17B4740}"/>
              </a:ext>
            </a:extLst>
          </p:cNvPr>
          <p:cNvPicPr>
            <a:picLocks noChangeAspect="1"/>
          </p:cNvPicPr>
          <p:nvPr/>
        </p:nvPicPr>
        <p:blipFill rotWithShape="1">
          <a:blip r:embed="rId3"/>
          <a:srcRect l="18065" t="2532" r="9811" b="2986"/>
          <a:stretch/>
        </p:blipFill>
        <p:spPr>
          <a:xfrm>
            <a:off x="7234911" y="716361"/>
            <a:ext cx="772612" cy="2875559"/>
          </a:xfrm>
          <a:prstGeom prst="rect">
            <a:avLst/>
          </a:prstGeom>
        </p:spPr>
      </p:pic>
      <p:pic>
        <p:nvPicPr>
          <p:cNvPr id="10" name="Picture 9">
            <a:extLst>
              <a:ext uri="{FF2B5EF4-FFF2-40B4-BE49-F238E27FC236}">
                <a16:creationId xmlns:a16="http://schemas.microsoft.com/office/drawing/2014/main" id="{88A91873-2B1F-4A99-BC83-DCE1171309ED}"/>
              </a:ext>
            </a:extLst>
          </p:cNvPr>
          <p:cNvPicPr>
            <a:picLocks noChangeAspect="1"/>
          </p:cNvPicPr>
          <p:nvPr/>
        </p:nvPicPr>
        <p:blipFill rotWithShape="1">
          <a:blip r:embed="rId4"/>
          <a:srcRect l="9669" t="1262" r="4247" b="1618"/>
          <a:stretch/>
        </p:blipFill>
        <p:spPr>
          <a:xfrm>
            <a:off x="8174856" y="716361"/>
            <a:ext cx="822595" cy="2948711"/>
          </a:xfrm>
          <a:prstGeom prst="rect">
            <a:avLst/>
          </a:prstGeom>
        </p:spPr>
      </p:pic>
      <p:pic>
        <p:nvPicPr>
          <p:cNvPr id="12" name="Picture 11">
            <a:extLst>
              <a:ext uri="{FF2B5EF4-FFF2-40B4-BE49-F238E27FC236}">
                <a16:creationId xmlns:a16="http://schemas.microsoft.com/office/drawing/2014/main" id="{9DEC6578-1E8C-4D85-ADE9-A27E4FF9E40B}"/>
              </a:ext>
            </a:extLst>
          </p:cNvPr>
          <p:cNvPicPr>
            <a:picLocks noChangeAspect="1"/>
          </p:cNvPicPr>
          <p:nvPr/>
        </p:nvPicPr>
        <p:blipFill rotWithShape="1">
          <a:blip r:embed="rId5"/>
          <a:srcRect t="6045" r="800"/>
          <a:stretch/>
        </p:blipFill>
        <p:spPr>
          <a:xfrm>
            <a:off x="5222808" y="4056531"/>
            <a:ext cx="3774643" cy="1794256"/>
          </a:xfrm>
          <a:prstGeom prst="rect">
            <a:avLst/>
          </a:prstGeom>
        </p:spPr>
      </p:pic>
    </p:spTree>
    <p:extLst>
      <p:ext uri="{BB962C8B-B14F-4D97-AF65-F5344CB8AC3E}">
        <p14:creationId xmlns:p14="http://schemas.microsoft.com/office/powerpoint/2010/main" val="3156704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971550"/>
            <a:ext cx="5304453" cy="5059363"/>
          </a:xfrm>
        </p:spPr>
        <p:txBody>
          <a:bodyPr/>
          <a:lstStyle/>
          <a:p>
            <a:r>
              <a:rPr lang="en-US" sz="2200" dirty="0"/>
              <a:t>Storage box containing replacement window and bolting mechanism placed over chute to decay pipe window after removal of shielding within the chute.</a:t>
            </a:r>
          </a:p>
          <a:p>
            <a:r>
              <a:rPr lang="en-US" sz="2200" dirty="0"/>
              <a:t>Mechanism descends, unbolts, removes, and replaces window remotely.</a:t>
            </a:r>
          </a:p>
          <a:p>
            <a:r>
              <a:rPr lang="en-US" sz="2200" dirty="0"/>
              <a:t>Mechanism will be operated remotely from a safe area to insure operator safety.</a:t>
            </a:r>
          </a:p>
        </p:txBody>
      </p:sp>
      <p:sp>
        <p:nvSpPr>
          <p:cNvPr id="7" name="Title 6"/>
          <p:cNvSpPr>
            <a:spLocks noGrp="1"/>
          </p:cNvSpPr>
          <p:nvPr>
            <p:ph type="title"/>
          </p:nvPr>
        </p:nvSpPr>
        <p:spPr/>
        <p:txBody>
          <a:bodyPr/>
          <a:lstStyle/>
          <a:p>
            <a:r>
              <a:rPr lang="en-US" dirty="0"/>
              <a:t>Design Overview</a:t>
            </a:r>
          </a:p>
        </p:txBody>
      </p:sp>
      <p:sp>
        <p:nvSpPr>
          <p:cNvPr id="3" name="Date Placeholder 2"/>
          <p:cNvSpPr>
            <a:spLocks noGrp="1"/>
          </p:cNvSpPr>
          <p:nvPr>
            <p:ph type="dt" sz="half" idx="2"/>
          </p:nvPr>
        </p:nvSpPr>
        <p:spPr/>
        <p:txBody>
          <a:bodyPr/>
          <a:lstStyle/>
          <a:p>
            <a:pPr>
              <a:defRPr/>
            </a:pPr>
            <a:fld id="{FA96D49F-E75B-CA4C-9755-57CB093C34C1}" type="datetime1">
              <a:rPr lang="en-US" smtClean="0"/>
              <a:t>3/13/2019</a:t>
            </a:fld>
            <a:endParaRPr lang="en-US" dirty="0"/>
          </a:p>
        </p:txBody>
      </p:sp>
      <p:sp>
        <p:nvSpPr>
          <p:cNvPr id="4" name="Footer Placeholder 3"/>
          <p:cNvSpPr>
            <a:spLocks noGrp="1"/>
          </p:cNvSpPr>
          <p:nvPr>
            <p:ph type="ftr" sz="quarter" idx="3"/>
          </p:nvPr>
        </p:nvSpPr>
        <p:spPr>
          <a:xfrm>
            <a:off x="1530602" y="6504213"/>
            <a:ext cx="6479541" cy="242873"/>
          </a:xfrm>
        </p:spPr>
        <p:txBody>
          <a:bodyPr/>
          <a:lstStyle/>
          <a:p>
            <a:pPr>
              <a:defRPr/>
            </a:pPr>
            <a:r>
              <a:rPr lang="en-US" dirty="0"/>
              <a:t>Quinn Peterson | Design Analysis and Review for the Decay Pipe Window Replacement System</a:t>
            </a:r>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pic>
        <p:nvPicPr>
          <p:cNvPr id="12" name="Picture 11">
            <a:extLst>
              <a:ext uri="{FF2B5EF4-FFF2-40B4-BE49-F238E27FC236}">
                <a16:creationId xmlns:a16="http://schemas.microsoft.com/office/drawing/2014/main" id="{A69E0232-AB7B-4C77-86AA-E0430B20E080}"/>
              </a:ext>
            </a:extLst>
          </p:cNvPr>
          <p:cNvPicPr>
            <a:picLocks noChangeAspect="1"/>
          </p:cNvPicPr>
          <p:nvPr/>
        </p:nvPicPr>
        <p:blipFill rotWithShape="1">
          <a:blip r:embed="rId2"/>
          <a:srcRect l="4443" t="2454" r="5722" b="3671"/>
          <a:stretch/>
        </p:blipFill>
        <p:spPr>
          <a:xfrm>
            <a:off x="5362823" y="1634577"/>
            <a:ext cx="1894636" cy="1866654"/>
          </a:xfrm>
          <a:prstGeom prst="rect">
            <a:avLst/>
          </a:prstGeom>
        </p:spPr>
      </p:pic>
      <p:pic>
        <p:nvPicPr>
          <p:cNvPr id="14" name="Picture 13">
            <a:extLst>
              <a:ext uri="{FF2B5EF4-FFF2-40B4-BE49-F238E27FC236}">
                <a16:creationId xmlns:a16="http://schemas.microsoft.com/office/drawing/2014/main" id="{BB9677A8-7284-4ABE-AD2F-CE3D2981BBC8}"/>
              </a:ext>
            </a:extLst>
          </p:cNvPr>
          <p:cNvPicPr>
            <a:picLocks noChangeAspect="1"/>
          </p:cNvPicPr>
          <p:nvPr/>
        </p:nvPicPr>
        <p:blipFill rotWithShape="1">
          <a:blip r:embed="rId3"/>
          <a:srcRect l="12966" r="4345" b="2254"/>
          <a:stretch/>
        </p:blipFill>
        <p:spPr>
          <a:xfrm>
            <a:off x="7257459" y="110914"/>
            <a:ext cx="1657941" cy="5826562"/>
          </a:xfrm>
          <a:prstGeom prst="rect">
            <a:avLst/>
          </a:prstGeom>
        </p:spPr>
      </p:pic>
      <p:pic>
        <p:nvPicPr>
          <p:cNvPr id="16" name="Picture 15">
            <a:extLst>
              <a:ext uri="{FF2B5EF4-FFF2-40B4-BE49-F238E27FC236}">
                <a16:creationId xmlns:a16="http://schemas.microsoft.com/office/drawing/2014/main" id="{733D34E8-1329-4661-ADA0-C60FC8FA924A}"/>
              </a:ext>
            </a:extLst>
          </p:cNvPr>
          <p:cNvPicPr>
            <a:picLocks noChangeAspect="1"/>
          </p:cNvPicPr>
          <p:nvPr/>
        </p:nvPicPr>
        <p:blipFill>
          <a:blip r:embed="rId4"/>
          <a:stretch>
            <a:fillRect/>
          </a:stretch>
        </p:blipFill>
        <p:spPr>
          <a:xfrm>
            <a:off x="1782901" y="4164258"/>
            <a:ext cx="5166540" cy="1907860"/>
          </a:xfrm>
          <a:prstGeom prst="rect">
            <a:avLst/>
          </a:prstGeom>
        </p:spPr>
      </p:pic>
      <p:sp>
        <p:nvSpPr>
          <p:cNvPr id="17" name="Rectangle 16">
            <a:extLst>
              <a:ext uri="{FF2B5EF4-FFF2-40B4-BE49-F238E27FC236}">
                <a16:creationId xmlns:a16="http://schemas.microsoft.com/office/drawing/2014/main" id="{499B613E-78E1-4298-AA9B-B7249A7A6755}"/>
              </a:ext>
            </a:extLst>
          </p:cNvPr>
          <p:cNvSpPr/>
          <p:nvPr/>
        </p:nvSpPr>
        <p:spPr>
          <a:xfrm>
            <a:off x="6152083" y="4228186"/>
            <a:ext cx="490119" cy="1221638"/>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35244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9E1516C2-901D-4E79-996F-592F964A3069}"/>
              </a:ext>
            </a:extLst>
          </p:cNvPr>
          <p:cNvSpPr>
            <a:spLocks noGrp="1"/>
          </p:cNvSpPr>
          <p:nvPr>
            <p:ph type="dt" sz="half" idx="2"/>
          </p:nvPr>
        </p:nvSpPr>
        <p:spPr/>
        <p:txBody>
          <a:bodyPr/>
          <a:lstStyle/>
          <a:p>
            <a:pPr>
              <a:defRPr/>
            </a:pPr>
            <a:fld id="{B099EE7B-C01A-E94A-AA76-2F04CF97FC05}" type="datetime1">
              <a:rPr lang="en-US" smtClean="0"/>
              <a:t>3/13/2019</a:t>
            </a:fld>
            <a:endParaRPr lang="en-US" dirty="0"/>
          </a:p>
        </p:txBody>
      </p:sp>
      <p:sp>
        <p:nvSpPr>
          <p:cNvPr id="7" name="Footer Placeholder 6">
            <a:extLst>
              <a:ext uri="{FF2B5EF4-FFF2-40B4-BE49-F238E27FC236}">
                <a16:creationId xmlns:a16="http://schemas.microsoft.com/office/drawing/2014/main" id="{B154D5CE-DD1A-4903-A73D-069FACF7D6AE}"/>
              </a:ext>
            </a:extLst>
          </p:cNvPr>
          <p:cNvSpPr>
            <a:spLocks noGrp="1"/>
          </p:cNvSpPr>
          <p:nvPr>
            <p:ph type="ftr" sz="quarter" idx="3"/>
          </p:nvPr>
        </p:nvSpPr>
        <p:spPr>
          <a:xfrm>
            <a:off x="1530601" y="6504213"/>
            <a:ext cx="6523433" cy="242873"/>
          </a:xfrm>
        </p:spPr>
        <p:txBody>
          <a:bodyPr/>
          <a:lstStyle/>
          <a:p>
            <a:pPr>
              <a:defRPr/>
            </a:pPr>
            <a:r>
              <a:rPr lang="en-US" dirty="0"/>
              <a:t>Quinn Peterson | Design Analysis and Review for the Decay Pipe Window Replacement System</a:t>
            </a:r>
          </a:p>
        </p:txBody>
      </p:sp>
      <p:sp>
        <p:nvSpPr>
          <p:cNvPr id="8" name="Slide Number Placeholder 7">
            <a:extLst>
              <a:ext uri="{FF2B5EF4-FFF2-40B4-BE49-F238E27FC236}">
                <a16:creationId xmlns:a16="http://schemas.microsoft.com/office/drawing/2014/main" id="{85725945-8107-464E-9D9E-FD91D7E717C2}"/>
              </a:ext>
            </a:extLst>
          </p:cNvPr>
          <p:cNvSpPr>
            <a:spLocks noGrp="1"/>
          </p:cNvSpPr>
          <p:nvPr>
            <p:ph type="sldNum" sz="quarter" idx="4"/>
          </p:nvPr>
        </p:nvSpPr>
        <p:spPr/>
        <p:txBody>
          <a:bodyPr/>
          <a:lstStyle/>
          <a:p>
            <a:pPr>
              <a:defRPr/>
            </a:pPr>
            <a:fld id="{148C009B-CB69-E04A-B9B3-34B26D69E9CF}" type="slidenum">
              <a:rPr lang="en-US" smtClean="0"/>
              <a:pPr>
                <a:defRPr/>
              </a:pPr>
              <a:t>30</a:t>
            </a:fld>
            <a:endParaRPr lang="en-US" dirty="0"/>
          </a:p>
        </p:txBody>
      </p:sp>
      <p:sp>
        <p:nvSpPr>
          <p:cNvPr id="9" name="Title 8">
            <a:extLst>
              <a:ext uri="{FF2B5EF4-FFF2-40B4-BE49-F238E27FC236}">
                <a16:creationId xmlns:a16="http://schemas.microsoft.com/office/drawing/2014/main" id="{CA1F38B8-486C-413C-93FC-9987689F4198}"/>
              </a:ext>
            </a:extLst>
          </p:cNvPr>
          <p:cNvSpPr>
            <a:spLocks noGrp="1"/>
          </p:cNvSpPr>
          <p:nvPr>
            <p:ph type="title"/>
          </p:nvPr>
        </p:nvSpPr>
        <p:spPr>
          <a:xfrm>
            <a:off x="228600" y="251752"/>
            <a:ext cx="8686800" cy="427877"/>
          </a:xfrm>
        </p:spPr>
        <p:txBody>
          <a:bodyPr/>
          <a:lstStyle/>
          <a:p>
            <a:r>
              <a:rPr lang="en-US" dirty="0"/>
              <a:t>Top Plate </a:t>
            </a:r>
          </a:p>
        </p:txBody>
      </p:sp>
      <p:sp>
        <p:nvSpPr>
          <p:cNvPr id="13" name="Content Placeholder 1">
            <a:extLst>
              <a:ext uri="{FF2B5EF4-FFF2-40B4-BE49-F238E27FC236}">
                <a16:creationId xmlns:a16="http://schemas.microsoft.com/office/drawing/2014/main" id="{BA3F4D35-EC9B-41A1-A478-1F2E768B274C}"/>
              </a:ext>
            </a:extLst>
          </p:cNvPr>
          <p:cNvSpPr txBox="1">
            <a:spLocks/>
          </p:cNvSpPr>
          <p:nvPr/>
        </p:nvSpPr>
        <p:spPr>
          <a:xfrm>
            <a:off x="228600" y="971550"/>
            <a:ext cx="8769095" cy="3117648"/>
          </a:xfrm>
          <a:prstGeom prst="rect">
            <a:avLst/>
          </a:prstGeom>
        </p:spPr>
        <p:txBody>
          <a:bodyPr lIns="0" tIns="0" rIns="0" bIns="0"/>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US" dirty="0"/>
              <a:t>The top plate will be used to seal the chute when no window changeout is </a:t>
            </a:r>
            <a:r>
              <a:rPr lang="en-US" dirty="0" err="1"/>
              <a:t>occuring</a:t>
            </a:r>
            <a:r>
              <a:rPr lang="en-US" dirty="0"/>
              <a:t>.</a:t>
            </a:r>
          </a:p>
          <a:p>
            <a:r>
              <a:rPr lang="en-US" dirty="0"/>
              <a:t>The Plate has a cavity within it to accommodate the male ends of the vertical motion system guide rods as well as the additional shielding in the chute. </a:t>
            </a:r>
          </a:p>
          <a:p>
            <a:r>
              <a:rPr lang="en-US" dirty="0"/>
              <a:t>60 Durometer O-Ring Seal</a:t>
            </a:r>
          </a:p>
          <a:p>
            <a:pPr lvl="1"/>
            <a:r>
              <a:rPr lang="en-US" dirty="0"/>
              <a:t>Requires 5610 </a:t>
            </a:r>
            <a:r>
              <a:rPr lang="en-US" dirty="0" err="1"/>
              <a:t>lbs</a:t>
            </a:r>
            <a:r>
              <a:rPr lang="en-US" dirty="0"/>
              <a:t> of force to compress</a:t>
            </a:r>
          </a:p>
          <a:p>
            <a:pPr lvl="1"/>
            <a:r>
              <a:rPr lang="en-US" dirty="0"/>
              <a:t>Weight of plate is 7984 lbs. Will compress O-Ring without need for bolting.</a:t>
            </a:r>
          </a:p>
          <a:p>
            <a:pPr lvl="1"/>
            <a:endParaRPr lang="en-US" dirty="0"/>
          </a:p>
          <a:p>
            <a:endParaRPr lang="en-US" dirty="0"/>
          </a:p>
        </p:txBody>
      </p:sp>
      <p:pic>
        <p:nvPicPr>
          <p:cNvPr id="4" name="Picture 3">
            <a:extLst>
              <a:ext uri="{FF2B5EF4-FFF2-40B4-BE49-F238E27FC236}">
                <a16:creationId xmlns:a16="http://schemas.microsoft.com/office/drawing/2014/main" id="{7A9929E7-87AA-42B1-A506-BD060C4A962E}"/>
              </a:ext>
            </a:extLst>
          </p:cNvPr>
          <p:cNvPicPr>
            <a:picLocks noChangeAspect="1"/>
          </p:cNvPicPr>
          <p:nvPr/>
        </p:nvPicPr>
        <p:blipFill rotWithShape="1">
          <a:blip r:embed="rId2"/>
          <a:srcRect l="6962" t="3572" r="8160" b="19287"/>
          <a:stretch/>
        </p:blipFill>
        <p:spPr>
          <a:xfrm>
            <a:off x="636588" y="4785820"/>
            <a:ext cx="3917381" cy="1207016"/>
          </a:xfrm>
          <a:prstGeom prst="rect">
            <a:avLst/>
          </a:prstGeom>
        </p:spPr>
      </p:pic>
      <p:pic>
        <p:nvPicPr>
          <p:cNvPr id="10" name="Picture 9">
            <a:extLst>
              <a:ext uri="{FF2B5EF4-FFF2-40B4-BE49-F238E27FC236}">
                <a16:creationId xmlns:a16="http://schemas.microsoft.com/office/drawing/2014/main" id="{BAB64135-540D-4CAC-B20C-EB41CB509DD1}"/>
              </a:ext>
            </a:extLst>
          </p:cNvPr>
          <p:cNvPicPr>
            <a:picLocks noChangeAspect="1"/>
          </p:cNvPicPr>
          <p:nvPr/>
        </p:nvPicPr>
        <p:blipFill rotWithShape="1">
          <a:blip r:embed="rId3"/>
          <a:srcRect l="1404" t="5763" r="762" b="3214"/>
          <a:stretch/>
        </p:blipFill>
        <p:spPr>
          <a:xfrm>
            <a:off x="5669295" y="4785820"/>
            <a:ext cx="2838117" cy="1207016"/>
          </a:xfrm>
          <a:prstGeom prst="rect">
            <a:avLst/>
          </a:prstGeom>
        </p:spPr>
      </p:pic>
    </p:spTree>
    <p:extLst>
      <p:ext uri="{BB962C8B-B14F-4D97-AF65-F5344CB8AC3E}">
        <p14:creationId xmlns:p14="http://schemas.microsoft.com/office/powerpoint/2010/main" val="857965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9E1516C2-901D-4E79-996F-592F964A3069}"/>
              </a:ext>
            </a:extLst>
          </p:cNvPr>
          <p:cNvSpPr>
            <a:spLocks noGrp="1"/>
          </p:cNvSpPr>
          <p:nvPr>
            <p:ph type="dt" sz="half" idx="2"/>
          </p:nvPr>
        </p:nvSpPr>
        <p:spPr/>
        <p:txBody>
          <a:bodyPr/>
          <a:lstStyle/>
          <a:p>
            <a:pPr>
              <a:defRPr/>
            </a:pPr>
            <a:fld id="{B099EE7B-C01A-E94A-AA76-2F04CF97FC05}" type="datetime1">
              <a:rPr lang="en-US" smtClean="0"/>
              <a:t>3/13/2019</a:t>
            </a:fld>
            <a:endParaRPr lang="en-US" dirty="0"/>
          </a:p>
        </p:txBody>
      </p:sp>
      <p:sp>
        <p:nvSpPr>
          <p:cNvPr id="7" name="Footer Placeholder 6">
            <a:extLst>
              <a:ext uri="{FF2B5EF4-FFF2-40B4-BE49-F238E27FC236}">
                <a16:creationId xmlns:a16="http://schemas.microsoft.com/office/drawing/2014/main" id="{B154D5CE-DD1A-4903-A73D-069FACF7D6AE}"/>
              </a:ext>
            </a:extLst>
          </p:cNvPr>
          <p:cNvSpPr>
            <a:spLocks noGrp="1"/>
          </p:cNvSpPr>
          <p:nvPr>
            <p:ph type="ftr" sz="quarter" idx="3"/>
          </p:nvPr>
        </p:nvSpPr>
        <p:spPr>
          <a:xfrm>
            <a:off x="1530602" y="6504213"/>
            <a:ext cx="6567324" cy="242873"/>
          </a:xfrm>
        </p:spPr>
        <p:txBody>
          <a:bodyPr/>
          <a:lstStyle/>
          <a:p>
            <a:pPr>
              <a:defRPr/>
            </a:pPr>
            <a:r>
              <a:rPr lang="en-US" dirty="0"/>
              <a:t>Quinn Peterson | Design Analysis and Review for the Decay Pipe Window Replacement System</a:t>
            </a:r>
          </a:p>
        </p:txBody>
      </p:sp>
      <p:sp>
        <p:nvSpPr>
          <p:cNvPr id="8" name="Slide Number Placeholder 7">
            <a:extLst>
              <a:ext uri="{FF2B5EF4-FFF2-40B4-BE49-F238E27FC236}">
                <a16:creationId xmlns:a16="http://schemas.microsoft.com/office/drawing/2014/main" id="{85725945-8107-464E-9D9E-FD91D7E717C2}"/>
              </a:ext>
            </a:extLst>
          </p:cNvPr>
          <p:cNvSpPr>
            <a:spLocks noGrp="1"/>
          </p:cNvSpPr>
          <p:nvPr>
            <p:ph type="sldNum" sz="quarter" idx="4"/>
          </p:nvPr>
        </p:nvSpPr>
        <p:spPr/>
        <p:txBody>
          <a:bodyPr/>
          <a:lstStyle/>
          <a:p>
            <a:pPr>
              <a:defRPr/>
            </a:pPr>
            <a:fld id="{148C009B-CB69-E04A-B9B3-34B26D69E9CF}" type="slidenum">
              <a:rPr lang="en-US" smtClean="0"/>
              <a:pPr>
                <a:defRPr/>
              </a:pPr>
              <a:t>31</a:t>
            </a:fld>
            <a:endParaRPr lang="en-US" dirty="0"/>
          </a:p>
        </p:txBody>
      </p:sp>
      <p:sp>
        <p:nvSpPr>
          <p:cNvPr id="9" name="Title 8">
            <a:extLst>
              <a:ext uri="{FF2B5EF4-FFF2-40B4-BE49-F238E27FC236}">
                <a16:creationId xmlns:a16="http://schemas.microsoft.com/office/drawing/2014/main" id="{CA1F38B8-486C-413C-93FC-9987689F4198}"/>
              </a:ext>
            </a:extLst>
          </p:cNvPr>
          <p:cNvSpPr>
            <a:spLocks noGrp="1"/>
          </p:cNvSpPr>
          <p:nvPr>
            <p:ph type="title"/>
          </p:nvPr>
        </p:nvSpPr>
        <p:spPr>
          <a:xfrm>
            <a:off x="228600" y="251752"/>
            <a:ext cx="8686800" cy="427877"/>
          </a:xfrm>
        </p:spPr>
        <p:txBody>
          <a:bodyPr/>
          <a:lstStyle/>
          <a:p>
            <a:r>
              <a:rPr lang="en-US" dirty="0"/>
              <a:t>Interior Chute Seal</a:t>
            </a:r>
          </a:p>
        </p:txBody>
      </p:sp>
      <p:sp>
        <p:nvSpPr>
          <p:cNvPr id="13" name="Content Placeholder 1">
            <a:extLst>
              <a:ext uri="{FF2B5EF4-FFF2-40B4-BE49-F238E27FC236}">
                <a16:creationId xmlns:a16="http://schemas.microsoft.com/office/drawing/2014/main" id="{BA3F4D35-EC9B-41A1-A478-1F2E768B274C}"/>
              </a:ext>
            </a:extLst>
          </p:cNvPr>
          <p:cNvSpPr txBox="1">
            <a:spLocks/>
          </p:cNvSpPr>
          <p:nvPr/>
        </p:nvSpPr>
        <p:spPr>
          <a:xfrm>
            <a:off x="228601" y="971549"/>
            <a:ext cx="4940558" cy="5326613"/>
          </a:xfrm>
          <a:prstGeom prst="rect">
            <a:avLst/>
          </a:prstGeom>
        </p:spPr>
        <p:txBody>
          <a:bodyPr lIns="0" tIns="0" rIns="0" bIns="0"/>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US" dirty="0"/>
              <a:t>Plate will be lowered into the chute and secured to opening</a:t>
            </a:r>
          </a:p>
          <a:p>
            <a:r>
              <a:rPr lang="en-US" dirty="0"/>
              <a:t>Seals chamber allowing for removal of Decay Pipe Window</a:t>
            </a:r>
          </a:p>
          <a:p>
            <a:r>
              <a:rPr lang="en-US" dirty="0"/>
              <a:t>Seal will be 60 Durometer O-Ring</a:t>
            </a:r>
          </a:p>
          <a:p>
            <a:r>
              <a:rPr lang="en-US" dirty="0"/>
              <a:t>Total Seal Compression</a:t>
            </a:r>
          </a:p>
          <a:p>
            <a:pPr lvl="1"/>
            <a:r>
              <a:rPr lang="en-US" dirty="0"/>
              <a:t>4229.8 </a:t>
            </a:r>
            <a:r>
              <a:rPr lang="en-US" dirty="0" err="1"/>
              <a:t>lbs</a:t>
            </a:r>
            <a:r>
              <a:rPr lang="en-US" dirty="0"/>
              <a:t> total</a:t>
            </a:r>
          </a:p>
          <a:p>
            <a:pPr lvl="1"/>
            <a:r>
              <a:rPr lang="en-US" dirty="0"/>
              <a:t>w/ 20 bolts, 31.7 in-</a:t>
            </a:r>
            <a:r>
              <a:rPr lang="en-US" dirty="0" err="1"/>
              <a:t>lbs</a:t>
            </a:r>
            <a:r>
              <a:rPr lang="en-US" dirty="0"/>
              <a:t> required per bolt</a:t>
            </a:r>
          </a:p>
          <a:p>
            <a:pPr lvl="1"/>
            <a:r>
              <a:rPr lang="en-US" dirty="0"/>
              <a:t>Capable of outputting 1920 in-</a:t>
            </a:r>
            <a:r>
              <a:rPr lang="en-US" dirty="0" err="1"/>
              <a:t>lbs</a:t>
            </a:r>
            <a:endParaRPr lang="en-US" dirty="0"/>
          </a:p>
          <a:p>
            <a:pPr lvl="1"/>
            <a:endParaRPr lang="en-US" dirty="0"/>
          </a:p>
          <a:p>
            <a:pPr lvl="1"/>
            <a:endParaRPr lang="en-US" dirty="0"/>
          </a:p>
          <a:p>
            <a:endParaRPr lang="en-US" dirty="0"/>
          </a:p>
        </p:txBody>
      </p:sp>
      <p:pic>
        <p:nvPicPr>
          <p:cNvPr id="10" name="Picture 9">
            <a:extLst>
              <a:ext uri="{FF2B5EF4-FFF2-40B4-BE49-F238E27FC236}">
                <a16:creationId xmlns:a16="http://schemas.microsoft.com/office/drawing/2014/main" id="{6B960004-43F4-4874-AE2A-978DCBF2D50A}"/>
              </a:ext>
            </a:extLst>
          </p:cNvPr>
          <p:cNvPicPr>
            <a:picLocks noChangeAspect="1"/>
          </p:cNvPicPr>
          <p:nvPr/>
        </p:nvPicPr>
        <p:blipFill rotWithShape="1">
          <a:blip r:embed="rId2"/>
          <a:srcRect l="27114" t="21323" r="23022" b="14423"/>
          <a:stretch/>
        </p:blipFill>
        <p:spPr>
          <a:xfrm>
            <a:off x="5827529" y="182879"/>
            <a:ext cx="2723940" cy="2769112"/>
          </a:xfrm>
          <a:prstGeom prst="rect">
            <a:avLst/>
          </a:prstGeom>
        </p:spPr>
      </p:pic>
      <p:pic>
        <p:nvPicPr>
          <p:cNvPr id="14" name="Picture 13">
            <a:extLst>
              <a:ext uri="{FF2B5EF4-FFF2-40B4-BE49-F238E27FC236}">
                <a16:creationId xmlns:a16="http://schemas.microsoft.com/office/drawing/2014/main" id="{E57A1389-BADA-4CEF-B996-C5986DF33347}"/>
              </a:ext>
            </a:extLst>
          </p:cNvPr>
          <p:cNvPicPr>
            <a:picLocks noChangeAspect="1"/>
          </p:cNvPicPr>
          <p:nvPr/>
        </p:nvPicPr>
        <p:blipFill rotWithShape="1">
          <a:blip r:embed="rId3"/>
          <a:srcRect l="15969" t="40641" r="24107" b="2666"/>
          <a:stretch/>
        </p:blipFill>
        <p:spPr>
          <a:xfrm>
            <a:off x="5827530" y="3158043"/>
            <a:ext cx="2723940" cy="2553395"/>
          </a:xfrm>
          <a:prstGeom prst="rect">
            <a:avLst/>
          </a:prstGeom>
        </p:spPr>
      </p:pic>
    </p:spTree>
    <p:extLst>
      <p:ext uri="{BB962C8B-B14F-4D97-AF65-F5344CB8AC3E}">
        <p14:creationId xmlns:p14="http://schemas.microsoft.com/office/powerpoint/2010/main" val="17277131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9E1516C2-901D-4E79-996F-592F964A3069}"/>
              </a:ext>
            </a:extLst>
          </p:cNvPr>
          <p:cNvSpPr>
            <a:spLocks noGrp="1"/>
          </p:cNvSpPr>
          <p:nvPr>
            <p:ph type="dt" sz="half" idx="2"/>
          </p:nvPr>
        </p:nvSpPr>
        <p:spPr/>
        <p:txBody>
          <a:bodyPr/>
          <a:lstStyle/>
          <a:p>
            <a:pPr>
              <a:defRPr/>
            </a:pPr>
            <a:fld id="{B099EE7B-C01A-E94A-AA76-2F04CF97FC05}" type="datetime1">
              <a:rPr lang="en-US" smtClean="0"/>
              <a:t>3/13/2019</a:t>
            </a:fld>
            <a:endParaRPr lang="en-US" dirty="0"/>
          </a:p>
        </p:txBody>
      </p:sp>
      <p:sp>
        <p:nvSpPr>
          <p:cNvPr id="7" name="Footer Placeholder 6">
            <a:extLst>
              <a:ext uri="{FF2B5EF4-FFF2-40B4-BE49-F238E27FC236}">
                <a16:creationId xmlns:a16="http://schemas.microsoft.com/office/drawing/2014/main" id="{B154D5CE-DD1A-4903-A73D-069FACF7D6AE}"/>
              </a:ext>
            </a:extLst>
          </p:cNvPr>
          <p:cNvSpPr>
            <a:spLocks noGrp="1"/>
          </p:cNvSpPr>
          <p:nvPr>
            <p:ph type="ftr" sz="quarter" idx="3"/>
          </p:nvPr>
        </p:nvSpPr>
        <p:spPr>
          <a:xfrm>
            <a:off x="1530602" y="6504213"/>
            <a:ext cx="6567324" cy="242873"/>
          </a:xfrm>
        </p:spPr>
        <p:txBody>
          <a:bodyPr/>
          <a:lstStyle/>
          <a:p>
            <a:pPr>
              <a:defRPr/>
            </a:pPr>
            <a:r>
              <a:rPr lang="en-US" dirty="0"/>
              <a:t>Quinn Peterson | Design Analysis and Review for the Decay Pipe Window Replacement System</a:t>
            </a:r>
          </a:p>
        </p:txBody>
      </p:sp>
      <p:sp>
        <p:nvSpPr>
          <p:cNvPr id="8" name="Slide Number Placeholder 7">
            <a:extLst>
              <a:ext uri="{FF2B5EF4-FFF2-40B4-BE49-F238E27FC236}">
                <a16:creationId xmlns:a16="http://schemas.microsoft.com/office/drawing/2014/main" id="{85725945-8107-464E-9D9E-FD91D7E717C2}"/>
              </a:ext>
            </a:extLst>
          </p:cNvPr>
          <p:cNvSpPr>
            <a:spLocks noGrp="1"/>
          </p:cNvSpPr>
          <p:nvPr>
            <p:ph type="sldNum" sz="quarter" idx="4"/>
          </p:nvPr>
        </p:nvSpPr>
        <p:spPr/>
        <p:txBody>
          <a:bodyPr/>
          <a:lstStyle/>
          <a:p>
            <a:pPr>
              <a:defRPr/>
            </a:pPr>
            <a:fld id="{148C009B-CB69-E04A-B9B3-34B26D69E9CF}" type="slidenum">
              <a:rPr lang="en-US" smtClean="0"/>
              <a:pPr>
                <a:defRPr/>
              </a:pPr>
              <a:t>32</a:t>
            </a:fld>
            <a:endParaRPr lang="en-US" dirty="0"/>
          </a:p>
        </p:txBody>
      </p:sp>
      <p:sp>
        <p:nvSpPr>
          <p:cNvPr id="9" name="Title 8">
            <a:extLst>
              <a:ext uri="{FF2B5EF4-FFF2-40B4-BE49-F238E27FC236}">
                <a16:creationId xmlns:a16="http://schemas.microsoft.com/office/drawing/2014/main" id="{CA1F38B8-486C-413C-93FC-9987689F4198}"/>
              </a:ext>
            </a:extLst>
          </p:cNvPr>
          <p:cNvSpPr>
            <a:spLocks noGrp="1"/>
          </p:cNvSpPr>
          <p:nvPr>
            <p:ph type="title"/>
          </p:nvPr>
        </p:nvSpPr>
        <p:spPr>
          <a:xfrm>
            <a:off x="228600" y="251752"/>
            <a:ext cx="8686800" cy="427877"/>
          </a:xfrm>
        </p:spPr>
        <p:txBody>
          <a:bodyPr/>
          <a:lstStyle/>
          <a:p>
            <a:r>
              <a:rPr lang="en-US" dirty="0"/>
              <a:t>Cameras</a:t>
            </a:r>
          </a:p>
        </p:txBody>
      </p:sp>
      <p:sp>
        <p:nvSpPr>
          <p:cNvPr id="13" name="Content Placeholder 1">
            <a:extLst>
              <a:ext uri="{FF2B5EF4-FFF2-40B4-BE49-F238E27FC236}">
                <a16:creationId xmlns:a16="http://schemas.microsoft.com/office/drawing/2014/main" id="{BA3F4D35-EC9B-41A1-A478-1F2E768B274C}"/>
              </a:ext>
            </a:extLst>
          </p:cNvPr>
          <p:cNvSpPr txBox="1">
            <a:spLocks/>
          </p:cNvSpPr>
          <p:nvPr/>
        </p:nvSpPr>
        <p:spPr>
          <a:xfrm>
            <a:off x="162536" y="831481"/>
            <a:ext cx="4668096" cy="5372980"/>
          </a:xfrm>
          <a:prstGeom prst="rect">
            <a:avLst/>
          </a:prstGeom>
        </p:spPr>
        <p:txBody>
          <a:bodyPr lIns="0" tIns="0" rIns="0" bIns="0"/>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US" sz="1800" dirty="0"/>
              <a:t>Cameras will provide feedback to operators on positioning of individual components within the mechanism.</a:t>
            </a:r>
          </a:p>
          <a:p>
            <a:r>
              <a:rPr lang="en-US" sz="1800" dirty="0"/>
              <a:t>Positions:</a:t>
            </a:r>
          </a:p>
          <a:p>
            <a:pPr lvl="1"/>
            <a:r>
              <a:rPr lang="en-US" sz="1800" dirty="0"/>
              <a:t>Each bolting servo</a:t>
            </a:r>
          </a:p>
          <a:p>
            <a:pPr lvl="2"/>
            <a:r>
              <a:rPr lang="en-US" sz="1800" dirty="0"/>
              <a:t>Ensure accurate bolting/unbolting</a:t>
            </a:r>
          </a:p>
          <a:p>
            <a:pPr lvl="1"/>
            <a:r>
              <a:rPr lang="en-US" sz="1800" dirty="0"/>
              <a:t>Gripping mechanisms</a:t>
            </a:r>
          </a:p>
          <a:p>
            <a:pPr lvl="2"/>
            <a:r>
              <a:rPr lang="en-US" sz="1800" dirty="0"/>
              <a:t>Ensure that windows have been retrieved properly</a:t>
            </a:r>
          </a:p>
          <a:p>
            <a:pPr lvl="1"/>
            <a:r>
              <a:rPr lang="en-US" sz="1800" dirty="0"/>
              <a:t>Show each rack in storage container</a:t>
            </a:r>
          </a:p>
          <a:p>
            <a:pPr lvl="2"/>
            <a:r>
              <a:rPr lang="en-US" sz="1800" dirty="0"/>
              <a:t>Ensure that windows have been mounted correctly</a:t>
            </a:r>
          </a:p>
          <a:p>
            <a:pPr lvl="1"/>
            <a:r>
              <a:rPr lang="en-US" sz="1800" dirty="0"/>
              <a:t>Show stops</a:t>
            </a:r>
          </a:p>
          <a:p>
            <a:pPr lvl="2"/>
            <a:r>
              <a:rPr lang="en-US" sz="1800" dirty="0"/>
              <a:t>Ensure that all mechanisms and objects have reached their stopping points</a:t>
            </a:r>
          </a:p>
          <a:p>
            <a:r>
              <a:rPr lang="en-US" sz="1800" dirty="0"/>
              <a:t>Cameras will be exposed to 100 </a:t>
            </a:r>
            <a:r>
              <a:rPr lang="en-US" sz="1800" dirty="0" err="1"/>
              <a:t>rads</a:t>
            </a:r>
            <a:r>
              <a:rPr lang="en-US" sz="1800" dirty="0"/>
              <a:t>/</a:t>
            </a:r>
            <a:r>
              <a:rPr lang="en-US" sz="1800" dirty="0" err="1"/>
              <a:t>hr</a:t>
            </a:r>
            <a:r>
              <a:rPr lang="en-US" sz="1800" dirty="0"/>
              <a:t> over 3 days. </a:t>
            </a:r>
          </a:p>
          <a:p>
            <a:pPr marL="457200" lvl="1" indent="0">
              <a:buNone/>
            </a:pPr>
            <a:endParaRPr lang="en-US" dirty="0"/>
          </a:p>
          <a:p>
            <a:pPr lvl="1"/>
            <a:endParaRPr lang="en-US" dirty="0"/>
          </a:p>
          <a:p>
            <a:pPr lvl="1"/>
            <a:endParaRPr lang="en-US" dirty="0"/>
          </a:p>
          <a:p>
            <a:endParaRPr lang="en-US" dirty="0"/>
          </a:p>
        </p:txBody>
      </p:sp>
      <p:pic>
        <p:nvPicPr>
          <p:cNvPr id="11" name="Content Placeholder 20">
            <a:extLst>
              <a:ext uri="{FF2B5EF4-FFF2-40B4-BE49-F238E27FC236}">
                <a16:creationId xmlns:a16="http://schemas.microsoft.com/office/drawing/2014/main" id="{8516F258-D3AD-4782-9FF2-F1A309FA0778}"/>
              </a:ext>
            </a:extLst>
          </p:cNvPr>
          <p:cNvPicPr>
            <a:picLocks noGrp="1" noChangeAspect="1"/>
          </p:cNvPicPr>
          <p:nvPr>
            <p:ph sz="half" idx="13"/>
          </p:nvPr>
        </p:nvPicPr>
        <p:blipFill rotWithShape="1">
          <a:blip r:embed="rId2"/>
          <a:srcRect l="4435" t="2703" r="4993" b="4090"/>
          <a:stretch/>
        </p:blipFill>
        <p:spPr>
          <a:xfrm>
            <a:off x="4830631" y="203208"/>
            <a:ext cx="4213645" cy="4088269"/>
          </a:xfrm>
        </p:spPr>
      </p:pic>
      <p:pic>
        <p:nvPicPr>
          <p:cNvPr id="3" name="Picture 2">
            <a:extLst>
              <a:ext uri="{FF2B5EF4-FFF2-40B4-BE49-F238E27FC236}">
                <a16:creationId xmlns:a16="http://schemas.microsoft.com/office/drawing/2014/main" id="{12839ADA-3984-4812-93F4-87E5ACCACF9F}"/>
              </a:ext>
            </a:extLst>
          </p:cNvPr>
          <p:cNvPicPr>
            <a:picLocks noChangeAspect="1"/>
          </p:cNvPicPr>
          <p:nvPr/>
        </p:nvPicPr>
        <p:blipFill>
          <a:blip r:embed="rId3"/>
          <a:stretch>
            <a:fillRect/>
          </a:stretch>
        </p:blipFill>
        <p:spPr>
          <a:xfrm>
            <a:off x="7650621" y="4544072"/>
            <a:ext cx="1393655" cy="1428790"/>
          </a:xfrm>
          <a:prstGeom prst="rect">
            <a:avLst/>
          </a:prstGeom>
        </p:spPr>
      </p:pic>
      <p:pic>
        <p:nvPicPr>
          <p:cNvPr id="4" name="Picture 3">
            <a:extLst>
              <a:ext uri="{FF2B5EF4-FFF2-40B4-BE49-F238E27FC236}">
                <a16:creationId xmlns:a16="http://schemas.microsoft.com/office/drawing/2014/main" id="{21170C1E-A0CA-4158-85CB-6B150A961A30}"/>
              </a:ext>
            </a:extLst>
          </p:cNvPr>
          <p:cNvPicPr>
            <a:picLocks noChangeAspect="1"/>
          </p:cNvPicPr>
          <p:nvPr/>
        </p:nvPicPr>
        <p:blipFill rotWithShape="1">
          <a:blip r:embed="rId4"/>
          <a:srcRect l="17418" t="3776" r="9536" b="3776"/>
          <a:stretch/>
        </p:blipFill>
        <p:spPr>
          <a:xfrm>
            <a:off x="5218727" y="4544072"/>
            <a:ext cx="895308" cy="1660389"/>
          </a:xfrm>
          <a:prstGeom prst="rect">
            <a:avLst/>
          </a:prstGeom>
        </p:spPr>
      </p:pic>
      <p:pic>
        <p:nvPicPr>
          <p:cNvPr id="10" name="Picture 9">
            <a:extLst>
              <a:ext uri="{FF2B5EF4-FFF2-40B4-BE49-F238E27FC236}">
                <a16:creationId xmlns:a16="http://schemas.microsoft.com/office/drawing/2014/main" id="{7263292A-4CE5-458A-B172-A3048DDF47CF}"/>
              </a:ext>
            </a:extLst>
          </p:cNvPr>
          <p:cNvPicPr>
            <a:picLocks noChangeAspect="1"/>
          </p:cNvPicPr>
          <p:nvPr/>
        </p:nvPicPr>
        <p:blipFill rotWithShape="1">
          <a:blip r:embed="rId5"/>
          <a:srcRect l="10546" r="9757" b="3159"/>
          <a:stretch/>
        </p:blipFill>
        <p:spPr>
          <a:xfrm>
            <a:off x="6177904" y="4544072"/>
            <a:ext cx="1442581" cy="1428790"/>
          </a:xfrm>
          <a:prstGeom prst="rect">
            <a:avLst/>
          </a:prstGeom>
        </p:spPr>
      </p:pic>
      <p:sp>
        <p:nvSpPr>
          <p:cNvPr id="12" name="Star: 5 Points 11">
            <a:extLst>
              <a:ext uri="{FF2B5EF4-FFF2-40B4-BE49-F238E27FC236}">
                <a16:creationId xmlns:a16="http://schemas.microsoft.com/office/drawing/2014/main" id="{9F7A6C17-2635-4636-9F42-83270257DB7A}"/>
              </a:ext>
            </a:extLst>
          </p:cNvPr>
          <p:cNvSpPr/>
          <p:nvPr/>
        </p:nvSpPr>
        <p:spPr>
          <a:xfrm>
            <a:off x="6721802" y="872839"/>
            <a:ext cx="175846" cy="152091"/>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Star: 5 Points 14">
            <a:extLst>
              <a:ext uri="{FF2B5EF4-FFF2-40B4-BE49-F238E27FC236}">
                <a16:creationId xmlns:a16="http://schemas.microsoft.com/office/drawing/2014/main" id="{841091BF-ED99-44AB-BE26-A55D1CAEA712}"/>
              </a:ext>
            </a:extLst>
          </p:cNvPr>
          <p:cNvSpPr/>
          <p:nvPr/>
        </p:nvSpPr>
        <p:spPr>
          <a:xfrm>
            <a:off x="5305241" y="2007320"/>
            <a:ext cx="175846" cy="152091"/>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Star: 5 Points 15">
            <a:extLst>
              <a:ext uri="{FF2B5EF4-FFF2-40B4-BE49-F238E27FC236}">
                <a16:creationId xmlns:a16="http://schemas.microsoft.com/office/drawing/2014/main" id="{8A48A034-8358-4BBD-B266-38CA1D3AFC8E}"/>
              </a:ext>
            </a:extLst>
          </p:cNvPr>
          <p:cNvSpPr/>
          <p:nvPr/>
        </p:nvSpPr>
        <p:spPr>
          <a:xfrm>
            <a:off x="6721802" y="3804692"/>
            <a:ext cx="175846" cy="152091"/>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Star: 5 Points 16">
            <a:extLst>
              <a:ext uri="{FF2B5EF4-FFF2-40B4-BE49-F238E27FC236}">
                <a16:creationId xmlns:a16="http://schemas.microsoft.com/office/drawing/2014/main" id="{7C4D6438-D247-4494-8E50-6F97AEC530A3}"/>
              </a:ext>
            </a:extLst>
          </p:cNvPr>
          <p:cNvSpPr/>
          <p:nvPr/>
        </p:nvSpPr>
        <p:spPr>
          <a:xfrm>
            <a:off x="8039500" y="2772099"/>
            <a:ext cx="175846" cy="152091"/>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Star: 5 Points 17">
            <a:extLst>
              <a:ext uri="{FF2B5EF4-FFF2-40B4-BE49-F238E27FC236}">
                <a16:creationId xmlns:a16="http://schemas.microsoft.com/office/drawing/2014/main" id="{65693D19-2D1F-43B3-99BC-7F109EB48F91}"/>
              </a:ext>
            </a:extLst>
          </p:cNvPr>
          <p:cNvSpPr/>
          <p:nvPr/>
        </p:nvSpPr>
        <p:spPr>
          <a:xfrm>
            <a:off x="5207347" y="2257416"/>
            <a:ext cx="175846" cy="152091"/>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Star: 5 Points 18">
            <a:extLst>
              <a:ext uri="{FF2B5EF4-FFF2-40B4-BE49-F238E27FC236}">
                <a16:creationId xmlns:a16="http://schemas.microsoft.com/office/drawing/2014/main" id="{51D21429-A5EC-43E6-BC36-357A5FABE80D}"/>
              </a:ext>
            </a:extLst>
          </p:cNvPr>
          <p:cNvSpPr/>
          <p:nvPr/>
        </p:nvSpPr>
        <p:spPr>
          <a:xfrm>
            <a:off x="5636269" y="313598"/>
            <a:ext cx="175846" cy="152091"/>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Star: 5 Points 19">
            <a:extLst>
              <a:ext uri="{FF2B5EF4-FFF2-40B4-BE49-F238E27FC236}">
                <a16:creationId xmlns:a16="http://schemas.microsoft.com/office/drawing/2014/main" id="{63B5444D-DC70-4C64-B234-98325959DFB6}"/>
              </a:ext>
            </a:extLst>
          </p:cNvPr>
          <p:cNvSpPr/>
          <p:nvPr/>
        </p:nvSpPr>
        <p:spPr>
          <a:xfrm>
            <a:off x="7841804" y="970479"/>
            <a:ext cx="175846" cy="152091"/>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Star: 5 Points 20">
            <a:extLst>
              <a:ext uri="{FF2B5EF4-FFF2-40B4-BE49-F238E27FC236}">
                <a16:creationId xmlns:a16="http://schemas.microsoft.com/office/drawing/2014/main" id="{34226E86-4CA0-42DF-BC15-AB0099948D2A}"/>
              </a:ext>
            </a:extLst>
          </p:cNvPr>
          <p:cNvSpPr/>
          <p:nvPr/>
        </p:nvSpPr>
        <p:spPr>
          <a:xfrm>
            <a:off x="8257619" y="3200863"/>
            <a:ext cx="175846" cy="152091"/>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Star: 5 Points 21">
            <a:extLst>
              <a:ext uri="{FF2B5EF4-FFF2-40B4-BE49-F238E27FC236}">
                <a16:creationId xmlns:a16="http://schemas.microsoft.com/office/drawing/2014/main" id="{5D68D1DF-544E-400E-A980-F2700453638D}"/>
              </a:ext>
            </a:extLst>
          </p:cNvPr>
          <p:cNvSpPr/>
          <p:nvPr/>
        </p:nvSpPr>
        <p:spPr>
          <a:xfrm>
            <a:off x="6721802" y="596917"/>
            <a:ext cx="175846" cy="152091"/>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Star: 5 Points 22">
            <a:extLst>
              <a:ext uri="{FF2B5EF4-FFF2-40B4-BE49-F238E27FC236}">
                <a16:creationId xmlns:a16="http://schemas.microsoft.com/office/drawing/2014/main" id="{E3C2FB69-9C60-4E2C-A35A-7BD820914B8B}"/>
              </a:ext>
            </a:extLst>
          </p:cNvPr>
          <p:cNvSpPr/>
          <p:nvPr/>
        </p:nvSpPr>
        <p:spPr>
          <a:xfrm>
            <a:off x="6721802" y="4042399"/>
            <a:ext cx="175846" cy="152091"/>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3748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8D3912-4901-4BA0-BECE-C3A49B82920B}"/>
              </a:ext>
            </a:extLst>
          </p:cNvPr>
          <p:cNvSpPr>
            <a:spLocks noGrp="1"/>
          </p:cNvSpPr>
          <p:nvPr>
            <p:ph type="title"/>
          </p:nvPr>
        </p:nvSpPr>
        <p:spPr/>
        <p:txBody>
          <a:bodyPr/>
          <a:lstStyle/>
          <a:p>
            <a:r>
              <a:rPr lang="en-US" dirty="0"/>
              <a:t>Decay Pipe Window</a:t>
            </a:r>
          </a:p>
        </p:txBody>
      </p:sp>
      <p:sp>
        <p:nvSpPr>
          <p:cNvPr id="4" name="Date Placeholder 3">
            <a:extLst>
              <a:ext uri="{FF2B5EF4-FFF2-40B4-BE49-F238E27FC236}">
                <a16:creationId xmlns:a16="http://schemas.microsoft.com/office/drawing/2014/main" id="{E85C589C-39F1-4D8D-BDDE-12AE3B577820}"/>
              </a:ext>
            </a:extLst>
          </p:cNvPr>
          <p:cNvSpPr>
            <a:spLocks noGrp="1"/>
          </p:cNvSpPr>
          <p:nvPr>
            <p:ph type="dt" sz="half" idx="2"/>
          </p:nvPr>
        </p:nvSpPr>
        <p:spPr/>
        <p:txBody>
          <a:bodyPr/>
          <a:lstStyle/>
          <a:p>
            <a:pPr>
              <a:defRPr/>
            </a:pPr>
            <a:fld id="{57ADAB69-348E-2C41-AF41-E98D046040A4}" type="datetime1">
              <a:rPr lang="en-US" smtClean="0"/>
              <a:t>3/13/2019</a:t>
            </a:fld>
            <a:endParaRPr lang="en-US" dirty="0"/>
          </a:p>
        </p:txBody>
      </p:sp>
      <p:sp>
        <p:nvSpPr>
          <p:cNvPr id="5" name="Footer Placeholder 4">
            <a:extLst>
              <a:ext uri="{FF2B5EF4-FFF2-40B4-BE49-F238E27FC236}">
                <a16:creationId xmlns:a16="http://schemas.microsoft.com/office/drawing/2014/main" id="{AD92007D-F9FC-4EB2-BF45-00893EA586AF}"/>
              </a:ext>
            </a:extLst>
          </p:cNvPr>
          <p:cNvSpPr>
            <a:spLocks noGrp="1"/>
          </p:cNvSpPr>
          <p:nvPr>
            <p:ph type="ftr" sz="quarter" idx="3"/>
          </p:nvPr>
        </p:nvSpPr>
        <p:spPr>
          <a:xfrm>
            <a:off x="1530602" y="6504213"/>
            <a:ext cx="6494171" cy="242873"/>
          </a:xfrm>
        </p:spPr>
        <p:txBody>
          <a:bodyPr/>
          <a:lstStyle/>
          <a:p>
            <a:pPr>
              <a:defRPr/>
            </a:pPr>
            <a:r>
              <a:rPr lang="en-US" dirty="0"/>
              <a:t>Quinn Peterson | Design Analysis and Review for the Decay Pipe Window Replacement System</a:t>
            </a:r>
          </a:p>
        </p:txBody>
      </p:sp>
      <p:sp>
        <p:nvSpPr>
          <p:cNvPr id="6" name="Slide Number Placeholder 5">
            <a:extLst>
              <a:ext uri="{FF2B5EF4-FFF2-40B4-BE49-F238E27FC236}">
                <a16:creationId xmlns:a16="http://schemas.microsoft.com/office/drawing/2014/main" id="{B216E6C3-1495-4FD4-8122-6A9538ED0E3C}"/>
              </a:ext>
            </a:extLst>
          </p:cNvPr>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sp>
        <p:nvSpPr>
          <p:cNvPr id="10" name="Content Placeholder 5">
            <a:extLst>
              <a:ext uri="{FF2B5EF4-FFF2-40B4-BE49-F238E27FC236}">
                <a16:creationId xmlns:a16="http://schemas.microsoft.com/office/drawing/2014/main" id="{1BC514AF-911C-4066-9A33-AB00C69C20BA}"/>
              </a:ext>
            </a:extLst>
          </p:cNvPr>
          <p:cNvSpPr txBox="1">
            <a:spLocks/>
          </p:cNvSpPr>
          <p:nvPr/>
        </p:nvSpPr>
        <p:spPr>
          <a:xfrm>
            <a:off x="228601" y="971550"/>
            <a:ext cx="5445468" cy="5059363"/>
          </a:xfrm>
          <a:prstGeom prst="rect">
            <a:avLst/>
          </a:prstGeom>
        </p:spPr>
        <p:txBody>
          <a:bodyPr lIns="0" tIns="0" rIns="0" bIns="0"/>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dirty="0"/>
              <a:t>Uses 3/4 in Titanium Bolt</a:t>
            </a:r>
          </a:p>
          <a:p>
            <a:r>
              <a:rPr lang="en-US" sz="2200" dirty="0"/>
              <a:t>Total Internal pressure against window.</a:t>
            </a:r>
          </a:p>
          <a:p>
            <a:pPr lvl="1"/>
            <a:r>
              <a:rPr lang="en-US" dirty="0"/>
              <a:t>At 5 </a:t>
            </a:r>
            <a:r>
              <a:rPr lang="en-US" dirty="0" err="1"/>
              <a:t>psig</a:t>
            </a:r>
            <a:r>
              <a:rPr lang="en-US" dirty="0"/>
              <a:t> = 13697.5 </a:t>
            </a:r>
            <a:r>
              <a:rPr lang="en-US" dirty="0" err="1"/>
              <a:t>lbs</a:t>
            </a:r>
            <a:endParaRPr lang="en-US" dirty="0"/>
          </a:p>
          <a:p>
            <a:pPr lvl="1"/>
            <a:r>
              <a:rPr lang="en-US" dirty="0"/>
              <a:t>At 3 </a:t>
            </a:r>
            <a:r>
              <a:rPr lang="en-US" dirty="0" err="1"/>
              <a:t>psig</a:t>
            </a:r>
            <a:r>
              <a:rPr lang="en-US" dirty="0"/>
              <a:t> = 8218.5 </a:t>
            </a:r>
            <a:r>
              <a:rPr lang="en-US" dirty="0" err="1"/>
              <a:t>lbs</a:t>
            </a:r>
            <a:endParaRPr lang="en-US" dirty="0"/>
          </a:p>
          <a:p>
            <a:pPr lvl="1"/>
            <a:r>
              <a:rPr lang="en-US" dirty="0"/>
              <a:t>These forces add to the stress the bolts will need to endure.</a:t>
            </a:r>
          </a:p>
          <a:p>
            <a:r>
              <a:rPr lang="en-US" sz="2200" dirty="0"/>
              <a:t>Bolt hole pattern diameter</a:t>
            </a:r>
          </a:p>
          <a:p>
            <a:pPr lvl="1"/>
            <a:r>
              <a:rPr lang="en-US" dirty="0"/>
              <a:t>70 in</a:t>
            </a:r>
          </a:p>
          <a:p>
            <a:r>
              <a:rPr lang="en-US" sz="2200" dirty="0"/>
              <a:t>Pegs on back of plate to act as guides when installing window.</a:t>
            </a:r>
          </a:p>
          <a:p>
            <a:r>
              <a:rPr lang="en-US" sz="2200" dirty="0"/>
              <a:t>Holes on plate act as slots for gripper mechanism to retrieve the window.</a:t>
            </a:r>
          </a:p>
          <a:p>
            <a:r>
              <a:rPr lang="en-US" sz="2200" dirty="0"/>
              <a:t>Bolts screw into stainless tapped holes in window housing.</a:t>
            </a:r>
          </a:p>
        </p:txBody>
      </p:sp>
      <p:pic>
        <p:nvPicPr>
          <p:cNvPr id="21" name="Picture 20">
            <a:extLst>
              <a:ext uri="{FF2B5EF4-FFF2-40B4-BE49-F238E27FC236}">
                <a16:creationId xmlns:a16="http://schemas.microsoft.com/office/drawing/2014/main" id="{2506CF17-5FAA-4A18-A1CF-AD6E9AB5D716}"/>
              </a:ext>
            </a:extLst>
          </p:cNvPr>
          <p:cNvPicPr>
            <a:picLocks noChangeAspect="1"/>
          </p:cNvPicPr>
          <p:nvPr/>
        </p:nvPicPr>
        <p:blipFill rotWithShape="1">
          <a:blip r:embed="rId2"/>
          <a:srcRect l="8132" t="4510" r="5807" b="2231"/>
          <a:stretch/>
        </p:blipFill>
        <p:spPr>
          <a:xfrm>
            <a:off x="6013094" y="2194217"/>
            <a:ext cx="2721255" cy="3642969"/>
          </a:xfrm>
          <a:prstGeom prst="rect">
            <a:avLst/>
          </a:prstGeom>
        </p:spPr>
      </p:pic>
      <p:cxnSp>
        <p:nvCxnSpPr>
          <p:cNvPr id="9" name="Straight Arrow Connector 8">
            <a:extLst>
              <a:ext uri="{FF2B5EF4-FFF2-40B4-BE49-F238E27FC236}">
                <a16:creationId xmlns:a16="http://schemas.microsoft.com/office/drawing/2014/main" id="{03BDB212-C3EB-4EED-98AD-39EC0DE14928}"/>
              </a:ext>
            </a:extLst>
          </p:cNvPr>
          <p:cNvCxnSpPr>
            <a:cxnSpLocks/>
          </p:cNvCxnSpPr>
          <p:nvPr/>
        </p:nvCxnSpPr>
        <p:spPr>
          <a:xfrm flipV="1">
            <a:off x="5292416" y="3021178"/>
            <a:ext cx="3076172" cy="2072686"/>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4" name="Straight Arrow Connector 13">
            <a:extLst>
              <a:ext uri="{FF2B5EF4-FFF2-40B4-BE49-F238E27FC236}">
                <a16:creationId xmlns:a16="http://schemas.microsoft.com/office/drawing/2014/main" id="{116E5EA4-D142-4B6A-84D6-09C4875B24E7}"/>
              </a:ext>
            </a:extLst>
          </p:cNvPr>
          <p:cNvCxnSpPr>
            <a:cxnSpLocks/>
          </p:cNvCxnSpPr>
          <p:nvPr/>
        </p:nvCxnSpPr>
        <p:spPr>
          <a:xfrm flipV="1">
            <a:off x="5347411" y="2637460"/>
            <a:ext cx="2779776" cy="168240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3" name="Straight Arrow Connector 12">
            <a:extLst>
              <a:ext uri="{FF2B5EF4-FFF2-40B4-BE49-F238E27FC236}">
                <a16:creationId xmlns:a16="http://schemas.microsoft.com/office/drawing/2014/main" id="{5453C1D2-885C-4D54-B90B-9D5C1F078ED4}"/>
              </a:ext>
            </a:extLst>
          </p:cNvPr>
          <p:cNvCxnSpPr>
            <a:cxnSpLocks/>
          </p:cNvCxnSpPr>
          <p:nvPr/>
        </p:nvCxnSpPr>
        <p:spPr>
          <a:xfrm flipV="1">
            <a:off x="5347411" y="2345538"/>
            <a:ext cx="1441095" cy="1974322"/>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337255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9E1516C2-901D-4E79-996F-592F964A3069}"/>
              </a:ext>
            </a:extLst>
          </p:cNvPr>
          <p:cNvSpPr>
            <a:spLocks noGrp="1"/>
          </p:cNvSpPr>
          <p:nvPr>
            <p:ph type="dt" sz="half" idx="2"/>
          </p:nvPr>
        </p:nvSpPr>
        <p:spPr/>
        <p:txBody>
          <a:bodyPr/>
          <a:lstStyle/>
          <a:p>
            <a:pPr>
              <a:defRPr/>
            </a:pPr>
            <a:fld id="{B099EE7B-C01A-E94A-AA76-2F04CF97FC05}" type="datetime1">
              <a:rPr lang="en-US" smtClean="0"/>
              <a:t>3/13/2019</a:t>
            </a:fld>
            <a:endParaRPr lang="en-US" dirty="0"/>
          </a:p>
        </p:txBody>
      </p:sp>
      <p:sp>
        <p:nvSpPr>
          <p:cNvPr id="7" name="Footer Placeholder 6">
            <a:extLst>
              <a:ext uri="{FF2B5EF4-FFF2-40B4-BE49-F238E27FC236}">
                <a16:creationId xmlns:a16="http://schemas.microsoft.com/office/drawing/2014/main" id="{B154D5CE-DD1A-4903-A73D-069FACF7D6AE}"/>
              </a:ext>
            </a:extLst>
          </p:cNvPr>
          <p:cNvSpPr>
            <a:spLocks noGrp="1"/>
          </p:cNvSpPr>
          <p:nvPr>
            <p:ph type="ftr" sz="quarter" idx="3"/>
          </p:nvPr>
        </p:nvSpPr>
        <p:spPr>
          <a:xfrm>
            <a:off x="1530601" y="6504213"/>
            <a:ext cx="6486857" cy="242873"/>
          </a:xfrm>
        </p:spPr>
        <p:txBody>
          <a:bodyPr/>
          <a:lstStyle/>
          <a:p>
            <a:pPr>
              <a:defRPr/>
            </a:pPr>
            <a:r>
              <a:rPr lang="en-US" dirty="0"/>
              <a:t>Quinn Peterson | Design Analysis and Review for the Decay Pipe Window Replacement System</a:t>
            </a:r>
          </a:p>
        </p:txBody>
      </p:sp>
      <p:sp>
        <p:nvSpPr>
          <p:cNvPr id="8" name="Slide Number Placeholder 7">
            <a:extLst>
              <a:ext uri="{FF2B5EF4-FFF2-40B4-BE49-F238E27FC236}">
                <a16:creationId xmlns:a16="http://schemas.microsoft.com/office/drawing/2014/main" id="{85725945-8107-464E-9D9E-FD91D7E717C2}"/>
              </a:ext>
            </a:extLst>
          </p:cNvPr>
          <p:cNvSpPr>
            <a:spLocks noGrp="1"/>
          </p:cNvSpPr>
          <p:nvPr>
            <p:ph type="sldNum" sz="quarter" idx="4"/>
          </p:nvPr>
        </p:nvSpPr>
        <p:spPr/>
        <p:txBody>
          <a:bodyPr/>
          <a:lstStyle/>
          <a:p>
            <a:pPr>
              <a:defRPr/>
            </a:pPr>
            <a:fld id="{148C009B-CB69-E04A-B9B3-34B26D69E9CF}" type="slidenum">
              <a:rPr lang="en-US" smtClean="0"/>
              <a:pPr>
                <a:defRPr/>
              </a:pPr>
              <a:t>5</a:t>
            </a:fld>
            <a:endParaRPr lang="en-US" dirty="0"/>
          </a:p>
        </p:txBody>
      </p:sp>
      <p:sp>
        <p:nvSpPr>
          <p:cNvPr id="9" name="Title 8">
            <a:extLst>
              <a:ext uri="{FF2B5EF4-FFF2-40B4-BE49-F238E27FC236}">
                <a16:creationId xmlns:a16="http://schemas.microsoft.com/office/drawing/2014/main" id="{CA1F38B8-486C-413C-93FC-9987689F4198}"/>
              </a:ext>
            </a:extLst>
          </p:cNvPr>
          <p:cNvSpPr>
            <a:spLocks noGrp="1"/>
          </p:cNvSpPr>
          <p:nvPr>
            <p:ph type="title"/>
          </p:nvPr>
        </p:nvSpPr>
        <p:spPr/>
        <p:txBody>
          <a:bodyPr/>
          <a:lstStyle/>
          <a:p>
            <a:r>
              <a:rPr lang="en-US" dirty="0"/>
              <a:t>Bolting Mechanism General Overview</a:t>
            </a:r>
          </a:p>
        </p:txBody>
      </p:sp>
      <p:sp>
        <p:nvSpPr>
          <p:cNvPr id="13" name="Content Placeholder 1">
            <a:extLst>
              <a:ext uri="{FF2B5EF4-FFF2-40B4-BE49-F238E27FC236}">
                <a16:creationId xmlns:a16="http://schemas.microsoft.com/office/drawing/2014/main" id="{BA3F4D35-EC9B-41A1-A478-1F2E768B274C}"/>
              </a:ext>
            </a:extLst>
          </p:cNvPr>
          <p:cNvSpPr txBox="1">
            <a:spLocks/>
          </p:cNvSpPr>
          <p:nvPr/>
        </p:nvSpPr>
        <p:spPr>
          <a:xfrm>
            <a:off x="228601" y="971549"/>
            <a:ext cx="4940558" cy="5326613"/>
          </a:xfrm>
          <a:prstGeom prst="rect">
            <a:avLst/>
          </a:prstGeom>
        </p:spPr>
        <p:txBody>
          <a:bodyPr lIns="0" tIns="0" rIns="0" bIns="0"/>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US" sz="1800" dirty="0"/>
              <a:t>Circular disk inside bearing housing</a:t>
            </a:r>
          </a:p>
          <a:p>
            <a:pPr lvl="1"/>
            <a:r>
              <a:rPr lang="en-US" sz="1800" dirty="0"/>
              <a:t>Disk contains 4 </a:t>
            </a:r>
            <a:r>
              <a:rPr lang="en-US" sz="1800" dirty="0" err="1"/>
              <a:t>LynxDrive</a:t>
            </a:r>
            <a:r>
              <a:rPr lang="en-US" sz="1800" dirty="0"/>
              <a:t> Servo Actuators to bolt/unbolt</a:t>
            </a:r>
          </a:p>
          <a:p>
            <a:r>
              <a:rPr lang="en-US" sz="1800" dirty="0"/>
              <a:t>2 Sheffer Heavy Duty Pneumatic Cylinders</a:t>
            </a:r>
          </a:p>
          <a:p>
            <a:pPr lvl="1"/>
            <a:r>
              <a:rPr lang="en-US" sz="1800" dirty="0"/>
              <a:t>Move window along beamline after unbolting/during transportation</a:t>
            </a:r>
          </a:p>
          <a:p>
            <a:r>
              <a:rPr lang="en-US" sz="1800" dirty="0"/>
              <a:t>2 Thomson Linear Motion Actuators</a:t>
            </a:r>
          </a:p>
          <a:p>
            <a:pPr lvl="1"/>
            <a:r>
              <a:rPr lang="en-US" sz="1800" dirty="0"/>
              <a:t>Move mechanism linearly along beamline</a:t>
            </a:r>
          </a:p>
          <a:p>
            <a:r>
              <a:rPr lang="en-US" sz="1800" dirty="0"/>
              <a:t>Stepper Motor</a:t>
            </a:r>
          </a:p>
          <a:p>
            <a:pPr lvl="1"/>
            <a:r>
              <a:rPr lang="en-US" sz="1800" dirty="0"/>
              <a:t>Control rotation of interior ring</a:t>
            </a:r>
          </a:p>
          <a:p>
            <a:r>
              <a:rPr lang="en-US" sz="1800" dirty="0"/>
              <a:t>Vertical Motion Guides</a:t>
            </a:r>
          </a:p>
          <a:p>
            <a:pPr lvl="1"/>
            <a:r>
              <a:rPr lang="en-US" sz="1800" dirty="0"/>
              <a:t>Guide mechanism along guide rods when moving up and down</a:t>
            </a:r>
          </a:p>
          <a:p>
            <a:r>
              <a:rPr lang="en-US" sz="2000" dirty="0"/>
              <a:t>Mounted Cameras</a:t>
            </a:r>
          </a:p>
          <a:p>
            <a:pPr lvl="1"/>
            <a:r>
              <a:rPr lang="en-US" sz="1800" dirty="0"/>
              <a:t>Cameras will be mounted around the mechanism to help operators during operation.</a:t>
            </a:r>
          </a:p>
        </p:txBody>
      </p:sp>
      <p:pic>
        <p:nvPicPr>
          <p:cNvPr id="21" name="Content Placeholder 20">
            <a:extLst>
              <a:ext uri="{FF2B5EF4-FFF2-40B4-BE49-F238E27FC236}">
                <a16:creationId xmlns:a16="http://schemas.microsoft.com/office/drawing/2014/main" id="{973FFED7-53E9-4F16-B36D-9670A2F227C9}"/>
              </a:ext>
            </a:extLst>
          </p:cNvPr>
          <p:cNvPicPr>
            <a:picLocks noGrp="1" noChangeAspect="1"/>
          </p:cNvPicPr>
          <p:nvPr>
            <p:ph sz="half" idx="13"/>
          </p:nvPr>
        </p:nvPicPr>
        <p:blipFill rotWithShape="1">
          <a:blip r:embed="rId2"/>
          <a:srcRect l="4435" t="2703" r="4993" b="4090"/>
          <a:stretch/>
        </p:blipFill>
        <p:spPr>
          <a:xfrm>
            <a:off x="5169159" y="1250898"/>
            <a:ext cx="3962118" cy="3844227"/>
          </a:xfrm>
        </p:spPr>
      </p:pic>
      <p:cxnSp>
        <p:nvCxnSpPr>
          <p:cNvPr id="12" name="Straight Arrow Connector 11">
            <a:extLst>
              <a:ext uri="{FF2B5EF4-FFF2-40B4-BE49-F238E27FC236}">
                <a16:creationId xmlns:a16="http://schemas.microsoft.com/office/drawing/2014/main" id="{E51E77B3-7BC8-41B6-9F4E-916B69B71440}"/>
              </a:ext>
            </a:extLst>
          </p:cNvPr>
          <p:cNvCxnSpPr>
            <a:cxnSpLocks/>
          </p:cNvCxnSpPr>
          <p:nvPr/>
        </p:nvCxnSpPr>
        <p:spPr>
          <a:xfrm>
            <a:off x="5016759" y="2077517"/>
            <a:ext cx="3000700" cy="117044"/>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0" name="Straight Arrow Connector 9">
            <a:extLst>
              <a:ext uri="{FF2B5EF4-FFF2-40B4-BE49-F238E27FC236}">
                <a16:creationId xmlns:a16="http://schemas.microsoft.com/office/drawing/2014/main" id="{BE17487E-5DDE-4482-8256-788515AC7FB6}"/>
              </a:ext>
            </a:extLst>
          </p:cNvPr>
          <p:cNvCxnSpPr>
            <a:cxnSpLocks/>
          </p:cNvCxnSpPr>
          <p:nvPr/>
        </p:nvCxnSpPr>
        <p:spPr>
          <a:xfrm>
            <a:off x="4330598" y="1492301"/>
            <a:ext cx="2611527" cy="414221"/>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4" name="Straight Arrow Connector 13">
            <a:extLst>
              <a:ext uri="{FF2B5EF4-FFF2-40B4-BE49-F238E27FC236}">
                <a16:creationId xmlns:a16="http://schemas.microsoft.com/office/drawing/2014/main" id="{F519891F-7724-4688-AB03-5C8B8121041D}"/>
              </a:ext>
            </a:extLst>
          </p:cNvPr>
          <p:cNvCxnSpPr>
            <a:cxnSpLocks/>
          </p:cNvCxnSpPr>
          <p:nvPr/>
        </p:nvCxnSpPr>
        <p:spPr>
          <a:xfrm flipV="1">
            <a:off x="4272077" y="2911450"/>
            <a:ext cx="1049482" cy="58522"/>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25" name="Straight Arrow Connector 24">
            <a:extLst>
              <a:ext uri="{FF2B5EF4-FFF2-40B4-BE49-F238E27FC236}">
                <a16:creationId xmlns:a16="http://schemas.microsoft.com/office/drawing/2014/main" id="{D193F6DE-2939-4A09-82EE-0058A89608DA}"/>
              </a:ext>
            </a:extLst>
          </p:cNvPr>
          <p:cNvCxnSpPr>
            <a:cxnSpLocks/>
          </p:cNvCxnSpPr>
          <p:nvPr/>
        </p:nvCxnSpPr>
        <p:spPr>
          <a:xfrm flipV="1">
            <a:off x="2999232" y="3947923"/>
            <a:ext cx="5525002" cy="338784"/>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488222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52DA93DC-32A0-41DC-AA46-7BAB621495A3}"/>
              </a:ext>
            </a:extLst>
          </p:cNvPr>
          <p:cNvSpPr>
            <a:spLocks noGrp="1"/>
          </p:cNvSpPr>
          <p:nvPr>
            <p:ph type="dt" sz="half" idx="2"/>
          </p:nvPr>
        </p:nvSpPr>
        <p:spPr/>
        <p:txBody>
          <a:bodyPr/>
          <a:lstStyle/>
          <a:p>
            <a:pPr>
              <a:defRPr/>
            </a:pPr>
            <a:fld id="{B099EE7B-C01A-E94A-AA76-2F04CF97FC05}" type="datetime1">
              <a:rPr lang="en-US" smtClean="0"/>
              <a:t>3/13/2019</a:t>
            </a:fld>
            <a:endParaRPr lang="en-US" dirty="0"/>
          </a:p>
        </p:txBody>
      </p:sp>
      <p:sp>
        <p:nvSpPr>
          <p:cNvPr id="7" name="Footer Placeholder 6">
            <a:extLst>
              <a:ext uri="{FF2B5EF4-FFF2-40B4-BE49-F238E27FC236}">
                <a16:creationId xmlns:a16="http://schemas.microsoft.com/office/drawing/2014/main" id="{C4C7B0FF-7D4E-4ADC-961B-47F1209382DB}"/>
              </a:ext>
            </a:extLst>
          </p:cNvPr>
          <p:cNvSpPr>
            <a:spLocks noGrp="1"/>
          </p:cNvSpPr>
          <p:nvPr>
            <p:ph type="ftr" sz="quarter" idx="3"/>
          </p:nvPr>
        </p:nvSpPr>
        <p:spPr>
          <a:xfrm>
            <a:off x="1530602" y="6504213"/>
            <a:ext cx="6494172" cy="242873"/>
          </a:xfrm>
        </p:spPr>
        <p:txBody>
          <a:bodyPr/>
          <a:lstStyle/>
          <a:p>
            <a:pPr>
              <a:defRPr/>
            </a:pPr>
            <a:r>
              <a:rPr lang="en-US" dirty="0"/>
              <a:t>Quinn Peterson | Design Analysis and Review for the Decay Pipe Window Replacement System</a:t>
            </a:r>
          </a:p>
        </p:txBody>
      </p:sp>
      <p:sp>
        <p:nvSpPr>
          <p:cNvPr id="8" name="Slide Number Placeholder 7">
            <a:extLst>
              <a:ext uri="{FF2B5EF4-FFF2-40B4-BE49-F238E27FC236}">
                <a16:creationId xmlns:a16="http://schemas.microsoft.com/office/drawing/2014/main" id="{2F0CBE8B-D946-4D88-8ABC-3EC15DC52B89}"/>
              </a:ext>
            </a:extLst>
          </p:cNvPr>
          <p:cNvSpPr>
            <a:spLocks noGrp="1"/>
          </p:cNvSpPr>
          <p:nvPr>
            <p:ph type="sldNum" sz="quarter" idx="4"/>
          </p:nvPr>
        </p:nvSpPr>
        <p:spPr/>
        <p:txBody>
          <a:bodyPr/>
          <a:lstStyle/>
          <a:p>
            <a:pPr>
              <a:defRPr/>
            </a:pPr>
            <a:fld id="{148C009B-CB69-E04A-B9B3-34B26D69E9CF}" type="slidenum">
              <a:rPr lang="en-US" smtClean="0"/>
              <a:pPr>
                <a:defRPr/>
              </a:pPr>
              <a:t>6</a:t>
            </a:fld>
            <a:endParaRPr lang="en-US" dirty="0"/>
          </a:p>
        </p:txBody>
      </p:sp>
      <p:sp>
        <p:nvSpPr>
          <p:cNvPr id="9" name="Title 8">
            <a:extLst>
              <a:ext uri="{FF2B5EF4-FFF2-40B4-BE49-F238E27FC236}">
                <a16:creationId xmlns:a16="http://schemas.microsoft.com/office/drawing/2014/main" id="{865EFC24-A3D0-496F-B03C-DC65ABCC2E76}"/>
              </a:ext>
            </a:extLst>
          </p:cNvPr>
          <p:cNvSpPr>
            <a:spLocks noGrp="1"/>
          </p:cNvSpPr>
          <p:nvPr>
            <p:ph type="title"/>
          </p:nvPr>
        </p:nvSpPr>
        <p:spPr>
          <a:xfrm>
            <a:off x="529263" y="2579976"/>
            <a:ext cx="8085474" cy="847879"/>
          </a:xfrm>
        </p:spPr>
        <p:txBody>
          <a:bodyPr/>
          <a:lstStyle/>
          <a:p>
            <a:r>
              <a:rPr lang="en-US" sz="5400" dirty="0"/>
              <a:t>Window Change Phases</a:t>
            </a:r>
          </a:p>
        </p:txBody>
      </p:sp>
    </p:spTree>
    <p:extLst>
      <p:ext uri="{BB962C8B-B14F-4D97-AF65-F5344CB8AC3E}">
        <p14:creationId xmlns:p14="http://schemas.microsoft.com/office/powerpoint/2010/main" val="654570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5"/>
          </p:nvPr>
        </p:nvSpPr>
        <p:spPr>
          <a:xfrm>
            <a:off x="429419" y="917662"/>
            <a:ext cx="4142581" cy="5022675"/>
          </a:xfrm>
        </p:spPr>
        <p:txBody>
          <a:bodyPr/>
          <a:lstStyle/>
          <a:p>
            <a:r>
              <a:rPr lang="en-US" dirty="0"/>
              <a:t>Shielding and decay pip window are in place</a:t>
            </a:r>
          </a:p>
          <a:p>
            <a:r>
              <a:rPr lang="en-US" dirty="0"/>
              <a:t>When there is no operations performed on the window, a cover will remain bolted over the chute leading to it.</a:t>
            </a:r>
          </a:p>
          <a:p>
            <a:r>
              <a:rPr lang="en-US" dirty="0"/>
              <a:t>In addition, shielding is located within the shaft to absorb the energy form beam on activity.</a:t>
            </a:r>
          </a:p>
          <a:p>
            <a:endParaRPr lang="en-US" dirty="0"/>
          </a:p>
        </p:txBody>
      </p:sp>
      <p:sp>
        <p:nvSpPr>
          <p:cNvPr id="4" name="Date Placeholder 3"/>
          <p:cNvSpPr>
            <a:spLocks noGrp="1"/>
          </p:cNvSpPr>
          <p:nvPr>
            <p:ph type="dt" sz="half" idx="16"/>
          </p:nvPr>
        </p:nvSpPr>
        <p:spPr/>
        <p:txBody>
          <a:bodyPr/>
          <a:lstStyle/>
          <a:p>
            <a:pPr>
              <a:defRPr/>
            </a:pPr>
            <a:fld id="{6A937D96-A7E1-EC4E-8ABD-C91279E01925}" type="datetime1">
              <a:rPr lang="en-US" smtClean="0"/>
              <a:t>3/13/2019</a:t>
            </a:fld>
            <a:endParaRPr lang="en-US" dirty="0"/>
          </a:p>
        </p:txBody>
      </p:sp>
      <p:sp>
        <p:nvSpPr>
          <p:cNvPr id="5" name="Footer Placeholder 4"/>
          <p:cNvSpPr>
            <a:spLocks noGrp="1"/>
          </p:cNvSpPr>
          <p:nvPr>
            <p:ph type="ftr" sz="quarter" idx="17"/>
          </p:nvPr>
        </p:nvSpPr>
        <p:spPr>
          <a:xfrm>
            <a:off x="1530601" y="6504213"/>
            <a:ext cx="6530749" cy="250031"/>
          </a:xfrm>
        </p:spPr>
        <p:txBody>
          <a:bodyPr/>
          <a:lstStyle/>
          <a:p>
            <a:pPr>
              <a:defRPr/>
            </a:pPr>
            <a:r>
              <a:rPr lang="en-US" dirty="0"/>
              <a:t>Quinn Peterson | Design Analysis and Review for the Decay Pipe Window Replacement System</a:t>
            </a:r>
          </a:p>
        </p:txBody>
      </p:sp>
      <p:sp>
        <p:nvSpPr>
          <p:cNvPr id="6" name="Slide Number Placeholder 5"/>
          <p:cNvSpPr>
            <a:spLocks noGrp="1"/>
          </p:cNvSpPr>
          <p:nvPr>
            <p:ph type="sldNum" sz="quarter" idx="18"/>
          </p:nvPr>
        </p:nvSpPr>
        <p:spPr/>
        <p:txBody>
          <a:bodyPr/>
          <a:lstStyle/>
          <a:p>
            <a:pPr>
              <a:defRPr/>
            </a:pPr>
            <a:fld id="{979A04A2-726F-2143-A443-7788AF27176E}" type="slidenum">
              <a:rPr lang="en-US" smtClean="0"/>
              <a:pPr>
                <a:defRPr/>
              </a:pPr>
              <a:t>7</a:t>
            </a:fld>
            <a:endParaRPr lang="en-US" dirty="0"/>
          </a:p>
        </p:txBody>
      </p:sp>
      <p:sp>
        <p:nvSpPr>
          <p:cNvPr id="7" name="Title 6"/>
          <p:cNvSpPr>
            <a:spLocks noGrp="1"/>
          </p:cNvSpPr>
          <p:nvPr>
            <p:ph type="title"/>
          </p:nvPr>
        </p:nvSpPr>
        <p:spPr/>
        <p:txBody>
          <a:bodyPr/>
          <a:lstStyle/>
          <a:p>
            <a:r>
              <a:rPr lang="en-US" dirty="0"/>
              <a:t>Window Change Phase 0 (Beam On)</a:t>
            </a:r>
          </a:p>
        </p:txBody>
      </p:sp>
      <p:pic>
        <p:nvPicPr>
          <p:cNvPr id="9" name="Picture 8">
            <a:extLst>
              <a:ext uri="{FF2B5EF4-FFF2-40B4-BE49-F238E27FC236}">
                <a16:creationId xmlns:a16="http://schemas.microsoft.com/office/drawing/2014/main" id="{92DED9AF-A13D-4A97-8705-C6459D896899}"/>
              </a:ext>
            </a:extLst>
          </p:cNvPr>
          <p:cNvPicPr>
            <a:picLocks noChangeAspect="1"/>
          </p:cNvPicPr>
          <p:nvPr/>
        </p:nvPicPr>
        <p:blipFill>
          <a:blip r:embed="rId2"/>
          <a:stretch>
            <a:fillRect/>
          </a:stretch>
        </p:blipFill>
        <p:spPr>
          <a:xfrm>
            <a:off x="5474850" y="773581"/>
            <a:ext cx="2906983" cy="5310835"/>
          </a:xfrm>
          <a:prstGeom prst="rect">
            <a:avLst/>
          </a:prstGeom>
        </p:spPr>
      </p:pic>
    </p:spTree>
    <p:extLst>
      <p:ext uri="{BB962C8B-B14F-4D97-AF65-F5344CB8AC3E}">
        <p14:creationId xmlns:p14="http://schemas.microsoft.com/office/powerpoint/2010/main" val="1053288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5"/>
          </p:nvPr>
        </p:nvSpPr>
        <p:spPr>
          <a:xfrm>
            <a:off x="429419" y="917662"/>
            <a:ext cx="4142581" cy="5022675"/>
          </a:xfrm>
        </p:spPr>
        <p:txBody>
          <a:bodyPr/>
          <a:lstStyle/>
          <a:p>
            <a:r>
              <a:rPr lang="en-US" dirty="0"/>
              <a:t>In the event of unacceptably high helium leakage, this mechanism will be used to replace the window.</a:t>
            </a:r>
          </a:p>
          <a:p>
            <a:r>
              <a:rPr lang="en-US" dirty="0"/>
              <a:t>The top plate to the chute, as well as the shielding leading to the decay pipe window will be removed, after significant cooldown time, before the storage container is fastened in place.</a:t>
            </a:r>
          </a:p>
          <a:p>
            <a:endParaRPr lang="en-US" dirty="0"/>
          </a:p>
        </p:txBody>
      </p:sp>
      <p:sp>
        <p:nvSpPr>
          <p:cNvPr id="4" name="Date Placeholder 3"/>
          <p:cNvSpPr>
            <a:spLocks noGrp="1"/>
          </p:cNvSpPr>
          <p:nvPr>
            <p:ph type="dt" sz="half" idx="16"/>
          </p:nvPr>
        </p:nvSpPr>
        <p:spPr/>
        <p:txBody>
          <a:bodyPr/>
          <a:lstStyle/>
          <a:p>
            <a:pPr>
              <a:defRPr/>
            </a:pPr>
            <a:fld id="{6A937D96-A7E1-EC4E-8ABD-C91279E01925}" type="datetime1">
              <a:rPr lang="en-US" smtClean="0"/>
              <a:t>3/13/2019</a:t>
            </a:fld>
            <a:endParaRPr lang="en-US" dirty="0"/>
          </a:p>
        </p:txBody>
      </p:sp>
      <p:sp>
        <p:nvSpPr>
          <p:cNvPr id="5" name="Footer Placeholder 4"/>
          <p:cNvSpPr>
            <a:spLocks noGrp="1"/>
          </p:cNvSpPr>
          <p:nvPr>
            <p:ph type="ftr" sz="quarter" idx="17"/>
          </p:nvPr>
        </p:nvSpPr>
        <p:spPr>
          <a:xfrm>
            <a:off x="1530601" y="6504213"/>
            <a:ext cx="6523434" cy="250031"/>
          </a:xfrm>
        </p:spPr>
        <p:txBody>
          <a:bodyPr/>
          <a:lstStyle/>
          <a:p>
            <a:pPr>
              <a:defRPr/>
            </a:pPr>
            <a:r>
              <a:rPr lang="en-US" dirty="0"/>
              <a:t>Quinn Peterson | Design Analysis and Review for the Decay Pipe Window Replacement System</a:t>
            </a:r>
          </a:p>
        </p:txBody>
      </p:sp>
      <p:sp>
        <p:nvSpPr>
          <p:cNvPr id="6" name="Slide Number Placeholder 5"/>
          <p:cNvSpPr>
            <a:spLocks noGrp="1"/>
          </p:cNvSpPr>
          <p:nvPr>
            <p:ph type="sldNum" sz="quarter" idx="18"/>
          </p:nvPr>
        </p:nvSpPr>
        <p:spPr/>
        <p:txBody>
          <a:bodyPr/>
          <a:lstStyle/>
          <a:p>
            <a:pPr>
              <a:defRPr/>
            </a:pPr>
            <a:fld id="{979A04A2-726F-2143-A443-7788AF27176E}" type="slidenum">
              <a:rPr lang="en-US" smtClean="0"/>
              <a:pPr>
                <a:defRPr/>
              </a:pPr>
              <a:t>8</a:t>
            </a:fld>
            <a:endParaRPr lang="en-US" dirty="0"/>
          </a:p>
        </p:txBody>
      </p:sp>
      <p:sp>
        <p:nvSpPr>
          <p:cNvPr id="7" name="Title 6"/>
          <p:cNvSpPr>
            <a:spLocks noGrp="1"/>
          </p:cNvSpPr>
          <p:nvPr>
            <p:ph type="title"/>
          </p:nvPr>
        </p:nvSpPr>
        <p:spPr/>
        <p:txBody>
          <a:bodyPr/>
          <a:lstStyle/>
          <a:p>
            <a:r>
              <a:rPr lang="en-US" dirty="0"/>
              <a:t>Window Change Phase 1</a:t>
            </a:r>
          </a:p>
        </p:txBody>
      </p:sp>
      <p:pic>
        <p:nvPicPr>
          <p:cNvPr id="9" name="Picture 8">
            <a:extLst>
              <a:ext uri="{FF2B5EF4-FFF2-40B4-BE49-F238E27FC236}">
                <a16:creationId xmlns:a16="http://schemas.microsoft.com/office/drawing/2014/main" id="{924D3D38-1EA6-4FFC-877E-9144AB9F69CD}"/>
              </a:ext>
            </a:extLst>
          </p:cNvPr>
          <p:cNvPicPr>
            <a:picLocks noChangeAspect="1"/>
          </p:cNvPicPr>
          <p:nvPr/>
        </p:nvPicPr>
        <p:blipFill rotWithShape="1">
          <a:blip r:embed="rId2"/>
          <a:srcRect l="18317" t="3704" r="9937" b="3704"/>
          <a:stretch/>
        </p:blipFill>
        <p:spPr>
          <a:xfrm>
            <a:off x="6152084" y="308976"/>
            <a:ext cx="1777543" cy="5631361"/>
          </a:xfrm>
          <a:prstGeom prst="rect">
            <a:avLst/>
          </a:prstGeom>
        </p:spPr>
      </p:pic>
    </p:spTree>
    <p:extLst>
      <p:ext uri="{BB962C8B-B14F-4D97-AF65-F5344CB8AC3E}">
        <p14:creationId xmlns:p14="http://schemas.microsoft.com/office/powerpoint/2010/main" val="3593455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5"/>
          </p:nvPr>
        </p:nvSpPr>
        <p:spPr>
          <a:xfrm>
            <a:off x="429419" y="917662"/>
            <a:ext cx="4142581" cy="5022675"/>
          </a:xfrm>
        </p:spPr>
        <p:txBody>
          <a:bodyPr/>
          <a:lstStyle/>
          <a:p>
            <a:r>
              <a:rPr lang="en-US" dirty="0"/>
              <a:t>After the top plate and shielding is removed, the storage container will be fastened into place.</a:t>
            </a:r>
          </a:p>
          <a:p>
            <a:r>
              <a:rPr lang="en-US" dirty="0"/>
              <a:t>When aligned correctly, the vertical guide rods will align to create a continuous guide system into the chute</a:t>
            </a:r>
          </a:p>
          <a:p>
            <a:endParaRPr lang="en-US" dirty="0"/>
          </a:p>
          <a:p>
            <a:endParaRPr lang="en-US" dirty="0"/>
          </a:p>
        </p:txBody>
      </p:sp>
      <p:sp>
        <p:nvSpPr>
          <p:cNvPr id="4" name="Date Placeholder 3"/>
          <p:cNvSpPr>
            <a:spLocks noGrp="1"/>
          </p:cNvSpPr>
          <p:nvPr>
            <p:ph type="dt" sz="half" idx="16"/>
          </p:nvPr>
        </p:nvSpPr>
        <p:spPr/>
        <p:txBody>
          <a:bodyPr/>
          <a:lstStyle/>
          <a:p>
            <a:pPr>
              <a:defRPr/>
            </a:pPr>
            <a:fld id="{6A937D96-A7E1-EC4E-8ABD-C91279E01925}" type="datetime1">
              <a:rPr lang="en-US" smtClean="0"/>
              <a:t>3/13/2019</a:t>
            </a:fld>
            <a:endParaRPr lang="en-US" dirty="0"/>
          </a:p>
        </p:txBody>
      </p:sp>
      <p:sp>
        <p:nvSpPr>
          <p:cNvPr id="5" name="Footer Placeholder 4"/>
          <p:cNvSpPr>
            <a:spLocks noGrp="1"/>
          </p:cNvSpPr>
          <p:nvPr>
            <p:ph type="ftr" sz="quarter" idx="17"/>
          </p:nvPr>
        </p:nvSpPr>
        <p:spPr>
          <a:xfrm>
            <a:off x="1530601" y="6504213"/>
            <a:ext cx="6494173" cy="250031"/>
          </a:xfrm>
        </p:spPr>
        <p:txBody>
          <a:bodyPr/>
          <a:lstStyle/>
          <a:p>
            <a:pPr>
              <a:defRPr/>
            </a:pPr>
            <a:r>
              <a:rPr lang="en-US" dirty="0"/>
              <a:t>Quinn Peterson | Design Analysis and Review for the Decay Pipe Window Replacement System</a:t>
            </a:r>
          </a:p>
        </p:txBody>
      </p:sp>
      <p:sp>
        <p:nvSpPr>
          <p:cNvPr id="6" name="Slide Number Placeholder 5"/>
          <p:cNvSpPr>
            <a:spLocks noGrp="1"/>
          </p:cNvSpPr>
          <p:nvPr>
            <p:ph type="sldNum" sz="quarter" idx="18"/>
          </p:nvPr>
        </p:nvSpPr>
        <p:spPr/>
        <p:txBody>
          <a:bodyPr/>
          <a:lstStyle/>
          <a:p>
            <a:pPr>
              <a:defRPr/>
            </a:pPr>
            <a:fld id="{979A04A2-726F-2143-A443-7788AF27176E}" type="slidenum">
              <a:rPr lang="en-US" smtClean="0"/>
              <a:pPr>
                <a:defRPr/>
              </a:pPr>
              <a:t>9</a:t>
            </a:fld>
            <a:endParaRPr lang="en-US" dirty="0"/>
          </a:p>
        </p:txBody>
      </p:sp>
      <p:sp>
        <p:nvSpPr>
          <p:cNvPr id="7" name="Title 6"/>
          <p:cNvSpPr>
            <a:spLocks noGrp="1"/>
          </p:cNvSpPr>
          <p:nvPr>
            <p:ph type="title"/>
          </p:nvPr>
        </p:nvSpPr>
        <p:spPr/>
        <p:txBody>
          <a:bodyPr/>
          <a:lstStyle/>
          <a:p>
            <a:r>
              <a:rPr lang="en-US" dirty="0"/>
              <a:t>Window Change Phase 2</a:t>
            </a:r>
          </a:p>
        </p:txBody>
      </p:sp>
      <p:pic>
        <p:nvPicPr>
          <p:cNvPr id="8" name="Picture 7">
            <a:extLst>
              <a:ext uri="{FF2B5EF4-FFF2-40B4-BE49-F238E27FC236}">
                <a16:creationId xmlns:a16="http://schemas.microsoft.com/office/drawing/2014/main" id="{343BBEFE-C5C1-4E86-A754-D9B06BDC0D16}"/>
              </a:ext>
            </a:extLst>
          </p:cNvPr>
          <p:cNvPicPr>
            <a:picLocks noChangeAspect="1"/>
          </p:cNvPicPr>
          <p:nvPr/>
        </p:nvPicPr>
        <p:blipFill>
          <a:blip r:embed="rId2"/>
          <a:stretch>
            <a:fillRect/>
          </a:stretch>
        </p:blipFill>
        <p:spPr>
          <a:xfrm>
            <a:off x="6098147" y="343814"/>
            <a:ext cx="2121208" cy="5735117"/>
          </a:xfrm>
          <a:prstGeom prst="rect">
            <a:avLst/>
          </a:prstGeom>
        </p:spPr>
      </p:pic>
    </p:spTree>
    <p:extLst>
      <p:ext uri="{BB962C8B-B14F-4D97-AF65-F5344CB8AC3E}">
        <p14:creationId xmlns:p14="http://schemas.microsoft.com/office/powerpoint/2010/main" val="1619423423"/>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esign Analysis and Review of the Decay Pipe Window" id="{6A3BE834-2C67-4525-958C-6522E20DE686}" vid="{0FF76DE9-C3BB-4D8E-8B03-62F540F084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Design Analysis and Review of the Decay Pipe Window</Template>
  <TotalTime>50481</TotalTime>
  <Words>2121</Words>
  <Application>Microsoft Office PowerPoint</Application>
  <PresentationFormat>On-screen Show (4:3)</PresentationFormat>
  <Paragraphs>282</Paragraphs>
  <Slides>32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ＭＳ Ｐゴシック</vt:lpstr>
      <vt:lpstr>Arial</vt:lpstr>
      <vt:lpstr>Calibri</vt:lpstr>
      <vt:lpstr>Geneva</vt:lpstr>
      <vt:lpstr>Helvetica</vt:lpstr>
      <vt:lpstr>Fermilab_PPT_090815</vt:lpstr>
      <vt:lpstr>PowerPoint Presentation</vt:lpstr>
      <vt:lpstr>Scope</vt:lpstr>
      <vt:lpstr>Design Overview</vt:lpstr>
      <vt:lpstr>Decay Pipe Window</vt:lpstr>
      <vt:lpstr>Bolting Mechanism General Overview</vt:lpstr>
      <vt:lpstr>Window Change Phases</vt:lpstr>
      <vt:lpstr>Window Change Phase 0 (Beam On)</vt:lpstr>
      <vt:lpstr>Window Change Phase 1</vt:lpstr>
      <vt:lpstr>Window Change Phase 2</vt:lpstr>
      <vt:lpstr>Window Change Phase 3</vt:lpstr>
      <vt:lpstr>Window Change Phase 4</vt:lpstr>
      <vt:lpstr>Window Change Phase 5 (Window Change Out Starts)</vt:lpstr>
      <vt:lpstr>Window Change Phase 6</vt:lpstr>
      <vt:lpstr>Window Change Phase 7</vt:lpstr>
      <vt:lpstr>Window Change Phase 8</vt:lpstr>
      <vt:lpstr>Window Change Phase 9(Window Change Out Complete)</vt:lpstr>
      <vt:lpstr>Window Change Phase 10</vt:lpstr>
      <vt:lpstr>Window Change Phase 11</vt:lpstr>
      <vt:lpstr>Window Change Phase 12</vt:lpstr>
      <vt:lpstr>Appendix</vt:lpstr>
      <vt:lpstr>The Seal – Helicoflex Seal</vt:lpstr>
      <vt:lpstr>Capture Bolts</vt:lpstr>
      <vt:lpstr>Storage Container</vt:lpstr>
      <vt:lpstr>LynxDrive Servo Actuator</vt:lpstr>
      <vt:lpstr>Thomson Linear Motion Actuator</vt:lpstr>
      <vt:lpstr>Sheffer Heavy Duty Pneumatic Cylinder</vt:lpstr>
      <vt:lpstr>Stepper Motor</vt:lpstr>
      <vt:lpstr>Vertical Motion System</vt:lpstr>
      <vt:lpstr>Additional Shielding</vt:lpstr>
      <vt:lpstr>Top Plate </vt:lpstr>
      <vt:lpstr>Interior Chute Seal</vt:lpstr>
      <vt:lpstr>Cameras</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Quinn R. Peterson x 37614N</dc:creator>
  <cp:lastModifiedBy>Quinn R. Peterson x 37614N</cp:lastModifiedBy>
  <cp:revision>71</cp:revision>
  <cp:lastPrinted>2014-01-20T19:40:21Z</cp:lastPrinted>
  <dcterms:created xsi:type="dcterms:W3CDTF">2019-01-31T16:05:09Z</dcterms:created>
  <dcterms:modified xsi:type="dcterms:W3CDTF">2019-03-14T16:19:40Z</dcterms:modified>
</cp:coreProperties>
</file>