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265" r:id="rId3"/>
    <p:sldId id="295" r:id="rId4"/>
    <p:sldId id="284" r:id="rId5"/>
    <p:sldId id="294" r:id="rId6"/>
    <p:sldId id="274" r:id="rId7"/>
    <p:sldId id="276" r:id="rId8"/>
    <p:sldId id="272" r:id="rId9"/>
    <p:sldId id="273" r:id="rId10"/>
    <p:sldId id="268" r:id="rId11"/>
    <p:sldId id="266" r:id="rId12"/>
    <p:sldId id="271" r:id="rId13"/>
    <p:sldId id="270" r:id="rId14"/>
    <p:sldId id="275" r:id="rId15"/>
    <p:sldId id="277" r:id="rId16"/>
    <p:sldId id="278" r:id="rId17"/>
    <p:sldId id="280" r:id="rId18"/>
    <p:sldId id="282" r:id="rId19"/>
    <p:sldId id="290" r:id="rId20"/>
    <p:sldId id="291" r:id="rId21"/>
    <p:sldId id="292" r:id="rId22"/>
    <p:sldId id="293" r:id="rId23"/>
    <p:sldId id="285" r:id="rId24"/>
    <p:sldId id="286" r:id="rId25"/>
    <p:sldId id="283" r:id="rId26"/>
    <p:sldId id="287" r:id="rId27"/>
    <p:sldId id="289" r:id="rId28"/>
    <p:sldId id="281" r:id="rId29"/>
    <p:sldId id="279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867DDD-2358-4C5D-A5F5-0D4889551E6B}">
          <p14:sldIdLst>
            <p14:sldId id="265"/>
            <p14:sldId id="295"/>
            <p14:sldId id="284"/>
            <p14:sldId id="294"/>
            <p14:sldId id="274"/>
            <p14:sldId id="276"/>
            <p14:sldId id="272"/>
            <p14:sldId id="273"/>
            <p14:sldId id="268"/>
            <p14:sldId id="266"/>
            <p14:sldId id="271"/>
            <p14:sldId id="270"/>
            <p14:sldId id="275"/>
            <p14:sldId id="277"/>
            <p14:sldId id="278"/>
            <p14:sldId id="280"/>
            <p14:sldId id="282"/>
            <p14:sldId id="290"/>
            <p14:sldId id="291"/>
            <p14:sldId id="292"/>
            <p14:sldId id="293"/>
            <p14:sldId id="285"/>
            <p14:sldId id="286"/>
            <p14:sldId id="283"/>
            <p14:sldId id="287"/>
            <p14:sldId id="289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0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3/15/2019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Dave Pushka | </a:t>
            </a:r>
            <a:r>
              <a:rPr lang="nb-NO" dirty="0"/>
              <a:t>Mu2e Target Primer for TSD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Mu2e Target Primer for TSD topical meeting 3-21-2019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Dave Pushka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3-21-2019 TSD Topical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21 March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5AB8D4-0E9D-4527-A5C6-932DBFABAF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91" b="4091"/>
          <a:stretch>
            <a:fillRect/>
          </a:stretch>
        </p:blipFill>
        <p:spPr>
          <a:xfrm>
            <a:off x="224073" y="1043694"/>
            <a:ext cx="8700851" cy="369505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71838-7ED6-40BD-8232-FE4090A5A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4873084"/>
            <a:ext cx="8700851" cy="1486852"/>
          </a:xfrm>
        </p:spPr>
        <p:txBody>
          <a:bodyPr/>
          <a:lstStyle/>
          <a:p>
            <a:r>
              <a:rPr lang="en-US" dirty="0"/>
              <a:t>Thermal results indicate higher temperatures when the Input Power is over 380 milliseconds (</a:t>
            </a:r>
            <a:r>
              <a:rPr lang="en-US" dirty="0" err="1"/>
              <a:t>ms</a:t>
            </a:r>
            <a:r>
              <a:rPr lang="en-US" dirty="0"/>
              <a:t>) verses 1.4 seconds.</a:t>
            </a:r>
          </a:p>
          <a:p>
            <a:endParaRPr lang="en-US" dirty="0"/>
          </a:p>
          <a:p>
            <a:pPr lvl="1"/>
            <a:r>
              <a:rPr lang="en-US" sz="1800" dirty="0"/>
              <a:t>Above Graphic From Steve Werkema, see docdb 2771</a:t>
            </a:r>
            <a:r>
              <a:rPr lang="en-US" dirty="0"/>
              <a:t>.</a:t>
            </a:r>
          </a:p>
        </p:txBody>
      </p:sp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0" dirty="0">
                <a:latin typeface="Helvetica" panose="020B0604020202020204" pitchFamily="34" charset="0"/>
                <a:ea typeface="Geneva" pitchFamily="121" charset="-128"/>
              </a:rPr>
              <a:t>Beam Heating (the Power Input to the Target):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3/21/2019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Dave Pushka | </a:t>
            </a:r>
            <a:r>
              <a:rPr lang="nb-NO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Mu2e Target Primer for TSD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B09E72-A755-44BD-8072-11B93ABCB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"/>
          <a:stretch/>
        </p:blipFill>
        <p:spPr bwMode="auto">
          <a:xfrm>
            <a:off x="3395580" y="3605361"/>
            <a:ext cx="5569116" cy="25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5B5536-8DFE-47DC-8F49-6756ED51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043692"/>
            <a:ext cx="2860288" cy="5323653"/>
          </a:xfrm>
        </p:spPr>
        <p:txBody>
          <a:bodyPr/>
          <a:lstStyle/>
          <a:p>
            <a:r>
              <a:rPr lang="en-US" dirty="0"/>
              <a:t>Power Density in W/mm^3 (comes from G4 Beamline (or MARS) along the target length 0 to 160 mm:</a:t>
            </a:r>
          </a:p>
          <a:p>
            <a:r>
              <a:rPr lang="en-US" dirty="0"/>
              <a:t>Commonly called Edep.</a:t>
            </a:r>
          </a:p>
          <a:p>
            <a:endParaRPr lang="en-US" dirty="0"/>
          </a:p>
          <a:p>
            <a:r>
              <a:rPr lang="en-US" dirty="0"/>
              <a:t>Used as an input to ANSYS to generate the Temperatures and stresses based on the emissivity.  Have been using variable emissivity (</a:t>
            </a:r>
            <a:r>
              <a:rPr lang="el-GR" dirty="0"/>
              <a:t>ϵ</a:t>
            </a:r>
            <a:r>
              <a:rPr lang="en-US" dirty="0"/>
              <a:t> = f(T))  and averaging Edep over 380 Msec.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A728E-0E45-44A8-8BC8-77C54F7F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Tier 1 Milestone Target (aka Tier 1 Target):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BCC2-E122-4377-92FE-7615D8B64F3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6D95-F124-43F1-94D7-4CFF2C8981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9890-510D-40A9-AB7F-E2389F50B4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78DED8-D47E-4FB6-A61F-0540117E4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276" y="893158"/>
            <a:ext cx="3715976" cy="2788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6C332-17D2-433D-9FA0-7CB18F45371B}"/>
              </a:ext>
            </a:extLst>
          </p:cNvPr>
          <p:cNvSpPr txBox="1"/>
          <p:nvPr/>
        </p:nvSpPr>
        <p:spPr>
          <a:xfrm>
            <a:off x="5420471" y="509610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1450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11C6A-564C-44D4-9223-4382088A89EA}"/>
              </a:ext>
            </a:extLst>
          </p:cNvPr>
          <p:cNvSpPr txBox="1"/>
          <p:nvPr/>
        </p:nvSpPr>
        <p:spPr>
          <a:xfrm>
            <a:off x="7662122" y="475041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1020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31D43-4867-4261-B515-11873550A3B1}"/>
              </a:ext>
            </a:extLst>
          </p:cNvPr>
          <p:cNvSpPr txBox="1"/>
          <p:nvPr/>
        </p:nvSpPr>
        <p:spPr>
          <a:xfrm>
            <a:off x="7260948" y="1149282"/>
            <a:ext cx="1429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Power Density from Kevin Lynch docdb 24232</a:t>
            </a:r>
          </a:p>
          <a:p>
            <a:endParaRPr lang="en-US" sz="1600" dirty="0"/>
          </a:p>
          <a:p>
            <a:r>
              <a:rPr lang="en-US" sz="1600" dirty="0"/>
              <a:t>ANSYS image from Tristan Davenne in docdb 16265</a:t>
            </a:r>
          </a:p>
        </p:txBody>
      </p:sp>
    </p:spTree>
    <p:extLst>
      <p:ext uri="{BB962C8B-B14F-4D97-AF65-F5344CB8AC3E}">
        <p14:creationId xmlns:p14="http://schemas.microsoft.com/office/powerpoint/2010/main" val="227903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CA1C02-8583-4185-A091-D8A59DD22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Emissivity Reduces with reducing temperature.</a:t>
            </a:r>
          </a:p>
          <a:p>
            <a:endParaRPr lang="en-US" sz="2400" dirty="0"/>
          </a:p>
          <a:p>
            <a:r>
              <a:rPr lang="en-US" sz="2400" dirty="0"/>
              <a:t>Assume 1% La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doped tungsten is the same.  But need to measure to confirm.</a:t>
            </a:r>
          </a:p>
          <a:p>
            <a:endParaRPr lang="en-US" sz="2400" dirty="0"/>
          </a:p>
          <a:p>
            <a:pPr lvl="1"/>
            <a:r>
              <a:rPr lang="en-US" sz="1600" dirty="0"/>
              <a:t>Emissivity Curve From RAL Report, Original Source, not known.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A86EC-0BB9-4FB3-AF0C-BD409C0F5B4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684229" y="1042988"/>
            <a:ext cx="4991817" cy="4994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Emissivity of Tungsten with Temperature: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39889-8DB5-4440-92AB-BD9205CB4253}"/>
              </a:ext>
            </a:extLst>
          </p:cNvPr>
          <p:cNvSpPr/>
          <p:nvPr/>
        </p:nvSpPr>
        <p:spPr>
          <a:xfrm>
            <a:off x="5887508" y="3540831"/>
            <a:ext cx="412931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F7D4B5-58F2-492A-86DB-C4E4B7E1C591}"/>
              </a:ext>
            </a:extLst>
          </p:cNvPr>
          <p:cNvSpPr/>
          <p:nvPr/>
        </p:nvSpPr>
        <p:spPr>
          <a:xfrm>
            <a:off x="6701883" y="3144644"/>
            <a:ext cx="245327" cy="189571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C0B3F-C204-4EDF-A86D-F3273EC8011E}"/>
              </a:ext>
            </a:extLst>
          </p:cNvPr>
          <p:cNvSpPr txBox="1"/>
          <p:nvPr/>
        </p:nvSpPr>
        <p:spPr>
          <a:xfrm>
            <a:off x="6819249" y="3139068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80B7ED-EE6D-40EB-879F-4363F549A5AA}"/>
              </a:ext>
            </a:extLst>
          </p:cNvPr>
          <p:cNvSpPr txBox="1"/>
          <p:nvPr/>
        </p:nvSpPr>
        <p:spPr>
          <a:xfrm>
            <a:off x="5222151" y="3667485"/>
            <a:ext cx="191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Current Focus</a:t>
            </a:r>
          </a:p>
        </p:txBody>
      </p:sp>
    </p:spTree>
    <p:extLst>
      <p:ext uri="{BB962C8B-B14F-4D97-AF65-F5344CB8AC3E}">
        <p14:creationId xmlns:p14="http://schemas.microsoft.com/office/powerpoint/2010/main" val="252660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Can we Improve the emissivity with a surface treatment or coating?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E26F41-0454-4E57-A08F-E450C4DA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7"/>
            <a:ext cx="4633332" cy="3216720"/>
          </a:xfrm>
        </p:spPr>
        <p:txBody>
          <a:bodyPr/>
          <a:lstStyle/>
          <a:p>
            <a:r>
              <a:rPr lang="en-US" dirty="0"/>
              <a:t>Maybe….</a:t>
            </a:r>
          </a:p>
          <a:p>
            <a:r>
              <a:rPr lang="en-US" dirty="0"/>
              <a:t>We have an SBIR with 4 or 5 companies that have submitted phase 1 proposals.</a:t>
            </a:r>
          </a:p>
          <a:p>
            <a:pPr lvl="1"/>
            <a:r>
              <a:rPr lang="en-US" dirty="0"/>
              <a:t>Phase 1 Awards are scheduled in May 2019.</a:t>
            </a:r>
          </a:p>
          <a:p>
            <a:pPr lvl="1"/>
            <a:r>
              <a:rPr lang="en-US" dirty="0"/>
              <a:t>Phase 1 is typically 9 month duration.</a:t>
            </a:r>
          </a:p>
          <a:p>
            <a:pPr lvl="1"/>
            <a:r>
              <a:rPr lang="en-US" dirty="0"/>
              <a:t>We are nearly a year away from testing a coated tungsten target.</a:t>
            </a:r>
          </a:p>
          <a:p>
            <a:r>
              <a:rPr lang="en-US" dirty="0"/>
              <a:t>Tungsten is a bit difficult to coat: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5B2E5-2C27-4D41-B09D-178B7CBC0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085" y="3286017"/>
            <a:ext cx="4228915" cy="2816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D014C2-831D-46AE-9C49-498BD592E88F}"/>
              </a:ext>
            </a:extLst>
          </p:cNvPr>
          <p:cNvSpPr txBox="1"/>
          <p:nvPr/>
        </p:nvSpPr>
        <p:spPr>
          <a:xfrm>
            <a:off x="5225703" y="934857"/>
            <a:ext cx="3607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Tungsten rod (~ 1 mm diameter) with iridium vacuum deposited on the surface (at Lab 7), after heating at RAL (see docdb 8376)</a:t>
            </a:r>
          </a:p>
        </p:txBody>
      </p:sp>
    </p:spTree>
    <p:extLst>
      <p:ext uri="{BB962C8B-B14F-4D97-AF65-F5344CB8AC3E}">
        <p14:creationId xmlns:p14="http://schemas.microsoft.com/office/powerpoint/2010/main" val="126134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So, What is left to change to reduce the temperature?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9DC44-AA6C-4E15-9639-0A838FF0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7"/>
            <a:ext cx="3935412" cy="5168182"/>
          </a:xfrm>
        </p:spPr>
        <p:txBody>
          <a:bodyPr/>
          <a:lstStyle/>
          <a:p>
            <a:r>
              <a:rPr lang="en-US" dirty="0"/>
              <a:t>The area term by adding fins to increase the area:</a:t>
            </a:r>
          </a:p>
          <a:p>
            <a:pPr lvl="1"/>
            <a:r>
              <a:rPr lang="en-US" dirty="0"/>
              <a:t>The Strawman 1</a:t>
            </a:r>
          </a:p>
          <a:p>
            <a:pPr lvl="2"/>
            <a:r>
              <a:rPr lang="en-US" dirty="0"/>
              <a:t>Peak at 1000 C</a:t>
            </a:r>
          </a:p>
          <a:p>
            <a:pPr lvl="1"/>
            <a:r>
              <a:rPr lang="en-US" dirty="0"/>
              <a:t>The Strawman 3</a:t>
            </a:r>
          </a:p>
          <a:p>
            <a:pPr lvl="2"/>
            <a:r>
              <a:rPr lang="en-US" dirty="0"/>
              <a:t>Peak at 1000 C</a:t>
            </a:r>
          </a:p>
          <a:p>
            <a:pPr lvl="1"/>
            <a:r>
              <a:rPr lang="en-US" dirty="0"/>
              <a:t>Hangman</a:t>
            </a:r>
          </a:p>
          <a:p>
            <a:pPr lvl="2"/>
            <a:r>
              <a:rPr lang="en-US" dirty="0"/>
              <a:t> Peak at 1400 C</a:t>
            </a:r>
          </a:p>
          <a:p>
            <a:pPr lvl="1"/>
            <a:r>
              <a:rPr lang="en-US" dirty="0"/>
              <a:t>Hayman</a:t>
            </a:r>
          </a:p>
          <a:p>
            <a:pPr lvl="2"/>
            <a:r>
              <a:rPr lang="en-US" dirty="0"/>
              <a:t>Peak at 1120 C</a:t>
            </a:r>
          </a:p>
          <a:p>
            <a:endParaRPr lang="en-US" dirty="0"/>
          </a:p>
          <a:p>
            <a:r>
              <a:rPr lang="en-US" dirty="0"/>
              <a:t>So we are done, Right?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299A2-6B1D-49D8-9D07-6E6D1E3B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89" y="899684"/>
            <a:ext cx="3935412" cy="1464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7A777-C597-4A8F-AFE4-7FB231D9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8" y="2222764"/>
            <a:ext cx="3935413" cy="144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46C4C-75BF-4433-A159-76BB2BBFA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91" y="3506805"/>
            <a:ext cx="3935413" cy="1281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757FF-ECF3-412B-A529-952C0E55D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992" y="4539359"/>
            <a:ext cx="3935411" cy="16718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8407D4-E704-45CD-9A3A-A3821317DA09}"/>
              </a:ext>
            </a:extLst>
          </p:cNvPr>
          <p:cNvSpPr/>
          <p:nvPr/>
        </p:nvSpPr>
        <p:spPr>
          <a:xfrm>
            <a:off x="4979988" y="936278"/>
            <a:ext cx="173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iberation Sans"/>
              </a:rPr>
              <a:t>T ~ 1000ºC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BB6CC5-C750-4A05-AE82-BBDEEECA6A44}"/>
              </a:ext>
            </a:extLst>
          </p:cNvPr>
          <p:cNvSpPr/>
          <p:nvPr/>
        </p:nvSpPr>
        <p:spPr>
          <a:xfrm>
            <a:off x="4979992" y="2217867"/>
            <a:ext cx="173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iberation Sans"/>
              </a:rPr>
              <a:t>T ~ 1000ºC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BBC14-E3FA-460A-8784-D6E40DB3F11A}"/>
              </a:ext>
            </a:extLst>
          </p:cNvPr>
          <p:cNvSpPr/>
          <p:nvPr/>
        </p:nvSpPr>
        <p:spPr>
          <a:xfrm>
            <a:off x="4979992" y="3494856"/>
            <a:ext cx="173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iberation Sans"/>
              </a:rPr>
              <a:t>T ~ 1400ºC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755B24-F42A-4E2B-ADEC-CBBA930EF593}"/>
              </a:ext>
            </a:extLst>
          </p:cNvPr>
          <p:cNvSpPr/>
          <p:nvPr/>
        </p:nvSpPr>
        <p:spPr>
          <a:xfrm>
            <a:off x="4979988" y="4545780"/>
            <a:ext cx="1714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iberation Sans"/>
              </a:rPr>
              <a:t>T ~ 1120ºC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5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CC0649-5262-4323-8534-09E8439F7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95" b="19680"/>
          <a:stretch/>
        </p:blipFill>
        <p:spPr>
          <a:xfrm>
            <a:off x="-1" y="4217670"/>
            <a:ext cx="9143999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Does It make Muons?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9DC44-AA6C-4E15-9639-0A838FF0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8"/>
            <a:ext cx="8686799" cy="2632948"/>
          </a:xfrm>
        </p:spPr>
        <p:txBody>
          <a:bodyPr/>
          <a:lstStyle/>
          <a:p>
            <a:r>
              <a:rPr lang="en-US" dirty="0"/>
              <a:t>The purpose of the target is to make Muons</a:t>
            </a:r>
          </a:p>
          <a:p>
            <a:r>
              <a:rPr lang="en-US" dirty="0"/>
              <a:t>Made by Protons interacting in the </a:t>
            </a:r>
            <a:r>
              <a:rPr lang="en-US" u="sng" dirty="0"/>
              <a:t>target</a:t>
            </a:r>
            <a:r>
              <a:rPr lang="en-US" dirty="0"/>
              <a:t>, making Pions, which then decay (in about 26 nanoseconds) into Muon and a Neutrino (99+% of the time). </a:t>
            </a:r>
          </a:p>
          <a:p>
            <a:r>
              <a:rPr lang="en-US" dirty="0"/>
              <a:t>The experiment measures the production of muons by the number of muons captured in the </a:t>
            </a:r>
            <a:r>
              <a:rPr lang="en-US" u="sng" dirty="0"/>
              <a:t>stopping target</a:t>
            </a:r>
            <a:r>
              <a:rPr lang="en-US" dirty="0"/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50F3DF-3BAF-477A-B6EE-23C7E1DFD6BF}"/>
              </a:ext>
            </a:extLst>
          </p:cNvPr>
          <p:cNvCxnSpPr>
            <a:cxnSpLocks/>
          </p:cNvCxnSpPr>
          <p:nvPr/>
        </p:nvCxnSpPr>
        <p:spPr>
          <a:xfrm flipH="1">
            <a:off x="1403288" y="4057650"/>
            <a:ext cx="951292" cy="902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03B7C8-C6BB-4D87-ABDC-683C5823B72F}"/>
              </a:ext>
            </a:extLst>
          </p:cNvPr>
          <p:cNvCxnSpPr>
            <a:cxnSpLocks/>
          </p:cNvCxnSpPr>
          <p:nvPr/>
        </p:nvCxnSpPr>
        <p:spPr>
          <a:xfrm flipH="1">
            <a:off x="5634990" y="4057650"/>
            <a:ext cx="545148" cy="1074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FEF001-23DD-4501-AE34-5551B87354E5}"/>
              </a:ext>
            </a:extLst>
          </p:cNvPr>
          <p:cNvSpPr txBox="1"/>
          <p:nvPr/>
        </p:nvSpPr>
        <p:spPr>
          <a:xfrm>
            <a:off x="1403288" y="3675995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 target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47C37-5FFF-4AFB-8293-73D0211A45AA}"/>
              </a:ext>
            </a:extLst>
          </p:cNvPr>
          <p:cNvSpPr txBox="1"/>
          <p:nvPr/>
        </p:nvSpPr>
        <p:spPr>
          <a:xfrm>
            <a:off x="5223510" y="3675994"/>
            <a:ext cx="213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Stopping Target</a:t>
            </a:r>
          </a:p>
        </p:txBody>
      </p:sp>
    </p:spTree>
    <p:extLst>
      <p:ext uri="{BB962C8B-B14F-4D97-AF65-F5344CB8AC3E}">
        <p14:creationId xmlns:p14="http://schemas.microsoft.com/office/powerpoint/2010/main" val="389035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Quantifying Muon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9DC44-AA6C-4E15-9639-0A838FF0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75854"/>
            <a:ext cx="8686799" cy="5422076"/>
          </a:xfrm>
        </p:spPr>
        <p:txBody>
          <a:bodyPr/>
          <a:lstStyle/>
          <a:p>
            <a:r>
              <a:rPr lang="en-US" dirty="0"/>
              <a:t>Bare rod 6.3 mm diameter, 160 mm long</a:t>
            </a:r>
          </a:p>
          <a:p>
            <a:pPr lvl="1"/>
            <a:r>
              <a:rPr lang="en-US" dirty="0"/>
              <a:t>About 1800 x 10</a:t>
            </a:r>
            <a:r>
              <a:rPr lang="en-US" baseline="30000" dirty="0"/>
              <a:t>-6</a:t>
            </a:r>
            <a:r>
              <a:rPr lang="en-US" dirty="0"/>
              <a:t> muons per POT</a:t>
            </a:r>
          </a:p>
          <a:p>
            <a:pPr lvl="1"/>
            <a:r>
              <a:rPr lang="en-US" dirty="0"/>
              <a:t>Very similar results for G4 Beamline and Framework models.</a:t>
            </a:r>
          </a:p>
          <a:p>
            <a:pPr lvl="1"/>
            <a:r>
              <a:rPr lang="en-US" dirty="0"/>
              <a:t>Experiment optimized rod dimensions to maximize stopped muons.</a:t>
            </a:r>
          </a:p>
          <a:p>
            <a:r>
              <a:rPr lang="en-US" dirty="0"/>
              <a:t>TDR Target (bare 6.3 mm rod with cones at both ends.</a:t>
            </a:r>
          </a:p>
          <a:p>
            <a:pPr lvl="1"/>
            <a:r>
              <a:rPr lang="en-US" dirty="0"/>
              <a:t>About 1650 x 10</a:t>
            </a:r>
            <a:r>
              <a:rPr lang="en-US" baseline="30000" dirty="0"/>
              <a:t>-6</a:t>
            </a:r>
            <a:r>
              <a:rPr lang="en-US" dirty="0"/>
              <a:t> muons per POT</a:t>
            </a:r>
          </a:p>
          <a:p>
            <a:pPr lvl="1"/>
            <a:r>
              <a:rPr lang="en-US" dirty="0"/>
              <a:t>Cone geometry supports target with non-minimum mechanical stress.</a:t>
            </a:r>
          </a:p>
          <a:p>
            <a:r>
              <a:rPr lang="en-US" dirty="0"/>
              <a:t>Tier 1 and Other Targets ?</a:t>
            </a:r>
          </a:p>
          <a:p>
            <a:pPr lvl="1"/>
            <a:r>
              <a:rPr lang="en-US" dirty="0"/>
              <a:t>Work on resolving different results for G4 Beamline and Framework models is still underway.</a:t>
            </a:r>
          </a:p>
          <a:p>
            <a:pPr lvl="1"/>
            <a:r>
              <a:rPr lang="en-US" dirty="0"/>
              <a:t>Could see a 20 to 50% reduction in stopped muons.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C8298-A980-4638-9134-7E3ECEBC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4006536"/>
            <a:ext cx="2495550" cy="9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A3F17-35D1-4EBA-A6A7-18F8C71C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83846"/>
            <a:ext cx="4743450" cy="1962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Its not just Muon Production…No out of time Protons!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9DC44-AA6C-4E15-9639-0A838FF0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74858"/>
            <a:ext cx="8686799" cy="2253430"/>
          </a:xfrm>
        </p:spPr>
        <p:txBody>
          <a:bodyPr/>
          <a:lstStyle/>
          <a:p>
            <a:r>
              <a:rPr lang="en-US" dirty="0"/>
              <a:t>For the experiment to reach its goals, they have to measure protons coming out of the accelerator in the 1.02 second gap between spills.</a:t>
            </a:r>
          </a:p>
          <a:p>
            <a:r>
              <a:rPr lang="en-US" dirty="0"/>
              <a:t>The extinction monitor “looks at” the target to do this.</a:t>
            </a:r>
          </a:p>
          <a:p>
            <a:pPr lvl="1"/>
            <a:r>
              <a:rPr lang="en-US" dirty="0"/>
              <a:t>It needs a clear line of sight to the target core to reach its sensitivity goals.  And its location is cast in concrete.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96D583-AD81-4EC5-98CC-DD929C16E996}"/>
              </a:ext>
            </a:extLst>
          </p:cNvPr>
          <p:cNvSpPr/>
          <p:nvPr/>
        </p:nvSpPr>
        <p:spPr>
          <a:xfrm>
            <a:off x="1748790" y="4842964"/>
            <a:ext cx="1120140" cy="5695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78AEE-AF33-407F-BCAC-35EC8A96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64" y="4399019"/>
            <a:ext cx="5673625" cy="18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8D5D136-F6CB-4DE4-9024-5FA5656963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556" b="215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56A7-4FA2-4E71-925A-01DD0963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Hayman 2						Hayman 1					Hangman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Approximate view of target core for the extinction monitor point of view.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C05832-AC4A-4159-860B-7E5F7393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Fins Rotated to Provide Clear sight of the Core from the Extinction Monitor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00A12-309D-411B-BA5B-CFE11544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85EE5-B864-4027-8B94-D4DFF249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8B638-6755-464B-B835-CF64B979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6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CC0C51-265C-47EC-A21F-E4D6B93AD6D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8600" y="898839"/>
            <a:ext cx="5067676" cy="5248464"/>
          </a:xfrm>
        </p:spPr>
        <p:txBody>
          <a:bodyPr/>
          <a:lstStyle/>
          <a:p>
            <a:r>
              <a:rPr lang="en-US" dirty="0"/>
              <a:t>Mu2e Target attempts to satisfy a three headed beast:</a:t>
            </a:r>
          </a:p>
          <a:p>
            <a:pPr lvl="1"/>
            <a:r>
              <a:rPr lang="en-US" dirty="0"/>
              <a:t>Survive the harsh thermal environment</a:t>
            </a:r>
          </a:p>
          <a:p>
            <a:pPr lvl="1"/>
            <a:r>
              <a:rPr lang="en-US" dirty="0"/>
              <a:t>Maximize stopped muons</a:t>
            </a:r>
          </a:p>
          <a:p>
            <a:pPr lvl="1"/>
            <a:r>
              <a:rPr lang="en-US" dirty="0"/>
              <a:t>Maximize Extinction Monitor performance.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put a face on the Problem…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1BBD20A-9AEB-40EB-AF91-5B98E63ADFE6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2"/>
          <a:stretch>
            <a:fillRect/>
          </a:stretch>
        </p:blipFill>
        <p:spPr>
          <a:xfrm>
            <a:off x="4896321" y="1845901"/>
            <a:ext cx="3777308" cy="35687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3EBC5-CAF0-4345-8F8E-E5971324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A8FA-C3E3-464E-92BC-F1F8830FA02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5F681-8A5A-4608-A376-B8BBA9DE46B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D86E-CFF4-4CDA-9E2C-3B700EEF332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A072-AE93-41A5-9076-EBDC924B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are the Target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7CE0-78A9-46CD-A7BF-446146408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GeV Protons from Delivery Ring</a:t>
            </a:r>
          </a:p>
          <a:p>
            <a:r>
              <a:rPr lang="en-US" dirty="0"/>
              <a:t>8 Slow Spill bunches to Mu2e each 43 msec long for 380 </a:t>
            </a:r>
            <a:r>
              <a:rPr lang="en-US" dirty="0" err="1"/>
              <a:t>ms.</a:t>
            </a:r>
            <a:endParaRPr lang="en-US" dirty="0"/>
          </a:p>
          <a:p>
            <a:r>
              <a:rPr lang="en-US" dirty="0"/>
              <a:t>Then, 1020 msec of no beam</a:t>
            </a:r>
          </a:p>
          <a:p>
            <a:r>
              <a:rPr lang="en-US" dirty="0"/>
              <a:t>Operate for 1 year (2 x 10</a:t>
            </a:r>
            <a:r>
              <a:rPr lang="en-US" baseline="30000" dirty="0"/>
              <a:t>7</a:t>
            </a:r>
            <a:r>
              <a:rPr lang="en-US" dirty="0"/>
              <a:t> seconds ~ 5555 </a:t>
            </a:r>
            <a:r>
              <a:rPr lang="en-US" dirty="0" err="1"/>
              <a:t>hrs</a:t>
            </a:r>
            <a:r>
              <a:rPr lang="en-US" dirty="0"/>
              <a:t> ~ 33 weeks)</a:t>
            </a:r>
          </a:p>
          <a:p>
            <a:r>
              <a:rPr lang="en-US" dirty="0"/>
              <a:t>Goal is to make pions which decay to muons, and the muons transported to and absorbed in a stopping target.</a:t>
            </a:r>
          </a:p>
          <a:p>
            <a:endParaRPr lang="en-US" dirty="0"/>
          </a:p>
          <a:p>
            <a:r>
              <a:rPr lang="en-US" dirty="0"/>
              <a:t>Effect of a target change not during a scheduled shutdown:</a:t>
            </a:r>
          </a:p>
          <a:p>
            <a:pPr lvl="1"/>
            <a:r>
              <a:rPr lang="en-US" dirty="0"/>
              <a:t>Duration ~ 4 weeks</a:t>
            </a:r>
          </a:p>
          <a:p>
            <a:pPr lvl="1"/>
            <a:r>
              <a:rPr lang="en-US" dirty="0"/>
              <a:t>Each change is a 12 % reduction in muons over the year of running.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BFF9-B19D-4969-A80D-57C0AC30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3/21/2019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35B1-EFF6-4694-BAF8-A736C10E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D4CE-5AEE-48A2-8B18-2AEB9481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80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CC0C51-265C-47EC-A21F-E4D6B93AD6D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8600" y="898839"/>
            <a:ext cx="5067676" cy="5248464"/>
          </a:xfrm>
        </p:spPr>
        <p:txBody>
          <a:bodyPr/>
          <a:lstStyle/>
          <a:p>
            <a:r>
              <a:rPr lang="en-US" dirty="0"/>
              <a:t>Mu2e Target attempts to satisfy a three headed beast:</a:t>
            </a:r>
          </a:p>
          <a:p>
            <a:pPr lvl="1"/>
            <a:r>
              <a:rPr lang="en-US" dirty="0"/>
              <a:t>Maximize stopped muons</a:t>
            </a:r>
          </a:p>
          <a:p>
            <a:pPr lvl="1"/>
            <a:r>
              <a:rPr lang="en-US" dirty="0"/>
              <a:t>Maximize Extinction Monitor performance. </a:t>
            </a:r>
          </a:p>
          <a:p>
            <a:pPr lvl="1"/>
            <a:r>
              <a:rPr lang="en-US" dirty="0"/>
              <a:t>Survive the harsh thermal environment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And these three requirements conflict with one and another.</a:t>
            </a:r>
          </a:p>
          <a:p>
            <a:pPr marL="400050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1BBD20A-9AEB-40EB-AF91-5B98E63ADFE6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2"/>
          <a:stretch>
            <a:fillRect/>
          </a:stretch>
        </p:blipFill>
        <p:spPr>
          <a:xfrm>
            <a:off x="4896321" y="1845901"/>
            <a:ext cx="3777308" cy="35687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3EBC5-CAF0-4345-8F8E-E5971324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A8FA-C3E3-464E-92BC-F1F8830FA02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5F681-8A5A-4608-A376-B8BBA9DE46B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D86E-CFF4-4CDA-9E2C-3B700EEF332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01640-F586-4BF2-99E8-D70F85456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07" b="10006"/>
          <a:stretch/>
        </p:blipFill>
        <p:spPr>
          <a:xfrm>
            <a:off x="4896321" y="1524289"/>
            <a:ext cx="1184228" cy="1390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B1118-791B-4140-9F48-BFA8C0041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59" b="14442"/>
          <a:stretch/>
        </p:blipFill>
        <p:spPr>
          <a:xfrm>
            <a:off x="6904205" y="2072326"/>
            <a:ext cx="945149" cy="1216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406D2-1461-49AC-8D8B-4C59A6C832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54" t="5546" r="10239"/>
          <a:stretch/>
        </p:blipFill>
        <p:spPr>
          <a:xfrm>
            <a:off x="5784264" y="3266969"/>
            <a:ext cx="851927" cy="12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B6F746-DDA9-47C1-BA84-5968BF1BAE4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599" y="361950"/>
            <a:ext cx="8294689" cy="5668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Back-Up Material</a:t>
            </a:r>
          </a:p>
          <a:p>
            <a:pPr lvl="1"/>
            <a:r>
              <a:rPr lang="en-US" dirty="0"/>
              <a:t>Simulation Tools Used</a:t>
            </a:r>
          </a:p>
          <a:p>
            <a:pPr lvl="1"/>
            <a:r>
              <a:rPr lang="en-US" dirty="0"/>
              <a:t>Image of Model from G4 Beamline</a:t>
            </a:r>
          </a:p>
          <a:p>
            <a:pPr lvl="1"/>
            <a:r>
              <a:rPr lang="en-US" dirty="0"/>
              <a:t>Stopped Muon Production for Various Target Diameters</a:t>
            </a:r>
          </a:p>
          <a:p>
            <a:pPr lvl="1"/>
            <a:r>
              <a:rPr lang="en-US" dirty="0"/>
              <a:t>Stopped Muon Production vs Target Length</a:t>
            </a:r>
          </a:p>
          <a:p>
            <a:pPr lvl="1"/>
            <a:r>
              <a:rPr lang="en-US" dirty="0"/>
              <a:t>Layout of the Mu2e Experiment</a:t>
            </a:r>
          </a:p>
          <a:p>
            <a:pPr lvl="1"/>
            <a:r>
              <a:rPr lang="en-US" dirty="0"/>
              <a:t>Images of Targets Modeled and Simulated (G4, ANSYS)</a:t>
            </a:r>
          </a:p>
          <a:p>
            <a:pPr lvl="1"/>
            <a:r>
              <a:rPr lang="en-US" dirty="0"/>
              <a:t>A few words about Active Cooling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31CBD-9E60-47B1-B429-EF1AB6132D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D63FCB-C847-421A-A82C-644CA8D55BDB}" type="datetime1">
              <a:rPr lang="en-US" altLang="en-US" smtClean="0"/>
              <a:pPr/>
              <a:t>3/20/2019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C9C4C-8018-4B4B-AE65-3C3896899C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29C52-054E-41F6-BFE1-09F107FE17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09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43E-B2B0-45C4-9E6F-185AE564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Some Back-Up Slides from Kevin Lynch, York College/CUNY </a:t>
            </a:r>
            <a:r>
              <a:rPr lang="en-US" dirty="0"/>
              <a:t>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8CB5F-DAE4-404D-8862-2B200D4E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Yields are calculated on the grid with G4Beamline 2.16</a:t>
            </a:r>
          </a:p>
          <a:p>
            <a:pPr lvl="1"/>
            <a:r>
              <a:rPr lang="en-US" dirty="0"/>
              <a:t>Geant4 9.6p2</a:t>
            </a:r>
          </a:p>
          <a:p>
            <a:pPr lvl="1"/>
            <a:r>
              <a:rPr lang="en-US" dirty="0"/>
              <a:t>QGSP_BERT</a:t>
            </a:r>
          </a:p>
          <a:p>
            <a:r>
              <a:rPr lang="en-US" dirty="0"/>
              <a:t>Power deposition is calculated off the grid with G4Beamline 3.04</a:t>
            </a:r>
          </a:p>
          <a:p>
            <a:pPr lvl="1"/>
            <a:r>
              <a:rPr lang="en-US" dirty="0"/>
              <a:t>Geant4 10.3</a:t>
            </a:r>
          </a:p>
          <a:p>
            <a:pPr lvl="1"/>
            <a:r>
              <a:rPr lang="en-US" dirty="0"/>
              <a:t>QGSP_BERT</a:t>
            </a:r>
          </a:p>
          <a:p>
            <a:r>
              <a:rPr lang="en-US" dirty="0"/>
              <a:t>Our beam has been held constant:</a:t>
            </a:r>
          </a:p>
          <a:p>
            <a:pPr lvl="1"/>
            <a:r>
              <a:rPr lang="en-US" dirty="0"/>
              <a:t>8 GeV KE</a:t>
            </a:r>
          </a:p>
          <a:p>
            <a:pPr lvl="1"/>
            <a:r>
              <a:rPr lang="en-US" dirty="0"/>
              <a:t>7.3 kW average power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4CFE-CCA3-44BA-B27F-7D4D77BE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61A3-8AB9-42E0-88E9-5FBCD6CB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FE05-053B-442F-B191-CECB74D5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1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43E-B2B0-45C4-9E6F-185AE564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From Kevin Lynch, York College/CUNY </a:t>
            </a:r>
            <a:r>
              <a:rPr lang="en-US" dirty="0"/>
              <a:t>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8CB5F-DAE4-404D-8862-2B200D4E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G4Beamline for yields and power deposition</a:t>
            </a:r>
          </a:p>
          <a:p>
            <a:pPr lvl="1"/>
            <a:r>
              <a:rPr lang="en-US" dirty="0"/>
              <a:t>ANSYS for thermal and stress analyses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Significantly reduced temperatures through increased surface area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Increased pion reabsorption reducing muon yields</a:t>
            </a:r>
          </a:p>
          <a:p>
            <a:pPr lvl="1"/>
            <a:r>
              <a:rPr lang="en-US" dirty="0"/>
              <a:t>Additional thermal stresses at fin/core interface</a:t>
            </a:r>
          </a:p>
          <a:p>
            <a:pPr lvl="1"/>
            <a:r>
              <a:rPr lang="en-US" dirty="0"/>
              <a:t>More complicated fabrication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4CFE-CCA3-44BA-B27F-7D4D77BE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61A3-8AB9-42E0-88E9-5FBCD6CB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FE05-053B-442F-B191-CECB74D5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6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43E-B2B0-45C4-9E6F-185AE564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From Kevin Lynch, York College/CUNY</a:t>
            </a:r>
            <a:r>
              <a:rPr lang="en-US" dirty="0"/>
              <a:t>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8CB5F-DAE4-404D-8862-2B200D4E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35066"/>
            <a:ext cx="4652010" cy="5420014"/>
          </a:xfrm>
        </p:spPr>
        <p:txBody>
          <a:bodyPr/>
          <a:lstStyle/>
          <a:p>
            <a:r>
              <a:rPr lang="en-US" dirty="0"/>
              <a:t>TDR Target</a:t>
            </a:r>
          </a:p>
          <a:p>
            <a:pPr lvl="1"/>
            <a:r>
              <a:rPr lang="en-US" dirty="0"/>
              <a:t>Bicycle wheel design</a:t>
            </a:r>
          </a:p>
          <a:p>
            <a:pPr lvl="1"/>
            <a:r>
              <a:rPr lang="en-US" dirty="0"/>
              <a:t>Refractory metal: Tungsten</a:t>
            </a:r>
          </a:p>
          <a:p>
            <a:pPr lvl="1"/>
            <a:r>
              <a:rPr lang="en-US" dirty="0"/>
              <a:t>Pencil sized cylinder:</a:t>
            </a:r>
          </a:p>
          <a:p>
            <a:pPr lvl="2"/>
            <a:r>
              <a:rPr lang="en-US" dirty="0"/>
              <a:t>3.15 mm radius</a:t>
            </a:r>
          </a:p>
          <a:p>
            <a:pPr lvl="2"/>
            <a:r>
              <a:rPr lang="en-US" dirty="0"/>
              <a:t>160 mm length</a:t>
            </a:r>
          </a:p>
          <a:p>
            <a:pPr lvl="1"/>
            <a:r>
              <a:rPr lang="en-US" dirty="0"/>
              <a:t>Conical hubs</a:t>
            </a:r>
          </a:p>
          <a:p>
            <a:pPr lvl="2"/>
            <a:r>
              <a:rPr lang="en-US" dirty="0"/>
              <a:t>~ 25 mm at 42º</a:t>
            </a:r>
          </a:p>
          <a:p>
            <a:r>
              <a:rPr lang="en-US" dirty="0"/>
              <a:t>1mm tungsten spokes</a:t>
            </a:r>
          </a:p>
          <a:p>
            <a:pPr lvl="1"/>
            <a:r>
              <a:rPr lang="en-US" dirty="0"/>
              <a:t>Ball and socket at hub</a:t>
            </a:r>
          </a:p>
          <a:p>
            <a:pPr lvl="1"/>
            <a:r>
              <a:rPr lang="en-US" dirty="0"/>
              <a:t>Sprung attachment to wheel</a:t>
            </a:r>
          </a:p>
          <a:p>
            <a:r>
              <a:rPr lang="en-US" dirty="0"/>
              <a:t>~ 700 W power absorption</a:t>
            </a:r>
          </a:p>
          <a:p>
            <a:r>
              <a:rPr lang="en-US" dirty="0"/>
              <a:t>~ 2000 K temperature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4CFE-CCA3-44BA-B27F-7D4D77BE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61A3-8AB9-42E0-88E9-5FBCD6CB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FE05-053B-442F-B191-CECB74D5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382BF-9000-4AF8-9C00-3C211FA3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99" y="935066"/>
            <a:ext cx="4136958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43E-B2B0-45C4-9E6F-185AE564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Kevin Lynch Plot of target diameter vs muons vs Beam Sigma</a:t>
            </a:r>
            <a:r>
              <a:rPr lang="en-US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4CFE-CCA3-44BA-B27F-7D4D77BE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61A3-8AB9-42E0-88E9-5FBCD6CB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FE05-053B-442F-B191-CECB74D5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BD059-A09E-491F-9B76-8466A96A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865850"/>
            <a:ext cx="7891463" cy="5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0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543E-B2B0-45C4-9E6F-185AE564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Kevin Lynch Plot of target diameter &amp; length vs muons </a:t>
            </a:r>
            <a:r>
              <a:rPr lang="en-US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4CFE-CCA3-44BA-B27F-7D4D77BE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61A3-8AB9-42E0-88E9-5FBCD6CB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FE05-053B-442F-B191-CECB74D5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4CE25-B5D0-4CF0-B9C1-526B3E8F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0" y="1146257"/>
            <a:ext cx="7046325" cy="48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8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Examples of Targets Modeled, with Edep and FEA Performed: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5FC94-8D40-48C1-9D11-54744352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439"/>
            <a:ext cx="9144000" cy="25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3648-A8DD-4FE6-8B56-1134804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Why Radiatively Cooled, and not Actively Cooled?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E79A-CAFC-4A80-8373-C6CBD873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DA2-3C0C-4C9E-B5E1-60EE900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329-FAFD-41DE-B217-019F900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A9DC44-AA6C-4E15-9639-0A838FF0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86799" cy="5168182"/>
          </a:xfrm>
        </p:spPr>
        <p:txBody>
          <a:bodyPr/>
          <a:lstStyle/>
          <a:p>
            <a:r>
              <a:rPr lang="en-US" dirty="0"/>
              <a:t>Previous MECO (a similar experiment proposed at BNL) was to use a water cooled gold target and a 50 kW, 8 GeV beam</a:t>
            </a:r>
          </a:p>
          <a:p>
            <a:r>
              <a:rPr lang="en-US" dirty="0"/>
              <a:t>FNAL Mu2e proposed 25 kW, 8 GeV beam with a water cooled target.</a:t>
            </a:r>
          </a:p>
          <a:p>
            <a:r>
              <a:rPr lang="en-US" dirty="0"/>
              <a:t>Then the cost scrubbing…</a:t>
            </a:r>
          </a:p>
          <a:p>
            <a:pPr lvl="1"/>
            <a:r>
              <a:rPr lang="en-US" dirty="0"/>
              <a:t>Baselined with a radiatively cooled target &amp; Lower beam power to reduce project cost.</a:t>
            </a:r>
          </a:p>
          <a:p>
            <a:r>
              <a:rPr lang="en-US" dirty="0"/>
              <a:t>Project does not have sufficient remaining contingency to approve a change to add an actively cooled target into the scope.</a:t>
            </a:r>
          </a:p>
          <a:p>
            <a:r>
              <a:rPr lang="en-US" dirty="0"/>
              <a:t>That doesn’t preclude some work by TSD (off project) to scope an actively cooled target being.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68881-A44C-4AF9-9E6C-71F6DC601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D63FCB-C847-421A-A82C-644CA8D55BDB}" type="datetime1">
              <a:rPr lang="en-US" altLang="en-US" smtClean="0"/>
              <a:pPr/>
              <a:t>3/19/2019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86B03-5288-4A37-9F7F-AD17F70E3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63F8-355D-42A3-A55A-BC8B3E5297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5F78AD-8AE4-4462-B787-45B481771347}"/>
              </a:ext>
            </a:extLst>
          </p:cNvPr>
          <p:cNvGrpSpPr/>
          <p:nvPr/>
        </p:nvGrpSpPr>
        <p:grpSpPr>
          <a:xfrm>
            <a:off x="292100" y="1143000"/>
            <a:ext cx="8547100" cy="4273550"/>
            <a:chOff x="292100" y="1143000"/>
            <a:chExt cx="8547100" cy="4273550"/>
          </a:xfrm>
        </p:grpSpPr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69606F7-27D5-4426-BF00-D6643BA3E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00" y="1143000"/>
              <a:ext cx="8547100" cy="4273550"/>
              <a:chOff x="292100" y="1143000"/>
              <a:chExt cx="8547100" cy="4273550"/>
            </a:xfrm>
          </p:grpSpPr>
          <p:pic>
            <p:nvPicPr>
              <p:cNvPr id="10" name="Picture 6" descr="mu2e-pic-v3.png">
                <a:extLst>
                  <a:ext uri="{FF2B5EF4-FFF2-40B4-BE49-F238E27FC236}">
                    <a16:creationId xmlns:a16="http://schemas.microsoft.com/office/drawing/2014/main" id="{042E569E-0B21-41BC-B225-307027E45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100" y="1143000"/>
                <a:ext cx="8547100" cy="427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DF0D0678-555D-48B1-804C-BFB84551A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813" y="4833484"/>
                <a:ext cx="28526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/>
                  <a:t>about 75 feet end-to-end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AF6D84-FDF0-4B34-AF11-408557D226F6}"/>
                </a:ext>
              </a:extLst>
            </p:cNvPr>
            <p:cNvCxnSpPr/>
            <p:nvPr/>
          </p:nvCxnSpPr>
          <p:spPr>
            <a:xfrm>
              <a:off x="471623" y="4682644"/>
              <a:ext cx="8215177" cy="1588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5" descr="Mu2eDetectorPhoto-wPerson.jpg">
              <a:extLst>
                <a:ext uri="{FF2B5EF4-FFF2-40B4-BE49-F238E27FC236}">
                  <a16:creationId xmlns:a16="http://schemas.microsoft.com/office/drawing/2014/main" id="{2E1CD0D8-7D58-4B1E-B73A-34D9ACB17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6147" t="61101" r="19037" b="18166"/>
            <a:stretch>
              <a:fillRect/>
            </a:stretch>
          </p:blipFill>
          <p:spPr bwMode="auto">
            <a:xfrm>
              <a:off x="8323263" y="3533775"/>
              <a:ext cx="363537" cy="645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7">
            <a:extLst>
              <a:ext uri="{FF2B5EF4-FFF2-40B4-BE49-F238E27FC236}">
                <a16:creationId xmlns:a16="http://schemas.microsoft.com/office/drawing/2014/main" id="{8D40717C-42F1-47AC-A43C-0E06A9BF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7" y="3856314"/>
            <a:ext cx="1214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Production</a:t>
            </a:r>
          </a:p>
          <a:p>
            <a:pPr algn="ctr"/>
            <a:r>
              <a:rPr lang="en-US" dirty="0"/>
              <a:t>Target</a:t>
            </a:r>
            <a:endParaRPr lang="en-US" sz="1800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99BF98A-5AD5-4395-A785-4E74DA88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695" y="3921306"/>
            <a:ext cx="10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Stopping</a:t>
            </a:r>
          </a:p>
          <a:p>
            <a:pPr algn="ctr"/>
            <a:r>
              <a:rPr lang="en-US" dirty="0"/>
              <a:t>Target</a:t>
            </a:r>
            <a:endParaRPr lang="en-US" sz="180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A868DC6-888C-45D0-99AD-0ED9F6DD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098" y="3994814"/>
            <a:ext cx="858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Tracker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6AD74D1-4EDD-4254-9A01-317C7456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745" y="3994814"/>
            <a:ext cx="12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Calorimeter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7A1FEB2-FC0B-4291-A9EC-188951D1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849" y="4149076"/>
            <a:ext cx="1243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Collimators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DB3FCE-F2E4-4260-9DEE-CEE620899105}"/>
              </a:ext>
            </a:extLst>
          </p:cNvPr>
          <p:cNvCxnSpPr/>
          <p:nvPr/>
        </p:nvCxnSpPr>
        <p:spPr>
          <a:xfrm flipH="1" flipV="1">
            <a:off x="1097280" y="3310128"/>
            <a:ext cx="369093" cy="6415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109304-5B67-4D55-A9FA-13A36EC860B3}"/>
              </a:ext>
            </a:extLst>
          </p:cNvPr>
          <p:cNvCxnSpPr/>
          <p:nvPr/>
        </p:nvCxnSpPr>
        <p:spPr>
          <a:xfrm flipH="1" flipV="1">
            <a:off x="1975104" y="3408179"/>
            <a:ext cx="780154" cy="7713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C782B-563A-4D9C-BC1E-AB8CEFF414EF}"/>
              </a:ext>
            </a:extLst>
          </p:cNvPr>
          <p:cNvCxnSpPr/>
          <p:nvPr/>
        </p:nvCxnSpPr>
        <p:spPr>
          <a:xfrm flipV="1">
            <a:off x="2933994" y="3533775"/>
            <a:ext cx="438660" cy="6695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980A3B-1CD2-4D1B-99E1-E456FE448FD4}"/>
              </a:ext>
            </a:extLst>
          </p:cNvPr>
          <p:cNvCxnSpPr/>
          <p:nvPr/>
        </p:nvCxnSpPr>
        <p:spPr>
          <a:xfrm flipV="1">
            <a:off x="3234625" y="3856314"/>
            <a:ext cx="1413575" cy="3857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C8B825-53D3-45B8-94BE-B015DEF55E61}"/>
              </a:ext>
            </a:extLst>
          </p:cNvPr>
          <p:cNvCxnSpPr/>
          <p:nvPr/>
        </p:nvCxnSpPr>
        <p:spPr>
          <a:xfrm flipH="1" flipV="1">
            <a:off x="5738695" y="3589899"/>
            <a:ext cx="369092" cy="4592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B23EBB-287C-44F7-85EF-CC6A7FEE5E02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7080901" y="3583254"/>
            <a:ext cx="184546" cy="4115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EEFB27-E612-4521-BE14-22B944490C51}"/>
              </a:ext>
            </a:extLst>
          </p:cNvPr>
          <p:cNvCxnSpPr/>
          <p:nvPr/>
        </p:nvCxnSpPr>
        <p:spPr>
          <a:xfrm flipH="1" flipV="1">
            <a:off x="7728846" y="3364383"/>
            <a:ext cx="369093" cy="6415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2EB10940-D9C9-4389-9813-14B0F1E90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23" y="1981200"/>
            <a:ext cx="1214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Production</a:t>
            </a:r>
          </a:p>
          <a:p>
            <a:pPr algn="ctr"/>
            <a:r>
              <a:rPr lang="en-US" dirty="0"/>
              <a:t>Solenoid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1C59E557-D07B-4BAB-B971-38AE4276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654" y="2304365"/>
            <a:ext cx="1082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Transport</a:t>
            </a:r>
          </a:p>
          <a:p>
            <a:pPr algn="ctr"/>
            <a:r>
              <a:rPr lang="en-US" dirty="0"/>
              <a:t>Solenoid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4490457F-C423-48B0-8328-C4E7B543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761" y="2024491"/>
            <a:ext cx="1010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Detector</a:t>
            </a:r>
          </a:p>
          <a:p>
            <a:pPr algn="ctr"/>
            <a:r>
              <a:rPr lang="en-US" dirty="0"/>
              <a:t>Solenoid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034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12CA-80E4-4FEA-B932-9FCB1476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are the Target Failure Modes: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0AEC-7684-4E3A-AE61-D68C23E8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7393"/>
          </a:xfrm>
        </p:spPr>
        <p:txBody>
          <a:bodyPr/>
          <a:lstStyle/>
          <a:p>
            <a:r>
              <a:rPr lang="en-US" dirty="0"/>
              <a:t>Melting, Tungsten melting temperature ~ 3500 K</a:t>
            </a:r>
          </a:p>
          <a:p>
            <a:r>
              <a:rPr lang="en-US" dirty="0"/>
              <a:t>But, long before it melts, it softens and low mechanical stresses result in plastic deformations.  </a:t>
            </a:r>
          </a:p>
          <a:p>
            <a:pPr lvl="1"/>
            <a:r>
              <a:rPr lang="en-US" dirty="0"/>
              <a:t>think of a stick of butter on a warm summer day.  </a:t>
            </a:r>
          </a:p>
          <a:p>
            <a:pPr lvl="1"/>
            <a:r>
              <a:rPr lang="en-US" dirty="0"/>
              <a:t>Usually called Creep which is a function of Temperature, Stress, and Time.  Strain, </a:t>
            </a:r>
            <a:r>
              <a:rPr lang="el-GR" dirty="0"/>
              <a:t>ϵ</a:t>
            </a:r>
            <a:r>
              <a:rPr lang="en-US" dirty="0"/>
              <a:t>, Described by Norton Creep Law:  </a:t>
            </a:r>
          </a:p>
          <a:p>
            <a:pPr lvl="2"/>
            <a:r>
              <a:rPr lang="en-US" dirty="0"/>
              <a:t>Stress to the 0.9 power</a:t>
            </a:r>
          </a:p>
          <a:p>
            <a:pPr lvl="2"/>
            <a:r>
              <a:rPr lang="en-US" dirty="0"/>
              <a:t>Time to the 0.3 power</a:t>
            </a:r>
          </a:p>
          <a:p>
            <a:pPr lvl="2"/>
            <a:r>
              <a:rPr lang="en-US" dirty="0"/>
              <a:t>Constant B = 0.4, Q = 122 kJ/</a:t>
            </a:r>
            <a:r>
              <a:rPr lang="en-US" dirty="0" err="1"/>
              <a:t>mol</a:t>
            </a:r>
            <a:r>
              <a:rPr lang="en-US" dirty="0"/>
              <a:t> for 1% La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/>
              <a:t> doped W.</a:t>
            </a:r>
          </a:p>
          <a:p>
            <a:pPr lvl="2"/>
            <a:r>
              <a:rPr lang="en-US" dirty="0"/>
              <a:t>Conclude:  Support target to minimize mechanical stress.</a:t>
            </a:r>
          </a:p>
          <a:p>
            <a:r>
              <a:rPr lang="en-US" dirty="0"/>
              <a:t>Thermal Stresses.  </a:t>
            </a:r>
          </a:p>
          <a:p>
            <a:pPr lvl="1"/>
            <a:r>
              <a:rPr lang="en-US" dirty="0"/>
              <a:t>Parts that heat up are constrained by those that heat up less, resulting in thermal stresses.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81DB-98BC-46D6-B79D-C5DCD3ED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DEECF-E3EE-4CB8-A76E-8D5261D9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DAC0-028D-4DDE-81B3-3CD025E3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E1E0B-2FE8-4501-A8C7-6E2D965F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31" y="3387386"/>
            <a:ext cx="2095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A766D7-E71D-469B-99CF-C1F962AF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30" y="3712756"/>
            <a:ext cx="2928516" cy="875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EE8BA-FC7C-4D10-886B-2C02BA0E7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31" y="4588516"/>
            <a:ext cx="2824077" cy="158925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6BE88E-F669-403B-A69E-FB83D2018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820031"/>
            <a:ext cx="3796990" cy="3094047"/>
          </a:xfrm>
        </p:spPr>
        <p:txBody>
          <a:bodyPr/>
          <a:lstStyle/>
          <a:p>
            <a:r>
              <a:rPr lang="en-US" dirty="0"/>
              <a:t>Oxidation driven by residual Oxygen and Water Vapor in the vacuum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Depends on the concentrations of O2 and H2O and on the temperature.  A non-affect if the temperature is sufficiently 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Oxygen Cycle: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Catalyst: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0AEC-7684-4E3A-AE61-D68C23E8CA7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12CA-80E4-4FEA-B932-9FCB1476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Target Failure Modes Continued, Oxidation: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81DB-98BC-46D6-B79D-C5DCD3ED21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DEECF-E3EE-4CB8-A76E-8D5261D91E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DAC0-028D-4DDE-81B3-3CD025E339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B5ADA-AC9B-478C-BA2B-6958A284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73" y="820031"/>
            <a:ext cx="4207027" cy="5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3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0AEC-7684-4E3A-AE61-D68C23E8CA7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12CA-80E4-4FEA-B932-9FCB1476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Target Failure Modes Continued, Oxidation: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81DB-98BC-46D6-B79D-C5DCD3ED21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DEECF-E3EE-4CB8-A76E-8D5261D91E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DAC0-028D-4DDE-81B3-3CD025E339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04C927-2413-4175-9B2C-45E869DB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814868"/>
            <a:ext cx="3027894" cy="5494492"/>
          </a:xfrm>
        </p:spPr>
        <p:txBody>
          <a:bodyPr/>
          <a:lstStyle/>
          <a:p>
            <a:r>
              <a:rPr lang="en-US" dirty="0"/>
              <a:t>The two photographs show before and after oxidation tests performed by RAL with an air leak to a vacuum.</a:t>
            </a:r>
          </a:p>
          <a:p>
            <a:endParaRPr lang="en-US" dirty="0"/>
          </a:p>
          <a:p>
            <a:r>
              <a:rPr lang="en-US" dirty="0"/>
              <a:t>Better Vacuum lowers residual Oxygen and water vapor, reducing the material loss.</a:t>
            </a:r>
          </a:p>
          <a:p>
            <a:endParaRPr lang="en-US" dirty="0"/>
          </a:p>
          <a:p>
            <a:r>
              <a:rPr lang="en-US" dirty="0"/>
              <a:t>Vacuum Calculations indicate 1x10</a:t>
            </a:r>
            <a:r>
              <a:rPr lang="en-US" baseline="30000" dirty="0"/>
              <a:t>-5</a:t>
            </a:r>
            <a:r>
              <a:rPr lang="en-US" dirty="0"/>
              <a:t> torr around target.</a:t>
            </a:r>
          </a:p>
          <a:p>
            <a:r>
              <a:rPr lang="en-US" dirty="0"/>
              <a:t>Better vacuum limited by conductance of high vacuum line.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833854-F414-40DA-868C-CC6B58F0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41" y="1043694"/>
            <a:ext cx="5564459" cy="2449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A5AB0-A64D-434E-9976-04F1B76B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41" y="3791713"/>
            <a:ext cx="5539377" cy="20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8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728E-0E45-44A8-8BC8-77C54F7F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Difficult to Quantify Failure Modes: Recrystallization &amp; Radiation Damage.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3699-940B-40A9-8798-4E4F5A40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0946"/>
            <a:ext cx="8672513" cy="5149967"/>
          </a:xfrm>
        </p:spPr>
        <p:txBody>
          <a:bodyPr/>
          <a:lstStyle/>
          <a:p>
            <a:r>
              <a:rPr lang="en-US" dirty="0"/>
              <a:t>Recrystallization:</a:t>
            </a:r>
          </a:p>
          <a:p>
            <a:pPr lvl="1"/>
            <a:r>
              <a:rPr lang="en-US" dirty="0"/>
              <a:t>Deformed grains in the material are replaced by defect free grains.</a:t>
            </a:r>
          </a:p>
          <a:p>
            <a:pPr lvl="1"/>
            <a:r>
              <a:rPr lang="en-US" dirty="0"/>
              <a:t>Usually results in loss of strength &amp; reduced hardness.</a:t>
            </a:r>
          </a:p>
          <a:p>
            <a:pPr lvl="1"/>
            <a:r>
              <a:rPr lang="en-US" dirty="0"/>
              <a:t>Ductility usually increases</a:t>
            </a:r>
          </a:p>
          <a:p>
            <a:pPr lvl="1"/>
            <a:r>
              <a:rPr lang="en-US" dirty="0"/>
              <a:t>For tungsten, starts around 1300 C, 1% La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/>
              <a:t> doped W raises this to  about 1500 C.</a:t>
            </a:r>
          </a:p>
          <a:p>
            <a:pPr lvl="1"/>
            <a:r>
              <a:rPr lang="en-US" dirty="0"/>
              <a:t>Conventional wisdom is to avoid </a:t>
            </a:r>
            <a:r>
              <a:rPr lang="en-US" dirty="0" err="1"/>
              <a:t>recrystallation</a:t>
            </a:r>
            <a:r>
              <a:rPr lang="en-US" dirty="0"/>
              <a:t> if possible. </a:t>
            </a:r>
          </a:p>
          <a:p>
            <a:r>
              <a:rPr lang="en-US" dirty="0"/>
              <a:t>Radiation Damage:</a:t>
            </a:r>
          </a:p>
          <a:p>
            <a:pPr lvl="1"/>
            <a:r>
              <a:rPr lang="en-US" dirty="0"/>
              <a:t>Very large DPA (Displacement Per Atom).</a:t>
            </a:r>
          </a:p>
          <a:p>
            <a:pPr lvl="1"/>
            <a:r>
              <a:rPr lang="en-US" dirty="0"/>
              <a:t>Production of Hydrogen and Helium within the Tungsten Material.</a:t>
            </a:r>
          </a:p>
          <a:p>
            <a:pPr lvl="1"/>
            <a:r>
              <a:rPr lang="en-US" dirty="0"/>
              <a:t>Flying blindly into this with no way to test prior to operation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BCC2-E122-4377-92FE-7615D8B6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6D95-F124-43F1-94D7-4CFF2C89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9890-510D-40A9-AB7F-E2389F50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4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728E-0E45-44A8-8BC8-77C54F7F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Solutions to the Target Failure Modes: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3699-940B-40A9-8798-4E4F5A40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0110"/>
            <a:ext cx="8672513" cy="5150803"/>
          </a:xfrm>
        </p:spPr>
        <p:txBody>
          <a:bodyPr/>
          <a:lstStyle/>
          <a:p>
            <a:r>
              <a:rPr lang="en-US" dirty="0"/>
              <a:t>Reducing the temperature of the target solves some of the problems:</a:t>
            </a:r>
          </a:p>
          <a:p>
            <a:pPr lvl="1"/>
            <a:r>
              <a:rPr lang="en-US" dirty="0"/>
              <a:t>Oxidation</a:t>
            </a:r>
          </a:p>
          <a:p>
            <a:pPr lvl="1"/>
            <a:r>
              <a:rPr lang="en-US" dirty="0"/>
              <a:t>Creep</a:t>
            </a:r>
          </a:p>
          <a:p>
            <a:pPr lvl="1"/>
            <a:r>
              <a:rPr lang="en-US" dirty="0"/>
              <a:t>Recrystallization</a:t>
            </a:r>
          </a:p>
          <a:p>
            <a:r>
              <a:rPr lang="en-US" dirty="0"/>
              <a:t>Temperature does not necessarily affect the radiation damage or the production of hydrogen and helium.</a:t>
            </a:r>
          </a:p>
          <a:p>
            <a:r>
              <a:rPr lang="en-US" dirty="0"/>
              <a:t>Thermal Stress can be reduced by separating the core elements and giving the hot part room to expand: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How to reduce the Target Temperature?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BCC2-E122-4377-92FE-7615D8B6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3/21/2019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6D95-F124-43F1-94D7-4CFF2C89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Dave Pushka | </a:t>
            </a:r>
            <a:r>
              <a:rPr lang="nb-NO"/>
              <a:t>Mu2e Target Primer for TSD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A9890-510D-40A9-AB7F-E2389F50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99F8D-DBAC-4AE7-B7B0-88BBA2D6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4444610"/>
            <a:ext cx="7406640" cy="7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0" dirty="0">
                <a:latin typeface="Helvetica" panose="020B0604020202020204" pitchFamily="34" charset="0"/>
                <a:ea typeface="Geneva" pitchFamily="121" charset="-128"/>
              </a:rPr>
              <a:t>Start with the Governing Thermal Equation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: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3/21/2019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Dave Pushka | </a:t>
            </a:r>
            <a:r>
              <a:rPr lang="nb-NO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Mu2e Target Primer for TSD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0A9C-70C3-422C-9130-BD070BB9A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2969"/>
            <a:ext cx="8672513" cy="528989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P = </a:t>
            </a:r>
            <a:r>
              <a:rPr lang="el-GR" sz="3600" dirty="0"/>
              <a:t>σ</a:t>
            </a:r>
            <a:r>
              <a:rPr lang="en-US" sz="3600" dirty="0"/>
              <a:t>*</a:t>
            </a:r>
            <a:r>
              <a:rPr lang="el-GR" sz="3600" dirty="0"/>
              <a:t>ϵ</a:t>
            </a:r>
            <a:r>
              <a:rPr lang="en-US" sz="3600" dirty="0"/>
              <a:t>*A*(T</a:t>
            </a:r>
            <a:r>
              <a:rPr lang="en-US" sz="3600" baseline="30000" dirty="0"/>
              <a:t>4-</a:t>
            </a:r>
            <a:r>
              <a:rPr lang="en-US" sz="3600" dirty="0"/>
              <a:t> T</a:t>
            </a:r>
            <a:r>
              <a:rPr lang="en-US" sz="3600" baseline="-25000" dirty="0"/>
              <a:t>b</a:t>
            </a:r>
            <a:r>
              <a:rPr lang="en-US" sz="3600" baseline="30000" dirty="0"/>
              <a:t>4 </a:t>
            </a:r>
            <a:r>
              <a:rPr lang="en-US" sz="3600" dirty="0"/>
              <a:t>)</a:t>
            </a:r>
          </a:p>
          <a:p>
            <a:r>
              <a:rPr lang="en-US" dirty="0"/>
              <a:t>P = Energy Deposition from the Protons in the Target</a:t>
            </a:r>
          </a:p>
          <a:p>
            <a:r>
              <a:rPr lang="el-GR" dirty="0"/>
              <a:t>σ</a:t>
            </a:r>
            <a:r>
              <a:rPr lang="en-US" dirty="0"/>
              <a:t> = Stefan-Boltzmann </a:t>
            </a:r>
            <a:r>
              <a:rPr lang="en-US" b="1" dirty="0"/>
              <a:t>constant </a:t>
            </a:r>
            <a:r>
              <a:rPr lang="en-US" dirty="0"/>
              <a:t>(5.67x 10</a:t>
            </a:r>
            <a:r>
              <a:rPr lang="en-US" baseline="30000" dirty="0"/>
              <a:t>-8</a:t>
            </a:r>
            <a:r>
              <a:rPr lang="en-US" dirty="0"/>
              <a:t> W/m2* K)</a:t>
            </a:r>
          </a:p>
          <a:p>
            <a:r>
              <a:rPr lang="el-GR" dirty="0"/>
              <a:t>ϵ</a:t>
            </a:r>
            <a:r>
              <a:rPr lang="en-US" dirty="0"/>
              <a:t> = emissivity  (temperature dependent)</a:t>
            </a:r>
          </a:p>
          <a:p>
            <a:r>
              <a:rPr lang="en-US" dirty="0"/>
              <a:t>A = surface area of the target</a:t>
            </a:r>
          </a:p>
          <a:p>
            <a:r>
              <a:rPr lang="en-US" dirty="0"/>
              <a:t>T</a:t>
            </a:r>
            <a:r>
              <a:rPr lang="en-US" baseline="30000" dirty="0"/>
              <a:t>4 = </a:t>
            </a:r>
            <a:r>
              <a:rPr lang="en-US" dirty="0"/>
              <a:t>temperature of the target</a:t>
            </a:r>
          </a:p>
          <a:p>
            <a:r>
              <a:rPr lang="en-US" dirty="0"/>
              <a:t>T</a:t>
            </a:r>
            <a:r>
              <a:rPr lang="en-US" baseline="-25000" dirty="0"/>
              <a:t>b</a:t>
            </a:r>
            <a:r>
              <a:rPr lang="en-US" baseline="30000" dirty="0"/>
              <a:t>4 = </a:t>
            </a:r>
            <a:r>
              <a:rPr lang="en-US" dirty="0"/>
              <a:t>temperature of the surroundings (about 305 K , 90 F)</a:t>
            </a:r>
          </a:p>
          <a:p>
            <a:endParaRPr lang="en-US" dirty="0"/>
          </a:p>
          <a:p>
            <a:r>
              <a:rPr lang="en-US" dirty="0"/>
              <a:t>Conclusion, only two parameters can be adjusted to change the target temperature with constant power input, </a:t>
            </a:r>
            <a:r>
              <a:rPr lang="el-GR" dirty="0"/>
              <a:t>ϵ</a:t>
            </a:r>
            <a:r>
              <a:rPr lang="en-US" dirty="0"/>
              <a:t> &amp; A.</a:t>
            </a:r>
          </a:p>
          <a:p>
            <a:r>
              <a:rPr lang="en-US" dirty="0"/>
              <a:t>Absorber Power (P) is between 600 and 700 Watts.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2999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8463</TotalTime>
  <Words>1932</Words>
  <Application>Microsoft Office PowerPoint</Application>
  <PresentationFormat>On-screen Show (4:3)</PresentationFormat>
  <Paragraphs>320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Geneva</vt:lpstr>
      <vt:lpstr>Helvetica</vt:lpstr>
      <vt:lpstr>Liberation Sans</vt:lpstr>
      <vt:lpstr>FNAL_TemplateMac_060514</vt:lpstr>
      <vt:lpstr>Fermilab: Footer Only</vt:lpstr>
      <vt:lpstr>Mu2e Target Primer for TSD topical meeting 3-21-2019</vt:lpstr>
      <vt:lpstr>What are the Target Requirements</vt:lpstr>
      <vt:lpstr>PowerPoint Presentation</vt:lpstr>
      <vt:lpstr>What are the Target Failure Modes:</vt:lpstr>
      <vt:lpstr>Target Failure Modes Continued, Oxidation:</vt:lpstr>
      <vt:lpstr>Target Failure Modes Continued, Oxidation:</vt:lpstr>
      <vt:lpstr>Difficult to Quantify Failure Modes: Recrystallization &amp; Radiation Damage.</vt:lpstr>
      <vt:lpstr>Solutions to the Target Failure Modes:</vt:lpstr>
      <vt:lpstr>Start with the Governing Thermal Equation:</vt:lpstr>
      <vt:lpstr>Beam Heating (the Power Input to the Target):</vt:lpstr>
      <vt:lpstr>Tier 1 Milestone Target (aka Tier 1 Target):</vt:lpstr>
      <vt:lpstr>Emissivity of Tungsten with Temperature:</vt:lpstr>
      <vt:lpstr>Can we Improve the emissivity with a surface treatment or coating?</vt:lpstr>
      <vt:lpstr>So, What is left to change to reduce the temperature?</vt:lpstr>
      <vt:lpstr>Does It make Muons?</vt:lpstr>
      <vt:lpstr>Quantifying Muon Production</vt:lpstr>
      <vt:lpstr>Its not just Muon Production…No out of time Protons!</vt:lpstr>
      <vt:lpstr>Fins Rotated to Provide Clear sight of the Core from the Extinction Monitor</vt:lpstr>
      <vt:lpstr>Conclusions:</vt:lpstr>
      <vt:lpstr>Conclusions:</vt:lpstr>
      <vt:lpstr>PowerPoint Presentation</vt:lpstr>
      <vt:lpstr>Some Back-Up Slides from Kevin Lynch, York College/CUNY :</vt:lpstr>
      <vt:lpstr>From Kevin Lynch, York College/CUNY :</vt:lpstr>
      <vt:lpstr>From Kevin Lynch, York College/CUNY:</vt:lpstr>
      <vt:lpstr>Kevin Lynch Plot of target diameter vs muons vs Beam Sigma:</vt:lpstr>
      <vt:lpstr>Kevin Lynch Plot of target diameter &amp; length vs muons :</vt:lpstr>
      <vt:lpstr>Examples of Targets Modeled, with Edep and FEA Performed:</vt:lpstr>
      <vt:lpstr>Why Radiatively Cooled, and not Actively Cooled?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David R. Pushka x8767 10239N</dc:creator>
  <cp:lastModifiedBy>David R. Pushka x8767 10239N</cp:lastModifiedBy>
  <cp:revision>57</cp:revision>
  <cp:lastPrinted>2014-01-20T19:40:21Z</cp:lastPrinted>
  <dcterms:created xsi:type="dcterms:W3CDTF">2019-03-15T19:16:41Z</dcterms:created>
  <dcterms:modified xsi:type="dcterms:W3CDTF">2019-03-21T16:19:51Z</dcterms:modified>
</cp:coreProperties>
</file>