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29"/>
  </p:notesMasterIdLst>
  <p:handoutMasterIdLst>
    <p:handoutMasterId r:id="rId30"/>
  </p:handoutMasterIdLst>
  <p:sldIdLst>
    <p:sldId id="265" r:id="rId2"/>
    <p:sldId id="303" r:id="rId3"/>
    <p:sldId id="266" r:id="rId4"/>
    <p:sldId id="272" r:id="rId5"/>
    <p:sldId id="298" r:id="rId6"/>
    <p:sldId id="299" r:id="rId7"/>
    <p:sldId id="274" r:id="rId8"/>
    <p:sldId id="295" r:id="rId9"/>
    <p:sldId id="276" r:id="rId10"/>
    <p:sldId id="277" r:id="rId11"/>
    <p:sldId id="278" r:id="rId12"/>
    <p:sldId id="280" r:id="rId13"/>
    <p:sldId id="267" r:id="rId14"/>
    <p:sldId id="297" r:id="rId15"/>
    <p:sldId id="282" r:id="rId16"/>
    <p:sldId id="283" r:id="rId17"/>
    <p:sldId id="307" r:id="rId18"/>
    <p:sldId id="284" r:id="rId19"/>
    <p:sldId id="285" r:id="rId20"/>
    <p:sldId id="286" r:id="rId21"/>
    <p:sldId id="290" r:id="rId22"/>
    <p:sldId id="291" r:id="rId23"/>
    <p:sldId id="287" r:id="rId24"/>
    <p:sldId id="289" r:id="rId25"/>
    <p:sldId id="294" r:id="rId26"/>
    <p:sldId id="293" r:id="rId27"/>
    <p:sldId id="306" r:id="rId28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6767"/>
    <a:srgbClr val="808080"/>
    <a:srgbClr val="63666A"/>
    <a:srgbClr val="5A5A5A"/>
    <a:srgbClr val="BF119A"/>
    <a:srgbClr val="66FF33"/>
    <a:srgbClr val="F47710"/>
    <a:srgbClr val="004C97"/>
    <a:srgbClr val="00B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8464" autoAdjust="0"/>
  </p:normalViewPr>
  <p:slideViewPr>
    <p:cSldViewPr snapToGrid="0" snapToObjects="1">
      <p:cViewPr varScale="1">
        <p:scale>
          <a:sx n="76" d="100"/>
          <a:sy n="76" d="100"/>
        </p:scale>
        <p:origin x="730" y="5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5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1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45" tIns="46472" rIns="92945" bIns="4647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9"/>
            <a:ext cx="5588000" cy="4177665"/>
          </a:xfrm>
          <a:prstGeom prst="rect">
            <a:avLst/>
          </a:prstGeom>
        </p:spPr>
        <p:txBody>
          <a:bodyPr vert="horz" lIns="92945" tIns="46472" rIns="92945" bIns="46472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5"/>
            <a:ext cx="3026833" cy="464185"/>
          </a:xfrm>
          <a:prstGeom prst="rect">
            <a:avLst/>
          </a:prstGeom>
        </p:spPr>
        <p:txBody>
          <a:bodyPr vert="horz" lIns="92945" tIns="46472" rIns="92945" bIns="464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6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82294-BF3E-954A-9E49-35D72A5F00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1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4646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  <p:sldLayoutId id="2147483687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368257"/>
            <a:ext cx="7684407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latin typeface="Helvetica" charset="0"/>
              </a:rPr>
              <a:t>Optics of the LBNF Primary Proton Line</a:t>
            </a:r>
            <a:br>
              <a:rPr lang="en-US" dirty="0">
                <a:latin typeface="Helvetica" charset="0"/>
              </a:rPr>
            </a:br>
            <a:r>
              <a:rPr lang="en-US" sz="2800" dirty="0">
                <a:solidFill>
                  <a:schemeClr val="tx1"/>
                </a:solidFill>
                <a:latin typeface="Lucida Calligraphy" panose="03010101010101010101" pitchFamily="66" charset="0"/>
              </a:rPr>
              <a:t>“Lucky 13”</a:t>
            </a:r>
            <a:endParaRPr lang="en-US" altLang="en-US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John A Johnstone</a:t>
            </a:r>
          </a:p>
          <a:p>
            <a:r>
              <a:rPr lang="en-US" dirty="0">
                <a:latin typeface="Helvetica" charset="0"/>
              </a:rPr>
              <a:t>TSD Monthly Meeting.</a:t>
            </a:r>
          </a:p>
          <a:p>
            <a:r>
              <a:rPr lang="en-US" dirty="0">
                <a:latin typeface="Helvetica" charset="0"/>
              </a:rPr>
              <a:t>March 21</a:t>
            </a:r>
            <a:r>
              <a:rPr lang="en-US" baseline="30000" dirty="0">
                <a:latin typeface="Helvetica" charset="0"/>
              </a:rPr>
              <a:t>st</a:t>
            </a:r>
            <a:r>
              <a:rPr lang="en-US" dirty="0">
                <a:latin typeface="Helvetica" charset="0"/>
              </a:rPr>
              <a:t>,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Envelopes &amp; Magnet Apertures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" y="1001878"/>
            <a:ext cx="3970338" cy="5293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33850" y="1346183"/>
            <a:ext cx="4854575" cy="1046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676767"/>
                </a:solidFill>
                <a:latin typeface="Helvetica" pitchFamily="34" charset="0"/>
              </a:rPr>
              <a:t>Dipole apertures, shown in </a:t>
            </a:r>
            <a:r>
              <a:rPr lang="en-US" sz="1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34" charset="0"/>
              </a:rPr>
              <a:t>blue</a:t>
            </a:r>
            <a:r>
              <a:rPr lang="en-US" sz="1600" i="1" dirty="0">
                <a:solidFill>
                  <a:srgbClr val="676767"/>
                </a:solidFill>
                <a:latin typeface="Helvetica" pitchFamily="34" charset="0"/>
              </a:rPr>
              <a:t>, include the effects</a:t>
            </a:r>
          </a:p>
          <a:p>
            <a:pPr>
              <a:defRPr/>
            </a:pPr>
            <a:r>
              <a:rPr lang="en-US" sz="1600" i="1" dirty="0">
                <a:solidFill>
                  <a:srgbClr val="676767"/>
                </a:solidFill>
                <a:latin typeface="Helvetica" pitchFamily="34" charset="0"/>
              </a:rPr>
              <a:t>           of sagitta &amp; rolls.</a:t>
            </a:r>
          </a:p>
          <a:p>
            <a:pPr>
              <a:defRPr/>
            </a:pPr>
            <a:endParaRPr lang="en-US" sz="700" i="1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>
              <a:defRPr/>
            </a:pPr>
            <a:r>
              <a:rPr lang="en-US" sz="1600" i="1" dirty="0">
                <a:solidFill>
                  <a:srgbClr val="676767"/>
                </a:solidFill>
                <a:latin typeface="Helvetica" pitchFamily="34" charset="0"/>
              </a:rPr>
              <a:t>Quadrupole apertures are </a:t>
            </a:r>
            <a:r>
              <a:rPr lang="en-US" sz="1600" b="1" i="1" dirty="0">
                <a:solidFill>
                  <a:srgbClr val="FF0000"/>
                </a:solidFill>
                <a:latin typeface="Helvetica" pitchFamily="34" charset="0"/>
              </a:rPr>
              <a:t>red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.</a:t>
            </a:r>
          </a:p>
          <a:p>
            <a:pPr>
              <a:defRPr/>
            </a:pPr>
            <a:endParaRPr lang="en-US" sz="600" dirty="0">
              <a:solidFill>
                <a:schemeClr val="bg1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3811588" y="2590800"/>
            <a:ext cx="5176837" cy="196977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676767"/>
                </a:solidFill>
                <a:latin typeface="Helvetica" pitchFamily="34" charset="0"/>
              </a:rPr>
              <a:t>The 99% envelopes (dashed) represent nominal MI beam parameters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[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</a:t>
            </a:r>
            <a:r>
              <a:rPr lang="en-US" sz="1600" baseline="-250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99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 = 30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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m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m-mr &amp;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p</a:t>
            </a:r>
            <a:r>
              <a:rPr lang="en-US" sz="1600" baseline="-25000" dirty="0">
                <a:solidFill>
                  <a:srgbClr val="676767"/>
                </a:solidFill>
                <a:latin typeface="Helvetica" pitchFamily="34" charset="0"/>
              </a:rPr>
              <a:t>99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/p = 11.e-4 ];</a:t>
            </a:r>
          </a:p>
          <a:p>
            <a:pPr algn="ctr" eaLnBrk="1" hangingPunct="1">
              <a:defRPr/>
            </a:pPr>
            <a:endParaRPr lang="en-US" sz="1100" dirty="0">
              <a:latin typeface="Helvetic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rgbClr val="676767"/>
                </a:solidFill>
                <a:latin typeface="Helvetica" pitchFamily="34" charset="0"/>
              </a:rPr>
              <a:t>The 100% envelopes (solid) correspond to the MI admittance at transition</a:t>
            </a:r>
            <a:r>
              <a:rPr lang="en-US" sz="2000" i="1" dirty="0">
                <a:solidFill>
                  <a:srgbClr val="676767"/>
                </a:solidFill>
                <a:latin typeface="Helvetica" pitchFamily="34" charset="0"/>
              </a:rPr>
              <a:t> </a:t>
            </a:r>
            <a:r>
              <a:rPr lang="en-US" sz="2000" b="1" i="1" dirty="0">
                <a:solidFill>
                  <a:srgbClr val="676767"/>
                </a:solidFill>
                <a:latin typeface="Helvetica" pitchFamily="34" charset="0"/>
              </a:rPr>
              <a:t>.</a:t>
            </a: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[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</a:t>
            </a:r>
            <a:r>
              <a:rPr lang="en-US" sz="1600" baseline="-250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100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 = 360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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m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m-</a:t>
            </a:r>
            <a:r>
              <a:rPr lang="en-US" sz="1600" dirty="0" err="1">
                <a:solidFill>
                  <a:srgbClr val="676767"/>
                </a:solidFill>
                <a:latin typeface="Helvetica" pitchFamily="34" charset="0"/>
              </a:rPr>
              <a:t>mr</a:t>
            </a:r>
            <a:r>
              <a:rPr lang="en-US" altLang="en-US" sz="2000" baseline="30000" dirty="0" err="1">
                <a:solidFill>
                  <a:srgbClr val="C00000"/>
                </a:solidFill>
                <a:latin typeface="Helvetica" panose="020B0604020202020204" pitchFamily="34" charset="0"/>
              </a:rPr>
              <a:t>Ϯ</a:t>
            </a:r>
            <a:r>
              <a:rPr lang="en-US" altLang="en-US" sz="1600" baseline="30000" dirty="0">
                <a:solidFill>
                  <a:srgbClr val="C00000"/>
                </a:solidFill>
                <a:latin typeface="Helvetica" panose="020B0604020202020204" pitchFamily="34" charset="0"/>
              </a:rPr>
              <a:t>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&amp;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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p</a:t>
            </a:r>
            <a:r>
              <a:rPr lang="en-US" sz="1600" baseline="-25000" dirty="0">
                <a:solidFill>
                  <a:srgbClr val="676767"/>
                </a:solidFill>
                <a:latin typeface="Helvetica" pitchFamily="34" charset="0"/>
              </a:rPr>
              <a:t>100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/p = 28.e-4 (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</a:t>
            </a:r>
            <a:r>
              <a:rPr lang="en-US" sz="1600" baseline="-25000" dirty="0">
                <a:solidFill>
                  <a:srgbClr val="676767"/>
                </a:solidFill>
                <a:latin typeface="Helvetica" pitchFamily="34" charset="0"/>
              </a:rPr>
              <a:t>t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 = 21.600) </a:t>
            </a:r>
            <a:r>
              <a:rPr lang="en-US" dirty="0">
                <a:solidFill>
                  <a:srgbClr val="676767"/>
                </a:solidFill>
                <a:latin typeface="Helvetica" pitchFamily="34" charset="0"/>
              </a:rPr>
              <a:t>]</a:t>
            </a:r>
            <a:endParaRPr lang="en-US" sz="1600" i="1" dirty="0">
              <a:solidFill>
                <a:srgbClr val="676767"/>
              </a:solidFill>
              <a:latin typeface="Helvetic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600" y="4753656"/>
            <a:ext cx="4943475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676767"/>
                </a:solidFill>
              </a:rPr>
              <a:t>The beamline can transport, without losses, the worst quality beam that the MI could conceivably spew forth.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52800" y="1453055"/>
            <a:ext cx="781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367197" y="2073166"/>
            <a:ext cx="7810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9"/>
          <p:cNvSpPr txBox="1">
            <a:spLocks noChangeArrowheads="1"/>
          </p:cNvSpPr>
          <p:nvPr/>
        </p:nvSpPr>
        <p:spPr bwMode="auto">
          <a:xfrm>
            <a:off x="3811588" y="5828444"/>
            <a:ext cx="2656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30000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__________________________</a:t>
            </a:r>
            <a:endParaRPr lang="en-US" altLang="en-US" sz="1200" i="1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baseline="30000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Ϯ</a:t>
            </a:r>
            <a:r>
              <a:rPr lang="en-US" altLang="en-US" sz="1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sz="1100" i="1" dirty="0">
                <a:latin typeface="Arial" panose="020B0604020202020204" pitchFamily="34" charset="0"/>
              </a:rPr>
              <a:t>360</a:t>
            </a:r>
            <a:r>
              <a:rPr lang="en-US" sz="1100" i="1" dirty="0">
                <a:latin typeface="Arial" panose="020B0604020202020204" pitchFamily="34" charset="0"/>
                <a:sym typeface="Symbol" pitchFamily="18" charset="2"/>
              </a:rPr>
              <a:t></a:t>
            </a:r>
            <a:r>
              <a:rPr lang="en-US" sz="1100" i="1" dirty="0">
                <a:latin typeface="Arial" panose="020B0604020202020204" pitchFamily="34" charset="0"/>
              </a:rPr>
              <a:t> </a:t>
            </a:r>
            <a:r>
              <a:rPr lang="en-US" sz="1100" i="1" dirty="0">
                <a:latin typeface="Arial" panose="020B0604020202020204" pitchFamily="34" charset="0"/>
                <a:sym typeface="Symbol" pitchFamily="18" charset="2"/>
              </a:rPr>
              <a:t>m</a:t>
            </a:r>
            <a:r>
              <a:rPr lang="en-US" sz="1100" i="1" dirty="0">
                <a:latin typeface="Arial" panose="020B0604020202020204" pitchFamily="34" charset="0"/>
              </a:rPr>
              <a:t>m-mr  → 10.6</a:t>
            </a:r>
            <a:r>
              <a:rPr lang="el-GR" sz="1100" i="1" dirty="0">
                <a:latin typeface="Arial" panose="020B0604020202020204" pitchFamily="34" charset="0"/>
              </a:rPr>
              <a:t>σ</a:t>
            </a:r>
            <a:r>
              <a:rPr lang="en-US" sz="1100" i="1" dirty="0">
                <a:latin typeface="Arial" panose="020B0604020202020204" pitchFamily="34" charset="0"/>
              </a:rPr>
              <a:t> for a Gaussian</a:t>
            </a:r>
            <a:endParaRPr lang="en-US" altLang="en-US" sz="11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515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Focus &amp; Spot-Size Tuning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1"/>
            <a:ext cx="5486400" cy="352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4800600"/>
            <a:ext cx="8577262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500" i="1" dirty="0">
                <a:latin typeface="Helvetica" pitchFamily="34" charset="0"/>
              </a:rPr>
              <a:t>The extremes shown correspond to: 60 GeV/c with σ* = 1.0mm; β* = 19.184m and βmax = 104m (lower), and; at 120 GeV/c with σ* = 3.20mm; β* = 393 m and βmax = 483 m (upper). Horizontal values are displayed as </a:t>
            </a:r>
            <a:r>
              <a:rPr lang="en-US" sz="1500" i="1" dirty="0">
                <a:solidFill>
                  <a:srgbClr val="0070C0"/>
                </a:solidFill>
                <a:latin typeface="Helvetica" pitchFamily="34" charset="0"/>
              </a:rPr>
              <a:t>solid </a:t>
            </a:r>
            <a:r>
              <a:rPr lang="en-US" sz="1500" i="1" dirty="0">
                <a:latin typeface="Helvetica" pitchFamily="34" charset="0"/>
              </a:rPr>
              <a:t>curves &amp; vertical values are </a:t>
            </a:r>
            <a:r>
              <a:rPr lang="en-US" sz="1500" i="1" dirty="0">
                <a:solidFill>
                  <a:srgbClr val="C00000"/>
                </a:solidFill>
                <a:latin typeface="Helvetica" pitchFamily="34" charset="0"/>
              </a:rPr>
              <a:t>dashed</a:t>
            </a:r>
            <a:r>
              <a:rPr lang="en-US" sz="1500" i="1" dirty="0">
                <a:latin typeface="Helvetica" pitchFamily="34" charset="0"/>
              </a:rPr>
              <a:t>. </a:t>
            </a:r>
          </a:p>
          <a:p>
            <a:pPr>
              <a:defRPr/>
            </a:pPr>
            <a:endParaRPr lang="en-US" sz="900" i="1" dirty="0">
              <a:latin typeface="Helvetica" pitchFamily="34" charset="0"/>
            </a:endParaRPr>
          </a:p>
          <a:p>
            <a:pPr algn="ctr">
              <a:defRPr/>
            </a:pP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[In principle the spot –size can be tuned to σ* = 4.00mm, but the </a:t>
            </a:r>
            <a:r>
              <a:rPr lang="en-US" sz="1500" i="1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3.20mm shown is 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a self-imposed maximum limit of 360</a:t>
            </a:r>
            <a:r>
              <a:rPr lang="el-GR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π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 mm-mr horizontal acceptance (10.6</a:t>
            </a:r>
            <a:r>
              <a:rPr lang="el-GR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σ</a:t>
            </a:r>
            <a:r>
              <a:rPr lang="en-US" sz="1500" i="1" dirty="0">
                <a:solidFill>
                  <a:schemeClr val="bg1">
                    <a:lumMod val="50000"/>
                  </a:schemeClr>
                </a:solidFill>
                <a:latin typeface="Helvetica" pitchFamily="34" charset="0"/>
              </a:rPr>
              <a:t>) in the final down bend].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15174" y="3060661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 GeV :</a:t>
            </a:r>
            <a:r>
              <a:rPr lang="en-US" sz="1400" i="1" dirty="0">
                <a:solidFill>
                  <a:srgbClr val="0070C0"/>
                </a:solidFill>
                <a:latin typeface="Helvetica" pitchFamily="34" charset="0"/>
              </a:rPr>
              <a:t> σ* = 1.0mm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5609" y="1371600"/>
            <a:ext cx="2010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120 GeV : </a:t>
            </a:r>
            <a:r>
              <a:rPr lang="en-US" sz="1400" i="1" dirty="0">
                <a:solidFill>
                  <a:srgbClr val="0070C0"/>
                </a:solidFill>
                <a:latin typeface="Helvetica" pitchFamily="34" charset="0"/>
              </a:rPr>
              <a:t>σ* = 3.2mm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513" y="3510350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</a:t>
            </a:r>
            <a:r>
              <a:rPr lang="en-US" sz="1600" b="1" i="1" baseline="-25000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/>
              </a:rPr>
              <a:t>y</a:t>
            </a:r>
            <a:endParaRPr lang="en-US" sz="1600" b="1" i="1" baseline="-25000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800600" y="3764265"/>
            <a:ext cx="683813" cy="16927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431361" y="1689705"/>
            <a:ext cx="554249" cy="29149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431361" y="3234402"/>
            <a:ext cx="683813" cy="169277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541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MI-10 Extraction (1) -- Extraction Element Configuration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4101353"/>
            <a:ext cx="6726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LBNF extraction Lambertsons and C-magnet straddling MI quad Q102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4557" y="5078343"/>
            <a:ext cx="7446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</a:rPr>
              <a:t>LBNF extraction elements and their configuration are clones of those found at other MI extraction points.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447800"/>
            <a:ext cx="8534400" cy="265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78000" y="2539711"/>
            <a:ext cx="958850" cy="2693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" b="1" i="1" dirty="0"/>
              <a:t>LBNF BEAM</a:t>
            </a:r>
          </a:p>
        </p:txBody>
      </p:sp>
    </p:spTree>
    <p:extLst>
      <p:ext uri="{BB962C8B-B14F-4D97-AF65-F5344CB8AC3E}">
        <p14:creationId xmlns:p14="http://schemas.microsoft.com/office/powerpoint/2010/main" val="107842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(2) -- MI-10 </a:t>
            </a:r>
            <a:r>
              <a:rPr lang="en-US" sz="2400" b="0" dirty="0"/>
              <a:t>→</a:t>
            </a:r>
            <a:r>
              <a:rPr lang="en-US" dirty="0"/>
              <a:t> LBNF Enclosure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95400"/>
            <a:ext cx="5595937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58975"/>
            <a:ext cx="1600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5245100"/>
            <a:ext cx="876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 i="1" dirty="0"/>
              <a:t>Transport from the existing MI tunnel enclosure into the new LBNF enclosure showing the carrier pipe connecting the MI-10 &amp; LBNF enclosures (left), and separation of Q203 at the u/s end from the Main Injector &amp; Recycler Rings (right).</a:t>
            </a:r>
          </a:p>
        </p:txBody>
      </p:sp>
    </p:spTree>
    <p:extLst>
      <p:ext uri="{BB962C8B-B14F-4D97-AF65-F5344CB8AC3E}">
        <p14:creationId xmlns:p14="http://schemas.microsoft.com/office/powerpoint/2010/main" val="149162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92805"/>
          </a:xfrm>
        </p:spPr>
        <p:txBody>
          <a:bodyPr/>
          <a:lstStyle/>
          <a:p>
            <a:r>
              <a:rPr lang="en-US" dirty="0"/>
              <a:t>Extraction (3) -- Closed Orbit &amp; Extracted Beam Trajectories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190025"/>
              </p:ext>
            </p:extLst>
          </p:nvPr>
        </p:nvGraphicFramePr>
        <p:xfrm>
          <a:off x="1125429" y="3801187"/>
          <a:ext cx="7007772" cy="1875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5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18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6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CLOSED ORBIT BUMP QUAD OFFSETS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(mm)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EXTRACTION ELEMENTS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QUAD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MAGNET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LENGTH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(in)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FIELD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(T)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2.464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KICKERS (6)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0.0589 / module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Q102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2.358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LAM1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0.5270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Q104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2.573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LAM2 &amp; LAM3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110.25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0.9985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93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Q106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2.154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C-MAG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0.9918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60361" y="5869293"/>
            <a:ext cx="593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 </a:t>
            </a:r>
            <a:r>
              <a:rPr lang="en-US" sz="1600" i="1" dirty="0">
                <a:solidFill>
                  <a:srgbClr val="C00000"/>
                </a:solidFill>
              </a:rPr>
              <a:t>120 GeV/c </a:t>
            </a:r>
            <a:r>
              <a:rPr lang="en-US" sz="1600" i="1" dirty="0"/>
              <a:t>parameters of the circulating &amp; extracted beam elements.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59" y="1025561"/>
            <a:ext cx="6924711" cy="27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4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(4) -- Beam-Beam Separation in Q102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1518133"/>
            <a:ext cx="5125489" cy="392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61242" y="5503076"/>
            <a:ext cx="6810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60 GeV/c </a:t>
            </a:r>
            <a:r>
              <a:rPr lang="en-US" sz="1600" i="1" dirty="0"/>
              <a:t>Circulating &amp; Extracted beam ellipses at the entrance to LAM1 and the exit from Q102. (</a:t>
            </a:r>
            <a:r>
              <a:rPr lang="en-US" sz="1600" i="1" dirty="0">
                <a:latin typeface="Helvetica" pitchFamily="34" charset="0"/>
                <a:sym typeface="Symbol" pitchFamily="18" charset="2"/>
              </a:rPr>
              <a:t></a:t>
            </a:r>
            <a:r>
              <a:rPr lang="en-US" sz="1600" i="1" baseline="-25000" dirty="0">
                <a:latin typeface="Helvetica" pitchFamily="34" charset="0"/>
                <a:sym typeface="Symbol" pitchFamily="18" charset="2"/>
              </a:rPr>
              <a:t>99</a:t>
            </a:r>
            <a:r>
              <a:rPr lang="en-US" sz="1600" i="1" dirty="0">
                <a:latin typeface="Helvetica" pitchFamily="34" charset="0"/>
              </a:rPr>
              <a:t> = 30</a:t>
            </a:r>
            <a:r>
              <a:rPr lang="en-US" sz="1600" i="1" dirty="0">
                <a:latin typeface="Helvetica" pitchFamily="34" charset="0"/>
                <a:sym typeface="Symbol" pitchFamily="18" charset="2"/>
              </a:rPr>
              <a:t></a:t>
            </a:r>
            <a:r>
              <a:rPr lang="en-US" sz="1600" i="1" dirty="0">
                <a:latin typeface="Helvetica" pitchFamily="34" charset="0"/>
              </a:rPr>
              <a:t> </a:t>
            </a:r>
            <a:r>
              <a:rPr lang="en-US" sz="1600" i="1" dirty="0">
                <a:latin typeface="Helvetica" pitchFamily="34" charset="0"/>
                <a:sym typeface="Symbol" pitchFamily="18" charset="2"/>
              </a:rPr>
              <a:t>mm-</a:t>
            </a:r>
            <a:r>
              <a:rPr lang="en-US" sz="1600" i="1" dirty="0">
                <a:latin typeface="Helvetica" pitchFamily="34" charset="0"/>
              </a:rPr>
              <a:t>mr )</a:t>
            </a:r>
            <a:endParaRPr lang="en-US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676471" y="2209800"/>
            <a:ext cx="1944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Large Aperture Quad</a:t>
            </a:r>
          </a:p>
          <a:p>
            <a:pPr algn="ctr"/>
            <a:r>
              <a:rPr lang="en-US" sz="1400" dirty="0"/>
              <a:t>5</a:t>
            </a:r>
            <a:r>
              <a:rPr lang="en-US" sz="1400" baseline="30000" dirty="0"/>
              <a:t>5</a:t>
            </a:r>
            <a:r>
              <a:rPr lang="en-US" sz="1400" dirty="0"/>
              <a:t>/</a:t>
            </a:r>
            <a:r>
              <a:rPr lang="en-US" sz="1400" baseline="-25000" dirty="0"/>
              <a:t>8</a:t>
            </a:r>
            <a:r>
              <a:rPr lang="en-US" sz="1400" dirty="0"/>
              <a:t> x 5</a:t>
            </a:r>
            <a:r>
              <a:rPr lang="en-US" sz="1400" baseline="30000" dirty="0"/>
              <a:t>5</a:t>
            </a:r>
            <a:r>
              <a:rPr lang="en-US" sz="1400" dirty="0"/>
              <a:t>/</a:t>
            </a:r>
            <a:r>
              <a:rPr lang="en-US" sz="1400" baseline="-25000" dirty="0"/>
              <a:t>8</a:t>
            </a:r>
            <a:r>
              <a:rPr lang="en-US" sz="1400" dirty="0"/>
              <a:t> Star Chamber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4025" y="1017735"/>
            <a:ext cx="771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6 Kicker modules create 40.5 mm separation at the 1</a:t>
            </a:r>
            <a:r>
              <a:rPr lang="en-US" altLang="en-US" baseline="30000" dirty="0"/>
              <a:t>st</a:t>
            </a:r>
            <a:r>
              <a:rPr lang="en-US" altLang="en-US" dirty="0"/>
              <a:t>  Lambertson entrance between circulating &amp; extracted beams.</a:t>
            </a:r>
          </a:p>
        </p:txBody>
      </p:sp>
    </p:spTree>
    <p:extLst>
      <p:ext uri="{BB962C8B-B14F-4D97-AF65-F5344CB8AC3E}">
        <p14:creationId xmlns:p14="http://schemas.microsoft.com/office/powerpoint/2010/main" val="341702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to date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1449179"/>
            <a:ext cx="8001000" cy="2762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Beam is extracted at MI-10 &amp; transported to a target above grade.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676767"/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The lattice design is comprised entirely of proven MI-style magnets.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676767"/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MI-10 extraction configuration &amp; the beamline provide for loss-free transmission of a 10.6</a:t>
            </a:r>
            <a:r>
              <a:rPr lang="el-GR" sz="2000" dirty="0">
                <a:solidFill>
                  <a:srgbClr val="676767"/>
                </a:solidFill>
              </a:rPr>
              <a:t>σ</a:t>
            </a: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 beam.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676767"/>
              </a:solidFill>
              <a:latin typeface="Helvetic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The final focus is continuously tunable from </a:t>
            </a:r>
            <a:r>
              <a:rPr lang="el-GR" sz="2000" dirty="0">
                <a:solidFill>
                  <a:srgbClr val="676767"/>
                </a:solidFill>
              </a:rPr>
              <a:t>σ</a:t>
            </a:r>
            <a:r>
              <a:rPr lang="en-US" sz="2000" dirty="0">
                <a:solidFill>
                  <a:srgbClr val="676767"/>
                </a:solidFill>
                <a:latin typeface="Helvetica" pitchFamily="34" charset="0"/>
              </a:rPr>
              <a:t>* = 1.00 → 4.00 mm over the entire momentum range 60 → 120 GeV/c</a:t>
            </a:r>
          </a:p>
        </p:txBody>
      </p:sp>
    </p:spTree>
    <p:extLst>
      <p:ext uri="{BB962C8B-B14F-4D97-AF65-F5344CB8AC3E}">
        <p14:creationId xmlns:p14="http://schemas.microsoft.com/office/powerpoint/2010/main" val="251852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25FDE-5931-4AD0-9338-D2161C7C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 years or so enforced LBNF beamline hibernation . . 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AE09B0-CC13-4C8A-A10F-4D5345076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9C13B-8838-4B0E-83B6-07A7DDADA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67380-3A8E-4D66-80C7-FC1C2DC7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0F8D7-6069-43EF-B7E4-949471AE358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586" y="2010878"/>
            <a:ext cx="8293100" cy="2914471"/>
          </a:xfrm>
        </p:spPr>
        <p:txBody>
          <a:bodyPr/>
          <a:lstStyle/>
          <a:p>
            <a:r>
              <a:rPr lang="en-US" sz="2000" dirty="0"/>
              <a:t>Lattice design is up &amp; running again – major design features are all stabilized, but small adjustments are still needed:</a:t>
            </a:r>
          </a:p>
          <a:p>
            <a:pPr lvl="1"/>
            <a:r>
              <a:rPr lang="en-US" sz="1800" dirty="0"/>
              <a:t>A few minor interferences still need to be resolved</a:t>
            </a:r>
          </a:p>
          <a:p>
            <a:pPr lvl="1"/>
            <a:r>
              <a:rPr lang="en-US" sz="1800" dirty="0"/>
              <a:t>Some additional instrumentation &amp; devices are being added</a:t>
            </a:r>
          </a:p>
          <a:p>
            <a:pPr lvl="1"/>
            <a:r>
              <a:rPr lang="en-US" sz="1800" dirty="0"/>
              <a:t>Positions of a corrector/</a:t>
            </a:r>
            <a:r>
              <a:rPr lang="en-US" sz="1800" dirty="0" err="1"/>
              <a:t>multiwire+bpm</a:t>
            </a:r>
            <a:r>
              <a:rPr lang="en-US" sz="1800" dirty="0"/>
              <a:t> package are being interchanged in the FF triplet to improve steering control.</a:t>
            </a:r>
          </a:p>
          <a:p>
            <a:pPr lvl="1"/>
            <a:r>
              <a:rPr lang="en-US" sz="1800" dirty="0"/>
              <a:t>Center of the far detector shifted by ~50m during the beamline hiatus so the line now needs to be re-aimed. </a:t>
            </a:r>
          </a:p>
          <a:p>
            <a:pPr lvl="1"/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881AC3-7762-450C-80C2-9EEDB35F7451}"/>
              </a:ext>
            </a:extLst>
          </p:cNvPr>
          <p:cNvSpPr txBox="1"/>
          <p:nvPr/>
        </p:nvSpPr>
        <p:spPr>
          <a:xfrm>
            <a:off x="3298539" y="5031292"/>
            <a:ext cx="3298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Coraggio</a:t>
            </a:r>
            <a:r>
              <a:rPr lang="en-US" sz="3600" b="1" dirty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 !</a:t>
            </a:r>
            <a:r>
              <a:rPr lang="en-US" sz="4000" b="1" dirty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Freestyle Script" pitchFamily="66" charset="0"/>
                <a:cs typeface="Helvetica" pitchFamily="-105" charset="0"/>
              </a:rPr>
              <a:t>Avanti !</a:t>
            </a:r>
            <a:endParaRPr lang="en-US" sz="4000" b="1" dirty="0">
              <a:solidFill>
                <a:srgbClr val="C00000"/>
              </a:solidFill>
              <a:latin typeface="Freestyle Script" pitchFamily="66" charset="0"/>
              <a:cs typeface="Helvetica" pitchFamily="-105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0A5FB-E890-498B-8161-218EE718FC1A}"/>
              </a:ext>
            </a:extLst>
          </p:cNvPr>
          <p:cNvSpPr txBox="1"/>
          <p:nvPr/>
        </p:nvSpPr>
        <p:spPr>
          <a:xfrm flipH="1">
            <a:off x="5313764" y="1001878"/>
            <a:ext cx="334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Lucida Calligraphy" panose="03010101010101010101" pitchFamily="66" charset="0"/>
              </a:rPr>
              <a:t>'Fight on, my men,' Sir Andrew </a:t>
            </a:r>
            <a:r>
              <a:rPr lang="en-US" sz="1200" dirty="0" err="1">
                <a:latin typeface="Lucida Calligraphy" panose="03010101010101010101" pitchFamily="66" charset="0"/>
              </a:rPr>
              <a:t>sayes</a:t>
            </a:r>
            <a:r>
              <a:rPr lang="en-US" sz="1200" dirty="0">
                <a:latin typeface="Lucida Calligraphy" panose="03010101010101010101" pitchFamily="66" charset="0"/>
              </a:rPr>
              <a:t>,</a:t>
            </a:r>
            <a:br>
              <a:rPr lang="en-US" sz="1200" dirty="0">
                <a:latin typeface="Lucida Calligraphy" panose="03010101010101010101" pitchFamily="66" charset="0"/>
              </a:rPr>
            </a:br>
            <a:r>
              <a:rPr lang="en-US" sz="1200" dirty="0">
                <a:latin typeface="Lucida Calligraphy" panose="03010101010101010101" pitchFamily="66" charset="0"/>
              </a:rPr>
              <a:t>'A little </a:t>
            </a:r>
            <a:r>
              <a:rPr lang="en-US" sz="1200" dirty="0" err="1">
                <a:latin typeface="Lucida Calligraphy" panose="03010101010101010101" pitchFamily="66" charset="0"/>
              </a:rPr>
              <a:t>Ime</a:t>
            </a:r>
            <a:r>
              <a:rPr lang="en-US" sz="1200" dirty="0">
                <a:latin typeface="Lucida Calligraphy" panose="03010101010101010101" pitchFamily="66" charset="0"/>
              </a:rPr>
              <a:t> hurt, but </a:t>
            </a:r>
            <a:r>
              <a:rPr lang="en-US" sz="1200" dirty="0" err="1">
                <a:latin typeface="Lucida Calligraphy" panose="03010101010101010101" pitchFamily="66" charset="0"/>
              </a:rPr>
              <a:t>yett</a:t>
            </a:r>
            <a:r>
              <a:rPr lang="en-US" sz="1200" dirty="0">
                <a:latin typeface="Lucida Calligraphy" panose="03010101010101010101" pitchFamily="66" charset="0"/>
              </a:rPr>
              <a:t> not </a:t>
            </a:r>
            <a:r>
              <a:rPr lang="en-US" sz="1200" dirty="0" err="1">
                <a:latin typeface="Lucida Calligraphy" panose="03010101010101010101" pitchFamily="66" charset="0"/>
              </a:rPr>
              <a:t>slaine</a:t>
            </a:r>
            <a:r>
              <a:rPr lang="en-US" sz="1200" dirty="0">
                <a:latin typeface="Lucida Calligraphy" panose="03010101010101010101" pitchFamily="66" charset="0"/>
              </a:rPr>
              <a:t>;</a:t>
            </a:r>
            <a:br>
              <a:rPr lang="en-US" sz="1200" dirty="0">
                <a:latin typeface="Lucida Calligraphy" panose="03010101010101010101" pitchFamily="66" charset="0"/>
              </a:rPr>
            </a:br>
            <a:r>
              <a:rPr lang="en-US" sz="1200" dirty="0">
                <a:latin typeface="Lucida Calligraphy" panose="03010101010101010101" pitchFamily="66" charset="0"/>
              </a:rPr>
              <a:t>Ile but lye </a:t>
            </a:r>
            <a:r>
              <a:rPr lang="en-US" sz="1200" dirty="0" err="1">
                <a:latin typeface="Lucida Calligraphy" panose="03010101010101010101" pitchFamily="66" charset="0"/>
              </a:rPr>
              <a:t>downe</a:t>
            </a:r>
            <a:r>
              <a:rPr lang="en-US" sz="1200" dirty="0">
                <a:latin typeface="Lucida Calligraphy" panose="03010101010101010101" pitchFamily="66" charset="0"/>
              </a:rPr>
              <a:t> and </a:t>
            </a:r>
            <a:r>
              <a:rPr lang="en-US" sz="1200" dirty="0" err="1">
                <a:latin typeface="Lucida Calligraphy" panose="03010101010101010101" pitchFamily="66" charset="0"/>
              </a:rPr>
              <a:t>bleede</a:t>
            </a:r>
            <a:r>
              <a:rPr lang="en-US" sz="1200" dirty="0">
                <a:latin typeface="Lucida Calligraphy" panose="03010101010101010101" pitchFamily="66" charset="0"/>
              </a:rPr>
              <a:t> a while,</a:t>
            </a:r>
            <a:br>
              <a:rPr lang="en-US" sz="1200" dirty="0">
                <a:latin typeface="Lucida Calligraphy" panose="03010101010101010101" pitchFamily="66" charset="0"/>
              </a:rPr>
            </a:br>
            <a:r>
              <a:rPr lang="en-US" sz="1200" dirty="0">
                <a:latin typeface="Lucida Calligraphy" panose="03010101010101010101" pitchFamily="66" charset="0"/>
              </a:rPr>
              <a:t>And then Ile rise and fight </a:t>
            </a:r>
            <a:r>
              <a:rPr lang="en-US" sz="1200" dirty="0" err="1">
                <a:latin typeface="Lucida Calligraphy" panose="03010101010101010101" pitchFamily="66" charset="0"/>
              </a:rPr>
              <a:t>againe</a:t>
            </a:r>
            <a:r>
              <a:rPr lang="en-US" sz="1200" dirty="0">
                <a:latin typeface="Lucida Calligraphy" panose="03010101010101010101" pitchFamily="66" charset="0"/>
              </a:rPr>
              <a:t>’.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982BAD2D-C9AC-42F5-9D40-69247A4C1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313" y="573917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l-GR" altLang="en-US" sz="3200" dirty="0">
                <a:solidFill>
                  <a:srgbClr val="C00000"/>
                </a:solidFill>
              </a:rPr>
              <a:t>Ω</a:t>
            </a:r>
            <a:endParaRPr lang="en-US" alt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13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7813" y="1807910"/>
            <a:ext cx="639200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Sensitivity to Gradient Errors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Trajectory Control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MARS Confirmation of Lossless Extraction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Magnet Parameters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Final Focus Gradients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Conflict Examples Revealed by 3D Modeling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lang="en-US" sz="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6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to Gradient Errors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7025" y="1516063"/>
            <a:ext cx="8413750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49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682625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796925" indent="-1698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200" i="1" dirty="0">
                <a:solidFill>
                  <a:srgbClr val="676767"/>
                </a:solidFill>
              </a:rPr>
              <a:t>Not An Issue!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1200" dirty="0">
              <a:solidFill>
                <a:srgbClr val="676767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200" dirty="0">
                <a:solidFill>
                  <a:srgbClr val="676767"/>
                </a:solidFill>
              </a:rPr>
              <a:t>Experience has shown the MI-style 3Q120 quadrupoles to be of very high accelerator </a:t>
            </a:r>
            <a:r>
              <a:rPr lang="en-US" altLang="en-US" sz="2200" dirty="0" err="1">
                <a:solidFill>
                  <a:srgbClr val="676767"/>
                </a:solidFill>
              </a:rPr>
              <a:t>quality</a:t>
            </a:r>
            <a:r>
              <a:rPr lang="en-US" altLang="en-US" sz="2400" i="1" baseline="30000" dirty="0" err="1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Ϯ</a:t>
            </a:r>
            <a:r>
              <a:rPr lang="en-US" altLang="en-US" sz="2400" baseline="30000" dirty="0">
                <a:solidFill>
                  <a:srgbClr val="C00000"/>
                </a:solidFill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700" dirty="0">
              <a:solidFill>
                <a:srgbClr val="676767"/>
              </a:solidFill>
            </a:endParaRPr>
          </a:p>
          <a:p>
            <a:pPr lvl="1" eaLnBrk="1" hangingPunct="1">
              <a:spcBef>
                <a:spcPct val="20000"/>
              </a:spcBef>
              <a:buFont typeface="Helvetica" pitchFamily="34" charset="0"/>
              <a:buChar char="−"/>
            </a:pPr>
            <a:r>
              <a:rPr lang="en-US" altLang="en-US" sz="2000" dirty="0">
                <a:solidFill>
                  <a:srgbClr val="676767"/>
                </a:solidFill>
                <a:sym typeface="Symbol" pitchFamily="18" charset="2"/>
              </a:rPr>
              <a:t>(G/G)  0.08% or less, which can be reduced even further for the FODO section with only rudimentary sorting</a:t>
            </a:r>
            <a:r>
              <a:rPr lang="en-US" altLang="en-US" dirty="0">
                <a:solidFill>
                  <a:srgbClr val="676767"/>
                </a:solidFill>
                <a:sym typeface="Symbol" pitchFamily="18" charset="2"/>
              </a:rPr>
              <a:t>.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800" dirty="0">
              <a:solidFill>
                <a:srgbClr val="676767"/>
              </a:solidFill>
              <a:sym typeface="Symbol" pitchFamily="18" charset="2"/>
            </a:endParaRPr>
          </a:p>
          <a:p>
            <a:pPr lvl="1" eaLnBrk="1" hangingPunct="1">
              <a:spcBef>
                <a:spcPct val="20000"/>
              </a:spcBef>
              <a:buFont typeface="Helvetica" pitchFamily="34" charset="0"/>
              <a:buChar char="−"/>
            </a:pPr>
            <a:r>
              <a:rPr lang="en-US" altLang="en-US" sz="2000" dirty="0">
                <a:solidFill>
                  <a:srgbClr val="676767"/>
                </a:solidFill>
                <a:sym typeface="Symbol" pitchFamily="18" charset="2"/>
              </a:rPr>
              <a:t>A simple thin-lens calculation predicts that even the largest error-wave generated in the 99% beam envelope [3.74mm at  = 59.6m] would be &lt; 70 microns</a:t>
            </a:r>
            <a:r>
              <a:rPr lang="en-US" altLang="en-US" dirty="0">
                <a:solidFill>
                  <a:srgbClr val="676767"/>
                </a:solidFill>
                <a:sym typeface="Symbol" pitchFamily="18" charset="2"/>
              </a:rPr>
              <a:t>.</a:t>
            </a:r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  <a:p>
            <a:pPr lvl="2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16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7025" y="5719763"/>
            <a:ext cx="576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 baseline="3000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_________________________________________________________________</a:t>
            </a:r>
            <a:endParaRPr lang="en-US" altLang="en-US" sz="1200" i="1">
              <a:ea typeface="ＭＳ Ｐゴシック" pitchFamily="34" charset="-128"/>
              <a:cs typeface="Calibri" pitchFamily="34" charset="0"/>
            </a:endParaRPr>
          </a:p>
          <a:p>
            <a:pPr eaLnBrk="1" hangingPunct="1"/>
            <a:r>
              <a:rPr lang="en-US" altLang="en-US" sz="1200" b="1" i="1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Ϯ</a:t>
            </a:r>
            <a:r>
              <a:rPr lang="en-US" altLang="en-US" sz="1200" i="1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altLang="en-US" sz="1100" i="1">
                <a:latin typeface="Helvetica" pitchFamily="34" charset="0"/>
                <a:ea typeface="ＭＳ Ｐゴシック" pitchFamily="34" charset="-128"/>
              </a:rPr>
              <a:t>Magnet Test Facility measurement data base.</a:t>
            </a:r>
          </a:p>
        </p:txBody>
      </p:sp>
    </p:spTree>
    <p:extLst>
      <p:ext uri="{BB962C8B-B14F-4D97-AF65-F5344CB8AC3E}">
        <p14:creationId xmlns:p14="http://schemas.microsoft.com/office/powerpoint/2010/main" val="3069662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A325F-78CB-4BA7-B6CA-0F16E1E5D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</a:t>
            </a:r>
            <a:r>
              <a:rPr lang="en-US" dirty="0">
                <a:latin typeface="Lucida Calligraphy" panose="03010101010101010101" pitchFamily="66" charset="0"/>
              </a:rPr>
              <a:t>“Lucky 13”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5A2C7-ED9E-4310-B03C-B4C3AF0A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2D90A-BDF9-4BC2-B176-A8B2ED96B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A5270-5962-4713-A3AE-16D093D7A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E86CD6-FCBB-49EB-A657-FD308268874B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506082" y="1238250"/>
            <a:ext cx="6195336" cy="48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0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Control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764088" y="1187450"/>
            <a:ext cx="42052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</a:rPr>
              <a:t>Misalignments (including BPM’s)</a:t>
            </a:r>
            <a:r>
              <a:rPr lang="en-US" altLang="en-US" i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Ϯ</a:t>
            </a:r>
            <a:r>
              <a:rPr lang="en-US" altLang="en-US" b="1" i="1" baseline="30000" dirty="0">
                <a:solidFill>
                  <a:srgbClr val="676767"/>
                </a:solidFill>
                <a:ea typeface="ＭＳ Ｐゴシック" pitchFamily="34" charset="-128"/>
              </a:rPr>
              <a:t> </a:t>
            </a:r>
            <a:r>
              <a:rPr lang="en-US" altLang="en-US" i="1" dirty="0">
                <a:solidFill>
                  <a:srgbClr val="676767"/>
                </a:solidFill>
                <a:ea typeface="ＭＳ Ｐゴシック" pitchFamily="34" charset="-128"/>
              </a:rPr>
              <a:t> </a:t>
            </a:r>
            <a:endParaRPr lang="en-US" altLang="en-US" b="1" baseline="30000" dirty="0">
              <a:solidFill>
                <a:srgbClr val="676767"/>
              </a:solidFill>
              <a:ea typeface="ＭＳ Ｐゴシック" pitchFamily="34" charset="-128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</a:rPr>
              <a:t> </a:t>
            </a:r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(</a:t>
            </a:r>
            <a:r>
              <a:rPr lang="en-US" altLang="en-US" dirty="0" err="1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x,y</a:t>
            </a:r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) = 0.25 mm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 (</a:t>
            </a:r>
            <a:r>
              <a:rPr lang="en-US" altLang="en-US" baseline="-25000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roll</a:t>
            </a:r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) = 0.50 mr</a:t>
            </a:r>
          </a:p>
          <a:p>
            <a:pPr eaLnBrk="1" hangingPunct="1"/>
            <a:endParaRPr lang="en-US" altLang="en-US" dirty="0">
              <a:solidFill>
                <a:srgbClr val="676767"/>
              </a:solidFill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Dipole Field Errors</a:t>
            </a:r>
            <a:r>
              <a:rPr lang="en-US" altLang="en-US" b="1" baseline="30000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>
                <a:solidFill>
                  <a:srgbClr val="676767"/>
                </a:solidFill>
                <a:ea typeface="ＭＳ Ｐゴシック" pitchFamily="34" charset="-128"/>
                <a:sym typeface="Symbol" pitchFamily="18" charset="2"/>
              </a:rPr>
              <a:t> (B/B) = 10e-4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46075" y="4495969"/>
            <a:ext cx="423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200" i="1" dirty="0">
                <a:latin typeface="Lucida Sans" pitchFamily="34" charset="0"/>
                <a:cs typeface="Times New Roman" pitchFamily="18" charset="0"/>
              </a:rPr>
              <a:t>Uncorrected/corrected trajectories with random misalignments and dipole field errors   </a:t>
            </a:r>
          </a:p>
          <a:p>
            <a:pPr algn="ctr" eaLnBrk="0" hangingPunct="0">
              <a:defRPr/>
            </a:pPr>
            <a:r>
              <a:rPr lang="en-US" sz="1200" i="1" dirty="0">
                <a:latin typeface="Lucida Sans" pitchFamily="34" charset="0"/>
                <a:cs typeface="Times New Roman" pitchFamily="18" charset="0"/>
              </a:rPr>
              <a:t>(Corrected trajectories appear as solid black) </a:t>
            </a:r>
          </a:p>
          <a:p>
            <a:pPr algn="ctr" eaLnBrk="0" hangingPunct="0">
              <a:defRPr/>
            </a:pP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</a:rPr>
              <a:t>The plot begins at the u/s end of the 1</a:t>
            </a:r>
            <a:r>
              <a:rPr lang="en-US" sz="1200" i="1" baseline="30000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</a:rPr>
              <a:t>st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</a:rPr>
              <a:t> Lambertson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Lucida Sans" pitchFamily="34" charset="0"/>
                <a:cs typeface="Times New Roman" pitchFamily="18" charset="0"/>
                <a:sym typeface="Symbol" pitchFamily="18" charset="2"/>
              </a:rPr>
              <a:t>.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Lucida Sans" pitchFamily="34" charset="0"/>
              <a:sym typeface="Symbol" pitchFamily="18" charset="2"/>
            </a:endParaRPr>
          </a:p>
          <a:p>
            <a:pPr eaLnBrk="0" hangingPunct="0">
              <a:defRPr/>
            </a:pPr>
            <a:endParaRPr lang="en-US" sz="1200" i="1" dirty="0">
              <a:solidFill>
                <a:schemeClr val="bg1">
                  <a:lumMod val="50000"/>
                </a:schemeClr>
              </a:solidFill>
              <a:latin typeface="Lucida Sans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049588"/>
            <a:ext cx="4322763" cy="251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795838" y="5791200"/>
            <a:ext cx="3860800" cy="3698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New IDS design spec is 250 </a:t>
            </a:r>
            <a:r>
              <a:rPr lang="el-GR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μ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r (RMS)</a:t>
            </a:r>
            <a:r>
              <a:rPr lang="en-US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.</a:t>
            </a:r>
            <a:endParaRPr lang="en-US" dirty="0">
              <a:solidFill>
                <a:srgbClr val="676767"/>
              </a:solidFill>
              <a:latin typeface="Helvetic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" y="1225550"/>
            <a:ext cx="4495801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98450" y="5699125"/>
            <a:ext cx="4465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baseline="30000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________________________________</a:t>
            </a:r>
            <a:endParaRPr lang="en-US" altLang="en-US" sz="1200" i="1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1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1200" i="1" dirty="0">
                <a:solidFill>
                  <a:srgbClr val="C00000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rPr>
              <a:t>Ϯ </a:t>
            </a:r>
            <a:r>
              <a:rPr lang="en-US" altLang="en-US" sz="1100" i="1" dirty="0">
                <a:solidFill>
                  <a:srgbClr val="676767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Main Injector Technical Design Handbook</a:t>
            </a:r>
            <a:r>
              <a:rPr lang="en-US" altLang="en-US" sz="1100" i="1" u="sng" dirty="0">
                <a:solidFill>
                  <a:srgbClr val="676767"/>
                </a:solidFill>
                <a:latin typeface="Helvetica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  <a:endParaRPr lang="en-US" altLang="en-US" sz="1100" i="1" u="sng" dirty="0">
              <a:solidFill>
                <a:srgbClr val="676767"/>
              </a:solidFill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69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743047"/>
          </a:xfrm>
        </p:spPr>
        <p:txBody>
          <a:bodyPr/>
          <a:lstStyle/>
          <a:p>
            <a:r>
              <a:rPr lang="en-US" dirty="0"/>
              <a:t>MARS Confirmation of Lossless Extraction (1)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7" y="1397776"/>
            <a:ext cx="7949432" cy="23473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2503" y="4041828"/>
            <a:ext cx="763417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</a:rPr>
              <a:t>The extraction region in MI-10 was modeled in MARS for tracking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</a:rPr>
              <a:t>A 4-dimensional (</a:t>
            </a:r>
            <a:r>
              <a:rPr lang="en-US" sz="2000" dirty="0" err="1">
                <a:solidFill>
                  <a:srgbClr val="676767"/>
                </a:solidFill>
              </a:rPr>
              <a:t>x,x</a:t>
            </a:r>
            <a:r>
              <a:rPr lang="en-US" sz="2000" dirty="0">
                <a:solidFill>
                  <a:srgbClr val="676767"/>
                </a:solidFill>
              </a:rPr>
              <a:t>’ ; </a:t>
            </a:r>
            <a:r>
              <a:rPr lang="en-US" sz="2000" dirty="0" err="1">
                <a:solidFill>
                  <a:srgbClr val="676767"/>
                </a:solidFill>
              </a:rPr>
              <a:t>y,y</a:t>
            </a:r>
            <a:r>
              <a:rPr lang="en-US" sz="2000" dirty="0">
                <a:solidFill>
                  <a:srgbClr val="676767"/>
                </a:solidFill>
              </a:rPr>
              <a:t>’) surface in phase space was populated with a 360</a:t>
            </a:r>
            <a:r>
              <a:rPr lang="el-GR" sz="2000" dirty="0">
                <a:solidFill>
                  <a:srgbClr val="676767"/>
                </a:solidFill>
              </a:rPr>
              <a:t>π</a:t>
            </a:r>
            <a:r>
              <a:rPr lang="en-US" sz="2000" dirty="0">
                <a:solidFill>
                  <a:srgbClr val="676767"/>
                </a:solidFill>
              </a:rPr>
              <a:t> mm-mr (100%, normalized) emittance in both planes.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67676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76767"/>
                </a:solidFill>
              </a:rPr>
              <a:t>10,000 particles were tracked through to the end of the 3</a:t>
            </a:r>
            <a:r>
              <a:rPr lang="en-US" sz="2000" baseline="30000" dirty="0">
                <a:solidFill>
                  <a:srgbClr val="676767"/>
                </a:solidFill>
              </a:rPr>
              <a:t>rd</a:t>
            </a:r>
            <a:r>
              <a:rPr lang="en-US" sz="2000" dirty="0">
                <a:solidFill>
                  <a:srgbClr val="676767"/>
                </a:solidFill>
              </a:rPr>
              <a:t> Lambertson.</a:t>
            </a:r>
          </a:p>
        </p:txBody>
      </p:sp>
    </p:spTree>
    <p:extLst>
      <p:ext uri="{BB962C8B-B14F-4D97-AF65-F5344CB8AC3E}">
        <p14:creationId xmlns:p14="http://schemas.microsoft.com/office/powerpoint/2010/main" val="118142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82757"/>
          </a:xfrm>
        </p:spPr>
        <p:txBody>
          <a:bodyPr/>
          <a:lstStyle/>
          <a:p>
            <a:r>
              <a:rPr lang="en-US" dirty="0"/>
              <a:t>MARS Confirmation of Lossless Extraction (2)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334" y="1255086"/>
            <a:ext cx="2704977" cy="44289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5982" y="4803216"/>
            <a:ext cx="49625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676767"/>
                </a:solidFill>
              </a:rPr>
              <a:t>No particles were lost on any aperture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6183" y="3469543"/>
            <a:ext cx="2159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Entrance &amp; exit of Q102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" y="1410586"/>
            <a:ext cx="4865967" cy="23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944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05" y="1001878"/>
            <a:ext cx="4003177" cy="533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41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Focus Gradients for Extremes of Spot-Size Parameters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49128"/>
              </p:ext>
            </p:extLst>
          </p:nvPr>
        </p:nvGraphicFramePr>
        <p:xfrm>
          <a:off x="1148255" y="1812475"/>
          <a:ext cx="6398172" cy="3516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8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0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9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σ = 1.00mm @ 60 GeV/c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β* = 19.184 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σ = 3.20mm @ 120 GeV/c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β* = 392.89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9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(T/m)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(T/m)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−6.97624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−12.01223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+8.40581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+17.38185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−7.64787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−14.48899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 +7.03514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+7.68385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−8.56034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−3.99561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−6.66201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−11.74485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3Q120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3.048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+10.76572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+15.68461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3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Q221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3Q60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−10.11021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−12.62987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48254" y="1812761"/>
            <a:ext cx="9843343" cy="52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8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jjohnstone\Documents\My Documents\Work\LBNE\Lucky 13\Lucky 13  Deep LAr FD\VT203 interference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38" y="1283747"/>
            <a:ext cx="4082115" cy="38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jjohnstone\Documents\My Documents\Work\LBNE\Lucky 13\Lucky 13  Deep LAr FD\VT203 interference at 203 labe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51" y="3077580"/>
            <a:ext cx="4212568" cy="31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Example #1: 		VT203</a:t>
            </a:r>
            <a:r>
              <a:rPr lang="en-US" altLang="en-US" i="1" dirty="0"/>
              <a:t> </a:t>
            </a:r>
            <a:r>
              <a:rPr lang="en-US" altLang="en-US" dirty="0"/>
              <a:t>– </a:t>
            </a:r>
            <a:r>
              <a:rPr lang="en-US" dirty="0"/>
              <a:t>MI Tunnel Wall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94233" y="1156177"/>
            <a:ext cx="49175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Problem:</a:t>
            </a:r>
          </a:p>
          <a:p>
            <a:endParaRPr lang="en-US" sz="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Trim IDS embedded in wall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Resolution:</a:t>
            </a:r>
          </a:p>
          <a:p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Interchange the d/s corrector and the u/s </a:t>
            </a:r>
            <a:r>
              <a:rPr lang="en-US" dirty="0" err="1"/>
              <a:t>multiwire</a:t>
            </a:r>
            <a:r>
              <a:rPr lang="en-US" dirty="0"/>
              <a:t> plus BPM</a:t>
            </a:r>
          </a:p>
        </p:txBody>
      </p:sp>
    </p:spTree>
    <p:extLst>
      <p:ext uri="{BB962C8B-B14F-4D97-AF65-F5344CB8AC3E}">
        <p14:creationId xmlns:p14="http://schemas.microsoft.com/office/powerpoint/2010/main" val="3707864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Example #2: 		Q204</a:t>
            </a:r>
            <a:r>
              <a:rPr lang="en-US" altLang="en-US" i="1" dirty="0"/>
              <a:t> </a:t>
            </a:r>
            <a:r>
              <a:rPr lang="en-US" altLang="en-US" dirty="0"/>
              <a:t>– LBNF Enclosure Wall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3" descr="C:\Users\jjohnstone\Documents\My Documents\Work\LBNE\Lucky 13\Lucky 13  Deep LAr FD\Q204-wall interfere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43652"/>
            <a:ext cx="3225412" cy="355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jjohnstone\Documents\My Documents\Work\LBNE\Lucky 13\Lucky 13  Deep LAr FD\Q204-wall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717" y="3978776"/>
            <a:ext cx="4894258" cy="237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32717" y="1192594"/>
            <a:ext cx="49175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Problem:</a:t>
            </a:r>
          </a:p>
          <a:p>
            <a:endParaRPr lang="en-US" sz="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Q204 u/s water manifold embedded in wall.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Resolution:</a:t>
            </a:r>
          </a:p>
          <a:p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Reverse quad installation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Roll through 90</a:t>
            </a:r>
            <a:r>
              <a:rPr lang="en-US" baseline="30000" dirty="0"/>
              <a:t>o</a:t>
            </a:r>
            <a:r>
              <a:rPr lang="en-US" dirty="0"/>
              <a:t> to get the water connections out of the aisle &amp; onto the top of the magnet.</a:t>
            </a:r>
          </a:p>
        </p:txBody>
      </p:sp>
    </p:spTree>
    <p:extLst>
      <p:ext uri="{BB962C8B-B14F-4D97-AF65-F5344CB8AC3E}">
        <p14:creationId xmlns:p14="http://schemas.microsoft.com/office/powerpoint/2010/main" val="102852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0F3F5-1DDA-46B6-8245-A32CBAB79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Example #3: 		RR Kickers -- HV201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9B096-AF0E-4B46-B6FD-FC51D37B001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76A8-2AD8-44D0-A3A1-4E4BC5B774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649E9-6967-44BF-8F34-47DD654562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663080B-B7DD-F94E-BF93-E5AF96AB217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37E2C2-76B7-4A24-A43B-96F4D2C59B79}"/>
              </a:ext>
            </a:extLst>
          </p:cNvPr>
          <p:cNvGrpSpPr/>
          <p:nvPr/>
        </p:nvGrpSpPr>
        <p:grpSpPr>
          <a:xfrm>
            <a:off x="919030" y="3775803"/>
            <a:ext cx="3274122" cy="2429984"/>
            <a:chOff x="4395571" y="1183636"/>
            <a:chExt cx="4212820" cy="36276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95B13CF-41F5-42FE-AB95-BE3470199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571" y="1183636"/>
              <a:ext cx="4174849" cy="3627637"/>
            </a:xfrm>
            <a:prstGeom prst="rect">
              <a:avLst/>
            </a:prstGeom>
          </p:spPr>
        </p:pic>
        <p:sp>
          <p:nvSpPr>
            <p:cNvPr id="14" name="Right Arrow 11">
              <a:extLst>
                <a:ext uri="{FF2B5EF4-FFF2-40B4-BE49-F238E27FC236}">
                  <a16:creationId xmlns:a16="http://schemas.microsoft.com/office/drawing/2014/main" id="{ADB3F7D9-D2E2-4020-8796-232A87019B11}"/>
                </a:ext>
              </a:extLst>
            </p:cNvPr>
            <p:cNvSpPr/>
            <p:nvPr/>
          </p:nvSpPr>
          <p:spPr bwMode="auto">
            <a:xfrm rot="18542925" flipH="1">
              <a:off x="7146879" y="1554994"/>
              <a:ext cx="1644216" cy="1278808"/>
            </a:xfrm>
            <a:prstGeom prst="rightArrow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r>
                <a:rPr lang="en-US" dirty="0">
                  <a:solidFill>
                    <a:srgbClr val="63666A"/>
                  </a:solidFill>
                </a:rPr>
                <a:t>bent load</a:t>
              </a:r>
            </a:p>
          </p:txBody>
        </p:sp>
      </p:grpSp>
      <p:pic>
        <p:nvPicPr>
          <p:cNvPr id="15" name="Picture 2" descr="C:\Users\jjohnstone\Documents\My Documents\Work\LBNE\LBNE for CD-1\Lucky 13\Lucky 13  Deep LAr FD\RR kicker interference.png">
            <a:extLst>
              <a:ext uri="{FF2B5EF4-FFF2-40B4-BE49-F238E27FC236}">
                <a16:creationId xmlns:a16="http://schemas.microsoft.com/office/drawing/2014/main" id="{78116520-B5D7-410C-AA1A-73ACB8AA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38251"/>
            <a:ext cx="4117975" cy="24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ABBF5E2-F289-47F2-B7DA-20D301A9981E}"/>
              </a:ext>
            </a:extLst>
          </p:cNvPr>
          <p:cNvSpPr txBox="1"/>
          <p:nvPr/>
        </p:nvSpPr>
        <p:spPr>
          <a:xfrm>
            <a:off x="5299776" y="1238251"/>
            <a:ext cx="319108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Problem:</a:t>
            </a:r>
          </a:p>
          <a:p>
            <a:endParaRPr lang="en-US" sz="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RR kickers embedded several inches into LBNF dipole HV201.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dirty="0"/>
              <a:t>Resolution:</a:t>
            </a:r>
          </a:p>
          <a:p>
            <a:endParaRPr lang="en-US" sz="7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Bend the RR kicker loads out of the way.</a:t>
            </a:r>
          </a:p>
        </p:txBody>
      </p:sp>
    </p:spTree>
    <p:extLst>
      <p:ext uri="{BB962C8B-B14F-4D97-AF65-F5344CB8AC3E}">
        <p14:creationId xmlns:p14="http://schemas.microsoft.com/office/powerpoint/2010/main" val="363585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454025" y="833712"/>
            <a:ext cx="8229600" cy="5451473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676767"/>
                </a:solidFill>
              </a:rPr>
              <a:t>Design Overview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Trajectory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Magnets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Optics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Lattice Functions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Beam Envelope &amp; Magnet Apertures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Final Focus &amp; Spot Size Tuning</a:t>
            </a:r>
          </a:p>
          <a:p>
            <a:pPr lvl="2"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MI-10 Extraction</a:t>
            </a:r>
          </a:p>
          <a:p>
            <a:pPr lvl="2" eaLnBrk="1" hangingPunct="1">
              <a:spcBef>
                <a:spcPct val="0"/>
              </a:spcBef>
              <a:defRPr/>
            </a:pPr>
            <a:endParaRPr lang="en-US" sz="100" dirty="0">
              <a:solidFill>
                <a:srgbClr val="676767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Summary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rgbClr val="676767"/>
                </a:solidFill>
              </a:rPr>
              <a:t>Moving Forward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9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sz="1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Other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Sensitivity to Gradient Errors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Trajectory Control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MARS Confirmation of Lossless Extraction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Magnet Parameters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Final Focus Gradients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Conflict Examples Revealed by 3D Modeling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(1)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066800"/>
            <a:ext cx="8413531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676767"/>
                </a:solidFill>
              </a:rPr>
              <a:t>Beam is extracted vertically from MI-10 </a:t>
            </a:r>
            <a:r>
              <a:rPr lang="en-US" sz="2200" i="1" dirty="0">
                <a:solidFill>
                  <a:srgbClr val="676767"/>
                </a:solidFill>
              </a:rPr>
              <a:t>via</a:t>
            </a:r>
            <a:r>
              <a:rPr lang="en-US" sz="2200" dirty="0">
                <a:solidFill>
                  <a:srgbClr val="676767"/>
                </a:solidFill>
              </a:rPr>
              <a:t> 6 horizontal kicker modules d/s of MI quad Q100, and 3 Lambertsons plus a C-magnet straddling MI Q102.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676767"/>
                </a:solidFill>
              </a:rPr>
              <a:t>A rolled dipole steers the beam through the enclosure wall, while bisecting the MI &amp; Recycler magnet elevations.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200" dirty="0">
              <a:solidFill>
                <a:srgbClr val="676767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600" dirty="0">
              <a:solidFill>
                <a:srgbClr val="676767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980030"/>
            <a:ext cx="7342081" cy="329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 rot="294856">
            <a:off x="6315534" y="5540775"/>
            <a:ext cx="2095452" cy="49398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Trajectory (2)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066800"/>
            <a:ext cx="8413531" cy="47974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endParaRPr lang="en-US" sz="600" dirty="0">
              <a:solidFill>
                <a:srgbClr val="676767"/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rgbClr val="676767"/>
                </a:solidFill>
              </a:rPr>
              <a:t>In the LBNF tunnel 12 rolled dipoles (grouped as 3 sets of 4) bend the beam 7.2</a:t>
            </a:r>
            <a:r>
              <a:rPr lang="en-US" sz="2200" baseline="30000" dirty="0">
                <a:solidFill>
                  <a:srgbClr val="676767"/>
                </a:solidFill>
              </a:rPr>
              <a:t>o </a:t>
            </a:r>
            <a:r>
              <a:rPr lang="en-US" sz="2200" dirty="0">
                <a:solidFill>
                  <a:srgbClr val="676767"/>
                </a:solidFill>
              </a:rPr>
              <a:t>horizontally to align with SURF in South Dakota, and upwards by 143 </a:t>
            </a:r>
            <a:r>
              <a:rPr lang="en-US" sz="2200" dirty="0" err="1">
                <a:solidFill>
                  <a:srgbClr val="676767"/>
                </a:solidFill>
              </a:rPr>
              <a:t>mr.</a:t>
            </a:r>
            <a:r>
              <a:rPr lang="en-US" sz="2200" dirty="0">
                <a:solidFill>
                  <a:srgbClr val="676767"/>
                </a:solidFill>
              </a:rPr>
              <a:t> </a:t>
            </a:r>
            <a:endParaRPr lang="en-US" sz="600" dirty="0">
              <a:solidFill>
                <a:srgbClr val="676767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3" y="2630552"/>
            <a:ext cx="7342081" cy="329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 rot="1542518">
            <a:off x="3111873" y="4344631"/>
            <a:ext cx="2983754" cy="72850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432610"/>
            <a:ext cx="8293100" cy="569268"/>
          </a:xfrm>
        </p:spPr>
        <p:txBody>
          <a:bodyPr/>
          <a:lstStyle/>
          <a:p>
            <a:r>
              <a:rPr lang="en-US" dirty="0"/>
              <a:t>Trajectory (3)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891144"/>
            <a:ext cx="8413531" cy="7514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76767"/>
                </a:solidFill>
              </a:rPr>
              <a:t>A second series of vertical dipoles bend the beam down through 244 mr to complete vertical alignment to SURF, with </a:t>
            </a:r>
            <a:r>
              <a:rPr lang="el-GR" sz="2000" dirty="0">
                <a:solidFill>
                  <a:srgbClr val="676767"/>
                </a:solidFill>
              </a:rPr>
              <a:t>φ</a:t>
            </a:r>
            <a:r>
              <a:rPr lang="en-US" sz="2000" dirty="0">
                <a:solidFill>
                  <a:srgbClr val="676767"/>
                </a:solidFill>
              </a:rPr>
              <a:t> = -101 </a:t>
            </a:r>
            <a:r>
              <a:rPr lang="en-US" sz="2000" dirty="0" err="1">
                <a:solidFill>
                  <a:srgbClr val="676767"/>
                </a:solidFill>
              </a:rPr>
              <a:t>mr.</a:t>
            </a:r>
            <a:r>
              <a:rPr lang="en-US" sz="2000" dirty="0">
                <a:solidFill>
                  <a:srgbClr val="676767"/>
                </a:solidFill>
              </a:rPr>
              <a:t>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600" dirty="0">
              <a:solidFill>
                <a:srgbClr val="676767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5327037"/>
            <a:ext cx="8413531" cy="116139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76767"/>
                </a:solidFill>
              </a:rPr>
              <a:t>Target elevation is fixed at 750 </a:t>
            </a:r>
            <a:r>
              <a:rPr lang="en-US" sz="2000" dirty="0" err="1">
                <a:solidFill>
                  <a:srgbClr val="676767"/>
                </a:solidFill>
              </a:rPr>
              <a:t>ft</a:t>
            </a:r>
            <a:r>
              <a:rPr lang="en-US" sz="2000" dirty="0">
                <a:solidFill>
                  <a:srgbClr val="676767"/>
                </a:solidFill>
              </a:rPr>
              <a:t> (~10 </a:t>
            </a:r>
            <a:r>
              <a:rPr lang="en-US" sz="2000" dirty="0" err="1">
                <a:solidFill>
                  <a:srgbClr val="676767"/>
                </a:solidFill>
              </a:rPr>
              <a:t>ft</a:t>
            </a:r>
            <a:r>
              <a:rPr lang="en-US" sz="2000" dirty="0">
                <a:solidFill>
                  <a:srgbClr val="676767"/>
                </a:solidFill>
              </a:rPr>
              <a:t> above grade) &amp; maximum BLC elevation is 770 </a:t>
            </a:r>
            <a:r>
              <a:rPr lang="en-US" sz="2000" dirty="0" err="1">
                <a:solidFill>
                  <a:srgbClr val="676767"/>
                </a:solidFill>
              </a:rPr>
              <a:t>ft</a:t>
            </a:r>
            <a:r>
              <a:rPr lang="en-US" sz="2000" dirty="0">
                <a:solidFill>
                  <a:srgbClr val="676767"/>
                </a:solidFill>
              </a:rPr>
              <a:t> (~3 stories above grade).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676767"/>
                </a:solidFill>
              </a:rPr>
              <a:t>Distance from MCZERO (Target) to center of FD =  </a:t>
            </a:r>
            <a:r>
              <a:rPr lang="en-US" sz="1800" dirty="0">
                <a:solidFill>
                  <a:srgbClr val="676767"/>
                </a:solidFill>
                <a:cs typeface="Arial" charset="0"/>
              </a:rPr>
              <a:t>1286873.76 m</a:t>
            </a:r>
            <a:r>
              <a:rPr lang="en-US" sz="2000" dirty="0">
                <a:solidFill>
                  <a:srgbClr val="676767"/>
                </a:solidFill>
              </a:rPr>
              <a:t> ±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24" y="2101168"/>
            <a:ext cx="6940062" cy="311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320" y="1642634"/>
            <a:ext cx="587336" cy="43975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769908">
            <a:off x="1036514" y="2186427"/>
            <a:ext cx="2095452" cy="7812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3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Complement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4025" y="1066800"/>
            <a:ext cx="8196263" cy="5273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76767"/>
                </a:solidFill>
                <a:latin typeface="Helvetica" pitchFamily="34" charset="0"/>
              </a:rPr>
              <a:t>All major magnets are well-understood, proven designs</a:t>
            </a:r>
            <a:endParaRPr lang="en-US" baseline="30000" dirty="0">
              <a:solidFill>
                <a:srgbClr val="676767"/>
              </a:solidFill>
              <a:latin typeface="Helvetic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700" baseline="30000" dirty="0">
              <a:solidFill>
                <a:srgbClr val="676767"/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In the main body of the line all dipoles are Main Injector-style IDA (6m) &amp; IDD (4m) magnets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endParaRPr lang="en-US" sz="100" dirty="0">
              <a:solidFill>
                <a:srgbClr val="676767"/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Quadrupoles are all of the MI-style 3Q120 (3.048 m) or the shorter 3Q60 version (1.524m)</a:t>
            </a: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b="1" dirty="0">
                <a:solidFill>
                  <a:srgbClr val="676767"/>
                </a:solidFill>
                <a:latin typeface="Helvetica" pitchFamily="34" charset="0"/>
              </a:rPr>
              <a:t>New IDS trims have 3” pole tip gap &amp; </a:t>
            </a:r>
            <a:r>
              <a:rPr lang="en-US" sz="1600" b="1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design spec of 250 </a:t>
            </a:r>
            <a:r>
              <a:rPr lang="el-GR" sz="1600" b="1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μ</a:t>
            </a:r>
            <a:r>
              <a:rPr lang="en-US" sz="1600" b="1" dirty="0">
                <a:solidFill>
                  <a:srgbClr val="676767"/>
                </a:solidFill>
                <a:latin typeface="Helvetica" pitchFamily="34" charset="0"/>
                <a:sym typeface="Symbol" pitchFamily="18" charset="2"/>
              </a:rPr>
              <a:t>r (RMS).</a:t>
            </a:r>
            <a:endParaRPr lang="en-US" sz="1600" b="1" dirty="0">
              <a:solidFill>
                <a:srgbClr val="676767"/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1600" dirty="0">
              <a:solidFill>
                <a:srgbClr val="676767"/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20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endParaRPr lang="en-US" sz="500" dirty="0">
              <a:solidFill>
                <a:schemeClr val="accent5">
                  <a:lumMod val="75000"/>
                </a:schemeClr>
              </a:solidFill>
              <a:latin typeface="Helvetica" pitchFamily="34" charset="0"/>
            </a:endParaRP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IDA sagitta  = 11.7 → 18.6 mm	</a:t>
            </a:r>
            <a:r>
              <a:rPr lang="en-US" sz="1600" b="1" i="1" dirty="0">
                <a:solidFill>
                  <a:srgbClr val="676767"/>
                </a:solidFill>
                <a:latin typeface="Albertus MT Lt" pitchFamily="18" charset="0"/>
              </a:rPr>
              <a:t>c.f.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 16 mm design nominal</a:t>
            </a:r>
          </a:p>
          <a:p>
            <a:pPr marL="800100" lvl="1" indent="-342900">
              <a:buFont typeface="Helvetica" pitchFamily="34" charset="0"/>
              <a:buChar char="−"/>
              <a:defRPr/>
            </a:pP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IDD sagitta  =  5.2 →   8.3 mm	</a:t>
            </a:r>
            <a:r>
              <a:rPr lang="en-US" sz="1600" b="1" i="1" dirty="0">
                <a:solidFill>
                  <a:srgbClr val="676767"/>
                </a:solidFill>
                <a:latin typeface="Albertus MT Lt" pitchFamily="18" charset="0"/>
              </a:rPr>
              <a:t>c.f.</a:t>
            </a:r>
            <a:r>
              <a:rPr lang="en-US" sz="1600" b="1" dirty="0">
                <a:solidFill>
                  <a:srgbClr val="676767"/>
                </a:solidFill>
                <a:latin typeface="Helvetica" pitchFamily="34" charset="0"/>
              </a:rPr>
              <a:t>   </a:t>
            </a:r>
            <a:r>
              <a:rPr lang="en-US" sz="1600" dirty="0">
                <a:solidFill>
                  <a:srgbClr val="676767"/>
                </a:solidFill>
                <a:latin typeface="Helvetica" pitchFamily="34" charset="0"/>
              </a:rPr>
              <a:t>7 mm design nominal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1100" y="298242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93811"/>
              </p:ext>
            </p:extLst>
          </p:nvPr>
        </p:nvGraphicFramePr>
        <p:xfrm>
          <a:off x="950913" y="2982421"/>
          <a:ext cx="6781800" cy="257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6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Magnet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Common Name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Steel Length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 Strength at 120 GeV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Count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RKB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LBNF Extraction kicker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1.295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0.0589 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MI Lambertson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2.800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0.532 / 1.000 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MI C Magnet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3.353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1.003 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IDA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MI Dipole 6 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6.100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1.003 – 1.604 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IDD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MI Dipole 4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4.067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1.003 – 1.604 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QQQ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MI 3Q120 quadrupole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3.048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9.189 – 16.546 T/m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QQU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LBNF 3Q60 quadrupole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1.524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11.135 – 17.082 T/m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LBNF trim dipoles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0.305 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Up to 0.365 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120" marR="71120" marT="35560" marB="3556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950913" y="298321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9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Optics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3688" y="5638800"/>
            <a:ext cx="8543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baseline="30000" dirty="0">
                <a:solidFill>
                  <a:srgbClr val="C00000"/>
                </a:solidFill>
                <a:latin typeface="Helvetica" pitchFamily="34" charset="0"/>
                <a:ea typeface="ＭＳ Ｐゴシック" pitchFamily="34" charset="-128"/>
              </a:rPr>
              <a:t>___________________________________________________________________________________________________</a:t>
            </a:r>
            <a:endParaRPr lang="en-US" sz="1200" i="1" dirty="0">
              <a:ea typeface="ＭＳ Ｐゴシック" pitchFamily="34" charset="-128"/>
              <a:cs typeface="Calibri" pitchFamily="34" charset="0"/>
            </a:endParaRPr>
          </a:p>
          <a:p>
            <a:pPr marL="171450" indent="-171450" eaLnBrk="1" hangingPunct="1">
              <a:buFont typeface="Arial" charset="0"/>
              <a:buChar char="•"/>
              <a:defRPr/>
            </a:pP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Subsequent discussions , unless stated otherwise, assume nominal MI beam parameters of 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</a:t>
            </a:r>
            <a:r>
              <a:rPr lang="en-US" sz="1400" i="1" baseline="-25000" dirty="0">
                <a:latin typeface="Helvetica" pitchFamily="34" charset="0"/>
                <a:ea typeface="ＭＳ Ｐゴシック" pitchFamily="34" charset="-128"/>
              </a:rPr>
              <a:t>99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= 30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 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m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m-mr (normalized) &amp; 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  <a:sym typeface="Symbol" pitchFamily="18" charset="2"/>
              </a:rPr>
              <a:t>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p</a:t>
            </a:r>
            <a:r>
              <a:rPr lang="en-US" sz="1400" i="1" baseline="-25000" dirty="0">
                <a:latin typeface="Helvetica" pitchFamily="34" charset="0"/>
                <a:ea typeface="ＭＳ Ｐゴシック" pitchFamily="34" charset="-128"/>
              </a:rPr>
              <a:t>99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/p = 11.e-4, with </a:t>
            </a:r>
            <a:r>
              <a:rPr lang="el-GR" sz="1400" i="1" dirty="0">
                <a:latin typeface="Helvetica" pitchFamily="34" charset="0"/>
                <a:ea typeface="ＭＳ Ｐゴシック" pitchFamily="34" charset="-128"/>
              </a:rPr>
              <a:t>σ</a:t>
            </a:r>
            <a:r>
              <a:rPr lang="en-US" sz="1400" i="1" dirty="0">
                <a:latin typeface="Helvetica" pitchFamily="34" charset="0"/>
                <a:ea typeface="ＭＳ Ｐゴシック" pitchFamily="34" charset="-128"/>
              </a:rPr>
              <a:t>* = 1.70 mm.</a:t>
            </a:r>
            <a:endParaRPr lang="en-US" sz="1400" dirty="0"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8860" y="1015016"/>
            <a:ext cx="8323262" cy="282018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To avoid losses the beam size in the LBNF transfer line can not exceed that of the Main Injector circulating beam.</a:t>
            </a:r>
          </a:p>
          <a:p>
            <a:pPr>
              <a:spcBef>
                <a:spcPts val="0"/>
              </a:spcBef>
              <a:defRPr/>
            </a:pPr>
            <a:endParaRPr lang="en-US" sz="700" dirty="0">
              <a:solidFill>
                <a:srgbClr val="676767"/>
              </a:solidFill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The ultra-clean transport requirements virtually compel the lattice to be configured from distinct optical modules.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MI→LBNF matching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LBNF 120</a:t>
            </a:r>
            <a:r>
              <a:rPr lang="en-US" sz="1800" baseline="30000" dirty="0">
                <a:solidFill>
                  <a:srgbClr val="676767"/>
                </a:solidFill>
                <a:ea typeface="ＭＳ Ｐゴシック"/>
              </a:rPr>
              <a:t>o</a:t>
            </a: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 FODO cells</a:t>
            </a:r>
          </a:p>
          <a:p>
            <a:pPr lvl="1"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Final Focus on target</a:t>
            </a:r>
          </a:p>
          <a:p>
            <a:pPr>
              <a:spcBef>
                <a:spcPts val="0"/>
              </a:spcBef>
              <a:defRPr/>
            </a:pPr>
            <a:endParaRPr lang="en-US" sz="500" dirty="0">
              <a:solidFill>
                <a:srgbClr val="676767"/>
              </a:solidFill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200" dirty="0">
              <a:solidFill>
                <a:srgbClr val="676767"/>
              </a:solidFill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Every focusing center has a dual-plane BPM &amp; dipole corrector</a:t>
            </a:r>
          </a:p>
          <a:p>
            <a:pPr>
              <a:spcBef>
                <a:spcPts val="0"/>
              </a:spcBef>
              <a:defRPr/>
            </a:pP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Every half-cell has </a:t>
            </a:r>
            <a:r>
              <a:rPr lang="en-US" sz="1800" i="1" dirty="0">
                <a:solidFill>
                  <a:srgbClr val="676767"/>
                </a:solidFill>
                <a:ea typeface="ＭＳ Ｐゴシック"/>
              </a:rPr>
              <a:t>space</a:t>
            </a:r>
            <a:r>
              <a:rPr lang="en-US" sz="1800" dirty="0">
                <a:solidFill>
                  <a:srgbClr val="676767"/>
                </a:solidFill>
                <a:ea typeface="ＭＳ Ｐゴシック"/>
              </a:rPr>
              <a:t> reserved for a multi-wire or other diagnostics</a:t>
            </a:r>
            <a:r>
              <a:rPr lang="en-US" sz="2400" dirty="0">
                <a:solidFill>
                  <a:srgbClr val="676767"/>
                </a:solidFill>
                <a:ea typeface="ＭＳ Ｐゴシック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spcBef>
                <a:spcPts val="0"/>
              </a:spcBef>
              <a:defRPr/>
            </a:pPr>
            <a:endParaRPr lang="en-US" sz="1800" dirty="0">
              <a:solidFill>
                <a:schemeClr val="accent5">
                  <a:lumMod val="75000"/>
                </a:schemeClr>
              </a:solidFill>
              <a:latin typeface="Helvetica" pitchFamily="34" charset="0"/>
              <a:ea typeface="ＭＳ Ｐゴシック"/>
            </a:endParaRPr>
          </a:p>
          <a:p>
            <a:pPr>
              <a:defRPr/>
            </a:pPr>
            <a:endParaRPr lang="en-US" sz="600" i="1" dirty="0">
              <a:solidFill>
                <a:srgbClr val="0070C0"/>
              </a:solidFill>
              <a:latin typeface="Helvetica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800" i="1" dirty="0">
              <a:solidFill>
                <a:srgbClr val="0070C0"/>
              </a:solidFill>
              <a:latin typeface="Helvetica"/>
            </a:endParaRPr>
          </a:p>
          <a:p>
            <a:pPr eaLnBrk="1" hangingPunct="1">
              <a:buFont typeface="Arial" pitchFamily="34" charset="0"/>
              <a:buNone/>
              <a:defRPr/>
            </a:pPr>
            <a:endParaRPr lang="en-US" sz="1100" dirty="0">
              <a:solidFill>
                <a:srgbClr val="0070C0"/>
              </a:solidFill>
              <a:latin typeface="Helvetica" pitchFamily="34" charset="0"/>
              <a:ea typeface="ＭＳ Ｐゴシック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9178" y="3976807"/>
            <a:ext cx="8312944" cy="166199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76767"/>
                </a:solidFill>
                <a:latin typeface="+mn-lt"/>
                <a:ea typeface="ＭＳ Ｐゴシック"/>
              </a:rPr>
              <a:t>Spot-size on target must be tunable over a wide range: from </a:t>
            </a:r>
            <a:r>
              <a:rPr lang="en-US" dirty="0">
                <a:solidFill>
                  <a:srgbClr val="676767"/>
                </a:solidFill>
                <a:latin typeface="+mn-lt"/>
                <a:sym typeface="Symbol" pitchFamily="18" charset="2"/>
              </a:rPr>
              <a:t></a:t>
            </a:r>
            <a:r>
              <a:rPr lang="en-US" dirty="0">
                <a:solidFill>
                  <a:srgbClr val="676767"/>
                </a:solidFill>
                <a:latin typeface="+mn-lt"/>
              </a:rPr>
              <a:t> ~ 1.0 → ~4.0 mm to accommodate a beam power upgrade to 2.4 MW.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676767"/>
                </a:solidFill>
                <a:latin typeface="+mn-lt"/>
              </a:rPr>
              <a:t>Physics dictates it must </a:t>
            </a:r>
            <a:r>
              <a:rPr lang="en-US" i="1" dirty="0">
                <a:solidFill>
                  <a:srgbClr val="676767"/>
                </a:solidFill>
                <a:latin typeface="+mn-lt"/>
              </a:rPr>
              <a:t>also</a:t>
            </a:r>
            <a:r>
              <a:rPr lang="en-US" dirty="0">
                <a:solidFill>
                  <a:srgbClr val="676767"/>
                </a:solidFill>
                <a:latin typeface="+mn-lt"/>
              </a:rPr>
              <a:t> be continuously tunable over the range 60 → 120 GeV/c for optimizing the neutrino oscillation spectrum.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800" dirty="0">
              <a:solidFill>
                <a:srgbClr val="676767"/>
              </a:solidFill>
              <a:latin typeface="+mn-lt"/>
            </a:endParaRPr>
          </a:p>
          <a:p>
            <a:pPr algn="ctr">
              <a:defRPr/>
            </a:pPr>
            <a:r>
              <a:rPr lang="en-US" dirty="0">
                <a:solidFill>
                  <a:srgbClr val="676767"/>
                </a:solidFill>
                <a:latin typeface="+mn-lt"/>
              </a:rPr>
              <a:t>To satisfy these conditions </a:t>
            </a:r>
            <a:r>
              <a:rPr lang="el-GR" dirty="0">
                <a:solidFill>
                  <a:srgbClr val="676767"/>
                </a:solidFill>
                <a:latin typeface="+mn-lt"/>
              </a:rPr>
              <a:t>β</a:t>
            </a:r>
            <a:r>
              <a:rPr lang="en-US" dirty="0">
                <a:solidFill>
                  <a:srgbClr val="676767"/>
                </a:solidFill>
                <a:latin typeface="+mn-lt"/>
              </a:rPr>
              <a:t>* must be tunable by a factor of x32 </a:t>
            </a:r>
            <a:r>
              <a:rPr lang="en-US" dirty="0">
                <a:solidFill>
                  <a:srgbClr val="676767"/>
                </a:solidFill>
              </a:rPr>
              <a:t>over this range </a:t>
            </a:r>
            <a:r>
              <a:rPr lang="en-US" dirty="0">
                <a:solidFill>
                  <a:srgbClr val="676767"/>
                </a:solidFill>
                <a:latin typeface="+mn-lt"/>
              </a:rPr>
              <a:t>(!).</a:t>
            </a:r>
          </a:p>
        </p:txBody>
      </p:sp>
    </p:spTree>
    <p:extLst>
      <p:ext uri="{BB962C8B-B14F-4D97-AF65-F5344CB8AC3E}">
        <p14:creationId xmlns:p14="http://schemas.microsoft.com/office/powerpoint/2010/main" val="375563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Functions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 Johnstone | LBNF Lattice &amp; Optics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54" y="717245"/>
            <a:ext cx="6314691" cy="4736018"/>
          </a:xfrm>
          <a:prstGeom prst="rect">
            <a:avLst/>
          </a:prstGeom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28600" y="5201405"/>
            <a:ext cx="8686800" cy="135421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1600" i="1" dirty="0">
                <a:latin typeface="Calibri" panose="020F0502020204030204" pitchFamily="34" charset="0"/>
              </a:rPr>
              <a:t>Horizontal (</a:t>
            </a:r>
            <a:r>
              <a:rPr lang="en-US" sz="1600" i="1" dirty="0">
                <a:solidFill>
                  <a:srgbClr val="0070C0"/>
                </a:solidFill>
                <a:latin typeface="Calibri" panose="020F0502020204030204" pitchFamily="34" charset="0"/>
              </a:rPr>
              <a:t>solid</a:t>
            </a:r>
            <a:r>
              <a:rPr lang="en-US" sz="1600" i="1" dirty="0">
                <a:latin typeface="Calibri" panose="020F0502020204030204" pitchFamily="34" charset="0"/>
              </a:rPr>
              <a:t>) and vertical (</a:t>
            </a:r>
            <a:r>
              <a:rPr lang="en-US" sz="1600" i="1" dirty="0">
                <a:solidFill>
                  <a:srgbClr val="FF0000"/>
                </a:solidFill>
                <a:latin typeface="Calibri" panose="020F0502020204030204" pitchFamily="34" charset="0"/>
              </a:rPr>
              <a:t>dashed</a:t>
            </a:r>
            <a:r>
              <a:rPr lang="en-US" sz="1600" i="1" dirty="0">
                <a:latin typeface="Calibri" panose="020F0502020204030204" pitchFamily="34" charset="0"/>
              </a:rPr>
              <a:t>) lattice functions of the LBNF transfer line </a:t>
            </a:r>
          </a:p>
          <a:p>
            <a:pPr algn="ctr" eaLnBrk="1" hangingPunct="1">
              <a:defRPr/>
            </a:pPr>
            <a:r>
              <a:rPr lang="en-US" altLang="en-US" sz="1200" dirty="0">
                <a:solidFill>
                  <a:srgbClr val="676767"/>
                </a:solidFill>
              </a:rPr>
              <a:t>[Dipoles are represented by boxes centered on the top axis, and quadrupoles are boxes extending up (F) and down (D)]</a:t>
            </a:r>
          </a:p>
          <a:p>
            <a:pPr algn="ctr" eaLnBrk="1" hangingPunct="1">
              <a:defRPr/>
            </a:pPr>
            <a:endParaRPr lang="en-US" sz="1200" i="1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n-US" sz="1400" dirty="0">
                <a:solidFill>
                  <a:srgbClr val="676767"/>
                </a:solidFill>
                <a:latin typeface="+mn-lt"/>
              </a:rPr>
              <a:t>The final focus is tuned for </a:t>
            </a:r>
            <a:r>
              <a:rPr lang="en-US" sz="1400" dirty="0">
                <a:solidFill>
                  <a:srgbClr val="676767"/>
                </a:solidFill>
                <a:latin typeface="+mn-lt"/>
                <a:sym typeface="Symbol" pitchFamily="18" charset="2"/>
              </a:rPr>
              <a:t></a:t>
            </a:r>
            <a:r>
              <a:rPr lang="en-US" sz="1400" baseline="-25000" dirty="0">
                <a:solidFill>
                  <a:srgbClr val="676767"/>
                </a:solidFill>
                <a:latin typeface="+mn-lt"/>
              </a:rPr>
              <a:t>x</a:t>
            </a:r>
            <a:r>
              <a:rPr lang="en-US" sz="1400" dirty="0">
                <a:solidFill>
                  <a:srgbClr val="676767"/>
                </a:solidFill>
                <a:latin typeface="+mn-lt"/>
              </a:rPr>
              <a:t> = </a:t>
            </a:r>
            <a:r>
              <a:rPr lang="en-US" sz="1400" dirty="0">
                <a:solidFill>
                  <a:srgbClr val="676767"/>
                </a:solidFill>
                <a:latin typeface="+mn-lt"/>
                <a:sym typeface="Symbol" pitchFamily="18" charset="2"/>
              </a:rPr>
              <a:t></a:t>
            </a:r>
            <a:r>
              <a:rPr lang="en-US" sz="1400" baseline="-25000" dirty="0">
                <a:solidFill>
                  <a:srgbClr val="676767"/>
                </a:solidFill>
                <a:latin typeface="+mn-lt"/>
              </a:rPr>
              <a:t>y</a:t>
            </a:r>
            <a:r>
              <a:rPr lang="en-US" sz="1400" dirty="0">
                <a:solidFill>
                  <a:srgbClr val="676767"/>
                </a:solidFill>
                <a:latin typeface="+mn-lt"/>
              </a:rPr>
              <a:t> = 1.70 mm at 120 GeV/c with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 </a:t>
            </a:r>
            <a:r>
              <a:rPr lang="el-GR" altLang="en-US" sz="1400" dirty="0">
                <a:solidFill>
                  <a:srgbClr val="676767"/>
                </a:solidFill>
                <a:latin typeface="+mn-lt"/>
              </a:rPr>
              <a:t>β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* = 110.88 m with nominal MI beam parameters </a:t>
            </a:r>
          </a:p>
          <a:p>
            <a:pPr algn="ctr" eaLnBrk="1" hangingPunct="1"/>
            <a:r>
              <a:rPr lang="el-GR" altLang="en-US" sz="1400" dirty="0">
                <a:solidFill>
                  <a:srgbClr val="676767"/>
                </a:solidFill>
                <a:latin typeface="+mn-lt"/>
              </a:rPr>
              <a:t>ε</a:t>
            </a:r>
            <a:r>
              <a:rPr lang="en-US" altLang="en-US" sz="1400" baseline="-25000" dirty="0">
                <a:solidFill>
                  <a:srgbClr val="676767"/>
                </a:solidFill>
                <a:latin typeface="+mn-lt"/>
              </a:rPr>
              <a:t>99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 = 30</a:t>
            </a:r>
            <a:r>
              <a:rPr lang="en-US" sz="1400" b="1" dirty="0">
                <a:solidFill>
                  <a:srgbClr val="676767"/>
                </a:solidFill>
                <a:latin typeface="+mn-lt"/>
                <a:sym typeface="Symbol" pitchFamily="18" charset="2"/>
              </a:rPr>
              <a:t></a:t>
            </a:r>
            <a:r>
              <a:rPr lang="en-US" sz="1400" dirty="0">
                <a:solidFill>
                  <a:srgbClr val="676767"/>
                </a:solidFill>
                <a:latin typeface="+mn-lt"/>
              </a:rPr>
              <a:t> m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m-mr &amp; </a:t>
            </a:r>
            <a:r>
              <a:rPr lang="el-GR" altLang="en-US" sz="1400" dirty="0">
                <a:solidFill>
                  <a:srgbClr val="676767"/>
                </a:solidFill>
                <a:latin typeface="+mn-lt"/>
              </a:rPr>
              <a:t>Δ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p</a:t>
            </a:r>
            <a:r>
              <a:rPr lang="en-US" altLang="en-US" sz="1400" baseline="-25000" dirty="0">
                <a:solidFill>
                  <a:srgbClr val="676767"/>
                </a:solidFill>
                <a:latin typeface="+mn-lt"/>
              </a:rPr>
              <a:t>99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/p = 11x10</a:t>
            </a:r>
            <a:r>
              <a:rPr lang="en-US" altLang="en-US" sz="1400" baseline="30000" dirty="0">
                <a:solidFill>
                  <a:srgbClr val="676767"/>
                </a:solidFill>
                <a:latin typeface="+mn-lt"/>
              </a:rPr>
              <a:t>-4</a:t>
            </a:r>
            <a:r>
              <a:rPr lang="en-US" altLang="en-US" sz="1400" dirty="0">
                <a:solidFill>
                  <a:srgbClr val="676767"/>
                </a:solidFill>
                <a:latin typeface="+mn-lt"/>
              </a:rPr>
              <a:t> </a:t>
            </a:r>
          </a:p>
          <a:p>
            <a:pPr algn="ctr" eaLnBrk="1" hangingPunct="1"/>
            <a:r>
              <a:rPr lang="en-US" altLang="en-US" sz="1400" dirty="0">
                <a:solidFill>
                  <a:srgbClr val="676767"/>
                </a:solidFill>
              </a:rPr>
              <a:t>[</a:t>
            </a:r>
          </a:p>
        </p:txBody>
      </p:sp>
    </p:spTree>
    <p:extLst>
      <p:ext uri="{BB962C8B-B14F-4D97-AF65-F5344CB8AC3E}">
        <p14:creationId xmlns:p14="http://schemas.microsoft.com/office/powerpoint/2010/main" val="530296642"/>
      </p:ext>
    </p:extLst>
  </p:cSld>
  <p:clrMapOvr>
    <a:masterClrMapping/>
  </p:clrMapOvr>
</p:sld>
</file>

<file path=ppt/theme/theme1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8320</TotalTime>
  <Words>2067</Words>
  <Application>Microsoft Office PowerPoint</Application>
  <PresentationFormat>On-screen Show (4:3)</PresentationFormat>
  <Paragraphs>423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Albertus MT Lt</vt:lpstr>
      <vt:lpstr>Arial</vt:lpstr>
      <vt:lpstr>Calibri</vt:lpstr>
      <vt:lpstr>Freestyle Script</vt:lpstr>
      <vt:lpstr>Geneva</vt:lpstr>
      <vt:lpstr>Helvetica</vt:lpstr>
      <vt:lpstr>Lucida Calligraphy</vt:lpstr>
      <vt:lpstr>Lucida Grande</vt:lpstr>
      <vt:lpstr>Lucida Sans</vt:lpstr>
      <vt:lpstr>Symbol</vt:lpstr>
      <vt:lpstr>Times New Roman</vt:lpstr>
      <vt:lpstr>LBNF Content-Footer Theme</vt:lpstr>
      <vt:lpstr>Optics of the LBNF Primary Proton Line “Lucky 13”</vt:lpstr>
      <vt:lpstr>The other “Lucky 13”</vt:lpstr>
      <vt:lpstr>Outline</vt:lpstr>
      <vt:lpstr>Trajectory (1)</vt:lpstr>
      <vt:lpstr>Trajectory (2)</vt:lpstr>
      <vt:lpstr>Trajectory (3)</vt:lpstr>
      <vt:lpstr>Magnet Complement</vt:lpstr>
      <vt:lpstr>Optics Overview</vt:lpstr>
      <vt:lpstr>Lattice Functions</vt:lpstr>
      <vt:lpstr>Beam Envelopes &amp; Magnet Apertures</vt:lpstr>
      <vt:lpstr>Final Focus &amp; Spot-Size Tuning</vt:lpstr>
      <vt:lpstr>MI-10 Extraction (1) -- Extraction Element Configuration</vt:lpstr>
      <vt:lpstr>Extraction (2) -- MI-10 → LBNF Enclosure</vt:lpstr>
      <vt:lpstr>Extraction (3) -- Closed Orbit &amp; Extracted Beam Trajectories</vt:lpstr>
      <vt:lpstr>Extraction (4) -- Beam-Beam Separation in Q102</vt:lpstr>
      <vt:lpstr>Summary to date</vt:lpstr>
      <vt:lpstr>After 3 years or so enforced LBNF beamline hibernation . . . </vt:lpstr>
      <vt:lpstr>Other</vt:lpstr>
      <vt:lpstr>Sensitivity to Gradient Errors</vt:lpstr>
      <vt:lpstr>Trajectory Control</vt:lpstr>
      <vt:lpstr>MARS Confirmation of Lossless Extraction (1)</vt:lpstr>
      <vt:lpstr>MARS Confirmation of Lossless Extraction (2)</vt:lpstr>
      <vt:lpstr>Magnet Parameters</vt:lpstr>
      <vt:lpstr>Final Focus Gradients for Extremes of Spot-Size Parameters</vt:lpstr>
      <vt:lpstr>Conflict Example #1:   VT203 – MI Tunnel Wall</vt:lpstr>
      <vt:lpstr>Conflict Example #2:   Q204 – LBNF Enclosure Wall</vt:lpstr>
      <vt:lpstr>Conflict Example #3:   RR Kickers -- HV201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John A. Johnstone x2981 09567N</cp:lastModifiedBy>
  <cp:revision>355</cp:revision>
  <cp:lastPrinted>2019-03-20T19:31:38Z</cp:lastPrinted>
  <dcterms:created xsi:type="dcterms:W3CDTF">2015-04-30T14:29:22Z</dcterms:created>
  <dcterms:modified xsi:type="dcterms:W3CDTF">2019-03-20T19:36:15Z</dcterms:modified>
</cp:coreProperties>
</file>