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9" r:id="rId4"/>
    <p:sldId id="304" r:id="rId5"/>
    <p:sldId id="265" r:id="rId6"/>
    <p:sldId id="264" r:id="rId7"/>
    <p:sldId id="305" r:id="rId8"/>
    <p:sldId id="303" r:id="rId9"/>
    <p:sldId id="306" r:id="rId10"/>
    <p:sldId id="289" r:id="rId11"/>
    <p:sldId id="308" r:id="rId12"/>
    <p:sldId id="275" r:id="rId13"/>
    <p:sldId id="292" r:id="rId14"/>
    <p:sldId id="279" r:id="rId15"/>
    <p:sldId id="280" r:id="rId16"/>
    <p:sldId id="294" r:id="rId17"/>
    <p:sldId id="309" r:id="rId18"/>
    <p:sldId id="310" r:id="rId19"/>
    <p:sldId id="307" r:id="rId20"/>
    <p:sldId id="287" r:id="rId21"/>
    <p:sldId id="285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875E6-10A7-4703-A4C9-51D024AE56A1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FF7DA-4183-48CB-AE0F-ED2B3869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1254-EA6A-4B45-9234-77DA0EED2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8C843-CFA9-4D1F-B71C-B7EA79E7E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A758C-6CF2-4161-A5E4-B01945C7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C731D-1718-4D4E-BF4B-E38A6B829300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64481-B722-4E96-A428-4FB82F0F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23672-34B0-455D-941E-238B0424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5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366C5-C234-4EAF-B253-2A54EA2C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94C3B-EE87-497A-A138-C7127C06B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3B6D7-6C1E-434C-96DA-937FA4BD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3421-7F06-47EE-A46A-3E64A5565B32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1081B-4DE2-4BDD-A7FE-640F01E8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2AA4-6A2E-4FA1-BF08-8CD7A5B4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1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9DE52-2ADC-46FC-981C-62A63BDCE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F0B4E-741B-4281-B8F3-D299BA4E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EADC5-1349-4581-B2D7-3BF38C7B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3AB6-4C5A-43EE-A661-3177220999D8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B5285-44E5-415D-A0C4-F0428239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D02B2-BA99-46D0-84F9-7F94B335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047D-CF50-4A74-BB92-C4549A73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FD848-982F-4953-825B-055750670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D7583-D87E-44D6-B26F-CA3DFBD0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FC1B6-A6F7-46CF-99B0-539F20495F44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78B33-CEF8-46EF-9D95-CA953550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56229-D23A-4F6F-B91C-1D33E74F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DBA07-CED2-4FDC-84FD-7B739548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39C07-EF24-42A7-8FA8-12E9588E5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A984-A9A7-4F2A-9A4F-1799EF42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529D-2340-4DED-A784-AF0C58BFBC39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36F55-B29E-40A0-935F-D0649A23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3CE93-ACFA-4D54-88F0-1D47F4CD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0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A960-0832-4CCC-A147-8A032040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DE94-F6D2-4FDD-8855-6109C4DEA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C0D36-8A28-4B2D-80AA-B9955EC8D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E15AC-5ACC-4E2B-8227-CCDCEEFB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A88-2B23-49C4-B482-DCEE01919BCA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7DD83-8E88-45B5-82E7-EE172C50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3D25-7DC8-4D1C-A475-4DF6E0A5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0EDF-F985-4567-89F5-EBE30D98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95CB8-6076-4214-80AF-5AC8A7234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19729-7C79-41AD-A5F0-F249A7601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8F918-6366-4C4C-9E62-8D4E8663C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8A11C-CB11-4EF6-A823-9A64C65CC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41D4B9-197F-4D45-90DC-FB69128E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344C-82D4-4C9A-8D29-F7AA820E3C2C}" type="datetime1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42D19-CB59-46EE-8D9D-18D60295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792E0C-2953-468D-A4D5-895DF487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B79B-84C5-47D5-8A61-B4DC9DC9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48406-A43E-45E9-AA87-7DB7BF61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FA9B-41C2-48FA-B4F6-783500AB15D3}" type="datetime1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1867E-099F-4526-8107-C5C978D6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D65F9-C0CB-4A37-9F55-B70A9919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7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57D59-C65E-402B-A100-5E5D01E5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9B9D-D898-49AA-8A3D-9CAD66908C1E}" type="datetime1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3D67C-6DF4-44AF-A9D7-E22C18CC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67674-DE0D-4432-A4F9-76B0C8DF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5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C734-F1D7-4D71-93DF-01D04661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5E69-8E84-4286-966D-F7559F7A2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B7013-2604-444D-B619-53ECA9649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688D9-D03E-4319-9B9D-0C87861D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37B9-FA4E-4E4E-8BE9-D152944EAEFF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E2477-D9BE-45B9-B6F1-EA0A9F31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38656-8F2C-4DD6-8A3B-E26E5C18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B639-6D11-4B1B-827C-3F83478C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BEDBE-6A63-4B4E-9F31-C953F23E5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A69B9-E81F-4CC3-AEE1-80EBA9B9D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14DD0-4128-40DB-A100-918F9B02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D7C8-A9D7-4002-AECA-2C5BE9882370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FBF87-3B4D-44EC-B000-934F8C66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8062D-06CF-4305-A40A-0B3BDEF0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8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4E47B2-5C01-4569-83D1-A598A0386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29B84-E161-4B60-835A-805BF75BF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06E7C-2FAF-4ECA-9BC5-3DE13BA0D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BEEE1-BFA3-4EF1-90D1-1E15AEC22028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D635E-E769-4D73-A1A3-F8936F26B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24378-978F-4093-80DB-C4F64597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5B3-3C22-40AE-A973-47B2C6693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tm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tmp"/><Relationship Id="rId3" Type="http://schemas.openxmlformats.org/officeDocument/2006/relationships/image" Target="../media/image54.tmp"/><Relationship Id="rId7" Type="http://schemas.openxmlformats.org/officeDocument/2006/relationships/image" Target="../media/image5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tmp"/><Relationship Id="rId5" Type="http://schemas.openxmlformats.org/officeDocument/2006/relationships/image" Target="../media/image56.tmp"/><Relationship Id="rId10" Type="http://schemas.openxmlformats.org/officeDocument/2006/relationships/image" Target="../media/image29.tmp"/><Relationship Id="rId4" Type="http://schemas.openxmlformats.org/officeDocument/2006/relationships/image" Target="../media/image55.tmp"/><Relationship Id="rId9" Type="http://schemas.openxmlformats.org/officeDocument/2006/relationships/image" Target="../media/image60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25.tm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NULL"/><Relationship Id="rId7" Type="http://schemas.openxmlformats.org/officeDocument/2006/relationships/image" Target="../media/image4.wmf"/><Relationship Id="rId12" Type="http://schemas.openxmlformats.org/officeDocument/2006/relationships/hyperlink" Target="https://indico.fnal.gov/event/16764/session/17/contribution/61/material/slides/0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0489-2493-47AD-819D-409546565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Update in Signal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A1630-16E2-4474-9A46-F6710D0B7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1439"/>
            <a:ext cx="9144000" cy="1834197"/>
          </a:xfrm>
        </p:spPr>
        <p:txBody>
          <a:bodyPr/>
          <a:lstStyle/>
          <a:p>
            <a:r>
              <a:rPr lang="en-US" dirty="0">
                <a:cs typeface="+mn-ea"/>
                <a:sym typeface="+mn-lt"/>
              </a:rPr>
              <a:t>Wenqiang Gu (BNL)</a:t>
            </a:r>
          </a:p>
          <a:p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  <a:p>
            <a:r>
              <a:rPr lang="en-US" dirty="0">
                <a:cs typeface="+mn-ea"/>
                <a:sym typeface="+mn-lt"/>
              </a:rPr>
              <a:t>on behalf of the </a:t>
            </a:r>
            <a:r>
              <a:rPr lang="en-US" dirty="0" err="1">
                <a:cs typeface="+mn-ea"/>
                <a:sym typeface="+mn-lt"/>
              </a:rPr>
              <a:t>WireCell</a:t>
            </a:r>
            <a:r>
              <a:rPr lang="en-US" dirty="0">
                <a:cs typeface="+mn-ea"/>
                <a:sym typeface="+mn-lt"/>
              </a:rPr>
              <a:t>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FA558-9C42-4369-BDA6-B274C8A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y.bnl.gov/~wgu/protodune/field_response/weihy/central_wire_field_response.png">
            <a:extLst>
              <a:ext uri="{FF2B5EF4-FFF2-40B4-BE49-F238E27FC236}">
                <a16:creationId xmlns:a16="http://schemas.microsoft.com/office/drawing/2014/main" id="{1530ED33-12B7-43B8-B1E6-18D5390AE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1423139"/>
            <a:ext cx="6731001" cy="47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0353EA0-E1CC-4C3C-9597-A446C6FE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field response simulation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3D6E0D-8F8D-433B-92F3-E88E47F1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3FFF4-6110-487C-8950-E3F4176A3938}"/>
              </a:ext>
            </a:extLst>
          </p:cNvPr>
          <p:cNvSpPr txBox="1"/>
          <p:nvPr/>
        </p:nvSpPr>
        <p:spPr>
          <a:xfrm>
            <a:off x="2641618" y="1584283"/>
            <a:ext cx="321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wire field response</a:t>
            </a:r>
          </a:p>
        </p:txBody>
      </p:sp>
      <p:pic>
        <p:nvPicPr>
          <p:cNvPr id="14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4B80D98-C254-434E-A830-2326C09B5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/>
          <a:stretch/>
        </p:blipFill>
        <p:spPr>
          <a:xfrm>
            <a:off x="9272050" y="495647"/>
            <a:ext cx="2472093" cy="23900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DDF02D-9B69-47A4-ADBF-B42AE922123F}"/>
              </a:ext>
            </a:extLst>
          </p:cNvPr>
          <p:cNvSpPr txBox="1"/>
          <p:nvPr/>
        </p:nvSpPr>
        <p:spPr>
          <a:xfrm>
            <a:off x="9716293" y="930223"/>
            <a:ext cx="295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Boundary path</a:t>
            </a:r>
          </a:p>
          <a:p>
            <a:r>
              <a:rPr lang="en-US" dirty="0">
                <a:cs typeface="+mn-ea"/>
                <a:sym typeface="+mn-lt"/>
              </a:rPr>
              <a:t>2.355mm =&gt; 2.2608 mm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4AB85-F653-4791-A6F5-6848397C95F7}"/>
              </a:ext>
            </a:extLst>
          </p:cNvPr>
          <p:cNvSpPr txBox="1"/>
          <p:nvPr/>
        </p:nvSpPr>
        <p:spPr>
          <a:xfrm>
            <a:off x="7207008" y="3142001"/>
            <a:ext cx="4984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Solution: slightly push the electron off the boundary in the GARFILED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real case, a 3D field response simulation would reduce the number of saddle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Electron diffusion would further eliminate saddle points</a:t>
            </a:r>
          </a:p>
        </p:txBody>
      </p:sp>
    </p:spTree>
    <p:extLst>
      <p:ext uri="{BB962C8B-B14F-4D97-AF65-F5344CB8AC3E}">
        <p14:creationId xmlns:p14="http://schemas.microsoft.com/office/powerpoint/2010/main" val="82029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85F2-F12B-4752-BCB3-FD0DBD47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with the revised field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F197D8-1B7F-43A2-AD43-E666212B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14818-1646-414A-BA11-E63F35A8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13" y="1618298"/>
            <a:ext cx="3995737" cy="2043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3CB278-D14F-4797-9FD7-2BE854586600}"/>
              </a:ext>
            </a:extLst>
          </p:cNvPr>
          <p:cNvSpPr txBox="1"/>
          <p:nvPr/>
        </p:nvSpPr>
        <p:spPr>
          <a:xfrm>
            <a:off x="2694216" y="1534160"/>
            <a:ext cx="249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5809, event 4503</a:t>
            </a:r>
          </a:p>
        </p:txBody>
      </p:sp>
      <p:pic>
        <p:nvPicPr>
          <p:cNvPr id="6" name="Picture 5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608D9359-ABBE-4656-97B8-DAB4D388F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27" y="1718826"/>
            <a:ext cx="3797496" cy="1968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D4870-8AA0-46D0-8E5A-F4336ECA6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028" y="4002281"/>
            <a:ext cx="3758341" cy="2043903"/>
          </a:xfrm>
          <a:prstGeom prst="rect">
            <a:avLst/>
          </a:prstGeom>
        </p:spPr>
      </p:pic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E5E97493-4B20-4089-B9F2-41C9B7FA9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68" y="4094123"/>
            <a:ext cx="3797495" cy="1952061"/>
          </a:xfrm>
          <a:prstGeom prst="rect">
            <a:avLst/>
          </a:prstGeom>
        </p:spPr>
      </p:pic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EC3F5D6E-375D-4C8E-9442-3A5377502E57}"/>
              </a:ext>
            </a:extLst>
          </p:cNvPr>
          <p:cNvSpPr/>
          <p:nvPr/>
        </p:nvSpPr>
        <p:spPr>
          <a:xfrm>
            <a:off x="5326013" y="2284394"/>
            <a:ext cx="908050" cy="8373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814F8748-4069-427C-82DC-740DAB3D66D2}"/>
              </a:ext>
            </a:extLst>
          </p:cNvPr>
          <p:cNvSpPr/>
          <p:nvPr/>
        </p:nvSpPr>
        <p:spPr>
          <a:xfrm>
            <a:off x="5333083" y="4605568"/>
            <a:ext cx="908050" cy="8373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4D9D78-4648-4953-886E-988EA861E850}"/>
              </a:ext>
            </a:extLst>
          </p:cNvPr>
          <p:cNvSpPr txBox="1"/>
          <p:nvPr/>
        </p:nvSpPr>
        <p:spPr>
          <a:xfrm>
            <a:off x="8718730" y="1922909"/>
            <a:ext cx="158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Revised field response</a:t>
            </a:r>
          </a:p>
        </p:txBody>
      </p:sp>
    </p:spTree>
    <p:extLst>
      <p:ext uri="{BB962C8B-B14F-4D97-AF65-F5344CB8AC3E}">
        <p14:creationId xmlns:p14="http://schemas.microsoft.com/office/powerpoint/2010/main" val="221610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9761E4-FC04-4509-ADD6-4E20B1D3F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266994"/>
            <a:ext cx="4724400" cy="24574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BF8EC9-DDBC-4EA6-AE12-735E1201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More examples in run 5387, event 23467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9328C-1BC3-4FD3-A22C-CE7B8A102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84" y="1595459"/>
            <a:ext cx="4762500" cy="2481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BC868-20C3-49F2-869E-5A41EC898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075" y="1619875"/>
            <a:ext cx="4886325" cy="2457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4E7DA-DDBF-4598-B1D5-D6BA655F92FD}"/>
              </a:ext>
            </a:extLst>
          </p:cNvPr>
          <p:cNvSpPr txBox="1"/>
          <p:nvPr/>
        </p:nvSpPr>
        <p:spPr>
          <a:xfrm>
            <a:off x="9519254" y="1893669"/>
            <a:ext cx="158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Revised field response</a:t>
            </a: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FBC5383F-3DC8-4808-B7F4-754E097B5872}"/>
              </a:ext>
            </a:extLst>
          </p:cNvPr>
          <p:cNvSpPr/>
          <p:nvPr/>
        </p:nvSpPr>
        <p:spPr>
          <a:xfrm>
            <a:off x="5770880" y="2540000"/>
            <a:ext cx="731520" cy="6502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4609A-1081-4FFF-A2DF-67C2EC7F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12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B644D5-F8DD-4492-8883-1B4D79DCE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264025"/>
            <a:ext cx="4695825" cy="2457450"/>
          </a:xfrm>
          <a:prstGeom prst="rect">
            <a:avLst/>
          </a:prstGeom>
        </p:spPr>
      </p:pic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AAEB0624-F7DB-4DAA-81A8-68D18639DEAB}"/>
              </a:ext>
            </a:extLst>
          </p:cNvPr>
          <p:cNvSpPr/>
          <p:nvPr/>
        </p:nvSpPr>
        <p:spPr>
          <a:xfrm>
            <a:off x="5643880" y="5297599"/>
            <a:ext cx="731520" cy="6502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88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64B7B0D-4FDE-403D-AFCD-13DD1BC9C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9" y="1581889"/>
            <a:ext cx="2859712" cy="3072570"/>
          </a:xfrm>
          <a:prstGeom prst="rect">
            <a:avLst/>
          </a:prstGeom>
        </p:spPr>
      </p:pic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5E0313E7-211A-4A81-9108-1E387BCA8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11" y="1581888"/>
            <a:ext cx="2905983" cy="3054059"/>
          </a:xfrm>
          <a:prstGeom prst="rect">
            <a:avLst/>
          </a:prstGeom>
        </p:spPr>
      </p:pic>
      <p:pic>
        <p:nvPicPr>
          <p:cNvPr id="7" name="Picture 6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BBF0E665-8BF3-43FA-86FE-78451EBDC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99" y="1591144"/>
            <a:ext cx="2882848" cy="3054059"/>
          </a:xfrm>
          <a:prstGeom prst="rect">
            <a:avLst/>
          </a:prstGeom>
        </p:spPr>
      </p:pic>
      <p:pic>
        <p:nvPicPr>
          <p:cNvPr id="9" name="Picture 8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D17951AF-B571-494E-B206-46DFE5E76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848" y="1581888"/>
            <a:ext cx="2901357" cy="307719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F06436B-21CD-4687-AE3E-21403DE85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9B57C7-6CAB-44A8-A260-3D8E4C646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6" y="5400273"/>
            <a:ext cx="10972800" cy="11830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non-quantitative illustration:</a:t>
            </a:r>
          </a:p>
          <a:p>
            <a:pPr lvl="1"/>
            <a:r>
              <a:rPr lang="en-US" dirty="0"/>
              <a:t>If the small impulse is largely delayed, it is negligible (4us vs. 4.5us)</a:t>
            </a:r>
          </a:p>
          <a:p>
            <a:pPr lvl="1"/>
            <a:r>
              <a:rPr lang="en-US" dirty="0"/>
              <a:t>Otherwise, the frequency spectrum is very sensitive (2us vs. 2.5us)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6C413-1B0C-4FAA-BDF5-FE5CD7647B4F}"/>
              </a:ext>
            </a:extLst>
          </p:cNvPr>
          <p:cNvSpPr txBox="1"/>
          <p:nvPr/>
        </p:nvSpPr>
        <p:spPr>
          <a:xfrm>
            <a:off x="1467228" y="1671103"/>
            <a:ext cx="150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impulse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D081F-70AC-4CE8-BCD4-55952D96F244}"/>
              </a:ext>
            </a:extLst>
          </p:cNvPr>
          <p:cNvSpPr txBox="1"/>
          <p:nvPr/>
        </p:nvSpPr>
        <p:spPr>
          <a:xfrm>
            <a:off x="1467227" y="3306415"/>
            <a:ext cx="165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Freq. spectrum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EDF523-35C4-4C80-9FBA-6149C5B47311}"/>
              </a:ext>
            </a:extLst>
          </p:cNvPr>
          <p:cNvSpPr txBox="1"/>
          <p:nvPr/>
        </p:nvSpPr>
        <p:spPr>
          <a:xfrm>
            <a:off x="620167" y="4723258"/>
            <a:ext cx="223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signal: t= 2 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8D577-3B12-44FC-A7FE-3BBDF5D0612A}"/>
              </a:ext>
            </a:extLst>
          </p:cNvPr>
          <p:cNvSpPr txBox="1"/>
          <p:nvPr/>
        </p:nvSpPr>
        <p:spPr>
          <a:xfrm>
            <a:off x="4093535" y="4746885"/>
            <a:ext cx="139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 2.5 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3591D6-EB6F-4003-BCE8-83EAB1498133}"/>
              </a:ext>
            </a:extLst>
          </p:cNvPr>
          <p:cNvSpPr txBox="1"/>
          <p:nvPr/>
        </p:nvSpPr>
        <p:spPr>
          <a:xfrm>
            <a:off x="7069467" y="4673400"/>
            <a:ext cx="139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 4 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96006A-0E38-4689-8C90-9C97252D9EE8}"/>
              </a:ext>
            </a:extLst>
          </p:cNvPr>
          <p:cNvSpPr txBox="1"/>
          <p:nvPr/>
        </p:nvSpPr>
        <p:spPr>
          <a:xfrm>
            <a:off x="10171922" y="4673400"/>
            <a:ext cx="139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 4.5 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8B5A25-066B-4AA2-A14F-FE261E9F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F2295-796D-444E-AD52-B8E77D728F26}"/>
              </a:ext>
            </a:extLst>
          </p:cNvPr>
          <p:cNvSpPr txBox="1"/>
          <p:nvPr/>
        </p:nvSpPr>
        <p:spPr>
          <a:xfrm>
            <a:off x="4196080" y="136525"/>
            <a:ext cx="7508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Q: Why U plane doesn’t have such issue?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Q: Why is there no double peaks w/ </a:t>
            </a:r>
            <a:r>
              <a:rPr lang="en-US" sz="2000" dirty="0" err="1"/>
              <a:t>uboone’s</a:t>
            </a:r>
            <a:r>
              <a:rPr lang="en-US" sz="2000" dirty="0"/>
              <a:t> field response?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Answer to both: Because the collection of boundary-path electron is largely delayed for U plane or in the </a:t>
            </a:r>
            <a:r>
              <a:rPr lang="en-US" sz="2000" dirty="0" err="1"/>
              <a:t>uboone</a:t>
            </a:r>
            <a:r>
              <a:rPr lang="en-US" sz="2000" dirty="0"/>
              <a:t> case.</a:t>
            </a:r>
          </a:p>
        </p:txBody>
      </p:sp>
    </p:spTree>
    <p:extLst>
      <p:ext uri="{BB962C8B-B14F-4D97-AF65-F5344CB8AC3E}">
        <p14:creationId xmlns:p14="http://schemas.microsoft.com/office/powerpoint/2010/main" val="250011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4F3A3C-4718-4FB4-8F8E-B41662B99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39" y="1629223"/>
            <a:ext cx="3226413" cy="2259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36A08-69C6-49BA-90F1-C1E7F307158C}"/>
              </a:ext>
            </a:extLst>
          </p:cNvPr>
          <p:cNvSpPr txBox="1"/>
          <p:nvPr/>
        </p:nvSpPr>
        <p:spPr>
          <a:xfrm>
            <a:off x="723986" y="405396"/>
            <a:ext cx="994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Charge bias: (</a:t>
            </a:r>
            <a:r>
              <a:rPr lang="en-US" sz="3200" dirty="0" err="1">
                <a:cs typeface="+mn-ea"/>
                <a:sym typeface="+mn-lt"/>
              </a:rPr>
              <a:t>Q</a:t>
            </a:r>
            <a:r>
              <a:rPr lang="en-US" sz="3200" baseline="-25000" dirty="0" err="1">
                <a:cs typeface="+mn-ea"/>
                <a:sym typeface="+mn-lt"/>
              </a:rPr>
              <a:t>old</a:t>
            </a:r>
            <a:r>
              <a:rPr lang="en-US" sz="3200" dirty="0">
                <a:cs typeface="+mn-ea"/>
                <a:sym typeface="+mn-lt"/>
              </a:rPr>
              <a:t> – </a:t>
            </a:r>
            <a:r>
              <a:rPr lang="en-US" sz="3200" dirty="0" err="1">
                <a:cs typeface="+mn-ea"/>
                <a:sym typeface="+mn-lt"/>
              </a:rPr>
              <a:t>Q</a:t>
            </a:r>
            <a:r>
              <a:rPr lang="en-US" sz="3200" baseline="-25000" dirty="0" err="1">
                <a:cs typeface="+mn-ea"/>
                <a:sym typeface="+mn-lt"/>
              </a:rPr>
              <a:t>new</a:t>
            </a:r>
            <a:r>
              <a:rPr lang="en-US" sz="3200" dirty="0">
                <a:cs typeface="+mn-ea"/>
                <a:sym typeface="+mn-lt"/>
              </a:rPr>
              <a:t>)/</a:t>
            </a:r>
            <a:r>
              <a:rPr lang="en-US" sz="3200" dirty="0" err="1">
                <a:cs typeface="+mn-ea"/>
                <a:sym typeface="+mn-lt"/>
              </a:rPr>
              <a:t>Q</a:t>
            </a:r>
            <a:r>
              <a:rPr lang="en-US" sz="3200" baseline="-25000" dirty="0" err="1">
                <a:cs typeface="+mn-ea"/>
                <a:sym typeface="+mn-lt"/>
              </a:rPr>
              <a:t>new</a:t>
            </a:r>
            <a:r>
              <a:rPr lang="en-US" sz="3200" baseline="-25000" dirty="0">
                <a:cs typeface="+mn-ea"/>
                <a:sym typeface="+mn-lt"/>
              </a:rPr>
              <a:t> </a:t>
            </a:r>
            <a:r>
              <a:rPr lang="en-US" sz="3200" dirty="0">
                <a:cs typeface="+mn-ea"/>
                <a:sym typeface="+mn-lt"/>
              </a:rPr>
              <a:t> vs. channel</a:t>
            </a:r>
            <a:endParaRPr lang="en-US" sz="3200" baseline="-25000" dirty="0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FD1EE-528B-40DA-A0E9-0E8D452BB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669" y="1629223"/>
            <a:ext cx="3199722" cy="2339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A3FF0-025D-49A9-B8EA-C816DEA7B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908" y="1684925"/>
            <a:ext cx="3199722" cy="22835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54641C-2AF1-45A9-8ECF-3442DDE76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84" y="4136724"/>
            <a:ext cx="3335656" cy="2377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66EA3-23F9-416C-A727-B5AE17C60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1020" y="4136724"/>
            <a:ext cx="3284859" cy="2372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403C76-A703-488E-A999-4E2F8ABFB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840" y="4202983"/>
            <a:ext cx="3227030" cy="22759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9FD73D-BB84-4F67-ADF2-AAEAA8097361}"/>
              </a:ext>
            </a:extLst>
          </p:cNvPr>
          <p:cNvSpPr txBox="1"/>
          <p:nvPr/>
        </p:nvSpPr>
        <p:spPr>
          <a:xfrm>
            <a:off x="7305040" y="1223260"/>
            <a:ext cx="496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+mn-ea"/>
                <a:sym typeface="+mn-lt"/>
              </a:rPr>
              <a:t>No charge bias in collection plane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038043-895F-4423-8C74-A368FEB3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C8487-22A2-4AB3-A268-0A6ABEE396A2}"/>
              </a:ext>
            </a:extLst>
          </p:cNvPr>
          <p:cNvSpPr txBox="1"/>
          <p:nvPr/>
        </p:nvSpPr>
        <p:spPr>
          <a:xfrm>
            <a:off x="3084383" y="3783850"/>
            <a:ext cx="93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F66ACE-4E54-4D91-95A6-7A04F35ECD4E}"/>
              </a:ext>
            </a:extLst>
          </p:cNvPr>
          <p:cNvSpPr/>
          <p:nvPr/>
        </p:nvSpPr>
        <p:spPr>
          <a:xfrm>
            <a:off x="1717804" y="1730950"/>
            <a:ext cx="227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run 5387, event 23467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0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504BB1-98A0-4B83-B475-D4D71C295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08" y="2071484"/>
            <a:ext cx="6295822" cy="4487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EB9457-B57F-4060-8979-A54FDC9C2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494" y="315126"/>
            <a:ext cx="4634435" cy="240156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CB2D6A-D04E-458E-9818-17ADB9E79992}"/>
              </a:ext>
            </a:extLst>
          </p:cNvPr>
          <p:cNvCxnSpPr>
            <a:cxnSpLocks/>
          </p:cNvCxnSpPr>
          <p:nvPr/>
        </p:nvCxnSpPr>
        <p:spPr>
          <a:xfrm flipV="1">
            <a:off x="2643288" y="1656522"/>
            <a:ext cx="4434028" cy="29022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D233FC-A9C7-48D5-9228-8518F0415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346" y="3641311"/>
            <a:ext cx="4681022" cy="2401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87904C-368A-4394-98DC-45DF92B2F0FE}"/>
              </a:ext>
            </a:extLst>
          </p:cNvPr>
          <p:cNvSpPr txBox="1"/>
          <p:nvPr/>
        </p:nvSpPr>
        <p:spPr>
          <a:xfrm>
            <a:off x="818232" y="1805927"/>
            <a:ext cx="239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(</a:t>
            </a:r>
            <a:r>
              <a:rPr lang="en-US" dirty="0" err="1">
                <a:cs typeface="+mn-ea"/>
                <a:sym typeface="+mn-lt"/>
              </a:rPr>
              <a:t>Q</a:t>
            </a:r>
            <a:r>
              <a:rPr lang="en-US" baseline="-25000" dirty="0" err="1">
                <a:cs typeface="+mn-ea"/>
                <a:sym typeface="+mn-lt"/>
              </a:rPr>
              <a:t>old</a:t>
            </a:r>
            <a:r>
              <a:rPr lang="en-US" dirty="0">
                <a:cs typeface="+mn-ea"/>
                <a:sym typeface="+mn-lt"/>
              </a:rPr>
              <a:t> – </a:t>
            </a:r>
            <a:r>
              <a:rPr lang="en-US" dirty="0" err="1">
                <a:cs typeface="+mn-ea"/>
                <a:sym typeface="+mn-lt"/>
              </a:rPr>
              <a:t>Q</a:t>
            </a:r>
            <a:r>
              <a:rPr lang="en-US" baseline="-25000" dirty="0" err="1">
                <a:cs typeface="+mn-ea"/>
                <a:sym typeface="+mn-lt"/>
              </a:rPr>
              <a:t>new</a:t>
            </a:r>
            <a:r>
              <a:rPr lang="en-US" dirty="0">
                <a:cs typeface="+mn-ea"/>
                <a:sym typeface="+mn-lt"/>
              </a:rPr>
              <a:t>)/</a:t>
            </a:r>
            <a:r>
              <a:rPr lang="en-US" dirty="0" err="1">
                <a:cs typeface="+mn-ea"/>
                <a:sym typeface="+mn-lt"/>
              </a:rPr>
              <a:t>Q</a:t>
            </a:r>
            <a:r>
              <a:rPr lang="en-US" baseline="-25000" dirty="0" err="1">
                <a:cs typeface="+mn-ea"/>
                <a:sym typeface="+mn-lt"/>
              </a:rPr>
              <a:t>new</a:t>
            </a:r>
            <a:endParaRPr lang="en-US" baseline="-25000" dirty="0">
              <a:cs typeface="+mn-ea"/>
              <a:sym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DE118-D85A-4256-9210-07FB354C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15</a:t>
            </a:fld>
            <a:endParaRPr lang="en-US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9B5C80B9-D7A7-49CE-A183-0DA806AC940B}"/>
              </a:ext>
            </a:extLst>
          </p:cNvPr>
          <p:cNvSpPr/>
          <p:nvPr/>
        </p:nvSpPr>
        <p:spPr>
          <a:xfrm rot="5400000">
            <a:off x="8874985" y="2873432"/>
            <a:ext cx="863600" cy="8088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91D2D-A861-41C6-B6C9-B8D1A77CAE4B}"/>
              </a:ext>
            </a:extLst>
          </p:cNvPr>
          <p:cNvSpPr txBox="1"/>
          <p:nvPr/>
        </p:nvSpPr>
        <p:spPr>
          <a:xfrm>
            <a:off x="10068560" y="3810000"/>
            <a:ext cx="19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Revised field response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299A08-7D4A-4756-8C70-88A16D5F24E1}"/>
              </a:ext>
            </a:extLst>
          </p:cNvPr>
          <p:cNvSpPr txBox="1"/>
          <p:nvPr/>
        </p:nvSpPr>
        <p:spPr>
          <a:xfrm>
            <a:off x="477520" y="182880"/>
            <a:ext cx="602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Change in charge reconstruction of  induction channels (V plane) is understood: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Poor reconstruction previously </a:t>
            </a:r>
          </a:p>
        </p:txBody>
      </p:sp>
    </p:spTree>
    <p:extLst>
      <p:ext uri="{BB962C8B-B14F-4D97-AF65-F5344CB8AC3E}">
        <p14:creationId xmlns:p14="http://schemas.microsoft.com/office/powerpoint/2010/main" val="84429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C96A3-23CF-4468-9AF0-E7FD6BD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efforts in studying 3D field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2CE96-7862-4D0E-B055-28CE2BADC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LArFCS</a:t>
            </a:r>
            <a:r>
              <a:rPr lang="en-US" dirty="0"/>
              <a:t> @BNL</a:t>
            </a:r>
          </a:p>
          <a:p>
            <a:pPr lvl="1"/>
            <a:r>
              <a:rPr lang="en-US" dirty="0"/>
              <a:t>A dedicated test-stand facility would greatly aid in validating the residual 3D effect to a 2D field response calculation </a:t>
            </a:r>
          </a:p>
          <a:p>
            <a:r>
              <a:rPr lang="en-US" dirty="0"/>
              <a:t>3D simulation</a:t>
            </a:r>
          </a:p>
          <a:p>
            <a:pPr lvl="1"/>
            <a:r>
              <a:rPr lang="en-US" dirty="0"/>
              <a:t>Brett Viren @BNL is exploring a Boundary Element Method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A0F94-1939-49BC-92B9-7F666F33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6E485-03C6-44B0-9717-89526BC7F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30" y="4387374"/>
            <a:ext cx="4476980" cy="1549480"/>
          </a:xfrm>
          <a:prstGeom prst="rect">
            <a:avLst/>
          </a:prstGeom>
        </p:spPr>
      </p:pic>
      <p:pic>
        <p:nvPicPr>
          <p:cNvPr id="8" name="Picture 7" descr="A picture containing indoor, wall&#10;&#10;Description generated with very high confidence">
            <a:extLst>
              <a:ext uri="{FF2B5EF4-FFF2-40B4-BE49-F238E27FC236}">
                <a16:creationId xmlns:a16="http://schemas.microsoft.com/office/drawing/2014/main" id="{A9176842-54E3-427A-A958-F142C0249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90" y="4001294"/>
            <a:ext cx="3751050" cy="25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A0443-BB85-4247-92AB-86A537AD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5B183-A46F-43A7-A336-866DA94F0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issue of SP in some V-plane channels is visited, a good practice before we fine tune the SP algorithm</a:t>
            </a:r>
          </a:p>
          <a:p>
            <a:r>
              <a:rPr lang="en-US" dirty="0"/>
              <a:t>More precise measurement and 3D simulation can be done in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69AC2-82A6-48AE-862C-2B495A9C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53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E56808-3DCF-4A6C-B6C9-448579ABD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DEC64A7-46D8-4640-8B96-E432BA5A2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EFE3C-7F51-49BD-9EB7-DDA6C2A1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3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0812" y="-150812"/>
            <a:ext cx="8058150" cy="1143000"/>
          </a:xfrm>
        </p:spPr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Observation in </a:t>
            </a:r>
            <a:r>
              <a:rPr lang="en-US" dirty="0" err="1">
                <a:latin typeface="+mn-lt"/>
                <a:ea typeface="+mn-ea"/>
                <a:cs typeface="+mn-ea"/>
                <a:sym typeface="+mn-lt"/>
              </a:rPr>
              <a:t>ProtoDUNE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" y="84138"/>
            <a:ext cx="3995737" cy="2043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3" y="2059333"/>
            <a:ext cx="3887787" cy="206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" y="4103236"/>
            <a:ext cx="4005953" cy="205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262" y="896938"/>
            <a:ext cx="3697287" cy="1912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077" y="2809933"/>
            <a:ext cx="3634600" cy="1920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848" y="4703748"/>
            <a:ext cx="3572958" cy="19447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2461" y="928687"/>
            <a:ext cx="3458723" cy="1849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2461" y="2778182"/>
            <a:ext cx="3500730" cy="1910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268" y="4688693"/>
            <a:ext cx="3501923" cy="190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9160A8-F9DF-4A16-BD2C-B7A2F9B764F1}"/>
              </a:ext>
            </a:extLst>
          </p:cNvPr>
          <p:cNvSpPr txBox="1"/>
          <p:nvPr/>
        </p:nvSpPr>
        <p:spPr>
          <a:xfrm>
            <a:off x="1576616" y="0"/>
            <a:ext cx="249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5809, event 4503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7FCF1-8EEF-4B82-8915-89BAADE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5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27E8-68CB-44C8-BD22-20AD7E91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B4964-7FAB-4590-B8CA-E4369E99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90506"/>
            <a:ext cx="10515600" cy="1186456"/>
          </a:xfrm>
        </p:spPr>
        <p:txBody>
          <a:bodyPr/>
          <a:lstStyle/>
          <a:p>
            <a:r>
              <a:rPr lang="en-US" dirty="0"/>
              <a:t>[Tingjun] strange SP results in some V plane channels</a:t>
            </a:r>
          </a:p>
          <a:p>
            <a:r>
              <a:rPr lang="en-US" dirty="0"/>
              <a:t>Multiple peaks after deconvolution, while expect a single peak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0CBEF-18BF-46C0-BD1D-59E35484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9303069-C1D2-44C8-A4A3-859E955BE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6"/>
            <a:ext cx="5491480" cy="289688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6787908-9EE8-4C8C-807F-7F5DE61EE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680" y="1958686"/>
            <a:ext cx="5084531" cy="2630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C69574-56E8-4A58-8F55-4FE86CBBC70A}"/>
              </a:ext>
            </a:extLst>
          </p:cNvPr>
          <p:cNvSpPr txBox="1"/>
          <p:nvPr/>
        </p:nvSpPr>
        <p:spPr>
          <a:xfrm>
            <a:off x="9034056" y="1779298"/>
            <a:ext cx="249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5809, event 4503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E86BC-A2FA-41EF-9E7A-A569E67C044D}"/>
              </a:ext>
            </a:extLst>
          </p:cNvPr>
          <p:cNvSpPr txBox="1"/>
          <p:nvPr/>
        </p:nvSpPr>
        <p:spPr>
          <a:xfrm>
            <a:off x="6979920" y="3429000"/>
            <a:ext cx="230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two peaks near the tails? (Wire filter? Field Response?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B91EF8-4768-47B1-A698-C88B7CE3B3DE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7995920" y="3271520"/>
            <a:ext cx="137160" cy="157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FB7AE4B-7BA1-4DE5-A29F-2394FBB2E2F0}"/>
              </a:ext>
            </a:extLst>
          </p:cNvPr>
          <p:cNvSpPr txBox="1"/>
          <p:nvPr/>
        </p:nvSpPr>
        <p:spPr>
          <a:xfrm>
            <a:off x="9470390" y="2416628"/>
            <a:ext cx="288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is the double peak? (Field response?)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8537F1-2097-4319-B7A3-51B9D5BE8BAE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8414745" y="2725366"/>
            <a:ext cx="1055645" cy="144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80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CC098499-D826-4DDE-8A3A-8EE41E032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208870"/>
            <a:ext cx="3797496" cy="1968464"/>
          </a:xfrm>
          <a:prstGeom prst="rect">
            <a:avLst/>
          </a:prstGeom>
        </p:spPr>
      </p:pic>
      <p:pic>
        <p:nvPicPr>
          <p:cNvPr id="5" name="Picture 4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A9CB02A4-7329-4275-BE59-E781EFD09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" y="2094785"/>
            <a:ext cx="3772890" cy="1976667"/>
          </a:xfrm>
          <a:prstGeom prst="rect">
            <a:avLst/>
          </a:prstGeom>
        </p:spPr>
      </p:pic>
      <p:pic>
        <p:nvPicPr>
          <p:cNvPr id="7" name="Picture 6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3953BDDD-070D-49CA-983C-2167179A7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373"/>
            <a:ext cx="3797495" cy="1927455"/>
          </a:xfrm>
          <a:prstGeom prst="rect">
            <a:avLst/>
          </a:prstGeom>
        </p:spPr>
      </p:pic>
      <p:pic>
        <p:nvPicPr>
          <p:cNvPr id="9" name="Picture 8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193FAC71-460A-4D67-8A6A-033C1E4A3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2" y="513670"/>
            <a:ext cx="3707276" cy="196846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B87AAC9-A664-419A-B7B8-30C37A53C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59" y="2480600"/>
            <a:ext cx="3740082" cy="1943858"/>
          </a:xfrm>
          <a:prstGeom prst="rect">
            <a:avLst/>
          </a:prstGeom>
        </p:spPr>
      </p:pic>
      <p:pic>
        <p:nvPicPr>
          <p:cNvPr id="13" name="Picture 12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15A82F86-4CB9-4AB4-929F-49A525066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17" y="4722384"/>
            <a:ext cx="3756485" cy="1952061"/>
          </a:xfrm>
          <a:prstGeom prst="rect">
            <a:avLst/>
          </a:prstGeom>
        </p:spPr>
      </p:pic>
      <p:pic>
        <p:nvPicPr>
          <p:cNvPr id="15" name="Picture 14" descr="A close up of a map&#10;&#10;Description generated with high confidence">
            <a:extLst>
              <a:ext uri="{FF2B5EF4-FFF2-40B4-BE49-F238E27FC236}">
                <a16:creationId xmlns:a16="http://schemas.microsoft.com/office/drawing/2014/main" id="{390710BA-CEE9-4BE6-8B3C-A5BA69D671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44" y="742492"/>
            <a:ext cx="3731879" cy="1943858"/>
          </a:xfrm>
          <a:prstGeom prst="rect">
            <a:avLst/>
          </a:prstGeom>
        </p:spPr>
      </p:pic>
      <p:pic>
        <p:nvPicPr>
          <p:cNvPr id="17" name="Picture 1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9CE8423D-E17E-4C43-915F-EE1EC16D8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748" y="2666461"/>
            <a:ext cx="3789295" cy="1976667"/>
          </a:xfrm>
          <a:prstGeom prst="rect">
            <a:avLst/>
          </a:prstGeom>
        </p:spPr>
      </p:pic>
      <p:pic>
        <p:nvPicPr>
          <p:cNvPr id="19" name="Picture 18" descr="A close up of a map&#10;&#10;Description generated with high confidence">
            <a:extLst>
              <a:ext uri="{FF2B5EF4-FFF2-40B4-BE49-F238E27FC236}">
                <a16:creationId xmlns:a16="http://schemas.microsoft.com/office/drawing/2014/main" id="{5C0CD4EE-8360-45AF-836D-2F6765101C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78" y="4722384"/>
            <a:ext cx="3797495" cy="1952061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8AA8D159-61D2-41C4-BB84-67FA6EBCA96B}"/>
              </a:ext>
            </a:extLst>
          </p:cNvPr>
          <p:cNvSpPr txBox="1">
            <a:spLocks/>
          </p:cNvSpPr>
          <p:nvPr/>
        </p:nvSpPr>
        <p:spPr>
          <a:xfrm>
            <a:off x="3960812" y="-150812"/>
            <a:ext cx="805815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Updated SP result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6A7D2-4197-4554-8AEC-F2E29EE2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9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837613-02CB-46E5-AC5B-7C76CF9C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602"/>
            <a:ext cx="50292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5EC95D-615A-40E8-A337-3BDBB8447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508602"/>
            <a:ext cx="4404538" cy="3222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F1780-B3EC-456A-8272-C5098A6E5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0" y="22452"/>
            <a:ext cx="5048250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108A3F-8909-4ECC-AE20-D04DCE12F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395" y="3385849"/>
            <a:ext cx="4724400" cy="3476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F84A7B-EFB4-4017-9E87-131923D7AC87}"/>
                  </a:ext>
                </a:extLst>
              </p:cNvPr>
              <p:cNvSpPr txBox="1"/>
              <p:nvPr/>
            </p:nvSpPr>
            <p:spPr>
              <a:xfrm>
                <a:off x="3477994" y="6568270"/>
                <a:ext cx="1334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cs typeface="+mn-ea"/>
                    <a:sym typeface="+mn-lt"/>
                  </a:rPr>
                  <a:t>0.1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𝜇</m:t>
                    </m:r>
                  </m:oMath>
                </a14:m>
                <a:r>
                  <a:rPr lang="en-US" dirty="0">
                    <a:cs typeface="+mn-ea"/>
                    <a:sym typeface="+mn-lt"/>
                  </a:rPr>
                  <a:t>s / tick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F84A7B-EFB4-4017-9E87-131923D7A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994" y="6568270"/>
                <a:ext cx="1334125" cy="369332"/>
              </a:xfrm>
              <a:prstGeom prst="rect">
                <a:avLst/>
              </a:prstGeom>
              <a:blipFill>
                <a:blip r:embed="rId6"/>
                <a:stretch>
                  <a:fillRect l="-412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CD7D75C-8F31-4018-89E3-A96DB974E4A4}"/>
              </a:ext>
            </a:extLst>
          </p:cNvPr>
          <p:cNvSpPr txBox="1"/>
          <p:nvPr/>
        </p:nvSpPr>
        <p:spPr>
          <a:xfrm>
            <a:off x="2001367" y="111868"/>
            <a:ext cx="207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V plane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C1507-6FE7-434B-8E32-D477379706CD}"/>
              </a:ext>
            </a:extLst>
          </p:cNvPr>
          <p:cNvSpPr txBox="1"/>
          <p:nvPr/>
        </p:nvSpPr>
        <p:spPr>
          <a:xfrm>
            <a:off x="8469084" y="79602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V plane (revised)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265EB-C462-4321-B657-AC84285E88C9}"/>
              </a:ext>
            </a:extLst>
          </p:cNvPr>
          <p:cNvSpPr txBox="1"/>
          <p:nvPr/>
        </p:nvSpPr>
        <p:spPr>
          <a:xfrm>
            <a:off x="1251857" y="5192486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path</a:t>
            </a:r>
          </a:p>
          <a:p>
            <a:r>
              <a:rPr lang="en-US" dirty="0"/>
              <a:t>2.355mm</a:t>
            </a:r>
          </a:p>
        </p:txBody>
      </p:sp>
      <p:pic>
        <p:nvPicPr>
          <p:cNvPr id="10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166E062-F1A6-4124-87E0-E532FFB6AB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59" y="3565752"/>
            <a:ext cx="2278715" cy="240813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F80B2F6-7AAF-418D-B2A5-E485D2311E32}"/>
              </a:ext>
            </a:extLst>
          </p:cNvPr>
          <p:cNvSpPr/>
          <p:nvPr/>
        </p:nvSpPr>
        <p:spPr>
          <a:xfrm flipH="1">
            <a:off x="4241569" y="4604657"/>
            <a:ext cx="706938" cy="587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E94867-5249-4636-8732-4878735ABB32}"/>
              </a:ext>
            </a:extLst>
          </p:cNvPr>
          <p:cNvSpPr txBox="1"/>
          <p:nvPr/>
        </p:nvSpPr>
        <p:spPr>
          <a:xfrm>
            <a:off x="8311241" y="5119687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path</a:t>
            </a:r>
          </a:p>
          <a:p>
            <a:r>
              <a:rPr lang="en-US" dirty="0"/>
              <a:t>2.2608mm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D1FBE-ECC8-4046-B4C8-93E7311226C3}"/>
              </a:ext>
            </a:extLst>
          </p:cNvPr>
          <p:cNvSpPr txBox="1"/>
          <p:nvPr/>
        </p:nvSpPr>
        <p:spPr>
          <a:xfrm>
            <a:off x="5159829" y="448934"/>
            <a:ext cx="2278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GarField</a:t>
            </a:r>
            <a:r>
              <a:rPr lang="en-US" sz="1400" dirty="0"/>
              <a:t> simulation: to avoid saddle point effect, the boundary electron is slight off by 0.1mm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significant change of the “final” impulse due to the electron’s sudden velocity change at collection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8D8023-7A18-48B6-86CD-63BA1576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21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CD1F-25FB-43A8-9E8F-E49B7DE4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utoShape 2" descr="https://lh4.googleusercontent.com/sMF9I88UKMFzm6LPm3_6F4xcz1c3E1y69SeItzwHIf0NGOBsNSvgARBmREKqPJ_lC0Cekt3k5KMoUvS1lyqfkZ_ygZNyLoHF2DIPMTCR_KbXIHizLpo8i4pCsiw9jjHvy1ihL4IsxwM">
            <a:extLst>
              <a:ext uri="{FF2B5EF4-FFF2-40B4-BE49-F238E27FC236}">
                <a16:creationId xmlns:a16="http://schemas.microsoft.com/office/drawing/2014/main" id="{BB431291-24F0-4D70-B81D-4ED3D7F06D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E758B-CA2B-45E3-B0D2-B20B0740F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36" y="1511549"/>
            <a:ext cx="7522723" cy="52734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B10E-48DD-4BAB-B604-3FB3262D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7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3769-C02B-421E-9CB8-A5927A68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Signal processing (SP)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A94C3-5FE0-4C65-A2C3-D4889C07E9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5554" y="1825625"/>
                <a:ext cx="5728246" cy="4351338"/>
              </a:xfrm>
            </p:spPr>
            <p:txBody>
              <a:bodyPr/>
              <a:lstStyle/>
              <a:p>
                <a:r>
                  <a:rPr lang="en-US" dirty="0"/>
                  <a:t>Principal method to extract wire charge S(t) is deconvolution</a:t>
                </a:r>
              </a:p>
              <a:p>
                <a:r>
                  <a:rPr lang="en-US" dirty="0"/>
                  <a:t>By given a response function R(t), signal S(t) can be easily derived via </a:t>
                </a:r>
                <a:r>
                  <a:rPr lang="en-US" dirty="0">
                    <a:solidFill>
                      <a:srgbClr val="0070C0"/>
                    </a:solidFill>
                  </a:rPr>
                  <a:t>Fourier transform</a:t>
                </a:r>
              </a:p>
              <a:p>
                <a:r>
                  <a:rPr lang="en-US" dirty="0"/>
                  <a:t>A filter function 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) introduced to suppress the big fluctuation after deconvolution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A94C3-5FE0-4C65-A2C3-D4889C07E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5554" y="1825625"/>
                <a:ext cx="5728246" cy="4351338"/>
              </a:xfrm>
              <a:blipFill>
                <a:blip r:embed="rId3"/>
                <a:stretch>
                  <a:fillRect l="-191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99331-A84E-415B-9D5A-AED548D5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32CD-CB45-4ECD-B28F-73FB55156EE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AC9F58B8-9B76-4DC0-9341-CA62EBA8901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05199" y="1825625"/>
          <a:ext cx="38862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1612800" imgH="380880" progId="Equation.DSMT4">
                  <p:embed/>
                </p:oleObj>
              </mc:Choice>
              <mc:Fallback>
                <p:oleObj name="Equation" r:id="rId4" imgW="1612800" imgH="380880" progId="Equation.DSMT4">
                  <p:embed/>
                  <p:pic>
                    <p:nvPicPr>
                      <p:cNvPr id="16" name="Content Placeholder 4">
                        <a:extLst>
                          <a:ext uri="{FF2B5EF4-FFF2-40B4-BE49-F238E27FC236}">
                            <a16:creationId xmlns:a16="http://schemas.microsoft.com/office/drawing/2014/main" id="{AC9F58B8-9B76-4DC0-9341-CA62EBA89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199" y="1825625"/>
                        <a:ext cx="3886200" cy="917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E49AE86-AAFA-4190-A470-162E2721694A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1208778" y="3335202"/>
          <a:ext cx="29987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1244520" imgH="203040" progId="Equation.DSMT4">
                  <p:embed/>
                </p:oleObj>
              </mc:Choice>
              <mc:Fallback>
                <p:oleObj name="Equation" r:id="rId6" imgW="124452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E49AE86-AAFA-4190-A470-162E2721694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778" y="3335202"/>
                        <a:ext cx="2998787" cy="488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D9AB7E-3979-4539-AF1B-B33DA8ED6A28}"/>
              </a:ext>
            </a:extLst>
          </p:cNvPr>
          <p:cNvCxnSpPr>
            <a:cxnSpLocks/>
          </p:cNvCxnSpPr>
          <p:nvPr/>
        </p:nvCxnSpPr>
        <p:spPr>
          <a:xfrm>
            <a:off x="1559349" y="2778907"/>
            <a:ext cx="0" cy="55629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324B2B-2D55-48AB-B178-0C7F5A8FB173}"/>
              </a:ext>
            </a:extLst>
          </p:cNvPr>
          <p:cNvCxnSpPr>
            <a:cxnSpLocks/>
          </p:cNvCxnSpPr>
          <p:nvPr/>
        </p:nvCxnSpPr>
        <p:spPr>
          <a:xfrm>
            <a:off x="1559349" y="3824152"/>
            <a:ext cx="0" cy="54625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9BDB14B-AD18-4356-B2B9-4D027E83F11B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1250730" y="5955993"/>
          <a:ext cx="642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9BDB14B-AD18-4356-B2B9-4D027E83F11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0" y="5955993"/>
                        <a:ext cx="642937" cy="488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F6889D6-A9C5-45CF-9B16-C5107C4C2777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1205199" y="4390289"/>
          <a:ext cx="30289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6F6889D6-A9C5-45CF-9B16-C5107C4C277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199" y="4390289"/>
                        <a:ext cx="3028950" cy="10080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B15A0F-2876-4897-A779-C5EAD565DF40}"/>
              </a:ext>
            </a:extLst>
          </p:cNvPr>
          <p:cNvCxnSpPr>
            <a:cxnSpLocks/>
          </p:cNvCxnSpPr>
          <p:nvPr/>
        </p:nvCxnSpPr>
        <p:spPr>
          <a:xfrm>
            <a:off x="1586261" y="5418688"/>
            <a:ext cx="0" cy="50159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1DD2D77-EBF7-4308-ABB3-108883DC1633}"/>
              </a:ext>
            </a:extLst>
          </p:cNvPr>
          <p:cNvSpPr txBox="1"/>
          <p:nvPr/>
        </p:nvSpPr>
        <p:spPr>
          <a:xfrm>
            <a:off x="1775244" y="2841899"/>
            <a:ext cx="221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Fourier transform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C14D22-8ED6-4FD6-8804-2EA50AD7B3E7}"/>
              </a:ext>
            </a:extLst>
          </p:cNvPr>
          <p:cNvSpPr txBox="1"/>
          <p:nvPr/>
        </p:nvSpPr>
        <p:spPr>
          <a:xfrm>
            <a:off x="1775244" y="3896932"/>
            <a:ext cx="27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Deconvolution + Filter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918194-4E74-47A0-9AC8-2C7E9935B0BB}"/>
              </a:ext>
            </a:extLst>
          </p:cNvPr>
          <p:cNvSpPr txBox="1"/>
          <p:nvPr/>
        </p:nvSpPr>
        <p:spPr>
          <a:xfrm>
            <a:off x="1739701" y="5451363"/>
            <a:ext cx="27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Inverse Fourier transform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479BF3-2925-47CA-8443-0FECAB2FC29D}"/>
              </a:ext>
            </a:extLst>
          </p:cNvPr>
          <p:cNvSpPr/>
          <p:nvPr/>
        </p:nvSpPr>
        <p:spPr>
          <a:xfrm>
            <a:off x="5876992" y="5569545"/>
            <a:ext cx="4395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Liquid Argon TPC Signal Formation, Signal Processing and Hit Reconstruction</a:t>
            </a:r>
            <a:endParaRPr lang="nn-NO" b="1" dirty="0">
              <a:solidFill>
                <a:srgbClr val="000000"/>
              </a:solidFill>
            </a:endParaRPr>
          </a:p>
          <a:p>
            <a:r>
              <a:rPr lang="en-US" dirty="0"/>
              <a:t>Bruce Baller, </a:t>
            </a:r>
            <a:r>
              <a:rPr lang="nn-NO" i="1" dirty="0">
                <a:solidFill>
                  <a:srgbClr val="000000"/>
                </a:solidFill>
              </a:rPr>
              <a:t>JINST 12 (2017) no.07, P07010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06E6-4681-47CC-B924-58BF6C94A50A}"/>
              </a:ext>
            </a:extLst>
          </p:cNvPr>
          <p:cNvSpPr txBox="1"/>
          <p:nvPr/>
        </p:nvSpPr>
        <p:spPr>
          <a:xfrm>
            <a:off x="10129520" y="142240"/>
            <a:ext cx="163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2"/>
              </a:rPr>
              <a:t>Previous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5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4FA7-84F2-482E-B02B-978E2794A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1177-FC37-479E-BB7A-EFEBC2DF7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Can we reproduce this feature in MC for a similar angle track?</a:t>
            </a:r>
          </a:p>
          <a:p>
            <a:pPr lvl="1"/>
            <a:r>
              <a:rPr lang="en-US" dirty="0"/>
              <a:t>If so, we would have a easier time to understand</a:t>
            </a:r>
          </a:p>
          <a:p>
            <a:pPr lvl="1"/>
            <a:r>
              <a:rPr lang="en-US" dirty="0"/>
              <a:t>If not, would indicate discrepancy in absolute field response</a:t>
            </a:r>
          </a:p>
          <a:p>
            <a:r>
              <a:rPr lang="en-US" dirty="0"/>
              <a:t>Field response</a:t>
            </a:r>
          </a:p>
          <a:p>
            <a:pPr lvl="1"/>
            <a:r>
              <a:rPr lang="en-US" dirty="0"/>
              <a:t>Why U plane seems to be fine?</a:t>
            </a:r>
          </a:p>
          <a:p>
            <a:pPr lvl="1"/>
            <a:r>
              <a:rPr lang="en-US" dirty="0"/>
              <a:t>If we use U plane response instead of V, what will the SP looks like?</a:t>
            </a:r>
          </a:p>
          <a:p>
            <a:r>
              <a:rPr lang="en-US" dirty="0"/>
              <a:t>Wire filter</a:t>
            </a:r>
          </a:p>
          <a:p>
            <a:pPr lvl="1"/>
            <a:r>
              <a:rPr lang="en-US" dirty="0"/>
              <a:t>How about remove the filter?</a:t>
            </a:r>
          </a:p>
          <a:p>
            <a:pPr lvl="1"/>
            <a:r>
              <a:rPr lang="en-US" dirty="0"/>
              <a:t>How about a harder filter?</a:t>
            </a:r>
          </a:p>
          <a:p>
            <a:r>
              <a:rPr lang="en-US" dirty="0"/>
              <a:t>Time filter</a:t>
            </a:r>
          </a:p>
          <a:p>
            <a:pPr lvl="1"/>
            <a:r>
              <a:rPr lang="en-US" dirty="0"/>
              <a:t>A harder filter?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285B1-4AC8-4C26-99C5-25D91B28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5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00E9FF-FBB2-4D68-8B04-C2975071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50" y="1256084"/>
            <a:ext cx="4595606" cy="213271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D3F3BDD-76EB-460E-9430-0B569F5D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22152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n-lt"/>
                <a:ea typeface="+mn-ea"/>
                <a:cs typeface="+mn-ea"/>
                <a:sym typeface="+mn-lt"/>
              </a:rPr>
              <a:t>Wire-Cell drift simulation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2CBD79-9E49-46DC-913D-9948E33F9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31" y="4370248"/>
            <a:ext cx="4467225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CCDBC6-AEB4-4D3F-BFB5-EC552CC45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530" y="2281237"/>
            <a:ext cx="4381500" cy="2295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992553-278A-43E9-B4D6-4FD9542B3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725" y="39378"/>
            <a:ext cx="4457700" cy="2295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6F9423-F05A-4C90-8170-5E15E4E2AC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530" y="4523098"/>
            <a:ext cx="4343400" cy="2247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EB7F56-D750-46A5-A242-C0C247708DB8}"/>
              </a:ext>
            </a:extLst>
          </p:cNvPr>
          <p:cNvSpPr txBox="1"/>
          <p:nvPr/>
        </p:nvSpPr>
        <p:spPr>
          <a:xfrm>
            <a:off x="609600" y="3648692"/>
            <a:ext cx="622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cs typeface="+mn-ea"/>
                <a:sym typeface="+mn-lt"/>
              </a:rPr>
              <a:t>Cannot reproduce the behavior in simulation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D76C9-FE79-4DD2-A0A0-EBC6777A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36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A84C49F-EEB4-435E-829C-1A67A6EF9C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31" y="4621287"/>
            <a:ext cx="3800290" cy="19194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97EFE-2812-4C03-8924-05A34F94C86F}"/>
              </a:ext>
            </a:extLst>
          </p:cNvPr>
          <p:cNvSpPr txBox="1"/>
          <p:nvPr/>
        </p:nvSpPr>
        <p:spPr>
          <a:xfrm>
            <a:off x="3494610" y="4811187"/>
            <a:ext cx="208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Sigma : 0.2</a:t>
            </a: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89BF95B-483D-48A2-9694-A327E7B30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98" y="4666600"/>
            <a:ext cx="3800290" cy="19364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0E9C9D-AF0E-4D2E-AACE-47A82C03EE62}"/>
              </a:ext>
            </a:extLst>
          </p:cNvPr>
          <p:cNvSpPr txBox="1"/>
          <p:nvPr/>
        </p:nvSpPr>
        <p:spPr>
          <a:xfrm>
            <a:off x="9811002" y="5042362"/>
            <a:ext cx="166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Sigma: 0.08</a:t>
            </a:r>
          </a:p>
        </p:txBody>
      </p:sp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F81BA7E-4CFA-4D4A-85D0-49A2DE98F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98" y="2413717"/>
            <a:ext cx="3814611" cy="19194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418EF6-1836-4367-96AF-4D4FE961EECC}"/>
              </a:ext>
            </a:extLst>
          </p:cNvPr>
          <p:cNvSpPr txBox="1"/>
          <p:nvPr/>
        </p:nvSpPr>
        <p:spPr>
          <a:xfrm>
            <a:off x="9953987" y="2878128"/>
            <a:ext cx="1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Sigma: 0.09</a:t>
            </a:r>
          </a:p>
        </p:txBody>
      </p:sp>
      <p:pic>
        <p:nvPicPr>
          <p:cNvPr id="17" name="Picture 16" descr="A close up of a map&#10;&#10;Description generated with high confidence">
            <a:extLst>
              <a:ext uri="{FF2B5EF4-FFF2-40B4-BE49-F238E27FC236}">
                <a16:creationId xmlns:a16="http://schemas.microsoft.com/office/drawing/2014/main" id="{B025390F-25C8-4E47-8E67-59C5CE109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292" y="191998"/>
            <a:ext cx="3757917" cy="19194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E97578-DAFB-4454-870A-7D87B1F8515E}"/>
              </a:ext>
            </a:extLst>
          </p:cNvPr>
          <p:cNvSpPr txBox="1"/>
          <p:nvPr/>
        </p:nvSpPr>
        <p:spPr>
          <a:xfrm>
            <a:off x="9770140" y="500957"/>
            <a:ext cx="237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Sigma: 0.1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706771-A5B3-4326-B436-C8AFC60A7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531" y="2259758"/>
            <a:ext cx="3995737" cy="20439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2BDB67-6C1C-4652-8D49-391B2FDBBF01}"/>
              </a:ext>
            </a:extLst>
          </p:cNvPr>
          <p:cNvSpPr txBox="1"/>
          <p:nvPr/>
        </p:nvSpPr>
        <p:spPr>
          <a:xfrm>
            <a:off x="3494610" y="2482423"/>
            <a:ext cx="197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Default</a:t>
            </a:r>
          </a:p>
          <a:p>
            <a:r>
              <a:rPr lang="en-US" dirty="0">
                <a:cs typeface="+mn-ea"/>
                <a:sym typeface="+mn-lt"/>
              </a:rPr>
              <a:t>Sigma : 1.11408e-1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77D531-EF0B-44E4-9165-7D9FA73BCC35}"/>
              </a:ext>
            </a:extLst>
          </p:cNvPr>
          <p:cNvSpPr txBox="1"/>
          <p:nvPr/>
        </p:nvSpPr>
        <p:spPr>
          <a:xfrm>
            <a:off x="1035531" y="500957"/>
            <a:ext cx="769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Investigations (i): </a:t>
            </a:r>
            <a:r>
              <a:rPr lang="en-US" sz="3200" dirty="0">
                <a:cs typeface="+mn-ea"/>
                <a:sym typeface="+mn-lt"/>
              </a:rPr>
              <a:t>Time high-freq. (HF) Filter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39BAF-EA2A-4A58-918B-52121AAAA8F8}"/>
              </a:ext>
            </a:extLst>
          </p:cNvPr>
          <p:cNvSpPr txBox="1"/>
          <p:nvPr/>
        </p:nvSpPr>
        <p:spPr>
          <a:xfrm>
            <a:off x="1035531" y="1363851"/>
            <a:ext cx="53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cs typeface="+mn-ea"/>
                <a:sym typeface="+mn-lt"/>
              </a:rPr>
              <a:t>A tighter time filter can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02EE9-FDEC-45B3-9871-394AED91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2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82B1-51F2-4A09-9A9F-8E42A433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87" y="369217"/>
            <a:ext cx="10515600" cy="1325563"/>
          </a:xfrm>
        </p:spPr>
        <p:txBody>
          <a:bodyPr/>
          <a:lstStyle/>
          <a:p>
            <a:r>
              <a:rPr lang="en-US" dirty="0"/>
              <a:t>Investigations (ii)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BBD52-9DDB-43E7-A3CA-BF02DFDB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475B1A9-AB43-4F32-9B75-0AA76A683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05" y="2430683"/>
            <a:ext cx="3744766" cy="1962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32AAC8-DDB6-48F5-A91F-2DE4B47F9540}"/>
              </a:ext>
            </a:extLst>
          </p:cNvPr>
          <p:cNvSpPr txBox="1"/>
          <p:nvPr/>
        </p:nvSpPr>
        <p:spPr>
          <a:xfrm>
            <a:off x="3549676" y="2622251"/>
            <a:ext cx="156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U/V exchange</a:t>
            </a:r>
          </a:p>
          <a:p>
            <a:r>
              <a:rPr lang="en-US" dirty="0">
                <a:cs typeface="+mn-ea"/>
                <a:sym typeface="+mn-lt"/>
              </a:rPr>
              <a:t>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55328-C710-49A4-AFD7-E0EF78A2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205" y="4402179"/>
            <a:ext cx="3775664" cy="1941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630575-12A5-4BEE-BF95-FB472A5C4D93}"/>
                  </a:ext>
                </a:extLst>
              </p:cNvPr>
              <p:cNvSpPr txBox="1"/>
              <p:nvPr/>
            </p:nvSpPr>
            <p:spPr>
              <a:xfrm>
                <a:off x="3471741" y="4515246"/>
                <a:ext cx="15371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𝜇</m:t>
                    </m:r>
                  </m:oMath>
                </a14:m>
                <a:r>
                  <a:rPr lang="en-US" dirty="0">
                    <a:cs typeface="+mn-ea"/>
                    <a:sym typeface="+mn-lt"/>
                  </a:rPr>
                  <a:t>BooNE field response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630575-12A5-4BEE-BF95-FB472A5C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741" y="4515246"/>
                <a:ext cx="1537127" cy="646331"/>
              </a:xfrm>
              <a:prstGeom prst="rect">
                <a:avLst/>
              </a:prstGeom>
              <a:blipFill>
                <a:blip r:embed="rId4"/>
                <a:stretch>
                  <a:fillRect l="-3571" t="-5660" r="-79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D05A346C-7F3B-438C-9E53-59C4F6E36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97" y="3005656"/>
            <a:ext cx="3866441" cy="1962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8ED79D-16E1-4AE1-B98D-3068C0FC17E1}"/>
              </a:ext>
            </a:extLst>
          </p:cNvPr>
          <p:cNvSpPr txBox="1"/>
          <p:nvPr/>
        </p:nvSpPr>
        <p:spPr>
          <a:xfrm>
            <a:off x="9760666" y="3170598"/>
            <a:ext cx="148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sigma 0.3</a:t>
            </a:r>
          </a:p>
        </p:txBody>
      </p:sp>
      <p:pic>
        <p:nvPicPr>
          <p:cNvPr id="11" name="Picture 10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7A745BD5-9900-4FAE-9441-F7E4573BF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98" y="4855893"/>
            <a:ext cx="3908014" cy="19623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BCF0B5-7B80-4C4A-A48E-69E829FEE8A1}"/>
              </a:ext>
            </a:extLst>
          </p:cNvPr>
          <p:cNvSpPr txBox="1"/>
          <p:nvPr/>
        </p:nvSpPr>
        <p:spPr>
          <a:xfrm>
            <a:off x="9936286" y="5307659"/>
            <a:ext cx="116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sigma 6.0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9C8EC5-6F97-4A75-A1F9-EE823BC70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4834" y="990777"/>
            <a:ext cx="3995737" cy="20439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858A54-DDB3-4A19-9BFB-7D07D91592BF}"/>
              </a:ext>
            </a:extLst>
          </p:cNvPr>
          <p:cNvSpPr txBox="1"/>
          <p:nvPr/>
        </p:nvSpPr>
        <p:spPr>
          <a:xfrm>
            <a:off x="9948971" y="1254553"/>
            <a:ext cx="147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Default</a:t>
            </a:r>
          </a:p>
          <a:p>
            <a:r>
              <a:rPr lang="en-US" dirty="0">
                <a:cs typeface="+mn-ea"/>
                <a:sym typeface="+mn-lt"/>
              </a:rPr>
              <a:t>Sigma 3.0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CB28AC-F433-4E92-A6F2-6455C6248581}"/>
              </a:ext>
            </a:extLst>
          </p:cNvPr>
          <p:cNvSpPr txBox="1"/>
          <p:nvPr/>
        </p:nvSpPr>
        <p:spPr>
          <a:xfrm>
            <a:off x="7385350" y="143040"/>
            <a:ext cx="4806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Wire HF filter</a:t>
            </a:r>
          </a:p>
          <a:p>
            <a:r>
              <a:rPr lang="en-US" sz="2400" dirty="0">
                <a:cs typeface="+mn-ea"/>
                <a:sym typeface="+mn-lt"/>
              </a:rPr>
              <a:t>- </a:t>
            </a:r>
            <a:r>
              <a:rPr lang="en-US" sz="2400" dirty="0">
                <a:solidFill>
                  <a:srgbClr val="00B0F0"/>
                </a:solidFill>
                <a:cs typeface="+mn-ea"/>
                <a:sym typeface="+mn-lt"/>
              </a:rPr>
              <a:t>Change of wire filter does not help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8A8F2E-23B9-4CDF-A97F-B17912C1DDAB}"/>
              </a:ext>
            </a:extLst>
          </p:cNvPr>
          <p:cNvSpPr txBox="1"/>
          <p:nvPr/>
        </p:nvSpPr>
        <p:spPr>
          <a:xfrm>
            <a:off x="1086192" y="1726019"/>
            <a:ext cx="5380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+mn-ea"/>
                <a:sym typeface="+mn-lt"/>
              </a:rPr>
              <a:t>Change response for V plane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2B8B0-8CA1-4964-B73C-F9F487F0695D}"/>
              </a:ext>
            </a:extLst>
          </p:cNvPr>
          <p:cNvSpPr txBox="1"/>
          <p:nvPr/>
        </p:nvSpPr>
        <p:spPr>
          <a:xfrm>
            <a:off x="865486" y="6242149"/>
            <a:ext cx="623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Change of field response can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Field response is the largest suspect given all evidence above</a:t>
            </a:r>
          </a:p>
        </p:txBody>
      </p:sp>
    </p:spTree>
    <p:extLst>
      <p:ext uri="{BB962C8B-B14F-4D97-AF65-F5344CB8AC3E}">
        <p14:creationId xmlns:p14="http://schemas.microsoft.com/office/powerpoint/2010/main" val="229961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9DCA-2672-4EBA-9BCA-345DC77D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GARFIELD simulation: field response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EDE9243-4541-4B93-9E5D-E9FCF9750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0" y="2199480"/>
            <a:ext cx="5456453" cy="3576003"/>
          </a:xfr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676ED2D-76EF-4064-B02F-50166F4B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2D06-1C5F-4E02-A776-66693431C43D}" type="slidenum">
              <a:rPr lang="en-US" smtClean="0"/>
              <a:t>8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DB03EC-7574-4A46-9F70-F9A085875AF6}"/>
              </a:ext>
            </a:extLst>
          </p:cNvPr>
          <p:cNvSpPr/>
          <p:nvPr/>
        </p:nvSpPr>
        <p:spPr>
          <a:xfrm>
            <a:off x="725216" y="1941873"/>
            <a:ext cx="13773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LMMathItalic12-Regular"/>
              </a:rPr>
              <a:t>i </a:t>
            </a:r>
            <a:r>
              <a:rPr lang="en-US" dirty="0">
                <a:latin typeface="LMRoman12-Regular"/>
              </a:rPr>
              <a:t>= </a:t>
            </a:r>
            <a:r>
              <a:rPr lang="en-US" i="1" dirty="0">
                <a:latin typeface="LMMathSymbols10-Regular"/>
              </a:rPr>
              <a:t>−</a:t>
            </a:r>
            <a:r>
              <a:rPr lang="en-US" i="1" dirty="0">
                <a:latin typeface="LMMathItalic12-Regular"/>
              </a:rPr>
              <a:t>q </a:t>
            </a:r>
            <a:r>
              <a:rPr lang="en-US" i="1" dirty="0">
                <a:latin typeface="LMMathSymbols10-Regular"/>
              </a:rPr>
              <a:t>· </a:t>
            </a:r>
            <a:r>
              <a:rPr lang="en-US" i="1" dirty="0" err="1">
                <a:latin typeface="LMMathItalic12-Regular"/>
              </a:rPr>
              <a:t>E</a:t>
            </a:r>
            <a:r>
              <a:rPr lang="en-US" sz="1050" i="1" dirty="0" err="1">
                <a:latin typeface="LMMathItalic8-Regular"/>
              </a:rPr>
              <a:t>w</a:t>
            </a:r>
            <a:r>
              <a:rPr lang="en-US" sz="1050" i="1" dirty="0">
                <a:latin typeface="LMMathItalic8-Regular"/>
              </a:rPr>
              <a:t> </a:t>
            </a:r>
            <a:r>
              <a:rPr lang="en-US" i="1" dirty="0">
                <a:latin typeface="LMMathSymbols10-Regular"/>
              </a:rPr>
              <a:t>· </a:t>
            </a:r>
            <a:r>
              <a:rPr lang="en-US" i="1" dirty="0" err="1">
                <a:latin typeface="LMMathItalic12-Regular"/>
              </a:rPr>
              <a:t>v</a:t>
            </a:r>
            <a:r>
              <a:rPr lang="en-US" sz="1050" i="1" dirty="0" err="1">
                <a:latin typeface="LMMathItalic8-Regular"/>
              </a:rPr>
              <a:t>q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85CEC3-8E5E-4038-9E29-94109030670E}"/>
              </a:ext>
            </a:extLst>
          </p:cNvPr>
          <p:cNvSpPr/>
          <p:nvPr/>
        </p:nvSpPr>
        <p:spPr>
          <a:xfrm>
            <a:off x="617718" y="1502811"/>
            <a:ext cx="159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j-lt"/>
              </a:rPr>
              <a:t>Ramo</a:t>
            </a:r>
            <a:r>
              <a:rPr lang="en-US" dirty="0">
                <a:latin typeface="+mj-lt"/>
              </a:rPr>
              <a:t> theorem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0663F6-2F6E-4870-B706-B50436D7082E}"/>
              </a:ext>
            </a:extLst>
          </p:cNvPr>
          <p:cNvSpPr txBox="1"/>
          <p:nvPr/>
        </p:nvSpPr>
        <p:spPr>
          <a:xfrm>
            <a:off x="725217" y="6205341"/>
            <a:ext cx="545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response: induced current as function of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1312E-0CFB-42F3-84C7-50B1191BFD39}"/>
              </a:ext>
            </a:extLst>
          </p:cNvPr>
          <p:cNvSpPr txBox="1"/>
          <p:nvPr/>
        </p:nvSpPr>
        <p:spPr>
          <a:xfrm>
            <a:off x="10458650" y="183670"/>
            <a:ext cx="179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Hanyu, Yichen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743AAFB-EBB7-4384-A5E8-FE1708E57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41" y="1905629"/>
            <a:ext cx="4320042" cy="4299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9B503-4455-4F8E-800B-013636824B19}"/>
              </a:ext>
            </a:extLst>
          </p:cNvPr>
          <p:cNvSpPr txBox="1"/>
          <p:nvPr/>
        </p:nvSpPr>
        <p:spPr>
          <a:xfrm>
            <a:off x="8077200" y="2311205"/>
            <a:ext cx="312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drift path</a:t>
            </a:r>
          </a:p>
          <a:p>
            <a:r>
              <a:rPr lang="en-US" dirty="0"/>
              <a:t>in a GARFIELD simulation (2D)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93829-F852-4CE7-BB33-CF05748BE7E3}"/>
              </a:ext>
            </a:extLst>
          </p:cNvPr>
          <p:cNvSpPr/>
          <p:nvPr/>
        </p:nvSpPr>
        <p:spPr>
          <a:xfrm>
            <a:off x="8226404" y="5406151"/>
            <a:ext cx="312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Caveat: this is a </a:t>
            </a:r>
            <a:r>
              <a:rPr lang="en-US" dirty="0" err="1"/>
              <a:t>uboone</a:t>
            </a:r>
            <a:r>
              <a:rPr lang="en-US" dirty="0"/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5420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819F-ECCA-4E04-9291-F7ACFC9E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wire field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489EB-E401-4B88-A32C-3F122ACD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F5B3-3C22-40AE-A973-47B2C66935A7}" type="slidenum">
              <a:rPr lang="en-US" smtClean="0"/>
              <a:t>9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0B3699-1189-4220-915B-4D942A017C79}"/>
              </a:ext>
            </a:extLst>
          </p:cNvPr>
          <p:cNvGrpSpPr/>
          <p:nvPr/>
        </p:nvGrpSpPr>
        <p:grpSpPr>
          <a:xfrm>
            <a:off x="7891397" y="2946917"/>
            <a:ext cx="3721395" cy="3774558"/>
            <a:chOff x="4302952" y="2086066"/>
            <a:chExt cx="3721395" cy="3774558"/>
          </a:xfrm>
        </p:grpSpPr>
        <p:pic>
          <p:nvPicPr>
            <p:cNvPr id="6" name="Picture 5" descr="A close up of a piece of paper&#10;&#10;Description generated with high confidence">
              <a:extLst>
                <a:ext uri="{FF2B5EF4-FFF2-40B4-BE49-F238E27FC236}">
                  <a16:creationId xmlns:a16="http://schemas.microsoft.com/office/drawing/2014/main" id="{B887985C-D841-4883-852E-69F3E0EBC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525" y="2242587"/>
              <a:ext cx="3530781" cy="258458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9134A30-442D-417F-95E2-CE4C59C2FA68}"/>
                    </a:ext>
                  </a:extLst>
                </p:cNvPr>
                <p:cNvSpPr txBox="1"/>
                <p:nvPr/>
              </p:nvSpPr>
              <p:spPr>
                <a:xfrm>
                  <a:off x="4531974" y="4827170"/>
                  <a:ext cx="337833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 err="1"/>
                    <a:t>BooNE</a:t>
                  </a:r>
                  <a:r>
                    <a:rPr lang="en-US" dirty="0"/>
                    <a:t> case</a:t>
                  </a:r>
                </a:p>
                <a:p>
                  <a:r>
                    <a:rPr lang="en-US" dirty="0"/>
                    <a:t>- Collection of the boundary-path electron is largely delayed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9134A30-442D-417F-95E2-CE4C59C2FA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974" y="4827170"/>
                  <a:ext cx="3378332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444" t="-3289" r="-1625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1D67CC-4E1C-44C1-AE09-C76EA2A39C3B}"/>
                </a:ext>
              </a:extLst>
            </p:cNvPr>
            <p:cNvSpPr/>
            <p:nvPr/>
          </p:nvSpPr>
          <p:spPr>
            <a:xfrm>
              <a:off x="4302952" y="2086066"/>
              <a:ext cx="3721395" cy="37745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0564321-2B4B-4848-8DE9-D67AA56A64E3}"/>
                </a:ext>
              </a:extLst>
            </p:cNvPr>
            <p:cNvCxnSpPr>
              <a:cxnSpLocks/>
            </p:cNvCxnSpPr>
            <p:nvPr/>
          </p:nvCxnSpPr>
          <p:spPr>
            <a:xfrm>
              <a:off x="6886664" y="3372606"/>
              <a:ext cx="60605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3E28D85-39FB-44E5-A7C6-D60A6481CBCC}"/>
                    </a:ext>
                  </a:extLst>
                </p:cNvPr>
                <p:cNvSpPr txBox="1"/>
                <p:nvPr/>
              </p:nvSpPr>
              <p:spPr>
                <a:xfrm>
                  <a:off x="6801604" y="3042996"/>
                  <a:ext cx="6911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~4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dirty="0"/>
                    <a:t>s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3E28D85-39FB-44E5-A7C6-D60A6481CB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1604" y="3042996"/>
                  <a:ext cx="69111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018" t="-8197" r="-263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4ED2D12B-B0EC-4609-B455-492C25EBC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15" y="1690688"/>
            <a:ext cx="5650389" cy="4092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E8D5B0-4B48-4AF1-9708-D1B34771795C}"/>
              </a:ext>
            </a:extLst>
          </p:cNvPr>
          <p:cNvSpPr txBox="1"/>
          <p:nvPr/>
        </p:nvSpPr>
        <p:spPr>
          <a:xfrm>
            <a:off x="5593080" y="1954785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protoDUNE</a:t>
            </a:r>
          </a:p>
          <a:p>
            <a:r>
              <a:rPr lang="en-US" dirty="0"/>
              <a:t>(old version)</a:t>
            </a:r>
          </a:p>
        </p:txBody>
      </p:sp>
      <p:pic>
        <p:nvPicPr>
          <p:cNvPr id="15" name="Picture 1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040D74A-CDB6-4FAC-9AF4-D076B3BC9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/>
          <a:stretch/>
        </p:blipFill>
        <p:spPr>
          <a:xfrm>
            <a:off x="7663297" y="418664"/>
            <a:ext cx="2472093" cy="23900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7A5360-4E9B-419A-9EDA-0441F51CF4F8}"/>
              </a:ext>
            </a:extLst>
          </p:cNvPr>
          <p:cNvSpPr txBox="1"/>
          <p:nvPr/>
        </p:nvSpPr>
        <p:spPr>
          <a:xfrm>
            <a:off x="8107540" y="853240"/>
            <a:ext cx="183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+mn-ea"/>
                <a:sym typeface="+mn-lt"/>
              </a:rPr>
              <a:t>Boundary drift path at 2.355mm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0E4F52-C415-412E-93FC-15AFD9E0E650}"/>
              </a:ext>
            </a:extLst>
          </p:cNvPr>
          <p:cNvCxnSpPr/>
          <p:nvPr/>
        </p:nvCxnSpPr>
        <p:spPr>
          <a:xfrm flipV="1">
            <a:off x="5902960" y="1954785"/>
            <a:ext cx="2996383" cy="147421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AFB8A1-7F53-4D45-801A-0BEAC07FE2CE}"/>
              </a:ext>
            </a:extLst>
          </p:cNvPr>
          <p:cNvSpPr txBox="1"/>
          <p:nvPr/>
        </p:nvSpPr>
        <p:spPr>
          <a:xfrm>
            <a:off x="897176" y="5669527"/>
            <a:ext cx="6634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boundary (saddle point), zero E-field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Field response simulation is not precise: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2D geometry &amp; absence of electron diffusion</a:t>
            </a:r>
          </a:p>
        </p:txBody>
      </p:sp>
    </p:spTree>
    <p:extLst>
      <p:ext uri="{BB962C8B-B14F-4D97-AF65-F5344CB8AC3E}">
        <p14:creationId xmlns:p14="http://schemas.microsoft.com/office/powerpoint/2010/main" val="386462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hhqpdtb">
      <a:majorFont>
        <a:latin typeface="Gill Sans MT" panose="020F0302020204030204"/>
        <a:ea typeface="Microsoft YaHei"/>
        <a:cs typeface=""/>
      </a:majorFont>
      <a:minorFont>
        <a:latin typeface="Gill Sans MT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821</Words>
  <Application>Microsoft Office PowerPoint</Application>
  <PresentationFormat>Widescreen</PresentationFormat>
  <Paragraphs>152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LMMathItalic12-Regular</vt:lpstr>
      <vt:lpstr>LMMathItalic8-Regular</vt:lpstr>
      <vt:lpstr>LMMathSymbols10-Regular</vt:lpstr>
      <vt:lpstr>LMRoman12-Regular</vt:lpstr>
      <vt:lpstr>Microsoft YaHei</vt:lpstr>
      <vt:lpstr>Arial</vt:lpstr>
      <vt:lpstr>Calibri</vt:lpstr>
      <vt:lpstr>Cambria Math</vt:lpstr>
      <vt:lpstr>Gill Sans MT</vt:lpstr>
      <vt:lpstr>Office Theme</vt:lpstr>
      <vt:lpstr>Equation</vt:lpstr>
      <vt:lpstr>Update in Signal Processing</vt:lpstr>
      <vt:lpstr>Issues</vt:lpstr>
      <vt:lpstr>Basics of Signal processing (SP)</vt:lpstr>
      <vt:lpstr>Thoughts</vt:lpstr>
      <vt:lpstr>Wire-Cell drift simulation</vt:lpstr>
      <vt:lpstr>PowerPoint Presentation</vt:lpstr>
      <vt:lpstr>Investigations (ii)</vt:lpstr>
      <vt:lpstr>GARFIELD simulation: field response</vt:lpstr>
      <vt:lpstr>Central wire field response</vt:lpstr>
      <vt:lpstr>Revised field response simulation</vt:lpstr>
      <vt:lpstr>Improvement with the revised field response</vt:lpstr>
      <vt:lpstr>More examples in run 5387, event 23467</vt:lpstr>
      <vt:lpstr>Discussion</vt:lpstr>
      <vt:lpstr>PowerPoint Presentation</vt:lpstr>
      <vt:lpstr>PowerPoint Presentation</vt:lpstr>
      <vt:lpstr>Current efforts in studying 3D field response</vt:lpstr>
      <vt:lpstr>Summary</vt:lpstr>
      <vt:lpstr>Backup slides</vt:lpstr>
      <vt:lpstr>Observation in ProtoDUNE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in Signal Processing</dc:title>
  <dc:creator>Gu, Wenqiang</dc:creator>
  <cp:lastModifiedBy>Gu, Wenqiang</cp:lastModifiedBy>
  <cp:revision>50</cp:revision>
  <dcterms:created xsi:type="dcterms:W3CDTF">2019-03-20T02:09:41Z</dcterms:created>
  <dcterms:modified xsi:type="dcterms:W3CDTF">2019-03-20T14:06:20Z</dcterms:modified>
</cp:coreProperties>
</file>