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4122" r:id="rId5"/>
  </p:sldMasterIdLst>
  <p:notesMasterIdLst>
    <p:notesMasterId r:id="rId26"/>
  </p:notesMasterIdLst>
  <p:handoutMasterIdLst>
    <p:handoutMasterId r:id="rId27"/>
  </p:handoutMasterIdLst>
  <p:sldIdLst>
    <p:sldId id="286" r:id="rId6"/>
    <p:sldId id="322" r:id="rId7"/>
    <p:sldId id="336" r:id="rId8"/>
    <p:sldId id="811" r:id="rId9"/>
    <p:sldId id="324" r:id="rId10"/>
    <p:sldId id="377" r:id="rId11"/>
    <p:sldId id="333" r:id="rId12"/>
    <p:sldId id="325" r:id="rId13"/>
    <p:sldId id="372" r:id="rId14"/>
    <p:sldId id="812" r:id="rId15"/>
    <p:sldId id="378" r:id="rId16"/>
    <p:sldId id="813" r:id="rId17"/>
    <p:sldId id="329" r:id="rId18"/>
    <p:sldId id="805" r:id="rId19"/>
    <p:sldId id="806" r:id="rId20"/>
    <p:sldId id="807" r:id="rId21"/>
    <p:sldId id="808" r:id="rId22"/>
    <p:sldId id="809" r:id="rId23"/>
    <p:sldId id="810" r:id="rId24"/>
    <p:sldId id="330" r:id="rId25"/>
  </p:sldIdLst>
  <p:sldSz cx="9144000" cy="6858000" type="screen4x3"/>
  <p:notesSz cx="6985000" cy="92837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3655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688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174">
          <p15:clr>
            <a:srgbClr val="A4A3A4"/>
          </p15:clr>
        </p15:guide>
        <p15:guide id="7" orient="horz" pos="128">
          <p15:clr>
            <a:srgbClr val="A4A3A4"/>
          </p15:clr>
        </p15:guide>
        <p15:guide id="8" pos="5621">
          <p15:clr>
            <a:srgbClr val="A4A3A4"/>
          </p15:clr>
        </p15:guide>
        <p15:guide id="9" pos="136">
          <p15:clr>
            <a:srgbClr val="A4A3A4"/>
          </p15:clr>
        </p15:guide>
        <p15:guide id="10" pos="589">
          <p15:clr>
            <a:srgbClr val="A4A3A4"/>
          </p15:clr>
        </p15:guide>
        <p15:guide id="11" pos="3572">
          <p15:clr>
            <a:srgbClr val="A4A3A4"/>
          </p15:clr>
        </p15:guide>
        <p15:guide id="12" pos="5163">
          <p15:clr>
            <a:srgbClr val="A4A3A4"/>
          </p15:clr>
        </p15:guide>
        <p15:guide id="13" pos="4632">
          <p15:clr>
            <a:srgbClr val="A4A3A4"/>
          </p15:clr>
        </p15:guide>
        <p15:guide id="14" pos="444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4E4E4E"/>
    <a:srgbClr val="004C97"/>
    <a:srgbClr val="404040"/>
    <a:srgbClr val="63666A"/>
    <a:srgbClr val="99D6EA"/>
    <a:srgbClr val="505050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336" autoAdjust="0"/>
    <p:restoredTop sz="95988" autoAdjust="0"/>
  </p:normalViewPr>
  <p:slideViewPr>
    <p:cSldViewPr snapToGrid="0" snapToObjects="1" showGuides="1">
      <p:cViewPr varScale="1">
        <p:scale>
          <a:sx n="97" d="100"/>
          <a:sy n="97" d="100"/>
        </p:scale>
        <p:origin x="208" y="512"/>
      </p:cViewPr>
      <p:guideLst>
        <p:guide orient="horz" pos="4142"/>
        <p:guide orient="horz" pos="3655"/>
        <p:guide orient="horz" pos="1698"/>
        <p:guide orient="horz" pos="688"/>
        <p:guide orient="horz" pos="2790"/>
        <p:guide orient="horz" pos="174"/>
        <p:guide orient="horz" pos="128"/>
        <p:guide pos="5621"/>
        <p:guide pos="136"/>
        <p:guide pos="589"/>
        <p:guide pos="3572"/>
        <p:guide pos="5163"/>
        <p:guide pos="4632"/>
        <p:guide pos="444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3/18/19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07658" y="629213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57CEE6-7DAC-40F3-833E-0E8F757BFF24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96C2A6-0B21-4BC1-81A6-9250AEBA8DA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7762" y="905817"/>
            <a:ext cx="9189720" cy="3037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82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064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D902334-6DE6-4F77-8F60-7F34F84297C0}" type="datetime1">
              <a:rPr lang="en-US" smtClean="0"/>
              <a:t>3/18/19</a:t>
            </a:fld>
            <a:endParaRPr lang="en-US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63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7F0DE04D-AA33-432E-8641-92B4709D5F76}" type="datetime1">
              <a:rPr lang="en-US" smtClean="0"/>
              <a:t>3/18/19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  <a:prstGeom prst="rect">
            <a:avLst/>
          </a:prstGeo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0446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7721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153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D29B91F-EE0B-4AD2-8FC6-E0397D827320}" type="datetime1">
              <a:rPr lang="en-US" smtClean="0"/>
              <a:t>3/18/19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/>
              <a:t>M. Kaducak| Performance Oversight Group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76234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1" y="103664"/>
            <a:ext cx="8672512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spcBef>
                <a:spcPts val="1200"/>
              </a:spcBef>
              <a:defRPr sz="2400">
                <a:solidFill>
                  <a:srgbClr val="40404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rgbClr val="404040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40404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40404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201EB0-64B4-457B-89FC-D6BF1871FF3A}" type="datetime1">
              <a:rPr lang="en-US" altLang="en-US" smtClean="0"/>
              <a:t>3/18/19</a:t>
            </a:fld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D4078CA2-75EA-4F42-B0AF-FB0975373545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212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rmilab + Extra Logo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219719" y="4963772"/>
            <a:ext cx="4941110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5574189" y="6360810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219718" y="3951841"/>
            <a:ext cx="8667106" cy="1003049"/>
          </a:xfrm>
          <a:prstGeom prst="rect">
            <a:avLst/>
          </a:prstGeom>
        </p:spPr>
        <p:txBody>
          <a:bodyPr vert="horz" wrap="square" lIns="0" tIns="27432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33" name="Picture 32" descr="FermiLogoBar_DOE_KO_horiz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88917"/>
            <a:ext cx="9010786" cy="30189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0E44DA-468D-4764-9AF0-0922B4266F82}"/>
              </a:ext>
            </a:extLst>
          </p:cNvPr>
          <p:cNvSpPr txBox="1"/>
          <p:nvPr userDrawn="1"/>
        </p:nvSpPr>
        <p:spPr>
          <a:xfrm>
            <a:off x="5541484" y="5027249"/>
            <a:ext cx="338628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dirty="0">
                <a:latin typeface="Helvetica"/>
                <a:cs typeface="Helvetica"/>
              </a:rPr>
              <a:t>In partnership with: 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India/DAE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Italy/INFN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UK/STFC</a:t>
            </a:r>
          </a:p>
          <a:p>
            <a:pPr marL="109538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France/CEA/</a:t>
            </a:r>
            <a:r>
              <a:rPr lang="en-US" sz="1600" kern="1200" baseline="0" dirty="0" err="1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Irfu</a:t>
            </a:r>
            <a:r>
              <a:rPr lang="en-US" sz="1600" kern="1200" baseline="0" dirty="0">
                <a:solidFill>
                  <a:schemeClr val="tx1"/>
                </a:solidFill>
                <a:latin typeface="Helvetica"/>
                <a:ea typeface="Geneva" charset="0"/>
                <a:cs typeface="Helvetica"/>
              </a:rPr>
              <a:t>, CNRS/IN2P3 </a:t>
            </a:r>
            <a:endParaRPr lang="en-US" sz="1600" kern="1200" baseline="0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D4385A-2640-462D-A0F9-1CDE8B819E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1" y="840137"/>
            <a:ext cx="9189720" cy="330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09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28600" y="6315146"/>
            <a:ext cx="8677275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25-27 March 2019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 err="1"/>
              <a:t>LastName</a:t>
            </a:r>
            <a:r>
              <a:rPr lang="en-US" dirty="0"/>
              <a:t> | Your System Name								P2MAC meeting</a:t>
            </a:r>
            <a:endParaRPr lang="en-US" b="1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769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860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87970" y="4765101"/>
            <a:ext cx="420624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87970" y="1043694"/>
            <a:ext cx="4206240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5538537" cy="23728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A. Klebaner | Overview and CW-Compatible definition</a:t>
            </a:r>
            <a:endParaRPr lang="en-US" b="1" dirty="0"/>
          </a:p>
        </p:txBody>
      </p:sp>
      <p:sp>
        <p:nvSpPr>
          <p:cNvPr id="20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05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1043694"/>
            <a:ext cx="5347605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A. Klebaner | Overview and CW-Compatible definition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105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686800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 dirty="0"/>
              <a:t>A. Klebaner | Overview and CW-Compatible definition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64DF0CCB-7EA3-7341-A46D-36EC5E85EBD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4073" y="465691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5133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37285"/>
          </a:xfrm>
        </p:spPr>
        <p:txBody>
          <a:bodyPr/>
          <a:lstStyle/>
          <a:p>
            <a:pPr>
              <a:defRPr/>
            </a:pPr>
            <a:r>
              <a:rPr lang="en-US" dirty="0"/>
              <a:t>A. Klebaner | Overview and CW-Compatible definition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468311"/>
            <a:ext cx="8675688" cy="5684865"/>
          </a:xfrm>
          <a:prstGeom prst="rect">
            <a:avLst/>
          </a:prstGeom>
        </p:spPr>
        <p:txBody>
          <a:bodyPr vert="horz"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1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9371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>
          <a:xfrm>
            <a:off x="1530601" y="6495482"/>
            <a:ext cx="5538537" cy="242873"/>
          </a:xfrm>
        </p:spPr>
        <p:txBody>
          <a:bodyPr/>
          <a:lstStyle/>
          <a:p>
            <a:pPr>
              <a:defRPr/>
            </a:pPr>
            <a:r>
              <a:rPr lang="en-US" dirty="0"/>
              <a:t>A. Klebaner | Overview and CW-Compatible definition</a:t>
            </a:r>
            <a:endParaRPr lang="en-US" b="1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1050328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9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1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526953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 baseline="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228600" y="463790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493" y="6355909"/>
            <a:ext cx="919915" cy="5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66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1200"/>
              </a:spcBef>
              <a:defRPr sz="2400">
                <a:solidFill>
                  <a:srgbClr val="000000"/>
                </a:solidFill>
              </a:defRPr>
            </a:lvl1pPr>
            <a:lvl2pPr>
              <a:spcBef>
                <a:spcPts val="200"/>
              </a:spcBef>
              <a:defRPr sz="2200">
                <a:solidFill>
                  <a:schemeClr val="tx2"/>
                </a:solidFill>
              </a:defRPr>
            </a:lvl2pPr>
            <a:lvl3pPr>
              <a:spcBef>
                <a:spcPts val="0"/>
              </a:spcBef>
              <a:defRPr sz="2000">
                <a:solidFill>
                  <a:srgbClr val="000000"/>
                </a:solidFill>
              </a:defRPr>
            </a:lvl3pPr>
            <a:lvl4pPr>
              <a:spcBef>
                <a:spcPts val="0"/>
              </a:spcBef>
              <a:defRPr sz="1800">
                <a:solidFill>
                  <a:srgbClr val="000000"/>
                </a:solidFill>
              </a:defRPr>
            </a:lvl4pPr>
            <a:lvl5pPr marL="2057400" indent="-228600">
              <a:spcBef>
                <a:spcPts val="0"/>
              </a:spcBef>
              <a:buFont typeface="Arial"/>
              <a:buChar char="•"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6" y="6504213"/>
            <a:ext cx="935091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2F5D5C1E-AF3E-452B-9BE2-1574C1417F23}" type="datetime1">
              <a:rPr lang="en-US" smtClean="0"/>
              <a:t>3/18/19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9823" y="6504213"/>
            <a:ext cx="584289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b="1"/>
              <a:t>PIP-II Fine Tune Workshop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1015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1119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image" Target="../media/image5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26-28 March 2018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1" y="6495482"/>
            <a:ext cx="7367337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A. Klebaner | Overview and CW-Compatible definition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495482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214800" y="6315146"/>
            <a:ext cx="8704708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Slide Number Placeholder 5"/>
          <p:cNvSpPr txBox="1">
            <a:spLocks/>
          </p:cNvSpPr>
          <p:nvPr/>
        </p:nvSpPr>
        <p:spPr>
          <a:xfrm>
            <a:off x="381001" y="6667500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1200" kern="1200" smtClean="0">
                <a:solidFill>
                  <a:srgbClr val="004C97"/>
                </a:solidFill>
                <a:latin typeface="Helvetica" charset="0"/>
                <a:ea typeface="Geneva" charset="0"/>
                <a:cs typeface="ＭＳ Ｐゴシック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endParaRPr lang="en-US" dirty="0"/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209721" y="136401"/>
            <a:ext cx="8723157" cy="197990"/>
            <a:chOff x="577653" y="6258863"/>
            <a:chExt cx="8320285" cy="188846"/>
          </a:xfrm>
        </p:grpSpPr>
        <p:cxnSp>
          <p:nvCxnSpPr>
            <p:cNvPr id="14" name="Straight Connector 13"/>
            <p:cNvCxnSpPr/>
            <p:nvPr userDrawn="1"/>
          </p:nvCxnSpPr>
          <p:spPr>
            <a:xfrm>
              <a:off x="577653" y="6351018"/>
              <a:ext cx="7213350" cy="6918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6" descr="FermiLogo_RGB_NALBlue.png"/>
            <p:cNvPicPr>
              <a:picLocks noChangeAspect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0" r:id="rId1"/>
    <p:sldLayoutId id="2147484098" r:id="rId2"/>
    <p:sldLayoutId id="2147484099" r:id="rId3"/>
    <p:sldLayoutId id="2147484100" r:id="rId4"/>
    <p:sldLayoutId id="2147484101" r:id="rId5"/>
    <p:sldLayoutId id="2147484121" r:id="rId6"/>
    <p:sldLayoutId id="2147484113" r:id="rId7"/>
    <p:sldLayoutId id="2147484132" r:id="rId8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595959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pic>
        <p:nvPicPr>
          <p:cNvPr id="13" name="Picture 6" descr="FermiLogo_RGB_NALBlue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0684" y="6258863"/>
            <a:ext cx="1094716" cy="197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D3B64A-EA5B-4BBD-B33D-FBB4702EA30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7161" y="6204352"/>
            <a:ext cx="1119436" cy="44066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6159D21-C2A4-4927-8486-65CB7942BD35}"/>
              </a:ext>
            </a:extLst>
          </p:cNvPr>
          <p:cNvGrpSpPr/>
          <p:nvPr userDrawn="1"/>
        </p:nvGrpSpPr>
        <p:grpSpPr>
          <a:xfrm>
            <a:off x="215900" y="6203027"/>
            <a:ext cx="8720277" cy="440660"/>
            <a:chOff x="215900" y="6203027"/>
            <a:chExt cx="8720277" cy="440660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215900" y="6362733"/>
              <a:ext cx="7538966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C8BDFB-BD51-4DA6-A703-532E3693586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7816741" y="6203027"/>
              <a:ext cx="1119436" cy="4406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74847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</p:sldLayoutIdLst>
  <p:hf hdr="0" ft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19719" y="5004021"/>
            <a:ext cx="5128458" cy="1529241"/>
          </a:xfrm>
        </p:spPr>
        <p:txBody>
          <a:bodyPr/>
          <a:lstStyle/>
          <a:p>
            <a:r>
              <a:rPr lang="en-US" dirty="0"/>
              <a:t>Luisella Lari</a:t>
            </a:r>
          </a:p>
          <a:p>
            <a:r>
              <a:rPr lang="en-US" dirty="0"/>
              <a:t>PIP-II PMG</a:t>
            </a:r>
          </a:p>
          <a:p>
            <a:r>
              <a:rPr lang="en-US" dirty="0"/>
              <a:t>19 March 2019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219719" y="4000972"/>
            <a:ext cx="8667106" cy="100304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PIP-II Project Executive Board Meeting (P2PEB) Report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50681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F5E3-35DB-4EB5-808A-BCD630D4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P2PEB Meetings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CF302-64AA-4219-8073-A803F7341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539A7BC-C7C7-B142-BECC-C82EE37E4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AB5A51-0632-4445-B7B2-8F4D8EA45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47FFC-3BEB-0A4E-8AF0-8477EB314B6D}"/>
              </a:ext>
            </a:extLst>
          </p:cNvPr>
          <p:cNvSpPr txBox="1"/>
          <p:nvPr/>
        </p:nvSpPr>
        <p:spPr>
          <a:xfrm>
            <a:off x="4176495" y="5925994"/>
            <a:ext cx="486710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Lia’s talk</a:t>
            </a:r>
          </a:p>
          <a:p>
            <a:r>
              <a:rPr lang="en-US" dirty="0"/>
              <a:t>https://</a:t>
            </a:r>
            <a:r>
              <a:rPr lang="en-US" dirty="0" err="1"/>
              <a:t>indico.fnal.gov</a:t>
            </a:r>
            <a:r>
              <a:rPr lang="en-US" dirty="0"/>
              <a:t>/event/19870/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7D7753E-3E31-9D4C-84D1-C4228E1E7D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0566" y="995128"/>
            <a:ext cx="6551857" cy="493086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25647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AC29-6889-E244-82E7-04CE120B8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IKC Partner Check list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C6CC3-65C1-1649-9446-AFC4715DB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Before CD-2 review, need to be in detailed finalized:</a:t>
            </a:r>
          </a:p>
          <a:p>
            <a:pPr lvl="1"/>
            <a:r>
              <a:rPr lang="en-US" dirty="0"/>
              <a:t>Org Chart</a:t>
            </a:r>
          </a:p>
          <a:p>
            <a:pPr lvl="1"/>
            <a:r>
              <a:rPr lang="en-US" dirty="0"/>
              <a:t>SOW detailed description</a:t>
            </a:r>
          </a:p>
          <a:p>
            <a:pPr lvl="1"/>
            <a:r>
              <a:rPr lang="en-US" dirty="0"/>
              <a:t>List of deliverables</a:t>
            </a:r>
          </a:p>
          <a:p>
            <a:pPr lvl="1"/>
            <a:r>
              <a:rPr lang="en-US" dirty="0"/>
              <a:t>MS/delivery dates</a:t>
            </a:r>
          </a:p>
          <a:p>
            <a:pPr lvl="2"/>
            <a:r>
              <a:rPr lang="en-US" dirty="0"/>
              <a:t>Develop your schedule </a:t>
            </a:r>
          </a:p>
          <a:p>
            <a:pPr lvl="1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Technical Documents </a:t>
            </a:r>
          </a:p>
          <a:p>
            <a:pPr lvl="1"/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PM management plans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DE68-FB27-FC41-A67E-FAE04F47B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878543-1F9C-5A45-B545-3C1304D4E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580" y="2896198"/>
            <a:ext cx="4577533" cy="3035370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A4402A-8A61-7E48-B000-E664E36EF3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611EA07-6A49-3B4C-BEB8-301CB0CADD1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96912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9EFB1E-2D4C-4D84-A828-E9E35DCA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519191"/>
            <a:ext cx="8686800" cy="427877"/>
          </a:xfrm>
        </p:spPr>
        <p:txBody>
          <a:bodyPr/>
          <a:lstStyle/>
          <a:p>
            <a:r>
              <a:rPr lang="en-US" dirty="0"/>
              <a:t>IKC Partner Check List up-to-date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17152-EB44-6A44-AAB1-60BEDBC81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9A164B-C321-854E-839B-E4560BD6D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89271753-1488-104C-9FC7-72BF1EB028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607751"/>
              </p:ext>
            </p:extLst>
          </p:nvPr>
        </p:nvGraphicFramePr>
        <p:xfrm>
          <a:off x="1509713" y="1922780"/>
          <a:ext cx="6095999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310">
                  <a:extLst>
                    <a:ext uri="{9D8B030D-6E8A-4147-A177-3AD203B41FA5}">
                      <a16:colId xmlns:a16="http://schemas.microsoft.com/office/drawing/2014/main" val="3755403762"/>
                    </a:ext>
                  </a:extLst>
                </a:gridCol>
                <a:gridCol w="785404">
                  <a:extLst>
                    <a:ext uri="{9D8B030D-6E8A-4147-A177-3AD203B41FA5}">
                      <a16:colId xmlns:a16="http://schemas.microsoft.com/office/drawing/2014/main" val="1180328836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006776465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3903857331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1000553232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441561240"/>
                    </a:ext>
                  </a:extLst>
                </a:gridCol>
                <a:gridCol w="870857">
                  <a:extLst>
                    <a:ext uri="{9D8B030D-6E8A-4147-A177-3AD203B41FA5}">
                      <a16:colId xmlns:a16="http://schemas.microsoft.com/office/drawing/2014/main" val="240518981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Org. Chart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List of Del.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Tech.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Doc.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PM</a:t>
                      </a:r>
                    </a:p>
                    <a:p>
                      <a:pPr algn="ctr"/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plans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74663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738067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4949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UKRI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marR="0" lvl="0" indent="-28575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ü"/>
                        <a:tabLst/>
                        <a:defRPr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04336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87236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IN2P3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  <a:r>
                        <a:rPr lang="en-US" sz="2000" dirty="0">
                          <a:solidFill>
                            <a:srgbClr val="00B05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algn="ctr">
                        <a:buFont typeface="Wingdings" pitchFamily="2" charset="2"/>
                        <a:buChar char="ü"/>
                      </a:pPr>
                      <a:r>
                        <a:rPr lang="en-US" sz="2000" dirty="0">
                          <a:solidFill>
                            <a:srgbClr val="FFC000"/>
                          </a:solidFill>
                        </a:rPr>
                        <a:t>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840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25529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AC29-6889-E244-82E7-04CE120B8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TimeFrame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C6CC3-65C1-1649-9446-AFC4715DB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In order to Baseline PIP-II @ CD-2 Review, PPD Part 1 and PPD Part 2 need to be finalized.</a:t>
            </a:r>
          </a:p>
          <a:p>
            <a:pPr lvl="1"/>
            <a:r>
              <a:rPr lang="en-US" b="1" dirty="0"/>
              <a:t>End of April: </a:t>
            </a:r>
            <a:r>
              <a:rPr lang="en-US" dirty="0"/>
              <a:t>First draft</a:t>
            </a:r>
          </a:p>
          <a:p>
            <a:pPr lvl="1"/>
            <a:r>
              <a:rPr lang="en-US" b="1" dirty="0"/>
              <a:t>May: </a:t>
            </a:r>
            <a:r>
              <a:rPr lang="en-US" dirty="0"/>
              <a:t>Draft available for the Director Review in preparation for CD-2</a:t>
            </a:r>
          </a:p>
          <a:p>
            <a:pPr lvl="1"/>
            <a:r>
              <a:rPr lang="en-US" b="1" dirty="0"/>
              <a:t>July: </a:t>
            </a:r>
            <a:r>
              <a:rPr lang="en-US" dirty="0"/>
              <a:t>Final</a:t>
            </a:r>
            <a:r>
              <a:rPr lang="en-US" b="1" dirty="0"/>
              <a:t> </a:t>
            </a:r>
            <a:r>
              <a:rPr lang="en-US" dirty="0"/>
              <a:t>Draft available for CD-2 Review </a:t>
            </a:r>
          </a:p>
          <a:p>
            <a:endParaRPr lang="en-US" dirty="0"/>
          </a:p>
          <a:p>
            <a:r>
              <a:rPr lang="en-US" dirty="0"/>
              <a:t>Progress with PIP-II Partners will be monitored through Milestones and Monthly Reports (as reported in PPD – Part 2).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DE68-FB27-FC41-A67E-FAE04F47B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529236F-9F39-F245-BC21-22DA09F97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7A7C4A8-35BF-CD46-8A1B-67450F1E0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8939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B9EFB1E-2D4C-4D84-A828-E9E35DCAB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3" y="741486"/>
            <a:ext cx="8686800" cy="427877"/>
          </a:xfrm>
        </p:spPr>
        <p:txBody>
          <a:bodyPr/>
          <a:lstStyle/>
          <a:p>
            <a:r>
              <a:rPr lang="en-US" dirty="0"/>
              <a:t>Project Planning Document Completion Schedule &amp; Partner Engagement Plan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9F9E8E-8A7A-447A-99CC-91F9F687F35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946889"/>
              </p:ext>
            </p:extLst>
          </p:nvPr>
        </p:nvGraphicFramePr>
        <p:xfrm>
          <a:off x="125848" y="1208763"/>
          <a:ext cx="8892304" cy="50333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90936">
                  <a:extLst>
                    <a:ext uri="{9D8B030D-6E8A-4147-A177-3AD203B41FA5}">
                      <a16:colId xmlns:a16="http://schemas.microsoft.com/office/drawing/2014/main" val="1772879228"/>
                    </a:ext>
                  </a:extLst>
                </a:gridCol>
                <a:gridCol w="7701368">
                  <a:extLst>
                    <a:ext uri="{9D8B030D-6E8A-4147-A177-3AD203B41FA5}">
                      <a16:colId xmlns:a16="http://schemas.microsoft.com/office/drawing/2014/main" val="421522552"/>
                    </a:ext>
                  </a:extLst>
                </a:gridCol>
              </a:tblGrid>
              <a:tr h="470091">
                <a:tc>
                  <a:txBody>
                    <a:bodyPr/>
                    <a:lstStyle/>
                    <a:p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Wingdings" panose="05000000000000000000" pitchFamily="2" charset="2"/>
                        <a:buChar char="ü"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6800409"/>
                  </a:ext>
                </a:extLst>
              </a:tr>
              <a:tr h="473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DAE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/>
                        <a:t>April 21-28, 2019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600" b="0" strike="noStrike" dirty="0"/>
                        <a:t>DAE leadership team at FNAL for IIFC PC/TC</a:t>
                      </a:r>
                      <a:r>
                        <a:rPr lang="en-US" sz="1600" b="0" dirty="0"/>
                        <a:t>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755187"/>
                  </a:ext>
                </a:extLst>
              </a:tr>
              <a:tr h="473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INFN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March/April, 2019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Carlo Pagani 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at FNAL March 14-15; Carlo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&amp; Rocco visiting Fermilab April 15-18;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0174603"/>
                  </a:ext>
                </a:extLst>
              </a:tr>
              <a:tr h="473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UKRI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Tx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March, 2019 </a:t>
                      </a:r>
                    </a:p>
                    <a:p>
                      <a:pPr marL="0" indent="0" algn="l">
                        <a:buFontTx/>
                        <a:buNone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Pater McIntosh team at FNAL, March 12-15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2739944"/>
                  </a:ext>
                </a:extLst>
              </a:tr>
              <a:tr h="292462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March/April, 2019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Olivier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Napoly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at FNAL March 14-15; PIP-II at CEA April 10-11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520470"/>
                  </a:ext>
                </a:extLst>
              </a:tr>
              <a:tr h="473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IN2P3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Marc/April, 2019 </a:t>
                      </a:r>
                    </a:p>
                    <a:p>
                      <a:pPr marL="0" indent="0" algn="l">
                        <a:buFont typeface="Wingdings" panose="05000000000000000000" pitchFamily="2" charset="2"/>
                        <a:buNone/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David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</a:rPr>
                        <a:t>Longuevergne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 at FNAL March 14-15; PIP-II at IPNO April 8-9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20846"/>
                  </a:ext>
                </a:extLst>
              </a:tr>
              <a:tr h="473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Lia </a:t>
                      </a:r>
                      <a:r>
                        <a:rPr lang="en-US" sz="1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Merminga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Nigel Lockyer, Hema </a:t>
                      </a:r>
                      <a:r>
                        <a:rPr lang="en-US" sz="1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Ramamoorthi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1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Arkadiy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Klebaner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meet with Director of the National Center for Research and Development at the </a:t>
                      </a:r>
                      <a:r>
                        <a:rPr lang="en-US" sz="1600" b="0" i="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Wrocław</a:t>
                      </a:r>
                      <a:r>
                        <a:rPr lang="en-US" sz="16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University of Technology</a:t>
                      </a:r>
                    </a:p>
                    <a:p>
                      <a:pPr algn="l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April 19,  2019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8336392"/>
                  </a:ext>
                </a:extLst>
              </a:tr>
              <a:tr h="600891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Spain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April 17&amp;18, 2019 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Lia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Merminga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, Nigel Lockyer, Hema </a:t>
                      </a:r>
                      <a:r>
                        <a:rPr lang="en-US" sz="1600" dirty="0" err="1">
                          <a:solidFill>
                            <a:schemeClr val="tx1"/>
                          </a:solidFill>
                        </a:rPr>
                        <a:t>Ramamoorthi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</a:rPr>
                        <a:t> visit ESS-Bilbao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3837178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217152-EB44-6A44-AAB1-60BEDBC81D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FD9A164B-C321-854E-839B-E4560BD6D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B62DEB-939E-1841-A2E1-843FBD80418F}"/>
              </a:ext>
            </a:extLst>
          </p:cNvPr>
          <p:cNvSpPr/>
          <p:nvPr/>
        </p:nvSpPr>
        <p:spPr>
          <a:xfrm>
            <a:off x="125848" y="2219891"/>
            <a:ext cx="788552" cy="21692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5FBD00-420D-9D46-A3D0-DAEDAB49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7676"/>
            <a:ext cx="8686800" cy="427877"/>
          </a:xfrm>
        </p:spPr>
        <p:txBody>
          <a:bodyPr/>
          <a:lstStyle/>
          <a:p>
            <a:r>
              <a:rPr lang="en-US" dirty="0"/>
              <a:t>UKRI talk - Abstracts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47254D5-D093-9D42-9B46-1CA81C293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32935"/>
            <a:ext cx="3880022" cy="292285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AD74AD-63FC-A649-9D6D-B7DD83E647AD}"/>
              </a:ext>
            </a:extLst>
          </p:cNvPr>
          <p:cNvSpPr txBox="1"/>
          <p:nvPr/>
        </p:nvSpPr>
        <p:spPr>
          <a:xfrm>
            <a:off x="3175821" y="1278932"/>
            <a:ext cx="323287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DRAFT PPD for PIP2MAC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A2EA03-D443-0748-8376-CF7A68267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9703" y="2427092"/>
            <a:ext cx="5217982" cy="3911916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9EBF347-1FEF-0E41-8CF2-F73D49755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3463F1C-4F66-2D47-83F3-28E3937D23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871754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5FBD00-420D-9D46-A3D0-DAEDAB49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7676"/>
            <a:ext cx="8686800" cy="427877"/>
          </a:xfrm>
        </p:spPr>
        <p:txBody>
          <a:bodyPr/>
          <a:lstStyle/>
          <a:p>
            <a:r>
              <a:rPr lang="en-US" dirty="0"/>
              <a:t>INFN talk - Abstracts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87AEB9-E9B1-9642-80DD-D34D87D4C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066" y="858800"/>
            <a:ext cx="5224596" cy="392944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F79ADD-5EEE-9E42-810F-51B9F1A5E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9965" y="3196574"/>
            <a:ext cx="4685435" cy="3532445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8A1B2C9-ACFE-3E4D-B945-3491D99673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F4180479-02D7-0E4A-A56D-D68D766B39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57219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5FBD00-420D-9D46-A3D0-DAEDAB49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7676"/>
            <a:ext cx="8686800" cy="427877"/>
          </a:xfrm>
        </p:spPr>
        <p:txBody>
          <a:bodyPr/>
          <a:lstStyle/>
          <a:p>
            <a:r>
              <a:rPr lang="en-US" dirty="0"/>
              <a:t>CEA talk - Abstracts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49A94A-6367-8F48-B76D-F4D53C672A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530" y="1050323"/>
            <a:ext cx="4505891" cy="336889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51F9A1-B6A5-2342-B3E4-FCD66B8773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0"/>
            <a:ext cx="4572000" cy="342309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A6DFC5-3882-F34C-9AD0-DD294D71B6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96B407C-EE7C-FF45-A960-95E9DD1EC2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23767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65FBD00-420D-9D46-A3D0-DAEDAB4992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87676"/>
            <a:ext cx="8686800" cy="427877"/>
          </a:xfrm>
        </p:spPr>
        <p:txBody>
          <a:bodyPr/>
          <a:lstStyle/>
          <a:p>
            <a:r>
              <a:rPr lang="en-US" dirty="0"/>
              <a:t>IN2P3 talk - Abstracts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2CE16F-BB2F-024D-9BDB-A9934E91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79" y="895000"/>
            <a:ext cx="5184461" cy="3865119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B8B876A-9A79-AC41-B8B1-7726F6BFDD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369" y="2827559"/>
            <a:ext cx="5123152" cy="383315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E2948BD-F165-9D44-9049-5A002E35F7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BA45BB1-838B-CD4C-87DE-501C9E9F3E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4330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EAC29-6889-E244-82E7-04CE120B8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AC6CC3-65C1-1649-9446-AFC4715DB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P2PEB meeting 1 was a successful starting of the PIP-II international collaborations. </a:t>
            </a:r>
          </a:p>
          <a:p>
            <a:endParaRPr lang="en-US" dirty="0"/>
          </a:p>
          <a:p>
            <a:r>
              <a:rPr lang="en-US" dirty="0"/>
              <a:t>P2PEB meeting 1 has received a positive feedback from the PIP-II International Partners.</a:t>
            </a:r>
          </a:p>
          <a:p>
            <a:endParaRPr lang="en-US" dirty="0"/>
          </a:p>
          <a:p>
            <a:r>
              <a:rPr lang="en-US" dirty="0"/>
              <a:t>In detail all the partners shown:</a:t>
            </a:r>
          </a:p>
          <a:p>
            <a:pPr lvl="1"/>
            <a:r>
              <a:rPr lang="en-US" dirty="0"/>
              <a:t>Strong Motivations and Interest in PIP-II Project;</a:t>
            </a:r>
          </a:p>
          <a:p>
            <a:pPr lvl="1"/>
            <a:r>
              <a:rPr lang="en-US" dirty="0"/>
              <a:t>Capabilities to fulfill scope of work;</a:t>
            </a:r>
          </a:p>
          <a:p>
            <a:pPr lvl="1"/>
            <a:r>
              <a:rPr lang="en-US" dirty="0"/>
              <a:t>Engagement to develop PPDs draft docs in preparation of the CD-2 review;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2DE68-FB27-FC41-A67E-FAE04F47B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529236F-9F39-F245-BC21-22DA09F97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E7A7C4A8-35BF-CD46-8A1B-67450F1E0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6922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9AE6C-C2A8-5544-8A4D-A67453900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66216E-0A95-3E45-A803-C12EF5030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P2PEB Mandate </a:t>
            </a:r>
          </a:p>
          <a:p>
            <a:r>
              <a:rPr lang="en-US" dirty="0"/>
              <a:t>The role of Project Planning Documents (PPDs) for the PEPEB</a:t>
            </a:r>
          </a:p>
          <a:p>
            <a:r>
              <a:rPr lang="en-US" dirty="0"/>
              <a:t>PPDs completion schedule &amp; Partner Engagement Plan</a:t>
            </a:r>
          </a:p>
          <a:p>
            <a:r>
              <a:rPr lang="en-US" dirty="0"/>
              <a:t>Some abstracts from the PIP-II IKC talks</a:t>
            </a:r>
          </a:p>
          <a:p>
            <a:r>
              <a:rPr lang="en-US" dirty="0"/>
              <a:t>Summary</a:t>
            </a:r>
          </a:p>
          <a:p>
            <a:pPr marL="0" indent="0">
              <a:buNone/>
            </a:pPr>
            <a:endParaRPr lang="en-US" b="1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63AFAB-4253-534F-8022-7EF32B9D04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987245-5FED-1344-BC72-9D895D8234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DA755C36-9718-EE43-84C7-6F663DA188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89008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FBD93-387D-2543-A874-F393F5BAC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Thanks </a:t>
            </a:r>
          </a:p>
        </p:txBody>
      </p:sp>
      <p:pic>
        <p:nvPicPr>
          <p:cNvPr id="9" name="Content Placeholder 8" descr="A view of a building&#10;&#10;Description automatically generated">
            <a:extLst>
              <a:ext uri="{FF2B5EF4-FFF2-40B4-BE49-F238E27FC236}">
                <a16:creationId xmlns:a16="http://schemas.microsoft.com/office/drawing/2014/main" id="{E5AF340F-54CB-674C-AB9D-F710A80CE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78" b="2667"/>
          <a:stretch/>
        </p:blipFill>
        <p:spPr>
          <a:xfrm>
            <a:off x="228600" y="1983179"/>
            <a:ext cx="8672513" cy="3075710"/>
          </a:xfr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151D44-70DB-DB41-B25F-5893E42DC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E537A95-387C-3C47-B9B6-1BCA9CB28E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CCA93281-0C80-B044-BB67-200E2FB50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539156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F5E3-35DB-4EB5-808A-BCD630D4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P2PEB Mandate (1/2)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CF302-64AA-4219-8073-A803F7341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539A7BC-C7C7-B142-BECC-C82EE37E4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AB5A51-0632-4445-B7B2-8F4D8EA45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325170-D640-6142-A0F3-BBAF06B09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77" y="1011603"/>
            <a:ext cx="6438042" cy="4834794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E47FFC-3BEB-0A4E-8AF0-8477EB314B6D}"/>
              </a:ext>
            </a:extLst>
          </p:cNvPr>
          <p:cNvSpPr txBox="1"/>
          <p:nvPr/>
        </p:nvSpPr>
        <p:spPr>
          <a:xfrm>
            <a:off x="4176495" y="5925994"/>
            <a:ext cx="486710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Lia’s talk</a:t>
            </a:r>
          </a:p>
          <a:p>
            <a:r>
              <a:rPr lang="en-US" dirty="0"/>
              <a:t>https://</a:t>
            </a:r>
            <a:r>
              <a:rPr lang="en-US" dirty="0" err="1"/>
              <a:t>indico.fnal.gov</a:t>
            </a:r>
            <a:r>
              <a:rPr lang="en-US" dirty="0"/>
              <a:t>/event/19870/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727ABD-9340-924F-824E-0D4EF3D55900}"/>
              </a:ext>
            </a:extLst>
          </p:cNvPr>
          <p:cNvSpPr/>
          <p:nvPr/>
        </p:nvSpPr>
        <p:spPr>
          <a:xfrm>
            <a:off x="5436973" y="4633784"/>
            <a:ext cx="1383957" cy="2224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B518C4E-1D5B-F948-916A-658DA5012A04}"/>
              </a:ext>
            </a:extLst>
          </p:cNvPr>
          <p:cNvSpPr/>
          <p:nvPr/>
        </p:nvSpPr>
        <p:spPr>
          <a:xfrm>
            <a:off x="850557" y="4856205"/>
            <a:ext cx="613720" cy="2224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40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F5E3-35DB-4EB5-808A-BCD630D40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P2PEB Mandate (2/2)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CF302-64AA-4219-8073-A803F7341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2539A7BC-C7C7-B142-BECC-C82EE37E4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BAB5A51-0632-4445-B7B2-8F4D8EA45A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E47FFC-3BEB-0A4E-8AF0-8477EB314B6D}"/>
              </a:ext>
            </a:extLst>
          </p:cNvPr>
          <p:cNvSpPr txBox="1"/>
          <p:nvPr/>
        </p:nvSpPr>
        <p:spPr>
          <a:xfrm>
            <a:off x="4176495" y="5925994"/>
            <a:ext cx="4867102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Lia’s talk</a:t>
            </a:r>
          </a:p>
          <a:p>
            <a:r>
              <a:rPr lang="en-US" dirty="0"/>
              <a:t>https://</a:t>
            </a:r>
            <a:r>
              <a:rPr lang="en-US" dirty="0" err="1"/>
              <a:t>indico.fnal.gov</a:t>
            </a:r>
            <a:r>
              <a:rPr lang="en-US" dirty="0"/>
              <a:t>/event/19870/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1B2C1E-225D-5B40-895D-34C94EACB3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88" y="1016535"/>
            <a:ext cx="6530022" cy="4891181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94469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81B73B-15EA-C840-A1A9-D6A1B697DD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Framework for handling IKC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967CC4-3E69-4D43-8D44-784A227AD9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89" y="1319489"/>
            <a:ext cx="8672513" cy="4987867"/>
          </a:xfrm>
        </p:spPr>
        <p:txBody>
          <a:bodyPr/>
          <a:lstStyle/>
          <a:p>
            <a:r>
              <a:rPr lang="en-US" sz="1900" dirty="0"/>
              <a:t>Technical description/specification</a:t>
            </a:r>
          </a:p>
          <a:p>
            <a:r>
              <a:rPr lang="en-US" sz="1900" dirty="0"/>
              <a:t>Project Plan – schedule, deliverables, milestones</a:t>
            </a:r>
          </a:p>
          <a:p>
            <a:r>
              <a:rPr lang="en-US" sz="1900" dirty="0"/>
              <a:t>Terms of delivery, transportation</a:t>
            </a:r>
          </a:p>
          <a:p>
            <a:r>
              <a:rPr lang="en-US" sz="1900" dirty="0"/>
              <a:t>Quality control</a:t>
            </a:r>
          </a:p>
          <a:p>
            <a:r>
              <a:rPr lang="en-US" sz="1900" dirty="0"/>
              <a:t>Technical control system</a:t>
            </a:r>
          </a:p>
          <a:p>
            <a:r>
              <a:rPr lang="en-US" sz="1900" dirty="0"/>
              <a:t>Formal evaluation</a:t>
            </a:r>
          </a:p>
          <a:p>
            <a:r>
              <a:rPr lang="en-US" sz="1900" dirty="0"/>
              <a:t>Documentation - operational manual, part lists, etc.</a:t>
            </a:r>
          </a:p>
          <a:p>
            <a:r>
              <a:rPr lang="en-US" sz="1900" dirty="0"/>
              <a:t>Risks assessment and management</a:t>
            </a:r>
          </a:p>
          <a:p>
            <a:r>
              <a:rPr lang="en-US" sz="1900" dirty="0"/>
              <a:t>Appointment of responsible personnel</a:t>
            </a:r>
          </a:p>
          <a:p>
            <a:r>
              <a:rPr lang="en-US" sz="1900" dirty="0"/>
              <a:t>Roles and responsibilities</a:t>
            </a:r>
          </a:p>
          <a:p>
            <a:r>
              <a:rPr lang="en-US" sz="1900" dirty="0"/>
              <a:t>Acceptance Criteria</a:t>
            </a:r>
          </a:p>
          <a:p>
            <a:r>
              <a:rPr lang="en-US" sz="1900" dirty="0"/>
              <a:t>Monthly Report</a:t>
            </a:r>
          </a:p>
          <a:p>
            <a:r>
              <a:rPr lang="en-US" sz="1900" dirty="0"/>
              <a:t>Transfer of ownership</a:t>
            </a:r>
          </a:p>
          <a:p>
            <a:r>
              <a:rPr lang="en-US" sz="1900" dirty="0"/>
              <a:t>….</a:t>
            </a:r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  <a:p>
            <a:endParaRPr lang="en-US" sz="19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F6E7A8-6565-9144-B7D0-51022324B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ECA21D-8B92-4748-892D-1BCC413C05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465" y="30785"/>
            <a:ext cx="2782535" cy="3611158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538243-EAC3-9448-9E53-2A08707E5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2744" y="3101132"/>
            <a:ext cx="2900389" cy="3752400"/>
          </a:xfrm>
          <a:prstGeom prst="rect">
            <a:avLst/>
          </a:prstGeom>
          <a:ln>
            <a:solidFill>
              <a:schemeClr val="accent6">
                <a:lumMod val="50000"/>
              </a:schemeClr>
            </a:solidFill>
          </a:ln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FB211E2A-E85F-A141-B618-3539C46C1B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4AB79021-61C0-D840-94C6-C9039EC121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02869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32069-4687-4701-8D2D-5A1AE3B5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PPD – Part 1/Part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AFE03E-838E-40C5-A99B-8F5F2F68D9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The PPD – Part 1 </a:t>
            </a:r>
            <a:r>
              <a:rPr lang="en-US" dirty="0"/>
              <a:t>describes the management and oversight structure, PIP-II Review Plan, Project Phases and Project Management principles applicable to the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&lt;partner institution&gt; </a:t>
            </a:r>
            <a:r>
              <a:rPr lang="en-US" dirty="0"/>
              <a:t>proposed in-kind contribution to the PIP-II Project. These principles are to be considered as the requirements and specifications of Project Management. </a:t>
            </a:r>
          </a:p>
          <a:p>
            <a:endParaRPr lang="en-US" dirty="0"/>
          </a:p>
          <a:p>
            <a:r>
              <a:rPr lang="en-US" b="1" dirty="0"/>
              <a:t>The PPD – Part 2 </a:t>
            </a:r>
            <a:r>
              <a:rPr lang="en-US" dirty="0"/>
              <a:t>describes the Scope of Work (</a:t>
            </a:r>
            <a:r>
              <a:rPr lang="en-US" dirty="0" err="1"/>
              <a:t>SoW</a:t>
            </a:r>
            <a:r>
              <a:rPr lang="en-US" dirty="0"/>
              <a:t>) required to complete the proposed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&lt;In-Kind Deliverable&gt; </a:t>
            </a:r>
            <a:r>
              <a:rPr lang="en-US" dirty="0"/>
              <a:t>contribution by the </a:t>
            </a:r>
            <a:r>
              <a:rPr lang="en-US" dirty="0">
                <a:solidFill>
                  <a:schemeClr val="tx1">
                    <a:lumMod val="60000"/>
                    <a:lumOff val="40000"/>
                  </a:schemeClr>
                </a:solidFill>
              </a:rPr>
              <a:t>&lt;partner institution&gt; </a:t>
            </a:r>
            <a:r>
              <a:rPr lang="en-US" dirty="0"/>
              <a:t>to the PIP-II Project, which includes components and technical documentation. It covers a technical description of the deliverables, project activities, schedule and key milestones. 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E37EA-AC4A-49D5-8620-4A6088C74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94A0AB01-A68A-8D41-830F-7C0B72E943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842D624-11C4-BC42-AC4A-BE21829998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29449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32069-4687-4701-8D2D-5A1AE3B54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65691"/>
            <a:ext cx="8686800" cy="427877"/>
          </a:xfrm>
        </p:spPr>
        <p:txBody>
          <a:bodyPr/>
          <a:lstStyle/>
          <a:p>
            <a:r>
              <a:rPr lang="en-US" dirty="0"/>
              <a:t>PPD – Part 1 / some abstracts from the 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E37EA-AC4A-49D5-8620-4A6088C74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96240C-DF99-9444-AAA1-71FD3AA100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714"/>
            <a:ext cx="4810535" cy="3032599"/>
          </a:xfrm>
          <a:prstGeom prst="rect">
            <a:avLst/>
          </a:prstGeom>
        </p:spPr>
      </p:pic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83313DAE-8CD1-F941-AE8E-2C15159D535A}"/>
              </a:ext>
            </a:extLst>
          </p:cNvPr>
          <p:cNvSpPr/>
          <p:nvPr/>
        </p:nvSpPr>
        <p:spPr>
          <a:xfrm>
            <a:off x="4308172" y="1682218"/>
            <a:ext cx="4592941" cy="2995108"/>
          </a:xfrm>
          <a:prstGeom prst="leftArrow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PPD – Part 1 is manly related to describing the IKC Governance and the DOE framework in which the IKC will be included. 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B5AEDC19-B530-3748-B00E-2C072036D4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2335177-6DC3-1042-8AB8-F9B28D5976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446445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E775-4C36-5A42-AD0F-7CBD0AAC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PPD – Part 2 / some abstracts from the 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54041-ACF3-4B45-A0F3-142901D05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D2D00C-75ED-6D44-92C4-9DFE68247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224" y="893568"/>
            <a:ext cx="4153786" cy="5357267"/>
          </a:xfrm>
          <a:prstGeom prst="rect">
            <a:avLst/>
          </a:prstGeom>
        </p:spPr>
      </p:pic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4BFCCDED-697F-CB43-9A5D-B2720A31ECC0}"/>
              </a:ext>
            </a:extLst>
          </p:cNvPr>
          <p:cNvSpPr/>
          <p:nvPr/>
        </p:nvSpPr>
        <p:spPr>
          <a:xfrm>
            <a:off x="4077081" y="1138216"/>
            <a:ext cx="4592941" cy="851577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SOW detailed description</a:t>
            </a:r>
          </a:p>
        </p:txBody>
      </p:sp>
      <p:sp>
        <p:nvSpPr>
          <p:cNvPr id="10" name="Left Arrow Callout 9">
            <a:extLst>
              <a:ext uri="{FF2B5EF4-FFF2-40B4-BE49-F238E27FC236}">
                <a16:creationId xmlns:a16="http://schemas.microsoft.com/office/drawing/2014/main" id="{02E9BA64-8D31-2B43-9127-C99A17620ADA}"/>
              </a:ext>
            </a:extLst>
          </p:cNvPr>
          <p:cNvSpPr/>
          <p:nvPr/>
        </p:nvSpPr>
        <p:spPr>
          <a:xfrm>
            <a:off x="4077082" y="2401585"/>
            <a:ext cx="4592941" cy="1170982"/>
          </a:xfrm>
          <a:prstGeom prst="leftArrowCallout">
            <a:avLst>
              <a:gd name="adj1" fmla="val 22616"/>
              <a:gd name="adj2" fmla="val 23212"/>
              <a:gd name="adj3" fmla="val 20827"/>
              <a:gd name="adj4" fmla="val 841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Design Responsibilities, Procurement Process, Acceptance Criteria</a:t>
            </a:r>
          </a:p>
        </p:txBody>
      </p:sp>
      <p:sp>
        <p:nvSpPr>
          <p:cNvPr id="11" name="Left Arrow Callout 10">
            <a:extLst>
              <a:ext uri="{FF2B5EF4-FFF2-40B4-BE49-F238E27FC236}">
                <a16:creationId xmlns:a16="http://schemas.microsoft.com/office/drawing/2014/main" id="{401A5E4F-0000-A546-A476-B7B5B86F1A2A}"/>
              </a:ext>
            </a:extLst>
          </p:cNvPr>
          <p:cNvSpPr/>
          <p:nvPr/>
        </p:nvSpPr>
        <p:spPr>
          <a:xfrm>
            <a:off x="4077080" y="3795009"/>
            <a:ext cx="4592941" cy="2235399"/>
          </a:xfrm>
          <a:prstGeom prst="leftArrowCallout">
            <a:avLst>
              <a:gd name="adj1" fmla="val 13159"/>
              <a:gd name="adj2" fmla="val 12621"/>
              <a:gd name="adj3" fmla="val 11005"/>
              <a:gd name="adj4" fmla="val 841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List of IKC Milestones included in our DOE RLS schedule </a:t>
            </a:r>
          </a:p>
          <a:p>
            <a:pPr algn="ctr"/>
            <a:r>
              <a:rPr lang="en-US" dirty="0">
                <a:solidFill>
                  <a:schemeClr val="accent6"/>
                </a:solidFill>
              </a:rPr>
              <a:t>(</a:t>
            </a:r>
            <a:r>
              <a:rPr lang="en-US" dirty="0">
                <a:solidFill>
                  <a:srgbClr val="FF0000"/>
                </a:solidFill>
              </a:rPr>
              <a:t>Needed a detailed schedule analog to P6 to track progress @ Partners</a:t>
            </a:r>
            <a:r>
              <a:rPr lang="en-US" dirty="0">
                <a:solidFill>
                  <a:schemeClr val="accent6"/>
                </a:solidFill>
              </a:rPr>
              <a:t>) 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5ABCAB2A-247A-B041-B75E-2876C566F1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9B235488-25BC-D542-A317-6530A5575F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514040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DE775-4C36-5A42-AD0F-7CBD0AACA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PPD – Part 2 / some abstracts form the template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154041-ACF3-4B45-A0F3-142901D053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C3C962-ACF1-D242-9DC5-F5ABF1E19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264" y="893568"/>
            <a:ext cx="4967588" cy="4673212"/>
          </a:xfrm>
          <a:prstGeom prst="rect">
            <a:avLst/>
          </a:prstGeom>
        </p:spPr>
      </p:pic>
      <p:sp>
        <p:nvSpPr>
          <p:cNvPr id="9" name="Left Arrow Callout 8">
            <a:extLst>
              <a:ext uri="{FF2B5EF4-FFF2-40B4-BE49-F238E27FC236}">
                <a16:creationId xmlns:a16="http://schemas.microsoft.com/office/drawing/2014/main" id="{C67E2D3F-D1B6-B54E-A463-18E1426776D7}"/>
              </a:ext>
            </a:extLst>
          </p:cNvPr>
          <p:cNvSpPr/>
          <p:nvPr/>
        </p:nvSpPr>
        <p:spPr>
          <a:xfrm>
            <a:off x="4414795" y="2129589"/>
            <a:ext cx="4592941" cy="168607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4126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IKC Management Plan section to check alignment with the FNAL/DOE related ones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D4077DB-5AFC-B64D-9FF8-C04599DAF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6827" y="6495482"/>
            <a:ext cx="1279260" cy="241300"/>
          </a:xfrm>
        </p:spPr>
        <p:txBody>
          <a:bodyPr/>
          <a:lstStyle/>
          <a:p>
            <a:pPr>
              <a:defRPr/>
            </a:pPr>
            <a:r>
              <a:rPr lang="en-US" dirty="0"/>
              <a:t>19 March 2019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D1BA926-2765-5846-A691-AE6E66A77F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58571" y="6495483"/>
            <a:ext cx="6742542" cy="237284"/>
          </a:xfrm>
        </p:spPr>
        <p:txBody>
          <a:bodyPr/>
          <a:lstStyle/>
          <a:p>
            <a:pPr>
              <a:defRPr/>
            </a:pPr>
            <a:r>
              <a:rPr lang="en-US" dirty="0"/>
              <a:t>Luisella Lari | PMG			  	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02987014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Partnerships_PPT_090915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_PPT_0908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NAL_PowerPoint_4x3_100716 [Read-Only]" id="{B81737F8-D419-4D0C-9352-DF10F5D39923}" vid="{3CF56E4B-1339-4923-B68D-C89D45FFEC3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43D17A152F8CA44A95588D9440E0A03" ma:contentTypeVersion="3" ma:contentTypeDescription="Create a new document." ma:contentTypeScope="" ma:versionID="a2ac3a4fb08969989250a758a5950be2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c46782115e7dfa4fabf0fe74a7b686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92619A-EA3F-48C6-8353-0E1D78874E9E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CB6ABB5-8F35-4442-A096-1590B930434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CB03382-2E78-4944-BB95-D9CE5573A4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FNAL_Partnership_PowerPoint_4x3_100716</Template>
  <TotalTime>22118</TotalTime>
  <Words>898</Words>
  <Application>Microsoft Macintosh PowerPoint</Application>
  <PresentationFormat>On-screen Show (4:3)</PresentationFormat>
  <Paragraphs>189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Helvetica</vt:lpstr>
      <vt:lpstr>Wingdings</vt:lpstr>
      <vt:lpstr>FermilabPartnerships_PPT_090915</vt:lpstr>
      <vt:lpstr>Fermilab_PPT_090815</vt:lpstr>
      <vt:lpstr>PowerPoint Presentation</vt:lpstr>
      <vt:lpstr>Outline</vt:lpstr>
      <vt:lpstr>P2PEB Mandate (1/2)</vt:lpstr>
      <vt:lpstr>P2PEB Mandate (2/2)</vt:lpstr>
      <vt:lpstr>Framework for handling IKC</vt:lpstr>
      <vt:lpstr>PPD – Part 1/Part 2</vt:lpstr>
      <vt:lpstr>PPD – Part 1 / some abstracts from the template</vt:lpstr>
      <vt:lpstr>PPD – Part 2 / some abstracts from the template</vt:lpstr>
      <vt:lpstr>PPD – Part 2 / some abstracts form the template</vt:lpstr>
      <vt:lpstr>P2PEB Meetings</vt:lpstr>
      <vt:lpstr>IKC Partner Check list</vt:lpstr>
      <vt:lpstr>IKC Partner Check List up-to-date</vt:lpstr>
      <vt:lpstr>TimeFrame</vt:lpstr>
      <vt:lpstr>Project Planning Document Completion Schedule &amp; Partner Engagement Plan</vt:lpstr>
      <vt:lpstr>UKRI talk - Abstracts </vt:lpstr>
      <vt:lpstr>INFN talk - Abstracts </vt:lpstr>
      <vt:lpstr>CEA talk - Abstracts </vt:lpstr>
      <vt:lpstr>IN2P3 talk - Abstracts </vt:lpstr>
      <vt:lpstr>Summary</vt:lpstr>
      <vt:lpstr>Thanks 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Marc L Kaducak</dc:creator>
  <cp:lastModifiedBy>Luisella Lari</cp:lastModifiedBy>
  <cp:revision>365</cp:revision>
  <cp:lastPrinted>2019-03-19T23:38:06Z</cp:lastPrinted>
  <dcterms:created xsi:type="dcterms:W3CDTF">2017-04-21T15:07:14Z</dcterms:created>
  <dcterms:modified xsi:type="dcterms:W3CDTF">2019-03-20T17:42:37Z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0x010100243D17A152F8CA44A95588D9440E0A03</vt:lpwstr>
  </property>
</Properties>
</file>