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39"/>
  </p:notesMasterIdLst>
  <p:handoutMasterIdLst>
    <p:handoutMasterId r:id="rId40"/>
  </p:handoutMasterIdLst>
  <p:sldIdLst>
    <p:sldId id="298" r:id="rId2"/>
    <p:sldId id="1017" r:id="rId3"/>
    <p:sldId id="1015" r:id="rId4"/>
    <p:sldId id="1014" r:id="rId5"/>
    <p:sldId id="972" r:id="rId6"/>
    <p:sldId id="973" r:id="rId7"/>
    <p:sldId id="974" r:id="rId8"/>
    <p:sldId id="369" r:id="rId9"/>
    <p:sldId id="1020" r:id="rId10"/>
    <p:sldId id="700" r:id="rId11"/>
    <p:sldId id="831" r:id="rId12"/>
    <p:sldId id="703" r:id="rId13"/>
    <p:sldId id="629" r:id="rId14"/>
    <p:sldId id="982" r:id="rId15"/>
    <p:sldId id="984" r:id="rId16"/>
    <p:sldId id="1019" r:id="rId17"/>
    <p:sldId id="1001" r:id="rId18"/>
    <p:sldId id="1022" r:id="rId19"/>
    <p:sldId id="1021" r:id="rId20"/>
    <p:sldId id="1013" r:id="rId21"/>
    <p:sldId id="977" r:id="rId22"/>
    <p:sldId id="999" r:id="rId23"/>
    <p:sldId id="976" r:id="rId24"/>
    <p:sldId id="386" r:id="rId25"/>
    <p:sldId id="1023" r:id="rId26"/>
    <p:sldId id="978" r:id="rId27"/>
    <p:sldId id="1000" r:id="rId28"/>
    <p:sldId id="1009" r:id="rId29"/>
    <p:sldId id="1004" r:id="rId30"/>
    <p:sldId id="985" r:id="rId31"/>
    <p:sldId id="1010" r:id="rId32"/>
    <p:sldId id="1011" r:id="rId33"/>
    <p:sldId id="979" r:id="rId34"/>
    <p:sldId id="317" r:id="rId35"/>
    <p:sldId id="1002" r:id="rId36"/>
    <p:sldId id="1012" r:id="rId37"/>
    <p:sldId id="1006" r:id="rId3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63666A"/>
    <a:srgbClr val="004C97"/>
    <a:srgbClr val="50504E"/>
    <a:srgbClr val="505050"/>
    <a:srgbClr val="4E4E4E"/>
    <a:srgbClr val="99D6EA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65" autoAdjust="0"/>
    <p:restoredTop sz="89894" autoAdjust="0"/>
  </p:normalViewPr>
  <p:slideViewPr>
    <p:cSldViewPr snapToGrid="0" snapToObjects="1" showGuides="1">
      <p:cViewPr>
        <p:scale>
          <a:sx n="61" d="100"/>
          <a:sy n="61" d="100"/>
        </p:scale>
        <p:origin x="704" y="4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04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pn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pn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207D3E-29A1-4BE9-9938-A4AB3270A0AF}" type="doc">
      <dgm:prSet loTypeId="urn:microsoft.com/office/officeart/2008/layout/AlternatingHexagons" loCatId="list" qsTypeId="urn:microsoft.com/office/officeart/2005/8/quickstyle/3d2" qsCatId="3D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6E7CD38C-6B10-4F01-AF8D-B0067437B18A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1980</a:t>
          </a:r>
          <a:endParaRPr lang="en-US" dirty="0"/>
        </a:p>
      </dgm:t>
    </dgm:pt>
    <dgm:pt modelId="{33DDD0B3-54E8-4C5B-839A-B8A22FEB8A54}" type="parTrans" cxnId="{1C3B695D-CD69-40F4-9080-8356D8963D82}">
      <dgm:prSet/>
      <dgm:spPr/>
      <dgm:t>
        <a:bodyPr/>
        <a:lstStyle/>
        <a:p>
          <a:endParaRPr lang="en-US"/>
        </a:p>
      </dgm:t>
    </dgm:pt>
    <dgm:pt modelId="{60488139-5F8A-438B-A344-05BE01A29447}" type="sibTrans" cxnId="{1C3B695D-CD69-40F4-9080-8356D8963D82}">
      <dgm:prSet/>
      <dgm:spPr>
        <a:blipFill rotWithShape="0">
          <a:blip xmlns:r="http://schemas.openxmlformats.org/officeDocument/2006/relationships" r:embed="rId1"/>
          <a:srcRect/>
          <a:stretch>
            <a:fillRect t="-1000" b="-1000"/>
          </a:stretch>
        </a:blipFill>
      </dgm:spPr>
      <dgm:t>
        <a:bodyPr/>
        <a:lstStyle/>
        <a:p>
          <a:endParaRPr lang="en-US"/>
        </a:p>
      </dgm:t>
    </dgm:pt>
    <dgm:pt modelId="{81BCB39C-E1D7-4FD8-81AF-5F27DEF87EB7}">
      <dgm:prSet phldrT="[Text]" custT="1"/>
      <dgm:spPr/>
      <dgm:t>
        <a:bodyPr/>
        <a:lstStyle/>
        <a:p>
          <a:r>
            <a:rPr lang="en-US" sz="2400" b="1" dirty="0"/>
            <a:t>T</a:t>
          </a:r>
          <a:r>
            <a:rPr lang="en-US" sz="2400" dirty="0"/>
            <a:t>echnical </a:t>
          </a:r>
          <a:r>
            <a:rPr lang="en-US" sz="2400" b="1" dirty="0"/>
            <a:t>S</a:t>
          </a:r>
          <a:r>
            <a:rPr lang="en-US" sz="2400" dirty="0"/>
            <a:t>upport </a:t>
          </a:r>
          <a:r>
            <a:rPr lang="en-US" sz="2400" b="1" dirty="0"/>
            <a:t>S</a:t>
          </a:r>
          <a:r>
            <a:rPr lang="en-US" sz="2400" dirty="0"/>
            <a:t>ection - </a:t>
          </a:r>
          <a:r>
            <a:rPr lang="en-US" sz="2400" b="1" dirty="0"/>
            <a:t>TSS</a:t>
          </a:r>
          <a:endParaRPr lang="en-US" sz="2400" dirty="0"/>
        </a:p>
      </dgm:t>
    </dgm:pt>
    <dgm:pt modelId="{68D0531E-12F5-4A94-AC03-6F7E92646573}" type="parTrans" cxnId="{235ADAAB-B241-4DF1-917F-A5D0B475CCDF}">
      <dgm:prSet/>
      <dgm:spPr/>
      <dgm:t>
        <a:bodyPr/>
        <a:lstStyle/>
        <a:p>
          <a:endParaRPr lang="en-US"/>
        </a:p>
      </dgm:t>
    </dgm:pt>
    <dgm:pt modelId="{286B24BD-C9AF-4CDF-803C-5672782013AE}" type="sibTrans" cxnId="{235ADAAB-B241-4DF1-917F-A5D0B475CCDF}">
      <dgm:prSet/>
      <dgm:spPr/>
      <dgm:t>
        <a:bodyPr/>
        <a:lstStyle/>
        <a:p>
          <a:endParaRPr lang="en-US"/>
        </a:p>
      </dgm:t>
    </dgm:pt>
    <dgm:pt modelId="{4CD4C4CB-907B-4EC7-97DE-5DCCC5309A1F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1996</a:t>
          </a:r>
          <a:endParaRPr lang="en-US" dirty="0"/>
        </a:p>
      </dgm:t>
    </dgm:pt>
    <dgm:pt modelId="{14852CC5-A5C3-44F0-B828-A966DA629772}" type="parTrans" cxnId="{9DAB139A-8400-401E-A3A1-1EA25A34777C}">
      <dgm:prSet/>
      <dgm:spPr/>
      <dgm:t>
        <a:bodyPr/>
        <a:lstStyle/>
        <a:p>
          <a:endParaRPr lang="en-US"/>
        </a:p>
      </dgm:t>
    </dgm:pt>
    <dgm:pt modelId="{CECFAB3D-0BC5-4928-BB3B-8B8980C202ED}" type="sibTrans" cxnId="{9DAB139A-8400-401E-A3A1-1EA25A34777C}">
      <dgm:prSet/>
      <dgm:spPr>
        <a:blipFill rotWithShape="0">
          <a:blip xmlns:r="http://schemas.openxmlformats.org/officeDocument/2006/relationships" r:embed="rId2"/>
          <a:srcRect/>
          <a:stretch>
            <a:fillRect t="-15000" b="-15000"/>
          </a:stretch>
        </a:blipFill>
      </dgm:spPr>
      <dgm:t>
        <a:bodyPr/>
        <a:lstStyle/>
        <a:p>
          <a:endParaRPr lang="en-US"/>
        </a:p>
      </dgm:t>
    </dgm:pt>
    <dgm:pt modelId="{79DEF94D-39B5-464A-90D5-62900D0FF7AB}">
      <dgm:prSet phldrT="[Text]" custT="1"/>
      <dgm:spPr/>
      <dgm:t>
        <a:bodyPr/>
        <a:lstStyle/>
        <a:p>
          <a:r>
            <a:rPr lang="en-US" sz="2400" b="1" dirty="0"/>
            <a:t>T</a:t>
          </a:r>
          <a:r>
            <a:rPr lang="en-US" sz="2400" dirty="0"/>
            <a:t>echnical </a:t>
          </a:r>
          <a:r>
            <a:rPr lang="en-US" sz="2400" b="1" dirty="0"/>
            <a:t>D</a:t>
          </a:r>
          <a:r>
            <a:rPr lang="en-US" sz="2400" dirty="0"/>
            <a:t>ivision - </a:t>
          </a:r>
          <a:r>
            <a:rPr lang="en-US" sz="2400" b="1" dirty="0"/>
            <a:t>TD</a:t>
          </a:r>
          <a:endParaRPr lang="en-US" sz="2400" dirty="0"/>
        </a:p>
      </dgm:t>
    </dgm:pt>
    <dgm:pt modelId="{494F0CEE-CE46-4840-B6F5-33BB7FA966AF}" type="parTrans" cxnId="{E27F12CC-0045-4BA4-B980-6E56F0F68693}">
      <dgm:prSet/>
      <dgm:spPr/>
      <dgm:t>
        <a:bodyPr/>
        <a:lstStyle/>
        <a:p>
          <a:endParaRPr lang="en-US"/>
        </a:p>
      </dgm:t>
    </dgm:pt>
    <dgm:pt modelId="{4CE64452-F25F-478B-96CD-CB630781CF0F}" type="sibTrans" cxnId="{E27F12CC-0045-4BA4-B980-6E56F0F68693}">
      <dgm:prSet/>
      <dgm:spPr/>
      <dgm:t>
        <a:bodyPr/>
        <a:lstStyle/>
        <a:p>
          <a:endParaRPr lang="en-US"/>
        </a:p>
      </dgm:t>
    </dgm:pt>
    <dgm:pt modelId="{AE55AB7D-9E20-498A-843C-B69A10D9AF8C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2018</a:t>
          </a:r>
          <a:endParaRPr lang="en-US" dirty="0"/>
        </a:p>
      </dgm:t>
    </dgm:pt>
    <dgm:pt modelId="{10778A35-276D-4453-B03F-917E5472770D}" type="parTrans" cxnId="{25AEB803-B16F-4C6D-8F33-0F2AC6AB7718}">
      <dgm:prSet/>
      <dgm:spPr/>
      <dgm:t>
        <a:bodyPr/>
        <a:lstStyle/>
        <a:p>
          <a:endParaRPr lang="en-US"/>
        </a:p>
      </dgm:t>
    </dgm:pt>
    <dgm:pt modelId="{52352F6B-B5A6-43F9-B9FE-ABE2BA6B6DFC}" type="sibTrans" cxnId="{25AEB803-B16F-4C6D-8F33-0F2AC6AB7718}">
      <dgm:prSet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09E67B2B-D84E-4E4B-92D4-C2E7ADF1A289}">
      <dgm:prSet phldrT="[Text]" custT="1"/>
      <dgm:spPr/>
      <dgm:t>
        <a:bodyPr/>
        <a:lstStyle/>
        <a:p>
          <a:r>
            <a:rPr lang="en-US" sz="2000" b="1" dirty="0"/>
            <a:t>A</a:t>
          </a:r>
          <a:r>
            <a:rPr lang="en-US" sz="2000" dirty="0"/>
            <a:t>pplied </a:t>
          </a:r>
          <a:r>
            <a:rPr lang="en-US" sz="2000" b="1" dirty="0"/>
            <a:t>P</a:t>
          </a:r>
          <a:r>
            <a:rPr lang="en-US" sz="2000" dirty="0"/>
            <a:t>hysics and </a:t>
          </a:r>
          <a:r>
            <a:rPr lang="en-US" sz="2000" b="1" dirty="0"/>
            <a:t>S</a:t>
          </a:r>
          <a:r>
            <a:rPr lang="en-US" sz="2000" dirty="0"/>
            <a:t>uperconducting </a:t>
          </a:r>
          <a:r>
            <a:rPr lang="en-US" sz="2000" b="1" dirty="0"/>
            <a:t>T</a:t>
          </a:r>
          <a:r>
            <a:rPr lang="en-US" sz="2000" dirty="0"/>
            <a:t>echnology </a:t>
          </a:r>
          <a:r>
            <a:rPr lang="en-US" sz="2000" b="1" dirty="0"/>
            <a:t>D</a:t>
          </a:r>
          <a:r>
            <a:rPr lang="en-US" sz="2000" dirty="0"/>
            <a:t>ivision – </a:t>
          </a:r>
          <a:r>
            <a:rPr lang="en-US" sz="2000" b="1" dirty="0"/>
            <a:t>APS</a:t>
          </a:r>
          <a:r>
            <a:rPr lang="en-US" sz="2000" dirty="0"/>
            <a:t>-</a:t>
          </a:r>
          <a:r>
            <a:rPr lang="en-US" sz="2000" b="1" dirty="0"/>
            <a:t>TD</a:t>
          </a:r>
          <a:endParaRPr lang="en-US" sz="2000" dirty="0"/>
        </a:p>
      </dgm:t>
    </dgm:pt>
    <dgm:pt modelId="{78CC8718-D468-4BE3-9915-976DC316A2BA}" type="parTrans" cxnId="{F96E1393-AD18-489D-BC90-B5E5BC78AF04}">
      <dgm:prSet/>
      <dgm:spPr/>
      <dgm:t>
        <a:bodyPr/>
        <a:lstStyle/>
        <a:p>
          <a:endParaRPr lang="en-US"/>
        </a:p>
      </dgm:t>
    </dgm:pt>
    <dgm:pt modelId="{E1C7FBFB-BA6B-4D2D-B180-6BF81B09EF10}" type="sibTrans" cxnId="{F96E1393-AD18-489D-BC90-B5E5BC78AF04}">
      <dgm:prSet/>
      <dgm:spPr/>
      <dgm:t>
        <a:bodyPr/>
        <a:lstStyle/>
        <a:p>
          <a:endParaRPr lang="en-US"/>
        </a:p>
      </dgm:t>
    </dgm:pt>
    <dgm:pt modelId="{A5CCBBD6-1C5A-4207-AACE-DF8C8CA0E0F3}" type="pres">
      <dgm:prSet presAssocID="{D2207D3E-29A1-4BE9-9938-A4AB3270A0AF}" presName="Name0" presStyleCnt="0">
        <dgm:presLayoutVars>
          <dgm:chMax/>
          <dgm:chPref/>
          <dgm:dir/>
          <dgm:animLvl val="lvl"/>
        </dgm:presLayoutVars>
      </dgm:prSet>
      <dgm:spPr/>
    </dgm:pt>
    <dgm:pt modelId="{AD61A6DA-E82F-4622-93EB-B4C0750EC88E}" type="pres">
      <dgm:prSet presAssocID="{6E7CD38C-6B10-4F01-AF8D-B0067437B18A}" presName="composite" presStyleCnt="0"/>
      <dgm:spPr/>
    </dgm:pt>
    <dgm:pt modelId="{72C01E9C-8379-4CD7-A5F9-CDA8E8B187FD}" type="pres">
      <dgm:prSet presAssocID="{6E7CD38C-6B10-4F01-AF8D-B0067437B18A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35A9B2F8-2DD1-42DF-8B31-593E9F466771}" type="pres">
      <dgm:prSet presAssocID="{6E7CD38C-6B10-4F01-AF8D-B0067437B18A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753CA6FC-F1B7-4DE1-BF07-F44BC8F12DF0}" type="pres">
      <dgm:prSet presAssocID="{6E7CD38C-6B10-4F01-AF8D-B0067437B18A}" presName="BalanceSpacing" presStyleCnt="0"/>
      <dgm:spPr/>
    </dgm:pt>
    <dgm:pt modelId="{C33BCA83-E4DE-46B2-A842-554402B16D9F}" type="pres">
      <dgm:prSet presAssocID="{6E7CD38C-6B10-4F01-AF8D-B0067437B18A}" presName="BalanceSpacing1" presStyleCnt="0"/>
      <dgm:spPr/>
    </dgm:pt>
    <dgm:pt modelId="{08D69C45-C9AF-40FB-924B-A0F2D11567D4}" type="pres">
      <dgm:prSet presAssocID="{60488139-5F8A-438B-A344-05BE01A29447}" presName="Accent1Text" presStyleLbl="node1" presStyleIdx="1" presStyleCnt="6" custLinFactNeighborX="0" custLinFactNeighborY="-5"/>
      <dgm:spPr/>
    </dgm:pt>
    <dgm:pt modelId="{003A1C20-5D65-456A-A14F-BE00C457F21E}" type="pres">
      <dgm:prSet presAssocID="{60488139-5F8A-438B-A344-05BE01A29447}" presName="spaceBetweenRectangles" presStyleCnt="0"/>
      <dgm:spPr/>
    </dgm:pt>
    <dgm:pt modelId="{9437ED24-37B2-47B2-9E64-EAD3589507EB}" type="pres">
      <dgm:prSet presAssocID="{4CD4C4CB-907B-4EC7-97DE-5DCCC5309A1F}" presName="composite" presStyleCnt="0"/>
      <dgm:spPr/>
    </dgm:pt>
    <dgm:pt modelId="{C6F40698-0D5F-4FDF-AD9C-E949E9C3E84E}" type="pres">
      <dgm:prSet presAssocID="{4CD4C4CB-907B-4EC7-97DE-5DCCC5309A1F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BF35697D-1836-459A-AFA9-60992AECF8F7}" type="pres">
      <dgm:prSet presAssocID="{4CD4C4CB-907B-4EC7-97DE-5DCCC5309A1F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7A123A4-CF77-42BE-9852-9F43A28DFF2D}" type="pres">
      <dgm:prSet presAssocID="{4CD4C4CB-907B-4EC7-97DE-5DCCC5309A1F}" presName="BalanceSpacing" presStyleCnt="0"/>
      <dgm:spPr/>
    </dgm:pt>
    <dgm:pt modelId="{C2EEA431-AEA7-4FE5-B974-05ABFDE6B873}" type="pres">
      <dgm:prSet presAssocID="{4CD4C4CB-907B-4EC7-97DE-5DCCC5309A1F}" presName="BalanceSpacing1" presStyleCnt="0"/>
      <dgm:spPr/>
    </dgm:pt>
    <dgm:pt modelId="{09238B3A-2117-4675-A676-414FE97B05C2}" type="pres">
      <dgm:prSet presAssocID="{CECFAB3D-0BC5-4928-BB3B-8B8980C202ED}" presName="Accent1Text" presStyleLbl="node1" presStyleIdx="3" presStyleCnt="6"/>
      <dgm:spPr/>
    </dgm:pt>
    <dgm:pt modelId="{A01C0747-3944-451D-80BA-469A86FA0D35}" type="pres">
      <dgm:prSet presAssocID="{CECFAB3D-0BC5-4928-BB3B-8B8980C202ED}" presName="spaceBetweenRectangles" presStyleCnt="0"/>
      <dgm:spPr/>
    </dgm:pt>
    <dgm:pt modelId="{967297CD-606C-49DA-AFE8-5865E0F93DD9}" type="pres">
      <dgm:prSet presAssocID="{AE55AB7D-9E20-498A-843C-B69A10D9AF8C}" presName="composite" presStyleCnt="0"/>
      <dgm:spPr/>
    </dgm:pt>
    <dgm:pt modelId="{B9E66796-0AFE-4FDB-A5F3-D60DEF5AB24B}" type="pres">
      <dgm:prSet presAssocID="{AE55AB7D-9E20-498A-843C-B69A10D9AF8C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04F43246-F7EB-41F3-9832-8765CE4DE21D}" type="pres">
      <dgm:prSet presAssocID="{AE55AB7D-9E20-498A-843C-B69A10D9AF8C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2F426931-1EBF-46CC-90B0-FD25326BD373}" type="pres">
      <dgm:prSet presAssocID="{AE55AB7D-9E20-498A-843C-B69A10D9AF8C}" presName="BalanceSpacing" presStyleCnt="0"/>
      <dgm:spPr/>
    </dgm:pt>
    <dgm:pt modelId="{9E4769EE-43EB-4A39-9C29-9EEDBA959573}" type="pres">
      <dgm:prSet presAssocID="{AE55AB7D-9E20-498A-843C-B69A10D9AF8C}" presName="BalanceSpacing1" presStyleCnt="0"/>
      <dgm:spPr/>
    </dgm:pt>
    <dgm:pt modelId="{968DF464-FB14-4262-8B0D-3716D6B99648}" type="pres">
      <dgm:prSet presAssocID="{52352F6B-B5A6-43F9-B9FE-ABE2BA6B6DFC}" presName="Accent1Text" presStyleLbl="node1" presStyleIdx="5" presStyleCnt="6"/>
      <dgm:spPr/>
    </dgm:pt>
  </dgm:ptLst>
  <dgm:cxnLst>
    <dgm:cxn modelId="{25AEB803-B16F-4C6D-8F33-0F2AC6AB7718}" srcId="{D2207D3E-29A1-4BE9-9938-A4AB3270A0AF}" destId="{AE55AB7D-9E20-498A-843C-B69A10D9AF8C}" srcOrd="2" destOrd="0" parTransId="{10778A35-276D-4453-B03F-917E5472770D}" sibTransId="{52352F6B-B5A6-43F9-B9FE-ABE2BA6B6DFC}"/>
    <dgm:cxn modelId="{9A88161E-8802-4BF6-812D-9181F8BDCC48}" type="presOf" srcId="{AE55AB7D-9E20-498A-843C-B69A10D9AF8C}" destId="{B9E66796-0AFE-4FDB-A5F3-D60DEF5AB24B}" srcOrd="0" destOrd="0" presId="urn:microsoft.com/office/officeart/2008/layout/AlternatingHexagons"/>
    <dgm:cxn modelId="{E30FD72A-FB91-48F8-B787-161F6D0DEBC3}" type="presOf" srcId="{4CD4C4CB-907B-4EC7-97DE-5DCCC5309A1F}" destId="{C6F40698-0D5F-4FDF-AD9C-E949E9C3E84E}" srcOrd="0" destOrd="0" presId="urn:microsoft.com/office/officeart/2008/layout/AlternatingHexagons"/>
    <dgm:cxn modelId="{1C3B695D-CD69-40F4-9080-8356D8963D82}" srcId="{D2207D3E-29A1-4BE9-9938-A4AB3270A0AF}" destId="{6E7CD38C-6B10-4F01-AF8D-B0067437B18A}" srcOrd="0" destOrd="0" parTransId="{33DDD0B3-54E8-4C5B-839A-B8A22FEB8A54}" sibTransId="{60488139-5F8A-438B-A344-05BE01A29447}"/>
    <dgm:cxn modelId="{BF85BC4E-01D2-4326-8902-197FFCB2EB58}" type="presOf" srcId="{79DEF94D-39B5-464A-90D5-62900D0FF7AB}" destId="{BF35697D-1836-459A-AFA9-60992AECF8F7}" srcOrd="0" destOrd="0" presId="urn:microsoft.com/office/officeart/2008/layout/AlternatingHexagons"/>
    <dgm:cxn modelId="{225EE977-FA8E-41A1-8FDB-3C01C3242C7B}" type="presOf" srcId="{D2207D3E-29A1-4BE9-9938-A4AB3270A0AF}" destId="{A5CCBBD6-1C5A-4207-AACE-DF8C8CA0E0F3}" srcOrd="0" destOrd="0" presId="urn:microsoft.com/office/officeart/2008/layout/AlternatingHexagons"/>
    <dgm:cxn modelId="{76DD8980-5373-4624-8916-83C0C6EEEE5D}" type="presOf" srcId="{CECFAB3D-0BC5-4928-BB3B-8B8980C202ED}" destId="{09238B3A-2117-4675-A676-414FE97B05C2}" srcOrd="0" destOrd="0" presId="urn:microsoft.com/office/officeart/2008/layout/AlternatingHexagons"/>
    <dgm:cxn modelId="{6E074B8F-D763-421C-B857-2AFC6AF9DDF0}" type="presOf" srcId="{81BCB39C-E1D7-4FD8-81AF-5F27DEF87EB7}" destId="{35A9B2F8-2DD1-42DF-8B31-593E9F466771}" srcOrd="0" destOrd="0" presId="urn:microsoft.com/office/officeart/2008/layout/AlternatingHexagons"/>
    <dgm:cxn modelId="{F96E1393-AD18-489D-BC90-B5E5BC78AF04}" srcId="{AE55AB7D-9E20-498A-843C-B69A10D9AF8C}" destId="{09E67B2B-D84E-4E4B-92D4-C2E7ADF1A289}" srcOrd="0" destOrd="0" parTransId="{78CC8718-D468-4BE3-9915-976DC316A2BA}" sibTransId="{E1C7FBFB-BA6B-4D2D-B180-6BF81B09EF10}"/>
    <dgm:cxn modelId="{2A976596-8905-48AA-9EB8-5244C98F90E5}" type="presOf" srcId="{6E7CD38C-6B10-4F01-AF8D-B0067437B18A}" destId="{72C01E9C-8379-4CD7-A5F9-CDA8E8B187FD}" srcOrd="0" destOrd="0" presId="urn:microsoft.com/office/officeart/2008/layout/AlternatingHexagons"/>
    <dgm:cxn modelId="{9DAB139A-8400-401E-A3A1-1EA25A34777C}" srcId="{D2207D3E-29A1-4BE9-9938-A4AB3270A0AF}" destId="{4CD4C4CB-907B-4EC7-97DE-5DCCC5309A1F}" srcOrd="1" destOrd="0" parTransId="{14852CC5-A5C3-44F0-B828-A966DA629772}" sibTransId="{CECFAB3D-0BC5-4928-BB3B-8B8980C202ED}"/>
    <dgm:cxn modelId="{235ADAAB-B241-4DF1-917F-A5D0B475CCDF}" srcId="{6E7CD38C-6B10-4F01-AF8D-B0067437B18A}" destId="{81BCB39C-E1D7-4FD8-81AF-5F27DEF87EB7}" srcOrd="0" destOrd="0" parTransId="{68D0531E-12F5-4A94-AC03-6F7E92646573}" sibTransId="{286B24BD-C9AF-4CDF-803C-5672782013AE}"/>
    <dgm:cxn modelId="{831E50B9-AC0E-4424-A8CC-4BDD2A32FA90}" type="presOf" srcId="{60488139-5F8A-438B-A344-05BE01A29447}" destId="{08D69C45-C9AF-40FB-924B-A0F2D11567D4}" srcOrd="0" destOrd="0" presId="urn:microsoft.com/office/officeart/2008/layout/AlternatingHexagons"/>
    <dgm:cxn modelId="{20D48FC6-1F53-49DE-ACB5-DE720A3D793B}" type="presOf" srcId="{52352F6B-B5A6-43F9-B9FE-ABE2BA6B6DFC}" destId="{968DF464-FB14-4262-8B0D-3716D6B99648}" srcOrd="0" destOrd="0" presId="urn:microsoft.com/office/officeart/2008/layout/AlternatingHexagons"/>
    <dgm:cxn modelId="{E27F12CC-0045-4BA4-B980-6E56F0F68693}" srcId="{4CD4C4CB-907B-4EC7-97DE-5DCCC5309A1F}" destId="{79DEF94D-39B5-464A-90D5-62900D0FF7AB}" srcOrd="0" destOrd="0" parTransId="{494F0CEE-CE46-4840-B6F5-33BB7FA966AF}" sibTransId="{4CE64452-F25F-478B-96CD-CB630781CF0F}"/>
    <dgm:cxn modelId="{6E1FD5D6-E4C0-446B-AB58-A514EBC1A13B}" type="presOf" srcId="{09E67B2B-D84E-4E4B-92D4-C2E7ADF1A289}" destId="{04F43246-F7EB-41F3-9832-8765CE4DE21D}" srcOrd="0" destOrd="0" presId="urn:microsoft.com/office/officeart/2008/layout/AlternatingHexagons"/>
    <dgm:cxn modelId="{6A8945CE-2713-4479-863B-4A3B8BD8456A}" type="presParOf" srcId="{A5CCBBD6-1C5A-4207-AACE-DF8C8CA0E0F3}" destId="{AD61A6DA-E82F-4622-93EB-B4C0750EC88E}" srcOrd="0" destOrd="0" presId="urn:microsoft.com/office/officeart/2008/layout/AlternatingHexagons"/>
    <dgm:cxn modelId="{E09A48EE-9AB8-4626-B07A-F69D1530E39B}" type="presParOf" srcId="{AD61A6DA-E82F-4622-93EB-B4C0750EC88E}" destId="{72C01E9C-8379-4CD7-A5F9-CDA8E8B187FD}" srcOrd="0" destOrd="0" presId="urn:microsoft.com/office/officeart/2008/layout/AlternatingHexagons"/>
    <dgm:cxn modelId="{B3540336-D769-43E5-AACE-C15DB120F270}" type="presParOf" srcId="{AD61A6DA-E82F-4622-93EB-B4C0750EC88E}" destId="{35A9B2F8-2DD1-42DF-8B31-593E9F466771}" srcOrd="1" destOrd="0" presId="urn:microsoft.com/office/officeart/2008/layout/AlternatingHexagons"/>
    <dgm:cxn modelId="{B92DF5E9-CA2A-4606-9F78-ED3D2917C42A}" type="presParOf" srcId="{AD61A6DA-E82F-4622-93EB-B4C0750EC88E}" destId="{753CA6FC-F1B7-4DE1-BF07-F44BC8F12DF0}" srcOrd="2" destOrd="0" presId="urn:microsoft.com/office/officeart/2008/layout/AlternatingHexagons"/>
    <dgm:cxn modelId="{FA5D1A3C-89B8-485F-9B3D-EC42E9BCCCB6}" type="presParOf" srcId="{AD61A6DA-E82F-4622-93EB-B4C0750EC88E}" destId="{C33BCA83-E4DE-46B2-A842-554402B16D9F}" srcOrd="3" destOrd="0" presId="urn:microsoft.com/office/officeart/2008/layout/AlternatingHexagons"/>
    <dgm:cxn modelId="{B32925B9-4F59-4579-86C6-57E6E3D5805B}" type="presParOf" srcId="{AD61A6DA-E82F-4622-93EB-B4C0750EC88E}" destId="{08D69C45-C9AF-40FB-924B-A0F2D11567D4}" srcOrd="4" destOrd="0" presId="urn:microsoft.com/office/officeart/2008/layout/AlternatingHexagons"/>
    <dgm:cxn modelId="{7ACF7A03-C25B-4B1C-97FF-D8A7E6CCAD9F}" type="presParOf" srcId="{A5CCBBD6-1C5A-4207-AACE-DF8C8CA0E0F3}" destId="{003A1C20-5D65-456A-A14F-BE00C457F21E}" srcOrd="1" destOrd="0" presId="urn:microsoft.com/office/officeart/2008/layout/AlternatingHexagons"/>
    <dgm:cxn modelId="{B4D8CFD4-3D29-4FB9-A0B8-196DA65D7570}" type="presParOf" srcId="{A5CCBBD6-1C5A-4207-AACE-DF8C8CA0E0F3}" destId="{9437ED24-37B2-47B2-9E64-EAD3589507EB}" srcOrd="2" destOrd="0" presId="urn:microsoft.com/office/officeart/2008/layout/AlternatingHexagons"/>
    <dgm:cxn modelId="{46539169-10B4-4121-B1AB-9FBF22D27880}" type="presParOf" srcId="{9437ED24-37B2-47B2-9E64-EAD3589507EB}" destId="{C6F40698-0D5F-4FDF-AD9C-E949E9C3E84E}" srcOrd="0" destOrd="0" presId="urn:microsoft.com/office/officeart/2008/layout/AlternatingHexagons"/>
    <dgm:cxn modelId="{B690C43A-96D7-4C1F-BB6E-638EAC543E01}" type="presParOf" srcId="{9437ED24-37B2-47B2-9E64-EAD3589507EB}" destId="{BF35697D-1836-459A-AFA9-60992AECF8F7}" srcOrd="1" destOrd="0" presId="urn:microsoft.com/office/officeart/2008/layout/AlternatingHexagons"/>
    <dgm:cxn modelId="{52F97438-4D7A-4DEB-A46B-7909A2FBEFC0}" type="presParOf" srcId="{9437ED24-37B2-47B2-9E64-EAD3589507EB}" destId="{C7A123A4-CF77-42BE-9852-9F43A28DFF2D}" srcOrd="2" destOrd="0" presId="urn:microsoft.com/office/officeart/2008/layout/AlternatingHexagons"/>
    <dgm:cxn modelId="{3E93F95D-1DB9-4618-8D03-49418B2A34D3}" type="presParOf" srcId="{9437ED24-37B2-47B2-9E64-EAD3589507EB}" destId="{C2EEA431-AEA7-4FE5-B974-05ABFDE6B873}" srcOrd="3" destOrd="0" presId="urn:microsoft.com/office/officeart/2008/layout/AlternatingHexagons"/>
    <dgm:cxn modelId="{F76F517B-09FE-4B6B-820A-17D95791E84D}" type="presParOf" srcId="{9437ED24-37B2-47B2-9E64-EAD3589507EB}" destId="{09238B3A-2117-4675-A676-414FE97B05C2}" srcOrd="4" destOrd="0" presId="urn:microsoft.com/office/officeart/2008/layout/AlternatingHexagons"/>
    <dgm:cxn modelId="{FE607A10-5F9F-4E46-80C0-71B9D16624D8}" type="presParOf" srcId="{A5CCBBD6-1C5A-4207-AACE-DF8C8CA0E0F3}" destId="{A01C0747-3944-451D-80BA-469A86FA0D35}" srcOrd="3" destOrd="0" presId="urn:microsoft.com/office/officeart/2008/layout/AlternatingHexagons"/>
    <dgm:cxn modelId="{673E92DA-A629-4EAA-A102-AEA82D2B8A10}" type="presParOf" srcId="{A5CCBBD6-1C5A-4207-AACE-DF8C8CA0E0F3}" destId="{967297CD-606C-49DA-AFE8-5865E0F93DD9}" srcOrd="4" destOrd="0" presId="urn:microsoft.com/office/officeart/2008/layout/AlternatingHexagons"/>
    <dgm:cxn modelId="{F3EB8605-C102-4F60-B106-EC6D24F652DE}" type="presParOf" srcId="{967297CD-606C-49DA-AFE8-5865E0F93DD9}" destId="{B9E66796-0AFE-4FDB-A5F3-D60DEF5AB24B}" srcOrd="0" destOrd="0" presId="urn:microsoft.com/office/officeart/2008/layout/AlternatingHexagons"/>
    <dgm:cxn modelId="{78A9DC98-BC40-4319-9C35-769F2F3AFB53}" type="presParOf" srcId="{967297CD-606C-49DA-AFE8-5865E0F93DD9}" destId="{04F43246-F7EB-41F3-9832-8765CE4DE21D}" srcOrd="1" destOrd="0" presId="urn:microsoft.com/office/officeart/2008/layout/AlternatingHexagons"/>
    <dgm:cxn modelId="{9FD74BF1-0840-4997-B909-400AEFC50409}" type="presParOf" srcId="{967297CD-606C-49DA-AFE8-5865E0F93DD9}" destId="{2F426931-1EBF-46CC-90B0-FD25326BD373}" srcOrd="2" destOrd="0" presId="urn:microsoft.com/office/officeart/2008/layout/AlternatingHexagons"/>
    <dgm:cxn modelId="{48498E06-768A-4367-95C1-0D3DFAFE9A13}" type="presParOf" srcId="{967297CD-606C-49DA-AFE8-5865E0F93DD9}" destId="{9E4769EE-43EB-4A39-9C29-9EEDBA959573}" srcOrd="3" destOrd="0" presId="urn:microsoft.com/office/officeart/2008/layout/AlternatingHexagons"/>
    <dgm:cxn modelId="{AA7BDF24-B981-4A58-A2F1-692D85A5C7DE}" type="presParOf" srcId="{967297CD-606C-49DA-AFE8-5865E0F93DD9}" destId="{968DF464-FB14-4262-8B0D-3716D6B9964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CE3568-2CDD-492D-9336-D4BA8706DE70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668D037-22B6-41FC-8935-6B82FC66D3F3}">
      <dgm:prSet phldrT="[Text]"/>
      <dgm:spPr/>
      <dgm:t>
        <a:bodyPr/>
        <a:lstStyle/>
        <a:p>
          <a:r>
            <a:rPr lang="en-US" dirty="0"/>
            <a:t>Sergey Belomestnykh</a:t>
          </a:r>
        </a:p>
        <a:p>
          <a:r>
            <a:rPr lang="en-US" b="1" dirty="0"/>
            <a:t>Division Head</a:t>
          </a:r>
          <a:endParaRPr lang="en-US" dirty="0"/>
        </a:p>
      </dgm:t>
    </dgm:pt>
    <dgm:pt modelId="{9D0FEF5D-D854-47F6-B586-3A7100703673}" type="parTrans" cxnId="{627567C5-D23E-4214-B5D1-A74C9A8FCB36}">
      <dgm:prSet/>
      <dgm:spPr/>
      <dgm:t>
        <a:bodyPr/>
        <a:lstStyle/>
        <a:p>
          <a:endParaRPr lang="en-US"/>
        </a:p>
      </dgm:t>
    </dgm:pt>
    <dgm:pt modelId="{8226C9E7-18A6-4B7B-A5CE-50B53C6AC810}" type="sibTrans" cxnId="{627567C5-D23E-4214-B5D1-A74C9A8FCB36}">
      <dgm:prSet/>
      <dgm:spPr/>
      <dgm:t>
        <a:bodyPr/>
        <a:lstStyle/>
        <a:p>
          <a:endParaRPr lang="en-US"/>
        </a:p>
      </dgm:t>
    </dgm:pt>
    <dgm:pt modelId="{21C77B2B-D275-43E8-A302-7EAFE017BD1F}" type="asst">
      <dgm:prSet phldrT="[Text]"/>
      <dgm:spPr/>
      <dgm:t>
        <a:bodyPr/>
        <a:lstStyle/>
        <a:p>
          <a:r>
            <a:rPr lang="en-US" dirty="0"/>
            <a:t>Anna Grassellino</a:t>
          </a:r>
        </a:p>
        <a:p>
          <a:r>
            <a:rPr lang="en-US" b="1" dirty="0"/>
            <a:t>Deputy Division Head</a:t>
          </a:r>
          <a:endParaRPr lang="en-US" dirty="0"/>
        </a:p>
      </dgm:t>
    </dgm:pt>
    <dgm:pt modelId="{022E3F47-4ADF-45EE-B1CA-B326C1821A75}" type="parTrans" cxnId="{66B23BAD-A669-41A6-89CF-F95C780660DB}">
      <dgm:prSet/>
      <dgm:spPr/>
      <dgm:t>
        <a:bodyPr/>
        <a:lstStyle/>
        <a:p>
          <a:endParaRPr lang="en-US"/>
        </a:p>
      </dgm:t>
    </dgm:pt>
    <dgm:pt modelId="{E705C28B-8D31-4334-89F1-0B564AFDA45E}" type="sibTrans" cxnId="{66B23BAD-A669-41A6-89CF-F95C780660DB}">
      <dgm:prSet/>
      <dgm:spPr/>
      <dgm:t>
        <a:bodyPr/>
        <a:lstStyle/>
        <a:p>
          <a:endParaRPr lang="en-US"/>
        </a:p>
      </dgm:t>
    </dgm:pt>
    <dgm:pt modelId="{2855CCEC-7EB5-4BBC-B9F1-F14FB1F5E5D3}">
      <dgm:prSet phldrT="[Text]"/>
      <dgm:spPr/>
      <dgm:t>
        <a:bodyPr/>
        <a:lstStyle/>
        <a:p>
          <a:r>
            <a:rPr lang="en-US" dirty="0"/>
            <a:t>Alexander Romanenko</a:t>
          </a:r>
        </a:p>
        <a:p>
          <a:r>
            <a:rPr lang="en-US" dirty="0"/>
            <a:t>Associate Division Head/</a:t>
          </a:r>
          <a:r>
            <a:rPr lang="en-US" b="1" dirty="0"/>
            <a:t>SRF sector</a:t>
          </a:r>
          <a:endParaRPr lang="en-US" dirty="0"/>
        </a:p>
      </dgm:t>
    </dgm:pt>
    <dgm:pt modelId="{D331C34F-3D1A-463D-9F1A-1C4A1F7425F5}" type="parTrans" cxnId="{9E06A887-B48D-4ABC-A5A3-BDEAF37A4B19}">
      <dgm:prSet/>
      <dgm:spPr/>
      <dgm:t>
        <a:bodyPr/>
        <a:lstStyle/>
        <a:p>
          <a:endParaRPr lang="en-US"/>
        </a:p>
      </dgm:t>
    </dgm:pt>
    <dgm:pt modelId="{E6D8E0E4-008C-435E-8E74-9EAAA57F8559}" type="sibTrans" cxnId="{9E06A887-B48D-4ABC-A5A3-BDEAF37A4B19}">
      <dgm:prSet/>
      <dgm:spPr/>
      <dgm:t>
        <a:bodyPr/>
        <a:lstStyle/>
        <a:p>
          <a:endParaRPr lang="en-US"/>
        </a:p>
      </dgm:t>
    </dgm:pt>
    <dgm:pt modelId="{54239A5D-D36E-4074-9C0B-567E4CDD3A96}">
      <dgm:prSet phldrT="[Text]"/>
      <dgm:spPr/>
      <dgm:t>
        <a:bodyPr/>
        <a:lstStyle/>
        <a:p>
          <a:r>
            <a:rPr lang="en-US" dirty="0"/>
            <a:t>George Velev</a:t>
          </a:r>
        </a:p>
        <a:p>
          <a:r>
            <a:rPr lang="en-US" dirty="0"/>
            <a:t>Associate Division Head /</a:t>
          </a:r>
          <a:r>
            <a:rPr lang="en-US" b="1" dirty="0"/>
            <a:t>Magnets sector</a:t>
          </a:r>
          <a:endParaRPr lang="en-US" dirty="0"/>
        </a:p>
      </dgm:t>
    </dgm:pt>
    <dgm:pt modelId="{DB3C5A8F-0B82-4B87-AB63-97E3C6AB5160}" type="parTrans" cxnId="{5D1E5155-B0E4-4C70-8093-0C5C7110B89B}">
      <dgm:prSet/>
      <dgm:spPr/>
      <dgm:t>
        <a:bodyPr/>
        <a:lstStyle/>
        <a:p>
          <a:endParaRPr lang="en-US"/>
        </a:p>
      </dgm:t>
    </dgm:pt>
    <dgm:pt modelId="{D8E4E7A9-AE56-46DB-B8E8-A4C86A29519F}" type="sibTrans" cxnId="{5D1E5155-B0E4-4C70-8093-0C5C7110B89B}">
      <dgm:prSet/>
      <dgm:spPr/>
      <dgm:t>
        <a:bodyPr/>
        <a:lstStyle/>
        <a:p>
          <a:endParaRPr lang="en-US"/>
        </a:p>
      </dgm:t>
    </dgm:pt>
    <dgm:pt modelId="{4608B88A-7346-440D-B791-82D01D10DCF2}">
      <dgm:prSet phldrT="[Text]"/>
      <dgm:spPr/>
      <dgm:t>
        <a:bodyPr/>
        <a:lstStyle/>
        <a:p>
          <a:r>
            <a:rPr lang="en-US" dirty="0"/>
            <a:t>Jay C. Theilacker</a:t>
          </a:r>
        </a:p>
        <a:p>
          <a:r>
            <a:rPr lang="en-US" dirty="0"/>
            <a:t>Associate Division Head / </a:t>
          </a:r>
          <a:r>
            <a:rPr lang="en-US" b="1" dirty="0"/>
            <a:t>Cryogenics sector </a:t>
          </a:r>
          <a:endParaRPr lang="en-US" dirty="0"/>
        </a:p>
      </dgm:t>
    </dgm:pt>
    <dgm:pt modelId="{82F2F333-4A22-49A1-ADC8-E39F5ABF8779}" type="parTrans" cxnId="{170612DB-E27F-48FD-9B36-D1FBBC557B30}">
      <dgm:prSet/>
      <dgm:spPr/>
      <dgm:t>
        <a:bodyPr/>
        <a:lstStyle/>
        <a:p>
          <a:endParaRPr lang="en-US"/>
        </a:p>
      </dgm:t>
    </dgm:pt>
    <dgm:pt modelId="{A4AFED03-295A-4A44-B62B-683090145538}" type="sibTrans" cxnId="{170612DB-E27F-48FD-9B36-D1FBBC557B30}">
      <dgm:prSet/>
      <dgm:spPr/>
      <dgm:t>
        <a:bodyPr/>
        <a:lstStyle/>
        <a:p>
          <a:endParaRPr lang="en-US"/>
        </a:p>
      </dgm:t>
    </dgm:pt>
    <dgm:pt modelId="{D69A877F-5A46-40AF-83A2-85A37CD6E85A}" type="asst">
      <dgm:prSet phldrT="[Text]"/>
      <dgm:spPr/>
      <dgm:t>
        <a:bodyPr/>
        <a:lstStyle/>
        <a:p>
          <a:r>
            <a:rPr lang="en-US" dirty="0"/>
            <a:t>Romesh Sood</a:t>
          </a:r>
        </a:p>
        <a:p>
          <a:r>
            <a:rPr lang="en-US" b="1" dirty="0"/>
            <a:t>Associate Division Head</a:t>
          </a:r>
          <a:endParaRPr lang="en-US" dirty="0"/>
        </a:p>
      </dgm:t>
    </dgm:pt>
    <dgm:pt modelId="{B5AFDD8F-D9B8-456A-B8F9-A073BFBDC205}" type="parTrans" cxnId="{8C0CA74C-BFA2-48BE-969A-1789A494D5AE}">
      <dgm:prSet/>
      <dgm:spPr/>
      <dgm:t>
        <a:bodyPr/>
        <a:lstStyle/>
        <a:p>
          <a:endParaRPr lang="en-US"/>
        </a:p>
      </dgm:t>
    </dgm:pt>
    <dgm:pt modelId="{08F83174-F568-49FB-9F4E-FFC54C96B87B}" type="sibTrans" cxnId="{8C0CA74C-BFA2-48BE-969A-1789A494D5AE}">
      <dgm:prSet/>
      <dgm:spPr/>
      <dgm:t>
        <a:bodyPr/>
        <a:lstStyle/>
        <a:p>
          <a:endParaRPr lang="en-US"/>
        </a:p>
      </dgm:t>
    </dgm:pt>
    <dgm:pt modelId="{1F5A5962-4A17-4737-88AF-D30B4B51F019}" type="pres">
      <dgm:prSet presAssocID="{C6CE3568-2CDD-492D-9336-D4BA8706DE7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299B0B6-F1CB-40BF-9BAE-9A1B038A1670}" type="pres">
      <dgm:prSet presAssocID="{E668D037-22B6-41FC-8935-6B82FC66D3F3}" presName="hierRoot1" presStyleCnt="0">
        <dgm:presLayoutVars>
          <dgm:hierBranch val="init"/>
        </dgm:presLayoutVars>
      </dgm:prSet>
      <dgm:spPr/>
    </dgm:pt>
    <dgm:pt modelId="{6C25AFE6-C9E6-44E0-A7BF-A47A2DC160ED}" type="pres">
      <dgm:prSet presAssocID="{E668D037-22B6-41FC-8935-6B82FC66D3F3}" presName="rootComposite1" presStyleCnt="0"/>
      <dgm:spPr/>
    </dgm:pt>
    <dgm:pt modelId="{C94343A3-CD08-4D4C-BE9C-4961B93A0358}" type="pres">
      <dgm:prSet presAssocID="{E668D037-22B6-41FC-8935-6B82FC66D3F3}" presName="rootText1" presStyleLbl="node0" presStyleIdx="0" presStyleCnt="1">
        <dgm:presLayoutVars>
          <dgm:chPref val="3"/>
        </dgm:presLayoutVars>
      </dgm:prSet>
      <dgm:spPr/>
    </dgm:pt>
    <dgm:pt modelId="{60852F7F-8062-47F5-B67A-1F7010A96A62}" type="pres">
      <dgm:prSet presAssocID="{E668D037-22B6-41FC-8935-6B82FC66D3F3}" presName="rootPict1" presStyleLbl="alignImgPlace1" presStyleIdx="0" presStyleCnt="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9832948-7CD7-413E-B508-6F8C43FB461E}" type="pres">
      <dgm:prSet presAssocID="{E668D037-22B6-41FC-8935-6B82FC66D3F3}" presName="rootConnector1" presStyleLbl="node1" presStyleIdx="0" presStyleCnt="0"/>
      <dgm:spPr/>
    </dgm:pt>
    <dgm:pt modelId="{868A71DE-7BB5-4BC4-8029-31D9E1B01132}" type="pres">
      <dgm:prSet presAssocID="{E668D037-22B6-41FC-8935-6B82FC66D3F3}" presName="hierChild2" presStyleCnt="0"/>
      <dgm:spPr/>
    </dgm:pt>
    <dgm:pt modelId="{5ACD366A-0F69-4909-8F0D-AA2FB117C461}" type="pres">
      <dgm:prSet presAssocID="{D331C34F-3D1A-463D-9F1A-1C4A1F7425F5}" presName="Name37" presStyleLbl="parChTrans1D2" presStyleIdx="0" presStyleCnt="5"/>
      <dgm:spPr/>
    </dgm:pt>
    <dgm:pt modelId="{A2801FBE-912D-4644-A1F0-AF7B4076629D}" type="pres">
      <dgm:prSet presAssocID="{2855CCEC-7EB5-4BBC-B9F1-F14FB1F5E5D3}" presName="hierRoot2" presStyleCnt="0">
        <dgm:presLayoutVars>
          <dgm:hierBranch val="init"/>
        </dgm:presLayoutVars>
      </dgm:prSet>
      <dgm:spPr/>
    </dgm:pt>
    <dgm:pt modelId="{2CB0D96C-C10A-4645-816D-71FE971504E8}" type="pres">
      <dgm:prSet presAssocID="{2855CCEC-7EB5-4BBC-B9F1-F14FB1F5E5D3}" presName="rootComposite" presStyleCnt="0"/>
      <dgm:spPr/>
    </dgm:pt>
    <dgm:pt modelId="{55F25181-0EE1-488B-ABFE-76D814D4FB60}" type="pres">
      <dgm:prSet presAssocID="{2855CCEC-7EB5-4BBC-B9F1-F14FB1F5E5D3}" presName="rootText" presStyleLbl="node2" presStyleIdx="0" presStyleCnt="3">
        <dgm:presLayoutVars>
          <dgm:chPref val="3"/>
        </dgm:presLayoutVars>
      </dgm:prSet>
      <dgm:spPr/>
    </dgm:pt>
    <dgm:pt modelId="{F361605E-87F5-401A-A040-4BD9977F4639}" type="pres">
      <dgm:prSet presAssocID="{2855CCEC-7EB5-4BBC-B9F1-F14FB1F5E5D3}" presName="rootPict" presStyleLbl="alignImgPlace1" presStyleIdx="1" presStyleCnt="6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4181005-571A-49E2-8E87-4AF220C26BB0}" type="pres">
      <dgm:prSet presAssocID="{2855CCEC-7EB5-4BBC-B9F1-F14FB1F5E5D3}" presName="rootConnector" presStyleLbl="node2" presStyleIdx="0" presStyleCnt="3"/>
      <dgm:spPr/>
    </dgm:pt>
    <dgm:pt modelId="{8F7583D8-4CD7-4E54-BDED-5B8A1ECCB4BE}" type="pres">
      <dgm:prSet presAssocID="{2855CCEC-7EB5-4BBC-B9F1-F14FB1F5E5D3}" presName="hierChild4" presStyleCnt="0"/>
      <dgm:spPr/>
    </dgm:pt>
    <dgm:pt modelId="{BAFA177F-1D47-4C5B-9334-28F2C776A3FB}" type="pres">
      <dgm:prSet presAssocID="{2855CCEC-7EB5-4BBC-B9F1-F14FB1F5E5D3}" presName="hierChild5" presStyleCnt="0"/>
      <dgm:spPr/>
    </dgm:pt>
    <dgm:pt modelId="{B36194D8-C014-457D-BDC6-5179A0B2C05F}" type="pres">
      <dgm:prSet presAssocID="{DB3C5A8F-0B82-4B87-AB63-97E3C6AB5160}" presName="Name37" presStyleLbl="parChTrans1D2" presStyleIdx="1" presStyleCnt="5"/>
      <dgm:spPr/>
    </dgm:pt>
    <dgm:pt modelId="{90EA4851-0E93-44BA-ACF6-463824C15E99}" type="pres">
      <dgm:prSet presAssocID="{54239A5D-D36E-4074-9C0B-567E4CDD3A96}" presName="hierRoot2" presStyleCnt="0">
        <dgm:presLayoutVars>
          <dgm:hierBranch val="init"/>
        </dgm:presLayoutVars>
      </dgm:prSet>
      <dgm:spPr/>
    </dgm:pt>
    <dgm:pt modelId="{BA226F6E-1C56-4E0E-8D37-C133862FC5DE}" type="pres">
      <dgm:prSet presAssocID="{54239A5D-D36E-4074-9C0B-567E4CDD3A96}" presName="rootComposite" presStyleCnt="0"/>
      <dgm:spPr/>
    </dgm:pt>
    <dgm:pt modelId="{8C56CD09-C29E-46E1-AF10-2D85284E899F}" type="pres">
      <dgm:prSet presAssocID="{54239A5D-D36E-4074-9C0B-567E4CDD3A96}" presName="rootText" presStyleLbl="node2" presStyleIdx="1" presStyleCnt="3" custLinFactNeighborX="0" custLinFactNeighborY="-1957">
        <dgm:presLayoutVars>
          <dgm:chPref val="3"/>
        </dgm:presLayoutVars>
      </dgm:prSet>
      <dgm:spPr/>
    </dgm:pt>
    <dgm:pt modelId="{6EB81E1A-10E2-4250-A41C-BDB5D600A884}" type="pres">
      <dgm:prSet presAssocID="{54239A5D-D36E-4074-9C0B-567E4CDD3A96}" presName="rootPict" presStyleLbl="alignImgPlace1" presStyleIdx="2" presStyleCnt="6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61909D99-B99D-4E94-B372-5A4E2A778A7B}" type="pres">
      <dgm:prSet presAssocID="{54239A5D-D36E-4074-9C0B-567E4CDD3A96}" presName="rootConnector" presStyleLbl="node2" presStyleIdx="1" presStyleCnt="3"/>
      <dgm:spPr/>
    </dgm:pt>
    <dgm:pt modelId="{F4BB8DAF-2AEA-4BF6-BE5F-2B89A33E222B}" type="pres">
      <dgm:prSet presAssocID="{54239A5D-D36E-4074-9C0B-567E4CDD3A96}" presName="hierChild4" presStyleCnt="0"/>
      <dgm:spPr/>
    </dgm:pt>
    <dgm:pt modelId="{CD9596DF-5F0F-4B09-A1DC-DE8E0C142B9C}" type="pres">
      <dgm:prSet presAssocID="{54239A5D-D36E-4074-9C0B-567E4CDD3A96}" presName="hierChild5" presStyleCnt="0"/>
      <dgm:spPr/>
    </dgm:pt>
    <dgm:pt modelId="{B4244DAC-9BD0-48B7-A519-9B50FE1F34CE}" type="pres">
      <dgm:prSet presAssocID="{82F2F333-4A22-49A1-ADC8-E39F5ABF8779}" presName="Name37" presStyleLbl="parChTrans1D2" presStyleIdx="2" presStyleCnt="5"/>
      <dgm:spPr/>
    </dgm:pt>
    <dgm:pt modelId="{96B5F51A-5351-4EAD-AE0C-6321BDB44390}" type="pres">
      <dgm:prSet presAssocID="{4608B88A-7346-440D-B791-82D01D10DCF2}" presName="hierRoot2" presStyleCnt="0">
        <dgm:presLayoutVars>
          <dgm:hierBranch val="init"/>
        </dgm:presLayoutVars>
      </dgm:prSet>
      <dgm:spPr/>
    </dgm:pt>
    <dgm:pt modelId="{9B82E5CE-627E-4BCF-B0CC-D4E356A736B8}" type="pres">
      <dgm:prSet presAssocID="{4608B88A-7346-440D-B791-82D01D10DCF2}" presName="rootComposite" presStyleCnt="0"/>
      <dgm:spPr/>
    </dgm:pt>
    <dgm:pt modelId="{B3694113-F888-4E45-873E-5E5A110B05C6}" type="pres">
      <dgm:prSet presAssocID="{4608B88A-7346-440D-B791-82D01D10DCF2}" presName="rootText" presStyleLbl="node2" presStyleIdx="2" presStyleCnt="3">
        <dgm:presLayoutVars>
          <dgm:chPref val="3"/>
        </dgm:presLayoutVars>
      </dgm:prSet>
      <dgm:spPr/>
    </dgm:pt>
    <dgm:pt modelId="{E10B94B7-45BB-4313-B1CE-375502704E46}" type="pres">
      <dgm:prSet presAssocID="{4608B88A-7346-440D-B791-82D01D10DCF2}" presName="rootPict" presStyleLbl="alignImgPlace1" presStyleIdx="3" presStyleCnt="6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8E40D5C-120E-4E48-89C4-0D138659BA32}" type="pres">
      <dgm:prSet presAssocID="{4608B88A-7346-440D-B791-82D01D10DCF2}" presName="rootConnector" presStyleLbl="node2" presStyleIdx="2" presStyleCnt="3"/>
      <dgm:spPr/>
    </dgm:pt>
    <dgm:pt modelId="{C4C1EB89-9E2C-46F6-BF7F-EB211D81C464}" type="pres">
      <dgm:prSet presAssocID="{4608B88A-7346-440D-B791-82D01D10DCF2}" presName="hierChild4" presStyleCnt="0"/>
      <dgm:spPr/>
    </dgm:pt>
    <dgm:pt modelId="{0C249B0D-4258-40D2-95F1-E44E63EC77CE}" type="pres">
      <dgm:prSet presAssocID="{4608B88A-7346-440D-B791-82D01D10DCF2}" presName="hierChild5" presStyleCnt="0"/>
      <dgm:spPr/>
    </dgm:pt>
    <dgm:pt modelId="{16573C5F-A383-4696-A5B1-F682C078368D}" type="pres">
      <dgm:prSet presAssocID="{E668D037-22B6-41FC-8935-6B82FC66D3F3}" presName="hierChild3" presStyleCnt="0"/>
      <dgm:spPr/>
    </dgm:pt>
    <dgm:pt modelId="{2F010B24-F375-4006-AF62-551DDDA93A13}" type="pres">
      <dgm:prSet presAssocID="{022E3F47-4ADF-45EE-B1CA-B326C1821A75}" presName="Name111" presStyleLbl="parChTrans1D2" presStyleIdx="3" presStyleCnt="5"/>
      <dgm:spPr/>
    </dgm:pt>
    <dgm:pt modelId="{13D082B0-9E3B-49D1-9715-AD0D9766974B}" type="pres">
      <dgm:prSet presAssocID="{21C77B2B-D275-43E8-A302-7EAFE017BD1F}" presName="hierRoot3" presStyleCnt="0">
        <dgm:presLayoutVars>
          <dgm:hierBranch val="init"/>
        </dgm:presLayoutVars>
      </dgm:prSet>
      <dgm:spPr/>
    </dgm:pt>
    <dgm:pt modelId="{9755432B-13F3-4DA2-8B72-436B0675CF68}" type="pres">
      <dgm:prSet presAssocID="{21C77B2B-D275-43E8-A302-7EAFE017BD1F}" presName="rootComposite3" presStyleCnt="0"/>
      <dgm:spPr/>
    </dgm:pt>
    <dgm:pt modelId="{96C54ADE-B0FC-4038-BFA7-69E7104AE210}" type="pres">
      <dgm:prSet presAssocID="{21C77B2B-D275-43E8-A302-7EAFE017BD1F}" presName="rootText3" presStyleLbl="asst1" presStyleIdx="0" presStyleCnt="2">
        <dgm:presLayoutVars>
          <dgm:chPref val="3"/>
        </dgm:presLayoutVars>
      </dgm:prSet>
      <dgm:spPr/>
    </dgm:pt>
    <dgm:pt modelId="{C206283A-254D-4C3C-A083-C5301D25869F}" type="pres">
      <dgm:prSet presAssocID="{21C77B2B-D275-43E8-A302-7EAFE017BD1F}" presName="rootPict3" presStyleLbl="alignImgPlace1" presStyleIdx="4" presStyleCnt="6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BFF11A3B-6E32-4875-8A0D-DC6B1EA83810}" type="pres">
      <dgm:prSet presAssocID="{21C77B2B-D275-43E8-A302-7EAFE017BD1F}" presName="rootConnector3" presStyleLbl="asst1" presStyleIdx="0" presStyleCnt="2"/>
      <dgm:spPr/>
    </dgm:pt>
    <dgm:pt modelId="{36D5A93F-7BC7-4335-83D4-8ED4BBE79834}" type="pres">
      <dgm:prSet presAssocID="{21C77B2B-D275-43E8-A302-7EAFE017BD1F}" presName="hierChild6" presStyleCnt="0"/>
      <dgm:spPr/>
    </dgm:pt>
    <dgm:pt modelId="{1360F746-73A4-47B1-B57E-6737F294A930}" type="pres">
      <dgm:prSet presAssocID="{21C77B2B-D275-43E8-A302-7EAFE017BD1F}" presName="hierChild7" presStyleCnt="0"/>
      <dgm:spPr/>
    </dgm:pt>
    <dgm:pt modelId="{5FC0B1EA-F4E3-4D2B-B14B-7CFE70E09F87}" type="pres">
      <dgm:prSet presAssocID="{B5AFDD8F-D9B8-456A-B8F9-A073BFBDC205}" presName="Name111" presStyleLbl="parChTrans1D2" presStyleIdx="4" presStyleCnt="5"/>
      <dgm:spPr/>
    </dgm:pt>
    <dgm:pt modelId="{934BD7A7-AC6F-44E9-AE3D-B13227A1A5EC}" type="pres">
      <dgm:prSet presAssocID="{D69A877F-5A46-40AF-83A2-85A37CD6E85A}" presName="hierRoot3" presStyleCnt="0">
        <dgm:presLayoutVars>
          <dgm:hierBranch val="init"/>
        </dgm:presLayoutVars>
      </dgm:prSet>
      <dgm:spPr/>
    </dgm:pt>
    <dgm:pt modelId="{FF54A3FF-A503-406F-9689-4193A850B480}" type="pres">
      <dgm:prSet presAssocID="{D69A877F-5A46-40AF-83A2-85A37CD6E85A}" presName="rootComposite3" presStyleCnt="0"/>
      <dgm:spPr/>
    </dgm:pt>
    <dgm:pt modelId="{FAF41AEF-B075-4C67-8DE2-3B702AC28615}" type="pres">
      <dgm:prSet presAssocID="{D69A877F-5A46-40AF-83A2-85A37CD6E85A}" presName="rootText3" presStyleLbl="asst1" presStyleIdx="1" presStyleCnt="2">
        <dgm:presLayoutVars>
          <dgm:chPref val="3"/>
        </dgm:presLayoutVars>
      </dgm:prSet>
      <dgm:spPr/>
    </dgm:pt>
    <dgm:pt modelId="{7F0A56FA-C763-4537-B357-11AEFA9242C6}" type="pres">
      <dgm:prSet presAssocID="{D69A877F-5A46-40AF-83A2-85A37CD6E85A}" presName="rootPict3" presStyleLbl="alignImgPlace1" presStyleIdx="5" presStyleCnt="6"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F7E81536-B8DA-4AD4-BC4E-8277ADB8D80E}" type="pres">
      <dgm:prSet presAssocID="{D69A877F-5A46-40AF-83A2-85A37CD6E85A}" presName="rootConnector3" presStyleLbl="asst1" presStyleIdx="1" presStyleCnt="2"/>
      <dgm:spPr/>
    </dgm:pt>
    <dgm:pt modelId="{F79F0410-4866-4F84-B10C-9BE2B6610EF7}" type="pres">
      <dgm:prSet presAssocID="{D69A877F-5A46-40AF-83A2-85A37CD6E85A}" presName="hierChild6" presStyleCnt="0"/>
      <dgm:spPr/>
    </dgm:pt>
    <dgm:pt modelId="{90DA0110-7868-4F29-A4D5-2D39CF603697}" type="pres">
      <dgm:prSet presAssocID="{D69A877F-5A46-40AF-83A2-85A37CD6E85A}" presName="hierChild7" presStyleCnt="0"/>
      <dgm:spPr/>
    </dgm:pt>
  </dgm:ptLst>
  <dgm:cxnLst>
    <dgm:cxn modelId="{35DA4B07-ACFA-4284-A406-6DE5C4DF943E}" type="presOf" srcId="{022E3F47-4ADF-45EE-B1CA-B326C1821A75}" destId="{2F010B24-F375-4006-AF62-551DDDA93A13}" srcOrd="0" destOrd="0" presId="urn:microsoft.com/office/officeart/2005/8/layout/pictureOrgChart+Icon"/>
    <dgm:cxn modelId="{36593C09-F8F9-443D-AE07-2AC6A472F198}" type="presOf" srcId="{54239A5D-D36E-4074-9C0B-567E4CDD3A96}" destId="{61909D99-B99D-4E94-B372-5A4E2A778A7B}" srcOrd="1" destOrd="0" presId="urn:microsoft.com/office/officeart/2005/8/layout/pictureOrgChart+Icon"/>
    <dgm:cxn modelId="{A064C410-24FB-4E8C-9F38-18A6E24C1D1F}" type="presOf" srcId="{DB3C5A8F-0B82-4B87-AB63-97E3C6AB5160}" destId="{B36194D8-C014-457D-BDC6-5179A0B2C05F}" srcOrd="0" destOrd="0" presId="urn:microsoft.com/office/officeart/2005/8/layout/pictureOrgChart+Icon"/>
    <dgm:cxn modelId="{9DDF3B3E-B9D4-4547-BF2F-ADD7483846FD}" type="presOf" srcId="{E668D037-22B6-41FC-8935-6B82FC66D3F3}" destId="{09832948-7CD7-413E-B508-6F8C43FB461E}" srcOrd="1" destOrd="0" presId="urn:microsoft.com/office/officeart/2005/8/layout/pictureOrgChart+Icon"/>
    <dgm:cxn modelId="{C525F45E-E9E4-4502-B82D-74B2605A84F6}" type="presOf" srcId="{D69A877F-5A46-40AF-83A2-85A37CD6E85A}" destId="{FAF41AEF-B075-4C67-8DE2-3B702AC28615}" srcOrd="0" destOrd="0" presId="urn:microsoft.com/office/officeart/2005/8/layout/pictureOrgChart+Icon"/>
    <dgm:cxn modelId="{8D25FD5E-84F6-4E6C-873E-B45A0F9F213A}" type="presOf" srcId="{2855CCEC-7EB5-4BBC-B9F1-F14FB1F5E5D3}" destId="{55F25181-0EE1-488B-ABFE-76D814D4FB60}" srcOrd="0" destOrd="0" presId="urn:microsoft.com/office/officeart/2005/8/layout/pictureOrgChart+Icon"/>
    <dgm:cxn modelId="{14533343-086A-472E-9581-3F2C4468E14F}" type="presOf" srcId="{82F2F333-4A22-49A1-ADC8-E39F5ABF8779}" destId="{B4244DAC-9BD0-48B7-A519-9B50FE1F34CE}" srcOrd="0" destOrd="0" presId="urn:microsoft.com/office/officeart/2005/8/layout/pictureOrgChart+Icon"/>
    <dgm:cxn modelId="{CAF3746B-2029-4500-A7B8-12FD2C10FFF1}" type="presOf" srcId="{4608B88A-7346-440D-B791-82D01D10DCF2}" destId="{A8E40D5C-120E-4E48-89C4-0D138659BA32}" srcOrd="1" destOrd="0" presId="urn:microsoft.com/office/officeart/2005/8/layout/pictureOrgChart+Icon"/>
    <dgm:cxn modelId="{8C0CA74C-BFA2-48BE-969A-1789A494D5AE}" srcId="{E668D037-22B6-41FC-8935-6B82FC66D3F3}" destId="{D69A877F-5A46-40AF-83A2-85A37CD6E85A}" srcOrd="1" destOrd="0" parTransId="{B5AFDD8F-D9B8-456A-B8F9-A073BFBDC205}" sibTransId="{08F83174-F568-49FB-9F4E-FFC54C96B87B}"/>
    <dgm:cxn modelId="{9C29B46C-187F-47CB-988A-5FF7EED62348}" type="presOf" srcId="{C6CE3568-2CDD-492D-9336-D4BA8706DE70}" destId="{1F5A5962-4A17-4737-88AF-D30B4B51F019}" srcOrd="0" destOrd="0" presId="urn:microsoft.com/office/officeart/2005/8/layout/pictureOrgChart+Icon"/>
    <dgm:cxn modelId="{29C22F72-74FA-4C41-99E0-7A2E69C4FE85}" type="presOf" srcId="{D331C34F-3D1A-463D-9F1A-1C4A1F7425F5}" destId="{5ACD366A-0F69-4909-8F0D-AA2FB117C461}" srcOrd="0" destOrd="0" presId="urn:microsoft.com/office/officeart/2005/8/layout/pictureOrgChart+Icon"/>
    <dgm:cxn modelId="{5D1E5155-B0E4-4C70-8093-0C5C7110B89B}" srcId="{E668D037-22B6-41FC-8935-6B82FC66D3F3}" destId="{54239A5D-D36E-4074-9C0B-567E4CDD3A96}" srcOrd="3" destOrd="0" parTransId="{DB3C5A8F-0B82-4B87-AB63-97E3C6AB5160}" sibTransId="{D8E4E7A9-AE56-46DB-B8E8-A4C86A29519F}"/>
    <dgm:cxn modelId="{F835E576-53BA-4BA1-8484-2DCFCC6ABEF9}" type="presOf" srcId="{21C77B2B-D275-43E8-A302-7EAFE017BD1F}" destId="{96C54ADE-B0FC-4038-BFA7-69E7104AE210}" srcOrd="0" destOrd="0" presId="urn:microsoft.com/office/officeart/2005/8/layout/pictureOrgChart+Icon"/>
    <dgm:cxn modelId="{9E06A887-B48D-4ABC-A5A3-BDEAF37A4B19}" srcId="{E668D037-22B6-41FC-8935-6B82FC66D3F3}" destId="{2855CCEC-7EB5-4BBC-B9F1-F14FB1F5E5D3}" srcOrd="2" destOrd="0" parTransId="{D331C34F-3D1A-463D-9F1A-1C4A1F7425F5}" sibTransId="{E6D8E0E4-008C-435E-8E74-9EAAA57F8559}"/>
    <dgm:cxn modelId="{DF250692-573F-4BAC-8D73-2467CAD6FA05}" type="presOf" srcId="{D69A877F-5A46-40AF-83A2-85A37CD6E85A}" destId="{F7E81536-B8DA-4AD4-BC4E-8277ADB8D80E}" srcOrd="1" destOrd="0" presId="urn:microsoft.com/office/officeart/2005/8/layout/pictureOrgChart+Icon"/>
    <dgm:cxn modelId="{B07A2A94-4E16-43A1-B238-52490BB42EFE}" type="presOf" srcId="{4608B88A-7346-440D-B791-82D01D10DCF2}" destId="{B3694113-F888-4E45-873E-5E5A110B05C6}" srcOrd="0" destOrd="0" presId="urn:microsoft.com/office/officeart/2005/8/layout/pictureOrgChart+Icon"/>
    <dgm:cxn modelId="{125F8197-2D22-406F-BFF0-F8B0EE5044F1}" type="presOf" srcId="{54239A5D-D36E-4074-9C0B-567E4CDD3A96}" destId="{8C56CD09-C29E-46E1-AF10-2D85284E899F}" srcOrd="0" destOrd="0" presId="urn:microsoft.com/office/officeart/2005/8/layout/pictureOrgChart+Icon"/>
    <dgm:cxn modelId="{A3CDBF98-4AAD-4CAE-A198-B9D4304B0D51}" type="presOf" srcId="{2855CCEC-7EB5-4BBC-B9F1-F14FB1F5E5D3}" destId="{C4181005-571A-49E2-8E87-4AF220C26BB0}" srcOrd="1" destOrd="0" presId="urn:microsoft.com/office/officeart/2005/8/layout/pictureOrgChart+Icon"/>
    <dgm:cxn modelId="{0B0D069D-050A-4FCA-BF4C-0A2765D1236F}" type="presOf" srcId="{B5AFDD8F-D9B8-456A-B8F9-A073BFBDC205}" destId="{5FC0B1EA-F4E3-4D2B-B14B-7CFE70E09F87}" srcOrd="0" destOrd="0" presId="urn:microsoft.com/office/officeart/2005/8/layout/pictureOrgChart+Icon"/>
    <dgm:cxn modelId="{66B23BAD-A669-41A6-89CF-F95C780660DB}" srcId="{E668D037-22B6-41FC-8935-6B82FC66D3F3}" destId="{21C77B2B-D275-43E8-A302-7EAFE017BD1F}" srcOrd="0" destOrd="0" parTransId="{022E3F47-4ADF-45EE-B1CA-B326C1821A75}" sibTransId="{E705C28B-8D31-4334-89F1-0B564AFDA45E}"/>
    <dgm:cxn modelId="{627567C5-D23E-4214-B5D1-A74C9A8FCB36}" srcId="{C6CE3568-2CDD-492D-9336-D4BA8706DE70}" destId="{E668D037-22B6-41FC-8935-6B82FC66D3F3}" srcOrd="0" destOrd="0" parTransId="{9D0FEF5D-D854-47F6-B586-3A7100703673}" sibTransId="{8226C9E7-18A6-4B7B-A5CE-50B53C6AC810}"/>
    <dgm:cxn modelId="{170612DB-E27F-48FD-9B36-D1FBBC557B30}" srcId="{E668D037-22B6-41FC-8935-6B82FC66D3F3}" destId="{4608B88A-7346-440D-B791-82D01D10DCF2}" srcOrd="4" destOrd="0" parTransId="{82F2F333-4A22-49A1-ADC8-E39F5ABF8779}" sibTransId="{A4AFED03-295A-4A44-B62B-683090145538}"/>
    <dgm:cxn modelId="{925B3DE9-ED90-4895-8F76-67EE4DCA6A38}" type="presOf" srcId="{E668D037-22B6-41FC-8935-6B82FC66D3F3}" destId="{C94343A3-CD08-4D4C-BE9C-4961B93A0358}" srcOrd="0" destOrd="0" presId="urn:microsoft.com/office/officeart/2005/8/layout/pictureOrgChart+Icon"/>
    <dgm:cxn modelId="{0D934BF3-A7EB-4E94-BCED-EDBFB4A53986}" type="presOf" srcId="{21C77B2B-D275-43E8-A302-7EAFE017BD1F}" destId="{BFF11A3B-6E32-4875-8A0D-DC6B1EA83810}" srcOrd="1" destOrd="0" presId="urn:microsoft.com/office/officeart/2005/8/layout/pictureOrgChart+Icon"/>
    <dgm:cxn modelId="{A5C5EE5A-F2DD-4ADA-88EE-1B2BF2EE4E64}" type="presParOf" srcId="{1F5A5962-4A17-4737-88AF-D30B4B51F019}" destId="{D299B0B6-F1CB-40BF-9BAE-9A1B038A1670}" srcOrd="0" destOrd="0" presId="urn:microsoft.com/office/officeart/2005/8/layout/pictureOrgChart+Icon"/>
    <dgm:cxn modelId="{31688431-1C67-4FEF-B7D4-4CD397FF9C61}" type="presParOf" srcId="{D299B0B6-F1CB-40BF-9BAE-9A1B038A1670}" destId="{6C25AFE6-C9E6-44E0-A7BF-A47A2DC160ED}" srcOrd="0" destOrd="0" presId="urn:microsoft.com/office/officeart/2005/8/layout/pictureOrgChart+Icon"/>
    <dgm:cxn modelId="{5E683FBC-D753-4DFE-AE10-6CDF2A32CCA0}" type="presParOf" srcId="{6C25AFE6-C9E6-44E0-A7BF-A47A2DC160ED}" destId="{C94343A3-CD08-4D4C-BE9C-4961B93A0358}" srcOrd="0" destOrd="0" presId="urn:microsoft.com/office/officeart/2005/8/layout/pictureOrgChart+Icon"/>
    <dgm:cxn modelId="{05BEF3B1-8ED4-41D6-BD2E-A2B19C2251A2}" type="presParOf" srcId="{6C25AFE6-C9E6-44E0-A7BF-A47A2DC160ED}" destId="{60852F7F-8062-47F5-B67A-1F7010A96A62}" srcOrd="1" destOrd="0" presId="urn:microsoft.com/office/officeart/2005/8/layout/pictureOrgChart+Icon"/>
    <dgm:cxn modelId="{6FD55B15-2F87-45C2-A6E3-ECE9CE12EC12}" type="presParOf" srcId="{6C25AFE6-C9E6-44E0-A7BF-A47A2DC160ED}" destId="{09832948-7CD7-413E-B508-6F8C43FB461E}" srcOrd="2" destOrd="0" presId="urn:microsoft.com/office/officeart/2005/8/layout/pictureOrgChart+Icon"/>
    <dgm:cxn modelId="{930182D2-9596-4827-B02A-364C7C341293}" type="presParOf" srcId="{D299B0B6-F1CB-40BF-9BAE-9A1B038A1670}" destId="{868A71DE-7BB5-4BC4-8029-31D9E1B01132}" srcOrd="1" destOrd="0" presId="urn:microsoft.com/office/officeart/2005/8/layout/pictureOrgChart+Icon"/>
    <dgm:cxn modelId="{9EF110E0-F41F-4448-9884-F945FF45AFA6}" type="presParOf" srcId="{868A71DE-7BB5-4BC4-8029-31D9E1B01132}" destId="{5ACD366A-0F69-4909-8F0D-AA2FB117C461}" srcOrd="0" destOrd="0" presId="urn:microsoft.com/office/officeart/2005/8/layout/pictureOrgChart+Icon"/>
    <dgm:cxn modelId="{C7528A02-5071-4F4F-BF9B-0F80A4BC06A5}" type="presParOf" srcId="{868A71DE-7BB5-4BC4-8029-31D9E1B01132}" destId="{A2801FBE-912D-4644-A1F0-AF7B4076629D}" srcOrd="1" destOrd="0" presId="urn:microsoft.com/office/officeart/2005/8/layout/pictureOrgChart+Icon"/>
    <dgm:cxn modelId="{D749F108-874C-4E42-ABA0-E0639ECC8DFA}" type="presParOf" srcId="{A2801FBE-912D-4644-A1F0-AF7B4076629D}" destId="{2CB0D96C-C10A-4645-816D-71FE971504E8}" srcOrd="0" destOrd="0" presId="urn:microsoft.com/office/officeart/2005/8/layout/pictureOrgChart+Icon"/>
    <dgm:cxn modelId="{6D75BA79-2D7A-4981-98FC-8BEA4787D420}" type="presParOf" srcId="{2CB0D96C-C10A-4645-816D-71FE971504E8}" destId="{55F25181-0EE1-488B-ABFE-76D814D4FB60}" srcOrd="0" destOrd="0" presId="urn:microsoft.com/office/officeart/2005/8/layout/pictureOrgChart+Icon"/>
    <dgm:cxn modelId="{CABBCD3D-3684-499B-83D1-750B75D8642A}" type="presParOf" srcId="{2CB0D96C-C10A-4645-816D-71FE971504E8}" destId="{F361605E-87F5-401A-A040-4BD9977F4639}" srcOrd="1" destOrd="0" presId="urn:microsoft.com/office/officeart/2005/8/layout/pictureOrgChart+Icon"/>
    <dgm:cxn modelId="{2AC2B38D-6024-4F7D-B981-288897DFBCB8}" type="presParOf" srcId="{2CB0D96C-C10A-4645-816D-71FE971504E8}" destId="{C4181005-571A-49E2-8E87-4AF220C26BB0}" srcOrd="2" destOrd="0" presId="urn:microsoft.com/office/officeart/2005/8/layout/pictureOrgChart+Icon"/>
    <dgm:cxn modelId="{BB287817-2EDA-4BC4-958F-1DEBCC669DDA}" type="presParOf" srcId="{A2801FBE-912D-4644-A1F0-AF7B4076629D}" destId="{8F7583D8-4CD7-4E54-BDED-5B8A1ECCB4BE}" srcOrd="1" destOrd="0" presId="urn:microsoft.com/office/officeart/2005/8/layout/pictureOrgChart+Icon"/>
    <dgm:cxn modelId="{8D3EE204-EA9B-4D97-912D-CF33EC3A5F1F}" type="presParOf" srcId="{A2801FBE-912D-4644-A1F0-AF7B4076629D}" destId="{BAFA177F-1D47-4C5B-9334-28F2C776A3FB}" srcOrd="2" destOrd="0" presId="urn:microsoft.com/office/officeart/2005/8/layout/pictureOrgChart+Icon"/>
    <dgm:cxn modelId="{391A5105-E11B-43DE-A5DC-EF43F0B7C028}" type="presParOf" srcId="{868A71DE-7BB5-4BC4-8029-31D9E1B01132}" destId="{B36194D8-C014-457D-BDC6-5179A0B2C05F}" srcOrd="2" destOrd="0" presId="urn:microsoft.com/office/officeart/2005/8/layout/pictureOrgChart+Icon"/>
    <dgm:cxn modelId="{5CC1FEC8-8472-40CC-A9D6-49A2F688B7B5}" type="presParOf" srcId="{868A71DE-7BB5-4BC4-8029-31D9E1B01132}" destId="{90EA4851-0E93-44BA-ACF6-463824C15E99}" srcOrd="3" destOrd="0" presId="urn:microsoft.com/office/officeart/2005/8/layout/pictureOrgChart+Icon"/>
    <dgm:cxn modelId="{38073438-ABA7-40BB-9D76-C03DDDCFFFF3}" type="presParOf" srcId="{90EA4851-0E93-44BA-ACF6-463824C15E99}" destId="{BA226F6E-1C56-4E0E-8D37-C133862FC5DE}" srcOrd="0" destOrd="0" presId="urn:microsoft.com/office/officeart/2005/8/layout/pictureOrgChart+Icon"/>
    <dgm:cxn modelId="{A13BC0D8-481C-42E8-B28D-0C1BF941FD79}" type="presParOf" srcId="{BA226F6E-1C56-4E0E-8D37-C133862FC5DE}" destId="{8C56CD09-C29E-46E1-AF10-2D85284E899F}" srcOrd="0" destOrd="0" presId="urn:microsoft.com/office/officeart/2005/8/layout/pictureOrgChart+Icon"/>
    <dgm:cxn modelId="{7285A432-EE7D-4048-BE1A-B5487AFC30E0}" type="presParOf" srcId="{BA226F6E-1C56-4E0E-8D37-C133862FC5DE}" destId="{6EB81E1A-10E2-4250-A41C-BDB5D600A884}" srcOrd="1" destOrd="0" presId="urn:microsoft.com/office/officeart/2005/8/layout/pictureOrgChart+Icon"/>
    <dgm:cxn modelId="{AD647B0F-0328-4CDB-B4AF-6B85F7252B0B}" type="presParOf" srcId="{BA226F6E-1C56-4E0E-8D37-C133862FC5DE}" destId="{61909D99-B99D-4E94-B372-5A4E2A778A7B}" srcOrd="2" destOrd="0" presId="urn:microsoft.com/office/officeart/2005/8/layout/pictureOrgChart+Icon"/>
    <dgm:cxn modelId="{3A155088-7CF2-4A70-A4C0-AC55E5151247}" type="presParOf" srcId="{90EA4851-0E93-44BA-ACF6-463824C15E99}" destId="{F4BB8DAF-2AEA-4BF6-BE5F-2B89A33E222B}" srcOrd="1" destOrd="0" presId="urn:microsoft.com/office/officeart/2005/8/layout/pictureOrgChart+Icon"/>
    <dgm:cxn modelId="{A69A344C-612A-423B-9763-40BB6B60A461}" type="presParOf" srcId="{90EA4851-0E93-44BA-ACF6-463824C15E99}" destId="{CD9596DF-5F0F-4B09-A1DC-DE8E0C142B9C}" srcOrd="2" destOrd="0" presId="urn:microsoft.com/office/officeart/2005/8/layout/pictureOrgChart+Icon"/>
    <dgm:cxn modelId="{D7CAB95E-DAD8-4810-AC77-49063FBD7DEE}" type="presParOf" srcId="{868A71DE-7BB5-4BC4-8029-31D9E1B01132}" destId="{B4244DAC-9BD0-48B7-A519-9B50FE1F34CE}" srcOrd="4" destOrd="0" presId="urn:microsoft.com/office/officeart/2005/8/layout/pictureOrgChart+Icon"/>
    <dgm:cxn modelId="{35355D32-0476-4259-A7CC-611F23CB71FD}" type="presParOf" srcId="{868A71DE-7BB5-4BC4-8029-31D9E1B01132}" destId="{96B5F51A-5351-4EAD-AE0C-6321BDB44390}" srcOrd="5" destOrd="0" presId="urn:microsoft.com/office/officeart/2005/8/layout/pictureOrgChart+Icon"/>
    <dgm:cxn modelId="{E0612D76-9F46-46A7-870C-14011C611CCF}" type="presParOf" srcId="{96B5F51A-5351-4EAD-AE0C-6321BDB44390}" destId="{9B82E5CE-627E-4BCF-B0CC-D4E356A736B8}" srcOrd="0" destOrd="0" presId="urn:microsoft.com/office/officeart/2005/8/layout/pictureOrgChart+Icon"/>
    <dgm:cxn modelId="{FE47C98C-49EA-426C-983B-EC0452F6F687}" type="presParOf" srcId="{9B82E5CE-627E-4BCF-B0CC-D4E356A736B8}" destId="{B3694113-F888-4E45-873E-5E5A110B05C6}" srcOrd="0" destOrd="0" presId="urn:microsoft.com/office/officeart/2005/8/layout/pictureOrgChart+Icon"/>
    <dgm:cxn modelId="{C3E377E0-6FCF-4191-94BB-03DC528E5CE8}" type="presParOf" srcId="{9B82E5CE-627E-4BCF-B0CC-D4E356A736B8}" destId="{E10B94B7-45BB-4313-B1CE-375502704E46}" srcOrd="1" destOrd="0" presId="urn:microsoft.com/office/officeart/2005/8/layout/pictureOrgChart+Icon"/>
    <dgm:cxn modelId="{D72FAFC0-88AE-4915-AC92-14F0641A380E}" type="presParOf" srcId="{9B82E5CE-627E-4BCF-B0CC-D4E356A736B8}" destId="{A8E40D5C-120E-4E48-89C4-0D138659BA32}" srcOrd="2" destOrd="0" presId="urn:microsoft.com/office/officeart/2005/8/layout/pictureOrgChart+Icon"/>
    <dgm:cxn modelId="{B2BBA411-4A44-4220-9E74-3E967B669D10}" type="presParOf" srcId="{96B5F51A-5351-4EAD-AE0C-6321BDB44390}" destId="{C4C1EB89-9E2C-46F6-BF7F-EB211D81C464}" srcOrd="1" destOrd="0" presId="urn:microsoft.com/office/officeart/2005/8/layout/pictureOrgChart+Icon"/>
    <dgm:cxn modelId="{1E085B88-5C50-4031-8F3D-DCF8E6623083}" type="presParOf" srcId="{96B5F51A-5351-4EAD-AE0C-6321BDB44390}" destId="{0C249B0D-4258-40D2-95F1-E44E63EC77CE}" srcOrd="2" destOrd="0" presId="urn:microsoft.com/office/officeart/2005/8/layout/pictureOrgChart+Icon"/>
    <dgm:cxn modelId="{D4A10625-85AF-4FAC-802A-BDD905DE9872}" type="presParOf" srcId="{D299B0B6-F1CB-40BF-9BAE-9A1B038A1670}" destId="{16573C5F-A383-4696-A5B1-F682C078368D}" srcOrd="2" destOrd="0" presId="urn:microsoft.com/office/officeart/2005/8/layout/pictureOrgChart+Icon"/>
    <dgm:cxn modelId="{C94BA92A-3804-4D08-A8AB-6926381F8A85}" type="presParOf" srcId="{16573C5F-A383-4696-A5B1-F682C078368D}" destId="{2F010B24-F375-4006-AF62-551DDDA93A13}" srcOrd="0" destOrd="0" presId="urn:microsoft.com/office/officeart/2005/8/layout/pictureOrgChart+Icon"/>
    <dgm:cxn modelId="{003D8F8C-01A7-43F3-B3E0-E1A96FBB7878}" type="presParOf" srcId="{16573C5F-A383-4696-A5B1-F682C078368D}" destId="{13D082B0-9E3B-49D1-9715-AD0D9766974B}" srcOrd="1" destOrd="0" presId="urn:microsoft.com/office/officeart/2005/8/layout/pictureOrgChart+Icon"/>
    <dgm:cxn modelId="{BC8E652B-81C6-4AB4-B04F-4C0F3F5281C9}" type="presParOf" srcId="{13D082B0-9E3B-49D1-9715-AD0D9766974B}" destId="{9755432B-13F3-4DA2-8B72-436B0675CF68}" srcOrd="0" destOrd="0" presId="urn:microsoft.com/office/officeart/2005/8/layout/pictureOrgChart+Icon"/>
    <dgm:cxn modelId="{D481ADAF-4EBE-4039-91B7-542774C49034}" type="presParOf" srcId="{9755432B-13F3-4DA2-8B72-436B0675CF68}" destId="{96C54ADE-B0FC-4038-BFA7-69E7104AE210}" srcOrd="0" destOrd="0" presId="urn:microsoft.com/office/officeart/2005/8/layout/pictureOrgChart+Icon"/>
    <dgm:cxn modelId="{D7D82562-A772-4E47-901E-17255FC5FB61}" type="presParOf" srcId="{9755432B-13F3-4DA2-8B72-436B0675CF68}" destId="{C206283A-254D-4C3C-A083-C5301D25869F}" srcOrd="1" destOrd="0" presId="urn:microsoft.com/office/officeart/2005/8/layout/pictureOrgChart+Icon"/>
    <dgm:cxn modelId="{A747AA8B-DC7E-4E14-AE00-BFDF11E3CEC5}" type="presParOf" srcId="{9755432B-13F3-4DA2-8B72-436B0675CF68}" destId="{BFF11A3B-6E32-4875-8A0D-DC6B1EA83810}" srcOrd="2" destOrd="0" presId="urn:microsoft.com/office/officeart/2005/8/layout/pictureOrgChart+Icon"/>
    <dgm:cxn modelId="{0943350D-5312-4D74-9D29-D13113BE6896}" type="presParOf" srcId="{13D082B0-9E3B-49D1-9715-AD0D9766974B}" destId="{36D5A93F-7BC7-4335-83D4-8ED4BBE79834}" srcOrd="1" destOrd="0" presId="urn:microsoft.com/office/officeart/2005/8/layout/pictureOrgChart+Icon"/>
    <dgm:cxn modelId="{75AB44C9-BDC5-470B-A309-5C557B64B64B}" type="presParOf" srcId="{13D082B0-9E3B-49D1-9715-AD0D9766974B}" destId="{1360F746-73A4-47B1-B57E-6737F294A930}" srcOrd="2" destOrd="0" presId="urn:microsoft.com/office/officeart/2005/8/layout/pictureOrgChart+Icon"/>
    <dgm:cxn modelId="{F989EA9F-94CE-4869-8185-B3AA4E0BA3B8}" type="presParOf" srcId="{16573C5F-A383-4696-A5B1-F682C078368D}" destId="{5FC0B1EA-F4E3-4D2B-B14B-7CFE70E09F87}" srcOrd="2" destOrd="0" presId="urn:microsoft.com/office/officeart/2005/8/layout/pictureOrgChart+Icon"/>
    <dgm:cxn modelId="{1336240A-40AE-4E11-B509-D5DB7D6F0985}" type="presParOf" srcId="{16573C5F-A383-4696-A5B1-F682C078368D}" destId="{934BD7A7-AC6F-44E9-AE3D-B13227A1A5EC}" srcOrd="3" destOrd="0" presId="urn:microsoft.com/office/officeart/2005/8/layout/pictureOrgChart+Icon"/>
    <dgm:cxn modelId="{84F41FED-B02A-4F39-B1A4-13D244F0C776}" type="presParOf" srcId="{934BD7A7-AC6F-44E9-AE3D-B13227A1A5EC}" destId="{FF54A3FF-A503-406F-9689-4193A850B480}" srcOrd="0" destOrd="0" presId="urn:microsoft.com/office/officeart/2005/8/layout/pictureOrgChart+Icon"/>
    <dgm:cxn modelId="{A958B3AC-EB7A-4E49-87B5-83BFF99F5B56}" type="presParOf" srcId="{FF54A3FF-A503-406F-9689-4193A850B480}" destId="{FAF41AEF-B075-4C67-8DE2-3B702AC28615}" srcOrd="0" destOrd="0" presId="urn:microsoft.com/office/officeart/2005/8/layout/pictureOrgChart+Icon"/>
    <dgm:cxn modelId="{3369E322-B998-44C0-8506-F5A20FC7D6FE}" type="presParOf" srcId="{FF54A3FF-A503-406F-9689-4193A850B480}" destId="{7F0A56FA-C763-4537-B357-11AEFA9242C6}" srcOrd="1" destOrd="0" presId="urn:microsoft.com/office/officeart/2005/8/layout/pictureOrgChart+Icon"/>
    <dgm:cxn modelId="{A3B3DB85-5762-494E-A68A-9D181827B28E}" type="presParOf" srcId="{FF54A3FF-A503-406F-9689-4193A850B480}" destId="{F7E81536-B8DA-4AD4-BC4E-8277ADB8D80E}" srcOrd="2" destOrd="0" presId="urn:microsoft.com/office/officeart/2005/8/layout/pictureOrgChart+Icon"/>
    <dgm:cxn modelId="{F4CAB15E-3868-424A-98E6-AE8FEA2C4EB5}" type="presParOf" srcId="{934BD7A7-AC6F-44E9-AE3D-B13227A1A5EC}" destId="{F79F0410-4866-4F84-B10C-9BE2B6610EF7}" srcOrd="1" destOrd="0" presId="urn:microsoft.com/office/officeart/2005/8/layout/pictureOrgChart+Icon"/>
    <dgm:cxn modelId="{BC90B9C5-4CD6-4A8F-9DD3-80D98976D574}" type="presParOf" srcId="{934BD7A7-AC6F-44E9-AE3D-B13227A1A5EC}" destId="{90DA0110-7868-4F29-A4D5-2D39CF603697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01E9C-8379-4CD7-A5F9-CDA8E8B187FD}">
      <dsp:nvSpPr>
        <dsp:cNvPr id="0" name=""/>
        <dsp:cNvSpPr/>
      </dsp:nvSpPr>
      <dsp:spPr>
        <a:xfrm rot="5400000">
          <a:off x="3694053" y="137628"/>
          <a:ext cx="2091693" cy="181977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1980</a:t>
          </a:r>
          <a:endParaRPr lang="en-US" sz="3700" kern="1200" dirty="0"/>
        </a:p>
      </dsp:txBody>
      <dsp:txXfrm rot="-5400000">
        <a:off x="4113594" y="327623"/>
        <a:ext cx="1252610" cy="1439783"/>
      </dsp:txXfrm>
    </dsp:sp>
    <dsp:sp modelId="{35A9B2F8-2DD1-42DF-8B31-593E9F466771}">
      <dsp:nvSpPr>
        <dsp:cNvPr id="0" name=""/>
        <dsp:cNvSpPr/>
      </dsp:nvSpPr>
      <dsp:spPr>
        <a:xfrm>
          <a:off x="5705007" y="420006"/>
          <a:ext cx="2334329" cy="125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</a:t>
          </a:r>
          <a:r>
            <a:rPr lang="en-US" sz="2400" kern="1200" dirty="0"/>
            <a:t>echnical </a:t>
          </a:r>
          <a:r>
            <a:rPr lang="en-US" sz="2400" b="1" kern="1200" dirty="0"/>
            <a:t>S</a:t>
          </a:r>
          <a:r>
            <a:rPr lang="en-US" sz="2400" kern="1200" dirty="0"/>
            <a:t>upport </a:t>
          </a:r>
          <a:r>
            <a:rPr lang="en-US" sz="2400" b="1" kern="1200" dirty="0"/>
            <a:t>S</a:t>
          </a:r>
          <a:r>
            <a:rPr lang="en-US" sz="2400" kern="1200" dirty="0"/>
            <a:t>ection - </a:t>
          </a:r>
          <a:r>
            <a:rPr lang="en-US" sz="2400" b="1" kern="1200" dirty="0"/>
            <a:t>TSS</a:t>
          </a:r>
          <a:endParaRPr lang="en-US" sz="2400" kern="1200" dirty="0"/>
        </a:p>
      </dsp:txBody>
      <dsp:txXfrm>
        <a:off x="5705007" y="420006"/>
        <a:ext cx="2334329" cy="1255015"/>
      </dsp:txXfrm>
    </dsp:sp>
    <dsp:sp modelId="{08D69C45-C9AF-40FB-924B-A0F2D11567D4}">
      <dsp:nvSpPr>
        <dsp:cNvPr id="0" name=""/>
        <dsp:cNvSpPr/>
      </dsp:nvSpPr>
      <dsp:spPr>
        <a:xfrm rot="5400000">
          <a:off x="1728698" y="137523"/>
          <a:ext cx="2091693" cy="181977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2148239" y="327518"/>
        <a:ext cx="1252610" cy="1439783"/>
      </dsp:txXfrm>
    </dsp:sp>
    <dsp:sp modelId="{C6F40698-0D5F-4FDF-AD9C-E949E9C3E84E}">
      <dsp:nvSpPr>
        <dsp:cNvPr id="0" name=""/>
        <dsp:cNvSpPr/>
      </dsp:nvSpPr>
      <dsp:spPr>
        <a:xfrm rot="5400000">
          <a:off x="2707610" y="1913057"/>
          <a:ext cx="2091693" cy="181977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16000"/>
                <a:tint val="100000"/>
                <a:shade val="100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16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1996</a:t>
          </a:r>
          <a:endParaRPr lang="en-US" sz="3700" kern="1200" dirty="0"/>
        </a:p>
      </dsp:txBody>
      <dsp:txXfrm rot="-5400000">
        <a:off x="3127151" y="2103052"/>
        <a:ext cx="1252610" cy="1439783"/>
      </dsp:txXfrm>
    </dsp:sp>
    <dsp:sp modelId="{BF35697D-1836-459A-AFA9-60992AECF8F7}">
      <dsp:nvSpPr>
        <dsp:cNvPr id="0" name=""/>
        <dsp:cNvSpPr/>
      </dsp:nvSpPr>
      <dsp:spPr>
        <a:xfrm>
          <a:off x="509241" y="2195436"/>
          <a:ext cx="2259028" cy="125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</a:t>
          </a:r>
          <a:r>
            <a:rPr lang="en-US" sz="2400" kern="1200" dirty="0"/>
            <a:t>echnical </a:t>
          </a:r>
          <a:r>
            <a:rPr lang="en-US" sz="2400" b="1" kern="1200" dirty="0"/>
            <a:t>D</a:t>
          </a:r>
          <a:r>
            <a:rPr lang="en-US" sz="2400" kern="1200" dirty="0"/>
            <a:t>ivision - </a:t>
          </a:r>
          <a:r>
            <a:rPr lang="en-US" sz="2400" b="1" kern="1200" dirty="0"/>
            <a:t>TD</a:t>
          </a:r>
          <a:endParaRPr lang="en-US" sz="2400" kern="1200" dirty="0"/>
        </a:p>
      </dsp:txBody>
      <dsp:txXfrm>
        <a:off x="509241" y="2195436"/>
        <a:ext cx="2259028" cy="1255015"/>
      </dsp:txXfrm>
    </dsp:sp>
    <dsp:sp modelId="{09238B3A-2117-4675-A676-414FE97B05C2}">
      <dsp:nvSpPr>
        <dsp:cNvPr id="0" name=""/>
        <dsp:cNvSpPr/>
      </dsp:nvSpPr>
      <dsp:spPr>
        <a:xfrm rot="5400000">
          <a:off x="4672965" y="1913057"/>
          <a:ext cx="2091693" cy="181977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5092506" y="2103052"/>
        <a:ext cx="1252610" cy="1439783"/>
      </dsp:txXfrm>
    </dsp:sp>
    <dsp:sp modelId="{B9E66796-0AFE-4FDB-A5F3-D60DEF5AB24B}">
      <dsp:nvSpPr>
        <dsp:cNvPr id="0" name=""/>
        <dsp:cNvSpPr/>
      </dsp:nvSpPr>
      <dsp:spPr>
        <a:xfrm rot="5400000">
          <a:off x="3694053" y="3688486"/>
          <a:ext cx="2091693" cy="181977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32000"/>
                <a:tint val="100000"/>
                <a:shade val="100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32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2018</a:t>
          </a:r>
          <a:endParaRPr lang="en-US" sz="3700" kern="1200" dirty="0"/>
        </a:p>
      </dsp:txBody>
      <dsp:txXfrm rot="-5400000">
        <a:off x="4113594" y="3878481"/>
        <a:ext cx="1252610" cy="1439783"/>
      </dsp:txXfrm>
    </dsp:sp>
    <dsp:sp modelId="{04F43246-F7EB-41F3-9832-8765CE4DE21D}">
      <dsp:nvSpPr>
        <dsp:cNvPr id="0" name=""/>
        <dsp:cNvSpPr/>
      </dsp:nvSpPr>
      <dsp:spPr>
        <a:xfrm>
          <a:off x="5705007" y="3970865"/>
          <a:ext cx="2334329" cy="125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</a:t>
          </a:r>
          <a:r>
            <a:rPr lang="en-US" sz="2000" kern="1200" dirty="0"/>
            <a:t>pplied </a:t>
          </a:r>
          <a:r>
            <a:rPr lang="en-US" sz="2000" b="1" kern="1200" dirty="0"/>
            <a:t>P</a:t>
          </a:r>
          <a:r>
            <a:rPr lang="en-US" sz="2000" kern="1200" dirty="0"/>
            <a:t>hysics and </a:t>
          </a:r>
          <a:r>
            <a:rPr lang="en-US" sz="2000" b="1" kern="1200" dirty="0"/>
            <a:t>S</a:t>
          </a:r>
          <a:r>
            <a:rPr lang="en-US" sz="2000" kern="1200" dirty="0"/>
            <a:t>uperconducting </a:t>
          </a:r>
          <a:r>
            <a:rPr lang="en-US" sz="2000" b="1" kern="1200" dirty="0"/>
            <a:t>T</a:t>
          </a:r>
          <a:r>
            <a:rPr lang="en-US" sz="2000" kern="1200" dirty="0"/>
            <a:t>echnology </a:t>
          </a:r>
          <a:r>
            <a:rPr lang="en-US" sz="2000" b="1" kern="1200" dirty="0"/>
            <a:t>D</a:t>
          </a:r>
          <a:r>
            <a:rPr lang="en-US" sz="2000" kern="1200" dirty="0"/>
            <a:t>ivision – </a:t>
          </a:r>
          <a:r>
            <a:rPr lang="en-US" sz="2000" b="1" kern="1200" dirty="0"/>
            <a:t>APS</a:t>
          </a:r>
          <a:r>
            <a:rPr lang="en-US" sz="2000" kern="1200" dirty="0"/>
            <a:t>-</a:t>
          </a:r>
          <a:r>
            <a:rPr lang="en-US" sz="2000" b="1" kern="1200" dirty="0"/>
            <a:t>TD</a:t>
          </a:r>
          <a:endParaRPr lang="en-US" sz="2000" kern="1200" dirty="0"/>
        </a:p>
      </dsp:txBody>
      <dsp:txXfrm>
        <a:off x="5705007" y="3970865"/>
        <a:ext cx="2334329" cy="1255015"/>
      </dsp:txXfrm>
    </dsp:sp>
    <dsp:sp modelId="{968DF464-FB14-4262-8B0D-3716D6B99648}">
      <dsp:nvSpPr>
        <dsp:cNvPr id="0" name=""/>
        <dsp:cNvSpPr/>
      </dsp:nvSpPr>
      <dsp:spPr>
        <a:xfrm rot="5400000">
          <a:off x="1728698" y="3688486"/>
          <a:ext cx="2091693" cy="181977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2148239" y="3878481"/>
        <a:ext cx="1252610" cy="14397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C0B1EA-F4E3-4D2B-B14B-7CFE70E09F87}">
      <dsp:nvSpPr>
        <dsp:cNvPr id="0" name=""/>
        <dsp:cNvSpPr/>
      </dsp:nvSpPr>
      <dsp:spPr>
        <a:xfrm>
          <a:off x="3982410" y="1133624"/>
          <a:ext cx="237865" cy="10420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2076"/>
              </a:lnTo>
              <a:lnTo>
                <a:pt x="237865" y="104207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010B24-F375-4006-AF62-551DDDA93A13}">
      <dsp:nvSpPr>
        <dsp:cNvPr id="0" name=""/>
        <dsp:cNvSpPr/>
      </dsp:nvSpPr>
      <dsp:spPr>
        <a:xfrm>
          <a:off x="3744544" y="1133624"/>
          <a:ext cx="237865" cy="1042076"/>
        </a:xfrm>
        <a:custGeom>
          <a:avLst/>
          <a:gdLst/>
          <a:ahLst/>
          <a:cxnLst/>
          <a:rect l="0" t="0" r="0" b="0"/>
          <a:pathLst>
            <a:path>
              <a:moveTo>
                <a:pt x="237865" y="0"/>
              </a:moveTo>
              <a:lnTo>
                <a:pt x="237865" y="1042076"/>
              </a:lnTo>
              <a:lnTo>
                <a:pt x="0" y="104207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244DAC-9BD0-48B7-A519-9B50FE1F34CE}">
      <dsp:nvSpPr>
        <dsp:cNvPr id="0" name=""/>
        <dsp:cNvSpPr/>
      </dsp:nvSpPr>
      <dsp:spPr>
        <a:xfrm>
          <a:off x="3982410" y="1133624"/>
          <a:ext cx="2741115" cy="20841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6288"/>
              </a:lnTo>
              <a:lnTo>
                <a:pt x="2741115" y="1846288"/>
              </a:lnTo>
              <a:lnTo>
                <a:pt x="2741115" y="20841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6194D8-C014-457D-BDC6-5179A0B2C05F}">
      <dsp:nvSpPr>
        <dsp:cNvPr id="0" name=""/>
        <dsp:cNvSpPr/>
      </dsp:nvSpPr>
      <dsp:spPr>
        <a:xfrm>
          <a:off x="3936690" y="1133624"/>
          <a:ext cx="91440" cy="20619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6198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CD366A-0F69-4909-8F0D-AA2FB117C461}">
      <dsp:nvSpPr>
        <dsp:cNvPr id="0" name=""/>
        <dsp:cNvSpPr/>
      </dsp:nvSpPr>
      <dsp:spPr>
        <a:xfrm>
          <a:off x="1241294" y="1133624"/>
          <a:ext cx="2741115" cy="2084153"/>
        </a:xfrm>
        <a:custGeom>
          <a:avLst/>
          <a:gdLst/>
          <a:ahLst/>
          <a:cxnLst/>
          <a:rect l="0" t="0" r="0" b="0"/>
          <a:pathLst>
            <a:path>
              <a:moveTo>
                <a:pt x="2741115" y="0"/>
              </a:moveTo>
              <a:lnTo>
                <a:pt x="2741115" y="1846288"/>
              </a:lnTo>
              <a:lnTo>
                <a:pt x="0" y="1846288"/>
              </a:lnTo>
              <a:lnTo>
                <a:pt x="0" y="20841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4343A3-CD08-4D4C-BE9C-4961B93A0358}">
      <dsp:nvSpPr>
        <dsp:cNvPr id="0" name=""/>
        <dsp:cNvSpPr/>
      </dsp:nvSpPr>
      <dsp:spPr>
        <a:xfrm>
          <a:off x="2849717" y="931"/>
          <a:ext cx="2265384" cy="113269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136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Sergey Belomestnykh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Division Head</a:t>
          </a:r>
          <a:endParaRPr lang="en-US" sz="1500" kern="1200" dirty="0"/>
        </a:p>
      </dsp:txBody>
      <dsp:txXfrm>
        <a:off x="2849717" y="931"/>
        <a:ext cx="2265384" cy="1132692"/>
      </dsp:txXfrm>
    </dsp:sp>
    <dsp:sp modelId="{60852F7F-8062-47F5-B67A-1F7010A96A62}">
      <dsp:nvSpPr>
        <dsp:cNvPr id="0" name=""/>
        <dsp:cNvSpPr/>
      </dsp:nvSpPr>
      <dsp:spPr>
        <a:xfrm>
          <a:off x="2962986" y="114201"/>
          <a:ext cx="679615" cy="906153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F25181-0EE1-488B-ABFE-76D814D4FB60}">
      <dsp:nvSpPr>
        <dsp:cNvPr id="0" name=""/>
        <dsp:cNvSpPr/>
      </dsp:nvSpPr>
      <dsp:spPr>
        <a:xfrm>
          <a:off x="108602" y="3217777"/>
          <a:ext cx="2265384" cy="113269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136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Alexander Romanenko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Associate Division Head/</a:t>
          </a:r>
          <a:r>
            <a:rPr lang="en-US" sz="1500" b="1" kern="1200" dirty="0"/>
            <a:t>SRF sector</a:t>
          </a:r>
          <a:endParaRPr lang="en-US" sz="1500" kern="1200" dirty="0"/>
        </a:p>
      </dsp:txBody>
      <dsp:txXfrm>
        <a:off x="108602" y="3217777"/>
        <a:ext cx="2265384" cy="1132692"/>
      </dsp:txXfrm>
    </dsp:sp>
    <dsp:sp modelId="{F361605E-87F5-401A-A040-4BD9977F4639}">
      <dsp:nvSpPr>
        <dsp:cNvPr id="0" name=""/>
        <dsp:cNvSpPr/>
      </dsp:nvSpPr>
      <dsp:spPr>
        <a:xfrm>
          <a:off x="221871" y="3331047"/>
          <a:ext cx="679615" cy="906153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56CD09-C29E-46E1-AF10-2D85284E899F}">
      <dsp:nvSpPr>
        <dsp:cNvPr id="0" name=""/>
        <dsp:cNvSpPr/>
      </dsp:nvSpPr>
      <dsp:spPr>
        <a:xfrm>
          <a:off x="2849717" y="3195611"/>
          <a:ext cx="2265384" cy="113269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136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George Velev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Associate Division Head /</a:t>
          </a:r>
          <a:r>
            <a:rPr lang="en-US" sz="1500" b="1" kern="1200" dirty="0"/>
            <a:t>Magnets sector</a:t>
          </a:r>
          <a:endParaRPr lang="en-US" sz="1500" kern="1200" dirty="0"/>
        </a:p>
      </dsp:txBody>
      <dsp:txXfrm>
        <a:off x="2849717" y="3195611"/>
        <a:ext cx="2265384" cy="1132692"/>
      </dsp:txXfrm>
    </dsp:sp>
    <dsp:sp modelId="{6EB81E1A-10E2-4250-A41C-BDB5D600A884}">
      <dsp:nvSpPr>
        <dsp:cNvPr id="0" name=""/>
        <dsp:cNvSpPr/>
      </dsp:nvSpPr>
      <dsp:spPr>
        <a:xfrm>
          <a:off x="2962986" y="3331047"/>
          <a:ext cx="679615" cy="906153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94113-F888-4E45-873E-5E5A110B05C6}">
      <dsp:nvSpPr>
        <dsp:cNvPr id="0" name=""/>
        <dsp:cNvSpPr/>
      </dsp:nvSpPr>
      <dsp:spPr>
        <a:xfrm>
          <a:off x="5590833" y="3217777"/>
          <a:ext cx="2265384" cy="113269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136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Jay C. Theilacker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Associate Division Head / </a:t>
          </a:r>
          <a:r>
            <a:rPr lang="en-US" sz="1500" b="1" kern="1200" dirty="0"/>
            <a:t>Cryogenics sector </a:t>
          </a:r>
          <a:endParaRPr lang="en-US" sz="1500" kern="1200" dirty="0"/>
        </a:p>
      </dsp:txBody>
      <dsp:txXfrm>
        <a:off x="5590833" y="3217777"/>
        <a:ext cx="2265384" cy="1132692"/>
      </dsp:txXfrm>
    </dsp:sp>
    <dsp:sp modelId="{E10B94B7-45BB-4313-B1CE-375502704E46}">
      <dsp:nvSpPr>
        <dsp:cNvPr id="0" name=""/>
        <dsp:cNvSpPr/>
      </dsp:nvSpPr>
      <dsp:spPr>
        <a:xfrm>
          <a:off x="5704102" y="3331047"/>
          <a:ext cx="679615" cy="906153"/>
        </a:xfrm>
        <a:prstGeom prst="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C54ADE-B0FC-4038-BFA7-69E7104AE210}">
      <dsp:nvSpPr>
        <dsp:cNvPr id="0" name=""/>
        <dsp:cNvSpPr/>
      </dsp:nvSpPr>
      <dsp:spPr>
        <a:xfrm>
          <a:off x="1479160" y="1609354"/>
          <a:ext cx="2265384" cy="113269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136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Anna Grassellino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Deputy Division Head</a:t>
          </a:r>
          <a:endParaRPr lang="en-US" sz="1500" kern="1200" dirty="0"/>
        </a:p>
      </dsp:txBody>
      <dsp:txXfrm>
        <a:off x="1479160" y="1609354"/>
        <a:ext cx="2265384" cy="1132692"/>
      </dsp:txXfrm>
    </dsp:sp>
    <dsp:sp modelId="{C206283A-254D-4C3C-A083-C5301D25869F}">
      <dsp:nvSpPr>
        <dsp:cNvPr id="0" name=""/>
        <dsp:cNvSpPr/>
      </dsp:nvSpPr>
      <dsp:spPr>
        <a:xfrm>
          <a:off x="1592429" y="1722624"/>
          <a:ext cx="679615" cy="906153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F41AEF-B075-4C67-8DE2-3B702AC28615}">
      <dsp:nvSpPr>
        <dsp:cNvPr id="0" name=""/>
        <dsp:cNvSpPr/>
      </dsp:nvSpPr>
      <dsp:spPr>
        <a:xfrm>
          <a:off x="4220275" y="1609354"/>
          <a:ext cx="2265384" cy="113269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136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Romesh Sood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Associate Division Head</a:t>
          </a:r>
          <a:endParaRPr lang="en-US" sz="1500" kern="1200" dirty="0"/>
        </a:p>
      </dsp:txBody>
      <dsp:txXfrm>
        <a:off x="4220275" y="1609354"/>
        <a:ext cx="2265384" cy="1132692"/>
      </dsp:txXfrm>
    </dsp:sp>
    <dsp:sp modelId="{7F0A56FA-C763-4537-B357-11AEFA9242C6}">
      <dsp:nvSpPr>
        <dsp:cNvPr id="0" name=""/>
        <dsp:cNvSpPr/>
      </dsp:nvSpPr>
      <dsp:spPr>
        <a:xfrm>
          <a:off x="4333544" y="1722624"/>
          <a:ext cx="679615" cy="906153"/>
        </a:xfrm>
        <a:prstGeom prst="rect">
          <a:avLst/>
        </a:prstGeom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has substantially evolved from the days since the division was created.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11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59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81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41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HWR:Half</a:t>
            </a:r>
            <a:r>
              <a:rPr lang="en-US" dirty="0"/>
              <a:t> Wave Resonators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35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HB650 </a:t>
            </a:r>
            <a:r>
              <a:rPr lang="en-US" sz="1200" dirty="0">
                <a:solidFill>
                  <a:srgbClr val="505050"/>
                </a:solidFill>
              </a:rPr>
              <a:t>cryomodule design is in progress with international design team.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Spoke cavity SSR1 -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Processed and qualified in VTS and qualified post-dressing in horizontal test stand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650MHz - </a:t>
            </a:r>
            <a:r>
              <a:rPr lang="en-US" sz="1200" dirty="0">
                <a:solidFill>
                  <a:srgbClr val="4E4E4E"/>
                </a:solidFill>
              </a:rPr>
              <a:t>N-dope recipe well exceeds specification (4.8e10@ 20MV/m).</a:t>
            </a:r>
          </a:p>
          <a:p>
            <a:endParaRPr lang="en-US" sz="1200" dirty="0">
              <a:solidFill>
                <a:srgbClr val="4E4E4E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E4E4E"/>
                </a:solidFill>
              </a:rPr>
              <a:t>Field emission is challenging without a proper HPR tool.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42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52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37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68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Vendor has given permission to start winding production coils</a:t>
            </a:r>
          </a:p>
          <a:p>
            <a:r>
              <a:rPr lang="en-US" dirty="0"/>
              <a:t>Completed demonstration coil</a:t>
            </a:r>
          </a:p>
          <a:p>
            <a:r>
              <a:rPr lang="en-US" dirty="0"/>
              <a:t>Autopsy performed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39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27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90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95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Nb</a:t>
            </a:r>
            <a:r>
              <a:rPr lang="en-US" sz="1200" baseline="-25000" dirty="0"/>
              <a:t>3</a:t>
            </a:r>
            <a:r>
              <a:rPr lang="en-US" sz="1200" dirty="0"/>
              <a:t>Sn accelerator cavities have been limited consistently to </a:t>
            </a:r>
            <a:r>
              <a:rPr lang="en-US" sz="1200" b="1" dirty="0"/>
              <a:t>CW accelerating gradients </a:t>
            </a:r>
            <a:r>
              <a:rPr lang="en-US" sz="1200" dirty="0"/>
              <a:t>of 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17-18 MV/m</a:t>
            </a:r>
            <a:r>
              <a:rPr lang="en-US" sz="1200" dirty="0"/>
              <a:t> for ~20 years, though theoretical predictions indicate ultimate limit is far higher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05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13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11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34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58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project at FNAL requires cryogenic refrigeration of some kind……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64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6/12/2019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Tiziana Spina | 52nd Users Annual Meeting | APS-TD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97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Tiziana Spina | 52nd Users Annual Meeting | APS-TD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38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6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fnal.gov/event/20381/timetable/#20190610.detailed" TargetMode="External"/><Relationship Id="rId3" Type="http://schemas.openxmlformats.org/officeDocument/2006/relationships/image" Target="../media/image32.jpe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emf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td.fnal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00.png"/><Relationship Id="rId7" Type="http://schemas.openxmlformats.org/officeDocument/2006/relationships/image" Target="../media/image58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jp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2384" y="5447948"/>
            <a:ext cx="8499231" cy="1390219"/>
          </a:xfrm>
        </p:spPr>
        <p:txBody>
          <a:bodyPr/>
          <a:lstStyle/>
          <a:p>
            <a:r>
              <a:rPr lang="en-US" dirty="0"/>
              <a:t>Tiziana Spina</a:t>
            </a:r>
          </a:p>
          <a:p>
            <a:r>
              <a:rPr lang="en-US" dirty="0"/>
              <a:t>52</a:t>
            </a:r>
            <a:r>
              <a:rPr lang="en-US" baseline="30000" dirty="0"/>
              <a:t>nd</a:t>
            </a:r>
            <a:r>
              <a:rPr lang="en-US" dirty="0"/>
              <a:t> Annual Users Meeting</a:t>
            </a:r>
          </a:p>
          <a:p>
            <a:r>
              <a:rPr lang="en-US" dirty="0"/>
              <a:t>12 June 2019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1803" y="3979608"/>
            <a:ext cx="8499232" cy="1003049"/>
          </a:xfrm>
        </p:spPr>
        <p:txBody>
          <a:bodyPr>
            <a:noAutofit/>
          </a:bodyPr>
          <a:lstStyle/>
          <a:p>
            <a:r>
              <a:rPr lang="en-US" dirty="0"/>
              <a:t>Applied Physics and Superconducting Technology Division at FNAL</a:t>
            </a:r>
          </a:p>
        </p:txBody>
      </p:sp>
      <p:pic>
        <p:nvPicPr>
          <p:cNvPr id="5" name="Picture 2" descr="http://news.fnal.gov/wp-content/uploads/2018/10/industrial-center-building-86-0750-07.hr_-1024x819.jpg">
            <a:extLst>
              <a:ext uri="{FF2B5EF4-FFF2-40B4-BE49-F238E27FC236}">
                <a16:creationId xmlns:a16="http://schemas.microsoft.com/office/drawing/2014/main" id="{CB2A38C3-7218-405E-9476-7334368E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74" y="4765984"/>
            <a:ext cx="1954094" cy="156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8D5442-F121-4ED1-9912-1612ACA5AC02}"/>
              </a:ext>
            </a:extLst>
          </p:cNvPr>
          <p:cNvSpPr/>
          <p:nvPr/>
        </p:nvSpPr>
        <p:spPr>
          <a:xfrm>
            <a:off x="6401095" y="6381951"/>
            <a:ext cx="27879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777777"/>
                </a:solidFill>
                <a:latin typeface="Helvetica Neue"/>
              </a:rPr>
              <a:t>The Industrial Center Building (ICB), 1986. </a:t>
            </a:r>
            <a:endParaRPr lang="en-US" sz="1050" dirty="0"/>
          </a:p>
        </p:txBody>
      </p:sp>
      <p:pic>
        <p:nvPicPr>
          <p:cNvPr id="7" name="Picture 2" descr="Image result for TD fnal">
            <a:extLst>
              <a:ext uri="{FF2B5EF4-FFF2-40B4-BE49-F238E27FC236}">
                <a16:creationId xmlns:a16="http://schemas.microsoft.com/office/drawing/2014/main" id="{F359A922-621F-478B-9455-8A9AAD586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292" y="5627861"/>
            <a:ext cx="2230335" cy="76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971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4AE322-D363-46B5-A95C-01247D50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9" y="24859"/>
            <a:ext cx="8686800" cy="427877"/>
          </a:xfrm>
        </p:spPr>
        <p:txBody>
          <a:bodyPr/>
          <a:lstStyle/>
          <a:p>
            <a:r>
              <a:rPr lang="en-US" dirty="0"/>
              <a:t>Magnetic Flux Expulsion R&amp;D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DAD4A-D9AD-41C3-B0F9-C06DABEEC2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AC0C8-A21E-407E-8B61-898963EEB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608FE-E0D0-4B0D-AFAD-84A9E6D25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7A6170E-26EF-4E5A-8D8C-B4C0A57DC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6" y="452736"/>
            <a:ext cx="3794719" cy="56920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27C0D9-910B-45B3-8AF3-FAAE0424C7B9}"/>
              </a:ext>
            </a:extLst>
          </p:cNvPr>
          <p:cNvSpPr txBox="1"/>
          <p:nvPr/>
        </p:nvSpPr>
        <p:spPr>
          <a:xfrm>
            <a:off x="441180" y="5633502"/>
            <a:ext cx="2338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Ambient magnetic field during cooldown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4FAA15-2598-4B67-99D8-A054872ED4ED}"/>
              </a:ext>
            </a:extLst>
          </p:cNvPr>
          <p:cNvSpPr txBox="1"/>
          <p:nvPr/>
        </p:nvSpPr>
        <p:spPr>
          <a:xfrm>
            <a:off x="17739" y="900727"/>
            <a:ext cx="1300010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R&amp;D in Vertical Test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558BCF-02EC-4625-9136-DFE082C93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7018" y="4557696"/>
            <a:ext cx="4994732" cy="83238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000000"/>
                </a:solidFill>
              </a:rPr>
              <a:t>Fermilab SRF R&amp;D in the last 5 years has led to significant improvement in </a:t>
            </a:r>
            <a:r>
              <a:rPr lang="en-US" sz="1400" b="1" dirty="0">
                <a:solidFill>
                  <a:srgbClr val="000000"/>
                </a:solidFill>
              </a:rPr>
              <a:t>understanding </a:t>
            </a:r>
            <a:r>
              <a:rPr lang="en-US" sz="1400" dirty="0">
                <a:solidFill>
                  <a:srgbClr val="000000"/>
                </a:solidFill>
              </a:rPr>
              <a:t>of how to prevent magnetic fields from being trapped during cooldown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03C5580-9017-43EC-AE67-DA2C53FE444F}"/>
              </a:ext>
            </a:extLst>
          </p:cNvPr>
          <p:cNvSpPr txBox="1">
            <a:spLocks/>
          </p:cNvSpPr>
          <p:nvPr/>
        </p:nvSpPr>
        <p:spPr>
          <a:xfrm>
            <a:off x="3927018" y="5069435"/>
            <a:ext cx="5216982" cy="106272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000000"/>
                </a:solidFill>
              </a:rPr>
              <a:t>Lessons learned were </a:t>
            </a:r>
            <a:r>
              <a:rPr lang="en-US" sz="1400" b="1" dirty="0">
                <a:solidFill>
                  <a:srgbClr val="000000"/>
                </a:solidFill>
              </a:rPr>
              <a:t>applied design of LCLS-II cryomodules </a:t>
            </a:r>
            <a:r>
              <a:rPr lang="en-US" sz="1400" dirty="0">
                <a:solidFill>
                  <a:srgbClr val="000000"/>
                </a:solidFill>
              </a:rPr>
              <a:t>(ability to do fast cooldown) and cavity processing treatment (higher temperature heat treatment)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7AFD33-8120-4D4E-929A-B15CA68C8A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82" t="13930" r="12727" b="29222"/>
          <a:stretch/>
        </p:blipFill>
        <p:spPr>
          <a:xfrm>
            <a:off x="3666020" y="532594"/>
            <a:ext cx="5393195" cy="38803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0C3E3F-DC85-4643-B0D8-720B99D09D1A}"/>
              </a:ext>
            </a:extLst>
          </p:cNvPr>
          <p:cNvSpPr txBox="1"/>
          <p:nvPr/>
        </p:nvSpPr>
        <p:spPr>
          <a:xfrm>
            <a:off x="6719777" y="72819"/>
            <a:ext cx="2636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M. Checchin et al.</a:t>
            </a:r>
          </a:p>
        </p:txBody>
      </p:sp>
    </p:spTree>
    <p:extLst>
      <p:ext uri="{BB962C8B-B14F-4D97-AF65-F5344CB8AC3E}">
        <p14:creationId xmlns:p14="http://schemas.microsoft.com/office/powerpoint/2010/main" val="28227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Tiziana Spina | 52nd Users Annual Meeting | APS-TD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9BEBB79-B102-7343-A1F3-D370D626D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processing R&amp;D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57E3C1-C0EE-7641-AEBB-386C1F69AF63}"/>
              </a:ext>
            </a:extLst>
          </p:cNvPr>
          <p:cNvGrpSpPr>
            <a:grpSpLocks noChangeAspect="1"/>
          </p:cNvGrpSpPr>
          <p:nvPr/>
        </p:nvGrpSpPr>
        <p:grpSpPr>
          <a:xfrm>
            <a:off x="4385793" y="741457"/>
            <a:ext cx="4602736" cy="5208447"/>
            <a:chOff x="4366569" y="1001544"/>
            <a:chExt cx="4626694" cy="52355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FD2EA8-7115-FC46-AAB5-C9D336402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6569" y="2776447"/>
              <a:ext cx="4614206" cy="3460655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ADD652-6649-9A47-A8B0-2E889D140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78359" y="1001544"/>
              <a:ext cx="3014904" cy="293641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3645D0C-82A8-DD4C-A6FD-DD9D61499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6569" y="1001544"/>
              <a:ext cx="1851648" cy="29201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9CFF622-7572-8D4B-B466-CFFF8F8E4E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1"/>
          <a:stretch/>
        </p:blipFill>
        <p:spPr>
          <a:xfrm rot="10800000">
            <a:off x="247579" y="3747974"/>
            <a:ext cx="3890231" cy="22201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4AA180-44D3-094E-9FF4-F513F5A56D10}"/>
              </a:ext>
            </a:extLst>
          </p:cNvPr>
          <p:cNvSpPr txBox="1"/>
          <p:nvPr/>
        </p:nvSpPr>
        <p:spPr>
          <a:xfrm>
            <a:off x="4471860" y="235526"/>
            <a:ext cx="402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/>
              <a:t>Martinello</a:t>
            </a:r>
            <a:r>
              <a:rPr lang="en-US" sz="1800" i="1" dirty="0"/>
              <a:t>, </a:t>
            </a:r>
            <a:r>
              <a:rPr lang="en-US" sz="1800" i="1" dirty="0" err="1"/>
              <a:t>Berrutti</a:t>
            </a:r>
            <a:r>
              <a:rPr lang="en-US" sz="1800" i="1" dirty="0"/>
              <a:t>, </a:t>
            </a:r>
            <a:r>
              <a:rPr lang="en-US" sz="1800" i="1" dirty="0" err="1"/>
              <a:t>Giaccone</a:t>
            </a:r>
            <a:r>
              <a:rPr lang="en-US" sz="1800" i="1" dirty="0"/>
              <a:t>, </a:t>
            </a:r>
            <a:r>
              <a:rPr lang="en-US" sz="1800" i="1" dirty="0" err="1"/>
              <a:t>Penhollow</a:t>
            </a:r>
            <a:endParaRPr lang="en-US" sz="1800" i="1" dirty="0"/>
          </a:p>
        </p:txBody>
      </p:sp>
      <p:pic>
        <p:nvPicPr>
          <p:cNvPr id="15" name="Segnaposto contenuto 7">
            <a:extLst>
              <a:ext uri="{FF2B5EF4-FFF2-40B4-BE49-F238E27FC236}">
                <a16:creationId xmlns:a16="http://schemas.microsoft.com/office/drawing/2014/main" id="{081626B2-E7ED-4707-82EA-121E18910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47580" y="744990"/>
            <a:ext cx="3890230" cy="2917673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8F673D-8349-4BD2-A128-19FF4ED5ED1D}"/>
              </a:ext>
            </a:extLst>
          </p:cNvPr>
          <p:cNvSpPr/>
          <p:nvPr/>
        </p:nvSpPr>
        <p:spPr>
          <a:xfrm>
            <a:off x="131966" y="5882177"/>
            <a:ext cx="9433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https://indico.fnal.gov/event/20381/timetable/#20190610.detailed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4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DBDE7A3-E1AE-1F4D-9353-679856007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4" y="2010304"/>
            <a:ext cx="4301090" cy="325109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BE299C-0667-854B-9710-B4368E85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14" y="525710"/>
            <a:ext cx="8686800" cy="427877"/>
          </a:xfrm>
        </p:spPr>
        <p:txBody>
          <a:bodyPr/>
          <a:lstStyle/>
          <a:p>
            <a:r>
              <a:rPr lang="en-US" dirty="0"/>
              <a:t>New Progress in Maximum Accelerating Gradient of Nb</a:t>
            </a:r>
            <a:r>
              <a:rPr lang="en-US" baseline="-25000" dirty="0"/>
              <a:t>3</a:t>
            </a:r>
            <a:r>
              <a:rPr lang="en-US" dirty="0"/>
              <a:t>Sn Cavities</a:t>
            </a:r>
            <a:r>
              <a:rPr lang="en-US" sz="3600" b="0" dirty="0"/>
              <a:t> –</a:t>
            </a:r>
            <a:r>
              <a:rPr lang="en-US" sz="3600" dirty="0"/>
              <a:t> </a:t>
            </a:r>
            <a:r>
              <a:rPr lang="en-US" sz="2400" b="0" dirty="0"/>
              <a:t>S. </a:t>
            </a:r>
            <a:r>
              <a:rPr lang="en-US" sz="2400" b="0" i="1" dirty="0"/>
              <a:t>Posen</a:t>
            </a:r>
            <a:endParaRPr lang="en-US" sz="2400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DABE-0C84-FE49-B95C-B607D31D07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24DE2-D37A-A745-B460-5B863EFF2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559B4-A7B5-8446-896D-50E9C8962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FC7ACE-3329-984C-B8C6-2ED8CAD2DD57}"/>
              </a:ext>
            </a:extLst>
          </p:cNvPr>
          <p:cNvSpPr txBox="1"/>
          <p:nvPr/>
        </p:nvSpPr>
        <p:spPr>
          <a:xfrm>
            <a:off x="4732407" y="2458894"/>
            <a:ext cx="1874520" cy="1754326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record CW gradient for Nb</a:t>
            </a:r>
            <a:r>
              <a:rPr lang="en-US" sz="1800" b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 accelerator cavities –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22.5MV/m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800" b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(~25% increase)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5E895B-EEC3-B04F-AA1E-ECF8DC29D3D9}"/>
              </a:ext>
            </a:extLst>
          </p:cNvPr>
          <p:cNvCxnSpPr>
            <a:cxnSpLocks/>
          </p:cNvCxnSpPr>
          <p:nvPr/>
        </p:nvCxnSpPr>
        <p:spPr>
          <a:xfrm flipH="1">
            <a:off x="4206284" y="2916094"/>
            <a:ext cx="521605" cy="719757"/>
          </a:xfrm>
          <a:prstGeom prst="straightConnector1">
            <a:avLst/>
          </a:prstGeom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81E0168-AA02-F843-9FC7-A942EABD9735}"/>
              </a:ext>
            </a:extLst>
          </p:cNvPr>
          <p:cNvCxnSpPr>
            <a:cxnSpLocks/>
          </p:cNvCxnSpPr>
          <p:nvPr/>
        </p:nvCxnSpPr>
        <p:spPr>
          <a:xfrm>
            <a:off x="3424795" y="3718160"/>
            <a:ext cx="552421" cy="0"/>
          </a:xfrm>
          <a:prstGeom prst="straightConnector1">
            <a:avLst/>
          </a:prstGeom>
          <a:ln>
            <a:solidFill>
              <a:srgbClr val="00B050"/>
            </a:solidFill>
            <a:headEnd type="diamon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BD10C2E-C787-2846-98DD-1617A6468555}"/>
              </a:ext>
            </a:extLst>
          </p:cNvPr>
          <p:cNvSpPr txBox="1"/>
          <p:nvPr/>
        </p:nvSpPr>
        <p:spPr>
          <a:xfrm>
            <a:off x="3061550" y="4363734"/>
            <a:ext cx="1475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0000"/>
                </a:solidFill>
              </a:rPr>
              <a:t>Cornell data from D. Hall and R. Porter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2E703E-DC1D-BE4F-B1EB-5FDD91E83ACB}"/>
              </a:ext>
            </a:extLst>
          </p:cNvPr>
          <p:cNvSpPr/>
          <p:nvPr/>
        </p:nvSpPr>
        <p:spPr>
          <a:xfrm>
            <a:off x="407275" y="3635851"/>
            <a:ext cx="28346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000000"/>
                </a:solidFill>
              </a:rPr>
              <a:t>All 1.3 GHz single cell cavities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627AAA-E7E8-EB4A-A701-A40BD25911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002" y="2130237"/>
            <a:ext cx="1820786" cy="2992966"/>
          </a:xfrm>
          <a:prstGeom prst="rect">
            <a:avLst/>
          </a:prstGeom>
        </p:spPr>
      </p:pic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EE44A098-D909-9A4C-9329-37FACC202594}"/>
              </a:ext>
            </a:extLst>
          </p:cNvPr>
          <p:cNvSpPr txBox="1">
            <a:spLocks/>
          </p:cNvSpPr>
          <p:nvPr/>
        </p:nvSpPr>
        <p:spPr>
          <a:xfrm>
            <a:off x="588856" y="1158805"/>
            <a:ext cx="7966287" cy="83099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Nb</a:t>
            </a:r>
            <a:r>
              <a:rPr lang="en-US" sz="1800" baseline="-25000" dirty="0"/>
              <a:t>3</a:t>
            </a:r>
            <a:r>
              <a:rPr lang="en-US" sz="1800" dirty="0"/>
              <a:t>Sn accelerator cavities have been limited consistently to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17-18 MV/m</a:t>
            </a:r>
            <a:r>
              <a:rPr lang="en-US" sz="1800" dirty="0"/>
              <a:t> for ~20 years, though theoretical predictions indicate ultimate limit is far higher</a:t>
            </a:r>
          </a:p>
          <a:p>
            <a:pPr marL="0" indent="0">
              <a:buNone/>
            </a:pPr>
            <a:endParaRPr lang="en-US" sz="1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154F92-3DED-984F-97EF-1BD696402852}"/>
              </a:ext>
            </a:extLst>
          </p:cNvPr>
          <p:cNvSpPr txBox="1"/>
          <p:nvPr/>
        </p:nvSpPr>
        <p:spPr>
          <a:xfrm>
            <a:off x="4773535" y="4247773"/>
            <a:ext cx="216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Research supported by S. Posen Early Career Award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A6D32A05-A1BA-47B7-B298-F755A28A6B82}"/>
              </a:ext>
            </a:extLst>
          </p:cNvPr>
          <p:cNvSpPr txBox="1">
            <a:spLocks/>
          </p:cNvSpPr>
          <p:nvPr/>
        </p:nvSpPr>
        <p:spPr>
          <a:xfrm>
            <a:off x="108160" y="5514426"/>
            <a:ext cx="8927678" cy="603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New result proves that </a:t>
            </a:r>
            <a:r>
              <a:rPr lang="en-US" b="1" dirty="0"/>
              <a:t>Nb</a:t>
            </a:r>
            <a:r>
              <a:rPr lang="en-US" b="1" baseline="-25000" dirty="0"/>
              <a:t>3</a:t>
            </a:r>
            <a:r>
              <a:rPr lang="en-US" b="1" dirty="0"/>
              <a:t>Sn had not reached an intrinsic limit</a:t>
            </a:r>
          </a:p>
        </p:txBody>
      </p:sp>
    </p:spTree>
    <p:extLst>
      <p:ext uri="{BB962C8B-B14F-4D97-AF65-F5344CB8AC3E}">
        <p14:creationId xmlns:p14="http://schemas.microsoft.com/office/powerpoint/2010/main" val="345072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CE398A-8D6A-704A-BCE9-48E39203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162" y="528013"/>
            <a:ext cx="7302812" cy="558645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6ADB11-6796-6B43-8C0A-A57705D44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4" y="339356"/>
            <a:ext cx="8686800" cy="427877"/>
          </a:xfrm>
        </p:spPr>
        <p:txBody>
          <a:bodyPr/>
          <a:lstStyle/>
          <a:p>
            <a:r>
              <a:rPr lang="en-US" dirty="0"/>
              <a:t>Quantum technology R&amp;D:</a:t>
            </a:r>
            <a:br>
              <a:rPr lang="en-US" dirty="0"/>
            </a:br>
            <a:r>
              <a:rPr lang="en-US" dirty="0"/>
              <a:t>Material treatment to suppress TLS dissipation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B7EEC-265D-4643-810A-526D603F63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7FFBC-7701-974B-8098-069B88FC1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BC332-D053-6A4D-BCEE-1F8947A5A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C71225-53EE-D64E-983A-179D598C661E}"/>
              </a:ext>
            </a:extLst>
          </p:cNvPr>
          <p:cNvSpPr/>
          <p:nvPr/>
        </p:nvSpPr>
        <p:spPr>
          <a:xfrm>
            <a:off x="906818" y="1464900"/>
            <a:ext cx="1609344" cy="15118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154D81"/>
                </a:solidFill>
              </a:rPr>
              <a:t>Nb</a:t>
            </a:r>
            <a:endParaRPr lang="en-US" sz="1800" dirty="0">
              <a:solidFill>
                <a:srgbClr val="154D8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F6435F-CF73-0F44-A25A-F8F778EA2D8C}"/>
              </a:ext>
            </a:extLst>
          </p:cNvPr>
          <p:cNvSpPr/>
          <p:nvPr/>
        </p:nvSpPr>
        <p:spPr>
          <a:xfrm>
            <a:off x="906818" y="1464904"/>
            <a:ext cx="1609344" cy="2998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154D81"/>
                </a:solidFill>
              </a:rPr>
              <a:t>Nb</a:t>
            </a:r>
            <a:r>
              <a:rPr lang="en-US" sz="1800" baseline="-25000" dirty="0">
                <a:solidFill>
                  <a:srgbClr val="154D81"/>
                </a:solidFill>
              </a:rPr>
              <a:t>2</a:t>
            </a:r>
            <a:r>
              <a:rPr lang="en-US" sz="1800" dirty="0">
                <a:solidFill>
                  <a:srgbClr val="154D81"/>
                </a:solidFill>
              </a:rPr>
              <a:t>O</a:t>
            </a:r>
            <a:r>
              <a:rPr lang="en-US" sz="1800" baseline="-25000" dirty="0">
                <a:solidFill>
                  <a:srgbClr val="154D81"/>
                </a:solidFill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5A35E1-0FA4-4F4D-B3FA-6735CD3E55B1}"/>
              </a:ext>
            </a:extLst>
          </p:cNvPr>
          <p:cNvSpPr txBox="1"/>
          <p:nvPr/>
        </p:nvSpPr>
        <p:spPr>
          <a:xfrm>
            <a:off x="2498248" y="1430143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5 nm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3967AA-D58C-5C44-8F9C-52E898A6F173}"/>
              </a:ext>
            </a:extLst>
          </p:cNvPr>
          <p:cNvCxnSpPr>
            <a:cxnSpLocks/>
          </p:cNvCxnSpPr>
          <p:nvPr/>
        </p:nvCxnSpPr>
        <p:spPr>
          <a:xfrm>
            <a:off x="2516162" y="1560576"/>
            <a:ext cx="1914552" cy="26864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235B69B-91A1-694D-BE4E-8022FE9A514C}"/>
              </a:ext>
            </a:extLst>
          </p:cNvPr>
          <p:cNvSpPr/>
          <p:nvPr/>
        </p:nvSpPr>
        <p:spPr>
          <a:xfrm>
            <a:off x="888904" y="3375909"/>
            <a:ext cx="1609344" cy="15118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154D81"/>
                </a:solidFill>
              </a:rPr>
              <a:t>Nb</a:t>
            </a:r>
            <a:endParaRPr lang="en-US" sz="1800" dirty="0">
              <a:solidFill>
                <a:srgbClr val="154D8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563C5B2-7D85-F349-ADD2-6325979E6BF8}"/>
              </a:ext>
            </a:extLst>
          </p:cNvPr>
          <p:cNvCxnSpPr/>
          <p:nvPr/>
        </p:nvCxnSpPr>
        <p:spPr>
          <a:xfrm flipV="1">
            <a:off x="2516162" y="3375909"/>
            <a:ext cx="1776987" cy="6849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803F91C-759D-FE44-9169-A2D69BD1253C}"/>
              </a:ext>
            </a:extLst>
          </p:cNvPr>
          <p:cNvSpPr txBox="1"/>
          <p:nvPr/>
        </p:nvSpPr>
        <p:spPr>
          <a:xfrm>
            <a:off x="0" y="766938"/>
            <a:ext cx="7889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A.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Romanenko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 R.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Pilipenko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 S.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Zorzetti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D.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Frolov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M.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Awida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S. Posen, A.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Grassellino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arXiv:1810.03703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E96C82-B801-4795-9B95-1E8FB9906186}"/>
              </a:ext>
            </a:extLst>
          </p:cNvPr>
          <p:cNvSpPr txBox="1"/>
          <p:nvPr/>
        </p:nvSpPr>
        <p:spPr>
          <a:xfrm>
            <a:off x="572829" y="5218911"/>
            <a:ext cx="2831826" cy="954107"/>
          </a:xfrm>
          <a:prstGeom prst="rect">
            <a:avLst/>
          </a:prstGeom>
          <a:solidFill>
            <a:srgbClr val="FFFF00"/>
          </a:solidFill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Record: high photon lifetimes up to </a:t>
            </a:r>
            <a:r>
              <a:rPr lang="en-US" sz="3200" b="1" dirty="0">
                <a:solidFill>
                  <a:srgbClr val="FF0000"/>
                </a:solidFill>
              </a:rPr>
              <a:t>2s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8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AE7474-A839-4EC4-9A22-79E81E826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</a:t>
            </a:r>
            <a:r>
              <a:rPr lang="en-US" dirty="0">
                <a:solidFill>
                  <a:srgbClr val="404040"/>
                </a:solidFill>
              </a:rPr>
              <a:t>R&amp;D: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For SRF cavity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For Superconductive magnets</a:t>
            </a:r>
          </a:p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Projects: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LCLS-II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PIPII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AUP</a:t>
            </a:r>
          </a:p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181BBE-0F2B-4FF4-A815-3F696CEB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0936C-EC7B-432D-BE3D-E6D4E98CC2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76AB2-F7FD-4560-9DDB-724936DC5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04B71-5A02-4D43-89B5-05F2C0C5D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B67B0C-3E35-47E6-896A-EC17BD97AC8A}"/>
              </a:ext>
            </a:extLst>
          </p:cNvPr>
          <p:cNvSpPr/>
          <p:nvPr/>
        </p:nvSpPr>
        <p:spPr>
          <a:xfrm>
            <a:off x="4805918" y="488402"/>
            <a:ext cx="37107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 HEP GARD (General Accelerator R&amp;D) program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18A106-9293-4F99-A444-A9CDB817C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953" y="1556049"/>
            <a:ext cx="3196852" cy="413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E23B4-ED6B-40C8-B31F-10FA7CFC81A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FB3E8-D7E4-473F-828F-D40CB744E2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4B34D-AFC3-4F7D-A4F3-830409CBF70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E3B8FD6-2080-4884-B5DB-5BFBC9799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12" y="54640"/>
            <a:ext cx="8686800" cy="427877"/>
          </a:xfrm>
        </p:spPr>
        <p:txBody>
          <a:bodyPr/>
          <a:lstStyle/>
          <a:p>
            <a:r>
              <a:rPr lang="en-US" sz="3200" dirty="0"/>
              <a:t>R&amp;D: Magnets sector</a:t>
            </a:r>
          </a:p>
        </p:txBody>
      </p:sp>
      <p:pic>
        <p:nvPicPr>
          <p:cNvPr id="5122" name="Picture 2" descr="https://td.fnal.gov/wp-content/uploads/2016/02/Picture12-1-514x263.jpg">
            <a:extLst>
              <a:ext uri="{FF2B5EF4-FFF2-40B4-BE49-F238E27FC236}">
                <a16:creationId xmlns:a16="http://schemas.microsoft.com/office/drawing/2014/main" id="{53AB6982-9519-4198-B4CD-1E87C4FB0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9" y="709353"/>
            <a:ext cx="2922057" cy="149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34EC50-E9C7-4237-A78A-CA643C95F585}"/>
              </a:ext>
            </a:extLst>
          </p:cNvPr>
          <p:cNvSpPr txBox="1"/>
          <p:nvPr/>
        </p:nvSpPr>
        <p:spPr>
          <a:xfrm>
            <a:off x="222250" y="2162524"/>
            <a:ext cx="3801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63666A"/>
                </a:solidFill>
              </a:rPr>
              <a:t>Twin-aperture </a:t>
            </a:r>
            <a:r>
              <a:rPr lang="en-US" sz="1200" dirty="0" err="1">
                <a:solidFill>
                  <a:srgbClr val="63666A"/>
                </a:solidFill>
              </a:rPr>
              <a:t>NbTi</a:t>
            </a:r>
            <a:r>
              <a:rPr lang="en-US" sz="1200" dirty="0">
                <a:solidFill>
                  <a:srgbClr val="63666A"/>
                </a:solidFill>
              </a:rPr>
              <a:t> dipole during fabrication (HFM)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0F65FB-A645-4DE5-A18F-426C1232CEA5}"/>
              </a:ext>
            </a:extLst>
          </p:cNvPr>
          <p:cNvSpPr/>
          <p:nvPr/>
        </p:nvSpPr>
        <p:spPr>
          <a:xfrm>
            <a:off x="269479" y="2655520"/>
            <a:ext cx="4092079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en-US" sz="2000" b="1" dirty="0">
                <a:solidFill>
                  <a:srgbClr val="004C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Keys focus of the research:</a:t>
            </a:r>
            <a:endParaRPr lang="en-US" sz="1600" dirty="0"/>
          </a:p>
          <a:p>
            <a:pPr lvl="0"/>
            <a:endParaRPr lang="en-US" sz="1600" dirty="0">
              <a:solidFill>
                <a:srgbClr val="003087"/>
              </a:solidFill>
            </a:endParaRPr>
          </a:p>
          <a:p>
            <a:pPr lvl="0">
              <a:spcBef>
                <a:spcPct val="20000"/>
              </a:spcBef>
            </a:pPr>
            <a:endParaRPr lang="en-US" dirty="0">
              <a:solidFill>
                <a:srgbClr val="004C97"/>
              </a:solidFill>
              <a:latin typeface="Helvetic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7D4345E-A7E9-4792-B428-690F9ED98F22}"/>
                  </a:ext>
                </a:extLst>
              </p:cNvPr>
              <p:cNvSpPr txBox="1"/>
              <p:nvPr/>
            </p:nvSpPr>
            <p:spPr>
              <a:xfrm>
                <a:off x="6923478" y="995257"/>
                <a:ext cx="211542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Mostly </a:t>
                </a:r>
                <a:r>
                  <a:rPr lang="en-US" sz="1800" b="1" dirty="0" err="1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NbTi</a:t>
                </a:r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 and </a:t>
                </a:r>
                <a:r>
                  <a:rPr lang="en-US" sz="18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Nb</a:t>
                </a:r>
                <a:r>
                  <a:rPr lang="en-US" sz="1800" b="1" baseline="-25000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r>
                  <a:rPr lang="en-US" sz="18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Sn</a:t>
                </a:r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 strands at </a:t>
                </a:r>
                <a:r>
                  <a:rPr lang="en-US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LHe</a:t>
                </a:r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 T</a:t>
                </a:r>
                <a:r>
                  <a:rPr lang="en-US" sz="1800" baseline="-25000" dirty="0">
                    <a:solidFill>
                      <a:schemeClr val="accent6">
                        <a:lumMod val="50000"/>
                      </a:schemeClr>
                    </a:solidFill>
                  </a:rPr>
                  <a:t>op</a:t>
                </a:r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: </a:t>
                </a:r>
                <a:endParaRPr lang="en-US" sz="1800" b="1" i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800" b="1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1800" b="1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b="1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𝐊</m:t>
                      </m:r>
                      <m:r>
                        <a:rPr lang="en-US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1800" b="1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b="1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𝐊</m:t>
                      </m:r>
                    </m:oMath>
                  </m:oMathPara>
                </a14:m>
                <a:endParaRPr lang="en-US" sz="18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7D4345E-A7E9-4792-B428-690F9ED98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478" y="995257"/>
                <a:ext cx="2115420" cy="1200329"/>
              </a:xfrm>
              <a:prstGeom prst="rect">
                <a:avLst/>
              </a:prstGeom>
              <a:blipFill>
                <a:blip r:embed="rId4"/>
                <a:stretch>
                  <a:fillRect l="-2594" t="-3046" r="-2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>
            <a:extLst>
              <a:ext uri="{FF2B5EF4-FFF2-40B4-BE49-F238E27FC236}">
                <a16:creationId xmlns:a16="http://schemas.microsoft.com/office/drawing/2014/main" id="{D13313BB-E051-444E-BFD9-2AB543D10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630" y="2825214"/>
            <a:ext cx="4358377" cy="34104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00554F-3C9B-4541-82F1-885A2326AC82}"/>
              </a:ext>
            </a:extLst>
          </p:cNvPr>
          <p:cNvSpPr/>
          <p:nvPr/>
        </p:nvSpPr>
        <p:spPr>
          <a:xfrm>
            <a:off x="114893" y="3789341"/>
            <a:ext cx="2586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Insulator</a:t>
            </a:r>
            <a:r>
              <a:rPr lang="en-US" sz="1800" dirty="0">
                <a:solidFill>
                  <a:srgbClr val="003087"/>
                </a:solidFill>
              </a:rPr>
              <a:t> materials R&amp;D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CF1FB5-205E-40B8-94A2-B73932D9E012}"/>
              </a:ext>
            </a:extLst>
          </p:cNvPr>
          <p:cNvSpPr/>
          <p:nvPr/>
        </p:nvSpPr>
        <p:spPr>
          <a:xfrm>
            <a:off x="123828" y="4311383"/>
            <a:ext cx="4352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/>
              <a:t>High field accelerator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magnets</a:t>
            </a:r>
            <a:r>
              <a:rPr lang="en-US" sz="1800" dirty="0"/>
              <a:t>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R&amp;D </a:t>
            </a:r>
            <a:r>
              <a:rPr lang="en-US" sz="1800" dirty="0"/>
              <a:t>(Nb</a:t>
            </a:r>
            <a:r>
              <a:rPr lang="en-US" sz="1800" baseline="-25000" dirty="0"/>
              <a:t>3</a:t>
            </a:r>
            <a:r>
              <a:rPr lang="en-US" sz="1800" dirty="0"/>
              <a:t>Sn dipoles/quads; hybrid with HTS insertion)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007B9D-F1A3-494E-BF4D-7D827C9AEAF9}"/>
              </a:ext>
            </a:extLst>
          </p:cNvPr>
          <p:cNvSpPr/>
          <p:nvPr/>
        </p:nvSpPr>
        <p:spPr>
          <a:xfrm>
            <a:off x="114893" y="5143042"/>
            <a:ext cx="4144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 diagnostics</a:t>
            </a:r>
            <a:r>
              <a:rPr lang="en-US" sz="1800" dirty="0"/>
              <a:t>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R&amp;D </a:t>
            </a:r>
            <a:r>
              <a:rPr lang="en-US" sz="1800" dirty="0"/>
              <a:t>(to reduce the quench training)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5687C4-D82A-4F44-885D-F97E8D9BE7B1}"/>
              </a:ext>
            </a:extLst>
          </p:cNvPr>
          <p:cNvSpPr/>
          <p:nvPr/>
        </p:nvSpPr>
        <p:spPr>
          <a:xfrm>
            <a:off x="114893" y="3267299"/>
            <a:ext cx="5094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Superconducting</a:t>
            </a:r>
            <a:r>
              <a:rPr lang="en-US" sz="1800" dirty="0"/>
              <a:t> materials R&amp;D (wires, cables)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9F76A9-CC82-4EDD-B62D-F3A1301078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262" t="18322" r="15632" b="30801"/>
          <a:stretch/>
        </p:blipFill>
        <p:spPr>
          <a:xfrm>
            <a:off x="3841480" y="539695"/>
            <a:ext cx="3087675" cy="1916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D566BD-35B4-4B2A-B2B9-52F608BFBC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233" t="30763" r="13638" b="40863"/>
          <a:stretch/>
        </p:blipFill>
        <p:spPr>
          <a:xfrm>
            <a:off x="8307418" y="3636631"/>
            <a:ext cx="515394" cy="81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3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8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013D0-094E-4FEB-A136-7D4F6D536FA9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C2816-4528-4A0D-B84C-094FE0A8C115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Artificial Pinning Center (APC):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n-US" b="0" dirty="0">
                <a:solidFill>
                  <a:srgbClr val="63666A"/>
                </a:solidFill>
                <a:latin typeface="Helvetica" panose="020B0604020202020204" pitchFamily="34" charset="0"/>
                <a:ea typeface="Geneva" pitchFamily="121" charset="-128"/>
              </a:rPr>
              <a:t>Fermilab </a:t>
            </a:r>
            <a:r>
              <a:rPr lang="en-US" altLang="en-US" b="0" i="1" dirty="0">
                <a:solidFill>
                  <a:srgbClr val="63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Geneva" pitchFamily="121" charset="-128"/>
              </a:rPr>
              <a:t>LDRD</a:t>
            </a:r>
            <a:r>
              <a:rPr lang="en-US" altLang="en-US" b="0" dirty="0">
                <a:solidFill>
                  <a:srgbClr val="63666A"/>
                </a:solidFill>
                <a:latin typeface="Helvetica" panose="020B0604020202020204" pitchFamily="34" charset="0"/>
                <a:ea typeface="Geneva" pitchFamily="121" charset="-128"/>
              </a:rPr>
              <a:t>  support, </a:t>
            </a:r>
            <a:r>
              <a:rPr lang="en-US" altLang="en-US" b="0" i="1" dirty="0" err="1">
                <a:solidFill>
                  <a:srgbClr val="63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Geneva" pitchFamily="121" charset="-128"/>
              </a:rPr>
              <a:t>Hypertech</a:t>
            </a:r>
            <a:r>
              <a:rPr lang="en-US" altLang="en-US" b="0" dirty="0">
                <a:solidFill>
                  <a:srgbClr val="63666A"/>
                </a:solidFill>
                <a:latin typeface="Helvetica" panose="020B0604020202020204" pitchFamily="34" charset="0"/>
                <a:ea typeface="Geneva" pitchFamily="121" charset="-128"/>
              </a:rPr>
              <a:t> and </a:t>
            </a:r>
            <a:r>
              <a:rPr lang="en-US" altLang="en-US" b="0" i="1" dirty="0">
                <a:solidFill>
                  <a:srgbClr val="63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Geneva" pitchFamily="121" charset="-128"/>
              </a:rPr>
              <a:t>OSU</a:t>
            </a:r>
            <a:endParaRPr lang="en-US" altLang="en-US" b="0" dirty="0">
              <a:solidFill>
                <a:srgbClr val="63666A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FF0000"/>
                </a:solidFill>
                <a:highlight>
                  <a:srgbClr val="FFFF00"/>
                </a:highlight>
                <a:latin typeface="Helvetica" panose="020B0604020202020204" pitchFamily="34" charset="0"/>
                <a:ea typeface="Geneva" pitchFamily="121" charset="-128"/>
              </a:rPr>
              <a:t>A Nb</a:t>
            </a:r>
            <a:r>
              <a:rPr lang="en-US" altLang="en-US" baseline="-25000" dirty="0">
                <a:solidFill>
                  <a:srgbClr val="FF0000"/>
                </a:solidFill>
                <a:highlight>
                  <a:srgbClr val="FFFF00"/>
                </a:highlight>
                <a:latin typeface="Helvetica" panose="020B0604020202020204" pitchFamily="34" charset="0"/>
                <a:ea typeface="Geneva" pitchFamily="121" charset="-128"/>
              </a:rPr>
              <a:t>3</a:t>
            </a:r>
            <a:r>
              <a:rPr lang="en-US" altLang="en-US" dirty="0">
                <a:solidFill>
                  <a:srgbClr val="FF0000"/>
                </a:solidFill>
                <a:highlight>
                  <a:srgbClr val="FFFF00"/>
                </a:highlight>
                <a:latin typeface="Helvetica" panose="020B0604020202020204" pitchFamily="34" charset="0"/>
                <a:ea typeface="Geneva" pitchFamily="121" charset="-128"/>
              </a:rPr>
              <a:t>Sn wires, record </a:t>
            </a:r>
            <a:r>
              <a:rPr lang="en-US" altLang="en-US" i="1" dirty="0" err="1">
                <a:solidFill>
                  <a:srgbClr val="FF0000"/>
                </a:solidFill>
                <a:highlight>
                  <a:srgbClr val="FFFF00"/>
                </a:highlight>
                <a:latin typeface="Helvetica" panose="020B0604020202020204" pitchFamily="34" charset="0"/>
                <a:ea typeface="Geneva" pitchFamily="121" charset="-128"/>
              </a:rPr>
              <a:t>J</a:t>
            </a:r>
            <a:r>
              <a:rPr lang="en-US" altLang="en-US" i="1" baseline="-25000" dirty="0" err="1">
                <a:solidFill>
                  <a:srgbClr val="FF0000"/>
                </a:solidFill>
                <a:highlight>
                  <a:srgbClr val="FFFF00"/>
                </a:highlight>
                <a:latin typeface="Helvetica" panose="020B0604020202020204" pitchFamily="34" charset="0"/>
                <a:ea typeface="Geneva" pitchFamily="121" charset="-128"/>
              </a:rPr>
              <a:t>c</a:t>
            </a:r>
            <a:r>
              <a:rPr lang="en-US" altLang="en-US" dirty="0">
                <a:solidFill>
                  <a:srgbClr val="FF0000"/>
                </a:solidFill>
                <a:highlight>
                  <a:srgbClr val="FFFF00"/>
                </a:highlight>
                <a:latin typeface="Helvetica" panose="020B0604020202020204" pitchFamily="34" charset="0"/>
                <a:ea typeface="Geneva" pitchFamily="121" charset="-128"/>
              </a:rPr>
              <a:t>, meet or exceed the  FCC specifications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40E181-67A6-47DE-B076-00EC95AB67A6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with high heat capacity additives: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0" dirty="0">
                <a:solidFill>
                  <a:srgbClr val="63666A"/>
                </a:solidFill>
              </a:rPr>
              <a:t>First wires  produced  by </a:t>
            </a:r>
            <a:r>
              <a:rPr lang="en-US" b="0" i="1" dirty="0" err="1">
                <a:solidFill>
                  <a:srgbClr val="63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Hypertech</a:t>
            </a:r>
            <a:r>
              <a:rPr lang="en-US" b="0" dirty="0">
                <a:solidFill>
                  <a:srgbClr val="63666A"/>
                </a:solidFill>
              </a:rPr>
              <a:t>  - promising results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0" dirty="0">
                <a:solidFill>
                  <a:srgbClr val="63666A"/>
                </a:solidFill>
              </a:rPr>
              <a:t>Optimize  the recipe of high-C rods by </a:t>
            </a:r>
            <a:r>
              <a:rPr lang="en-US" b="0" i="1" dirty="0">
                <a:solidFill>
                  <a:srgbClr val="63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Bruker-EAS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73A8791-C19E-4C9F-A6A8-32AF75CE59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C3A33EE-AC06-4023-B931-FDE34DE58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0374A2-E7AC-4540-B840-C49560C78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1F64D79-89CB-4D48-8A3C-61BAB0EB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- Conductor R&amp;D: </a:t>
            </a:r>
            <a:r>
              <a:rPr lang="en-US" sz="2400" b="0" i="1" dirty="0"/>
              <a:t>X. Xu et al.</a:t>
            </a:r>
            <a:endParaRPr lang="en-US" dirty="0"/>
          </a:p>
        </p:txBody>
      </p:sp>
      <p:pic>
        <p:nvPicPr>
          <p:cNvPr id="10" name="Content Placeholder 9" descr="Picture2">
            <a:extLst>
              <a:ext uri="{FF2B5EF4-FFF2-40B4-BE49-F238E27FC236}">
                <a16:creationId xmlns:a16="http://schemas.microsoft.com/office/drawing/2014/main" id="{74C03051-DE6D-4E01-9670-7AB767CC8979}"/>
              </a:ext>
            </a:extLst>
          </p:cNvPr>
          <p:cNvPicPr>
            <a:picLocks noGrp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042387"/>
            <a:ext cx="4206875" cy="3492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A71C66-0B87-46C2-AB02-A9EA51C094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367" y="1042387"/>
            <a:ext cx="3508896" cy="34747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C9019CE-7F8D-4382-9AD4-A699C8095918}"/>
              </a:ext>
            </a:extLst>
          </p:cNvPr>
          <p:cNvSpPr/>
          <p:nvPr/>
        </p:nvSpPr>
        <p:spPr>
          <a:xfrm>
            <a:off x="5307065" y="680889"/>
            <a:ext cx="6202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Gd</a:t>
            </a:r>
            <a:r>
              <a:rPr kumimoji="0" lang="en-US" sz="16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sz="16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790C76-D5E6-4685-9FC9-523B0D1D5377}"/>
              </a:ext>
            </a:extLst>
          </p:cNvPr>
          <p:cNvCxnSpPr>
            <a:cxnSpLocks/>
          </p:cNvCxnSpPr>
          <p:nvPr/>
        </p:nvCxnSpPr>
        <p:spPr>
          <a:xfrm>
            <a:off x="5587779" y="997138"/>
            <a:ext cx="500376" cy="635982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9526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E16B6B6-9DC0-4B6E-BEAA-F2EADD2D9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1015245"/>
            <a:ext cx="3232539" cy="582081"/>
          </a:xfrm>
        </p:spPr>
        <p:txBody>
          <a:bodyPr/>
          <a:lstStyle/>
          <a:p>
            <a:r>
              <a:rPr lang="en-US" sz="1800" dirty="0">
                <a:solidFill>
                  <a:srgbClr val="FF0000"/>
                </a:solidFill>
              </a:rPr>
              <a:t>Work on the Nb</a:t>
            </a:r>
            <a:r>
              <a:rPr lang="en-US" sz="1800" baseline="-25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Sn-Insulation Composite is ongoing: </a:t>
            </a:r>
          </a:p>
          <a:p>
            <a:endParaRPr lang="en-US" sz="1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47977A-E1CB-4D80-B723-F687469CCA85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6103940" y="857250"/>
            <a:ext cx="2811461" cy="21077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A8BA5-31A3-45B5-9784-D20AA3F1E76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E7F38-3F36-470A-9B7D-D9FBC519A76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64328-FB05-4BE5-9FDC-183F0E22D0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B19899-8DC2-48EF-AFAB-B5403882D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Composite R&amp;D </a:t>
            </a:r>
            <a:r>
              <a:rPr lang="en-US" sz="2400" b="0" i="1" dirty="0"/>
              <a:t>S. Krave et al.</a:t>
            </a:r>
            <a:endParaRPr lang="en-US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6D5CCA-7FDB-4E45-9ECD-F855CD30B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32" y="3124653"/>
            <a:ext cx="2803568" cy="2107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4656AE-DC2E-40BD-8C68-6C1C63FF5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374" y="940435"/>
            <a:ext cx="1674134" cy="23869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E41FF-1F39-4994-96DD-C4536F90B0F1}"/>
              </a:ext>
            </a:extLst>
          </p:cNvPr>
          <p:cNvSpPr txBox="1"/>
          <p:nvPr/>
        </p:nvSpPr>
        <p:spPr>
          <a:xfrm>
            <a:off x="6718300" y="3261995"/>
            <a:ext cx="19701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/>
              <a:t>Initial Acoustic data for event characterization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58AB5F-637C-4DB7-B797-979E7B3E8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374" y="3429000"/>
            <a:ext cx="1671528" cy="211666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265AEFC-ABD4-41F3-88E4-A95B17C40693}"/>
              </a:ext>
            </a:extLst>
          </p:cNvPr>
          <p:cNvSpPr txBox="1">
            <a:spLocks/>
          </p:cNvSpPr>
          <p:nvPr/>
        </p:nvSpPr>
        <p:spPr>
          <a:xfrm>
            <a:off x="207782" y="4906278"/>
            <a:ext cx="3778662" cy="10258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Reduce magnet 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Examining experimental materials under SBIR and other programs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8F03834-A8F9-4F70-AC2A-417BBAA0741D}"/>
              </a:ext>
            </a:extLst>
          </p:cNvPr>
          <p:cNvSpPr txBox="1">
            <a:spLocks/>
          </p:cNvSpPr>
          <p:nvPr/>
        </p:nvSpPr>
        <p:spPr>
          <a:xfrm>
            <a:off x="207782" y="1473708"/>
            <a:ext cx="3778662" cy="135140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Improve and homogenize material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SBIR and other programs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7E285AC-95C3-44F7-BD46-3873435E295F}"/>
              </a:ext>
            </a:extLst>
          </p:cNvPr>
          <p:cNvSpPr txBox="1">
            <a:spLocks/>
          </p:cNvSpPr>
          <p:nvPr/>
        </p:nvSpPr>
        <p:spPr>
          <a:xfrm>
            <a:off x="207782" y="2894691"/>
            <a:ext cx="3572112" cy="181169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Improve analysis techniques to better understand material behavior by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Application of acoustic sensors to different loading configurations to characterize types of cracking events</a:t>
            </a:r>
          </a:p>
        </p:txBody>
      </p:sp>
    </p:spTree>
    <p:extLst>
      <p:ext uri="{BB962C8B-B14F-4D97-AF65-F5344CB8AC3E}">
        <p14:creationId xmlns:p14="http://schemas.microsoft.com/office/powerpoint/2010/main" val="31507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ED61D-678A-4417-AA1C-916EF24E631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87268" y="5715883"/>
            <a:ext cx="4205476" cy="1265812"/>
          </a:xfrm>
        </p:spPr>
        <p:txBody>
          <a:bodyPr/>
          <a:lstStyle/>
          <a:p>
            <a:r>
              <a:rPr lang="en-US" sz="2400" dirty="0"/>
              <a:t>Demonstrator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979261-E187-4FFA-A527-3927E12A762C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813194" y="5732664"/>
            <a:ext cx="4206239" cy="1265812"/>
          </a:xfrm>
        </p:spPr>
        <p:txBody>
          <a:bodyPr/>
          <a:lstStyle/>
          <a:p>
            <a:r>
              <a:rPr lang="en-US" sz="2400" dirty="0"/>
              <a:t>Assembly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796655-FB4B-466B-BAC2-10350044B9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1A920-CCCF-4DDC-BAC1-FD858564B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DBC8DB-C1CA-499D-B00E-8A2A4502F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5933D5F-1B5D-4F49-815C-EB22DCE30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1" y="69913"/>
            <a:ext cx="8686800" cy="427877"/>
          </a:xfrm>
        </p:spPr>
        <p:txBody>
          <a:bodyPr/>
          <a:lstStyle/>
          <a:p>
            <a:r>
              <a:rPr lang="en-US" dirty="0"/>
              <a:t>Magnet R&amp;D: 15 T dipole - </a:t>
            </a:r>
            <a:r>
              <a:rPr lang="en-US" sz="2400" b="0" i="1" dirty="0"/>
              <a:t>A. </a:t>
            </a:r>
            <a:r>
              <a:rPr lang="en-US" sz="2400" b="0" i="1" dirty="0" err="1"/>
              <a:t>Zlobin</a:t>
            </a:r>
            <a:r>
              <a:rPr lang="en-US" sz="2400" b="0" i="1" dirty="0"/>
              <a:t> et al.</a:t>
            </a:r>
            <a:r>
              <a:rPr lang="en-US" dirty="0"/>
              <a:t>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ED5C5C5-1A52-45E1-BE18-CF62A009570B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550163" y="2588340"/>
            <a:ext cx="3631539" cy="2978385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1717F30-AA95-4543-8898-68E9867D59B0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302446" y="2557852"/>
            <a:ext cx="3973470" cy="29996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AF5597-D12A-4BE4-882F-3646232BB515}"/>
              </a:ext>
            </a:extLst>
          </p:cNvPr>
          <p:cNvSpPr/>
          <p:nvPr/>
        </p:nvSpPr>
        <p:spPr>
          <a:xfrm>
            <a:off x="636588" y="540571"/>
            <a:ext cx="8144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63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First-in-the-world</a:t>
            </a:r>
            <a:r>
              <a:rPr lang="en-US" dirty="0">
                <a:solidFill>
                  <a:srgbClr val="63666A"/>
                </a:solidFill>
              </a:rPr>
              <a:t> 15T demonstrator, paving the way to 16 T dipoles: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dirty="0">
                <a:solidFill>
                  <a:srgbClr val="63666A"/>
                </a:solidFill>
              </a:rPr>
              <a:t>agnet 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dirty="0">
                <a:solidFill>
                  <a:srgbClr val="63666A"/>
                </a:solidFill>
              </a:rPr>
              <a:t>ipole 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63666A"/>
                </a:solidFill>
              </a:rPr>
              <a:t>rototype 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63666A"/>
                </a:solidFill>
              </a:rPr>
              <a:t>os-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dirty="0">
                <a:solidFill>
                  <a:srgbClr val="63666A"/>
                </a:solidFill>
              </a:rPr>
              <a:t>heta type 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63666A"/>
                </a:solidFill>
              </a:rPr>
              <a:t> (</a:t>
            </a:r>
            <a:r>
              <a:rPr lang="en-US" b="1" dirty="0">
                <a:solidFill>
                  <a:srgbClr val="FF0000"/>
                </a:solidFill>
              </a:rPr>
              <a:t>MDPCT1</a:t>
            </a:r>
            <a:r>
              <a:rPr lang="en-US" dirty="0">
                <a:solidFill>
                  <a:srgbClr val="63666A"/>
                </a:solidFill>
              </a:rPr>
              <a:t>);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6918CB-77C1-4422-BC5A-7F41E5D3AC40}"/>
              </a:ext>
            </a:extLst>
          </p:cNvPr>
          <p:cNvSpPr/>
          <p:nvPr/>
        </p:nvSpPr>
        <p:spPr>
          <a:xfrm>
            <a:off x="1669937" y="1594477"/>
            <a:ext cx="680358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1 m long, 60 mm bore diameter Nb</a:t>
            </a:r>
            <a:r>
              <a:rPr lang="en-US" baseline="-25000" dirty="0"/>
              <a:t>3</a:t>
            </a:r>
            <a:r>
              <a:rPr lang="en-US" dirty="0"/>
              <a:t>Sn dipole magnet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09742E-664B-4B02-AA5E-B7015DC57226}"/>
              </a:ext>
            </a:extLst>
          </p:cNvPr>
          <p:cNvSpPr txBox="1"/>
          <p:nvPr/>
        </p:nvSpPr>
        <p:spPr>
          <a:xfrm>
            <a:off x="91441" y="1371568"/>
            <a:ext cx="1361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Main Features</a:t>
            </a:r>
          </a:p>
        </p:txBody>
      </p:sp>
    </p:spTree>
    <p:extLst>
      <p:ext uri="{BB962C8B-B14F-4D97-AF65-F5344CB8AC3E}">
        <p14:creationId xmlns:p14="http://schemas.microsoft.com/office/powerpoint/2010/main" val="1312668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CC159F-A05B-4909-8317-2712DC9CA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69" y="156210"/>
            <a:ext cx="9183684" cy="427877"/>
          </a:xfrm>
        </p:spPr>
        <p:txBody>
          <a:bodyPr/>
          <a:lstStyle/>
          <a:p>
            <a:r>
              <a:rPr lang="en-US" dirty="0"/>
              <a:t>Magnet R&amp;D: 15 T dipole </a:t>
            </a:r>
            <a:r>
              <a:rPr lang="en-US" dirty="0">
                <a:solidFill>
                  <a:srgbClr val="FF0000"/>
                </a:solidFill>
              </a:rPr>
              <a:t>First Test </a:t>
            </a:r>
            <a:r>
              <a:rPr lang="en-US" sz="2000" b="0" i="1" dirty="0"/>
              <a:t>A</a:t>
            </a:r>
            <a:r>
              <a:rPr lang="en-US" sz="1800" b="0" i="1" dirty="0"/>
              <a:t>.</a:t>
            </a:r>
            <a:r>
              <a:rPr lang="en-US" sz="2000" b="0" i="1" dirty="0"/>
              <a:t> </a:t>
            </a:r>
            <a:r>
              <a:rPr lang="en-US" sz="2000" b="0" i="1" dirty="0" err="1"/>
              <a:t>Zoblin</a:t>
            </a:r>
            <a:r>
              <a:rPr lang="en-US" sz="2000" b="0" i="1" dirty="0"/>
              <a:t>, S. Stoynev et al. </a:t>
            </a:r>
            <a:endParaRPr lang="en-US" b="0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1DCC3-0AC8-4763-8C30-04ABFC7609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52CAF-FBF9-46ED-AF4B-041C6C0E9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3B834-4B6A-46EE-AE59-A25C58085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462D79-21EE-478D-B852-9CCDF2CBA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745982"/>
            <a:ext cx="5678582" cy="38756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0AC025C-ABEE-4C2B-8F4E-3EDD7D3C7E10}"/>
              </a:ext>
            </a:extLst>
          </p:cNvPr>
          <p:cNvSpPr/>
          <p:nvPr/>
        </p:nvSpPr>
        <p:spPr>
          <a:xfrm>
            <a:off x="5809749" y="716313"/>
            <a:ext cx="3965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4C97"/>
                </a:solidFill>
              </a:rPr>
              <a:t>15 T magnet test started in May at </a:t>
            </a:r>
            <a:r>
              <a:rPr lang="en-US" sz="1800" b="1" dirty="0">
                <a:solidFill>
                  <a:srgbClr val="004C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VMTF/APS-TD</a:t>
            </a:r>
          </a:p>
          <a:p>
            <a:endParaRPr lang="en-US" sz="1800" dirty="0">
              <a:solidFill>
                <a:srgbClr val="004C97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A1D40A-D422-4366-9E82-C44ABC3FB0EC}"/>
              </a:ext>
            </a:extLst>
          </p:cNvPr>
          <p:cNvSpPr/>
          <p:nvPr/>
        </p:nvSpPr>
        <p:spPr>
          <a:xfrm>
            <a:off x="6144570" y="2944736"/>
            <a:ext cx="2570234" cy="1692771"/>
          </a:xfrm>
          <a:prstGeom prst="rect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goal (13 T) was reached after 9 quenches: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32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=13.3T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97CF1A-FD07-4D93-BAC5-ED35FE4F96CC}"/>
              </a:ext>
            </a:extLst>
          </p:cNvPr>
          <p:cNvSpPr txBox="1"/>
          <p:nvPr/>
        </p:nvSpPr>
        <p:spPr>
          <a:xfrm>
            <a:off x="285310" y="4817656"/>
            <a:ext cx="3545249" cy="1384995"/>
          </a:xfrm>
          <a:prstGeom prst="rect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8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accelerator magnets at FNAL!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AC7860-D908-4628-B717-C49C7A9A2041}"/>
              </a:ext>
            </a:extLst>
          </p:cNvPr>
          <p:cNvSpPr txBox="1"/>
          <p:nvPr/>
        </p:nvSpPr>
        <p:spPr>
          <a:xfrm>
            <a:off x="4072499" y="4896531"/>
            <a:ext cx="4849251" cy="1200329"/>
          </a:xfrm>
          <a:prstGeom prst="rect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Highest field ever reached for an accelerator magnet with 60mm aperture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6676AC-5E12-4FF7-955F-64FE5C4362D8}"/>
              </a:ext>
            </a:extLst>
          </p:cNvPr>
          <p:cNvSpPr/>
          <p:nvPr/>
        </p:nvSpPr>
        <p:spPr>
          <a:xfrm>
            <a:off x="6031506" y="1440049"/>
            <a:ext cx="2921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50504E"/>
                </a:solidFill>
              </a:rPr>
              <a:t>The magnet pre-stress level was set for the magnet to safely reach 13 T with possibility to continue to 14 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6684A-85F2-4E4B-9257-46AB32C9A25B}"/>
              </a:ext>
            </a:extLst>
          </p:cNvPr>
          <p:cNvSpPr txBox="1"/>
          <p:nvPr/>
        </p:nvSpPr>
        <p:spPr>
          <a:xfrm>
            <a:off x="141069" y="4365669"/>
            <a:ext cx="3254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50504E"/>
                </a:solidFill>
              </a:rPr>
              <a:t>Courtesy of S. Stoynev</a:t>
            </a:r>
          </a:p>
        </p:txBody>
      </p:sp>
    </p:spTree>
    <p:extLst>
      <p:ext uri="{BB962C8B-B14F-4D97-AF65-F5344CB8AC3E}">
        <p14:creationId xmlns:p14="http://schemas.microsoft.com/office/powerpoint/2010/main" val="13522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837DED-7DE4-4CE8-A06E-ADCCBB419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Tiziana Spina | 52nd Users Annual Meeting | APS-TD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397108-A4C3-4062-BF5E-9990F6FFB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C4BD9676-7646-4C33-B3D7-31DFC4E8E3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0032581"/>
              </p:ext>
            </p:extLst>
          </p:nvPr>
        </p:nvGraphicFramePr>
        <p:xfrm>
          <a:off x="225129" y="571894"/>
          <a:ext cx="8548578" cy="564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FA6A5357-F0AF-4B6E-8044-BE8D34FE7E3A}"/>
              </a:ext>
            </a:extLst>
          </p:cNvPr>
          <p:cNvSpPr txBox="1"/>
          <p:nvPr/>
        </p:nvSpPr>
        <p:spPr>
          <a:xfrm>
            <a:off x="127591" y="1137684"/>
            <a:ext cx="1969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1981</a:t>
            </a:r>
            <a:r>
              <a:rPr lang="en-US" sz="1600" dirty="0">
                <a:solidFill>
                  <a:srgbClr val="63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Installation of 1</a:t>
            </a:r>
            <a:r>
              <a:rPr lang="en-US" sz="1600" baseline="30000" dirty="0">
                <a:solidFill>
                  <a:srgbClr val="63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1600" dirty="0">
                <a:solidFill>
                  <a:srgbClr val="63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rgbClr val="63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Tevatron Magnet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EF593A-B712-4A03-9C28-459D32449C96}"/>
              </a:ext>
            </a:extLst>
          </p:cNvPr>
          <p:cNvSpPr txBox="1"/>
          <p:nvPr/>
        </p:nvSpPr>
        <p:spPr>
          <a:xfrm>
            <a:off x="6762308" y="2844225"/>
            <a:ext cx="2381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</a:t>
            </a:r>
            <a:r>
              <a:rPr lang="en-US" sz="1600" dirty="0">
                <a:solidFill>
                  <a:srgbClr val="63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U.S. and CERN sign LHC Agreement </a:t>
            </a:r>
          </a:p>
        </p:txBody>
      </p:sp>
      <p:pic>
        <p:nvPicPr>
          <p:cNvPr id="3074" name="Picture 2" descr="Image result for LARP FNAL logo">
            <a:extLst>
              <a:ext uri="{FF2B5EF4-FFF2-40B4-BE49-F238E27FC236}">
                <a16:creationId xmlns:a16="http://schemas.microsoft.com/office/drawing/2014/main" id="{0FCAD2D2-F5C2-4BAD-9667-5666BFEE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233" y="3522428"/>
            <a:ext cx="513242" cy="61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8032B31-509F-4B8F-A52E-395D63F17832}"/>
              </a:ext>
            </a:extLst>
          </p:cNvPr>
          <p:cNvSpPr txBox="1"/>
          <p:nvPr/>
        </p:nvSpPr>
        <p:spPr>
          <a:xfrm>
            <a:off x="429419" y="4931727"/>
            <a:ext cx="1567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2001</a:t>
            </a:r>
            <a:r>
              <a:rPr lang="en-US" sz="1600" dirty="0">
                <a:solidFill>
                  <a:srgbClr val="63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SRF field was added to the Division</a:t>
            </a:r>
            <a:endParaRPr lang="en-US" sz="1600" b="1" dirty="0">
              <a:solidFill>
                <a:srgbClr val="6366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259DA2F-14E3-4852-843A-A5B4DA531329}"/>
              </a:ext>
            </a:extLst>
          </p:cNvPr>
          <p:cNvSpPr/>
          <p:nvPr/>
        </p:nvSpPr>
        <p:spPr>
          <a:xfrm>
            <a:off x="53167" y="-22389"/>
            <a:ext cx="4180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Historical background:  </a:t>
            </a:r>
          </a:p>
        </p:txBody>
      </p:sp>
    </p:spTree>
    <p:extLst>
      <p:ext uri="{BB962C8B-B14F-4D97-AF65-F5344CB8AC3E}">
        <p14:creationId xmlns:p14="http://schemas.microsoft.com/office/powerpoint/2010/main" val="179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1209F3-C7D2-4319-AF90-DD70EA730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0015"/>
            <a:ext cx="8686800" cy="427877"/>
          </a:xfrm>
        </p:spPr>
        <p:txBody>
          <a:bodyPr/>
          <a:lstStyle/>
          <a:p>
            <a:r>
              <a:rPr lang="en-US" sz="3200" dirty="0"/>
              <a:t>Cryogenics at APS-TD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B6F2E-2FCE-40AA-9576-8B3DD5BEF9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3C88B-9214-4116-8804-D213556BA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1AA4F-0745-48A1-88CB-C681803B08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40E4E1-A03A-4D69-A3E3-66286710347E}"/>
              </a:ext>
            </a:extLst>
          </p:cNvPr>
          <p:cNvSpPr/>
          <p:nvPr/>
        </p:nvSpPr>
        <p:spPr>
          <a:xfrm>
            <a:off x="0" y="1537924"/>
            <a:ext cx="39641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FF0000"/>
                </a:solidFill>
                <a:latin typeface="Helvetica Neue"/>
              </a:rPr>
              <a:t>To design </a:t>
            </a:r>
            <a:r>
              <a:rPr lang="en-US" sz="1600" dirty="0">
                <a:solidFill>
                  <a:srgbClr val="444444"/>
                </a:solidFill>
                <a:latin typeface="Helvetica Neue"/>
              </a:rPr>
              <a:t>and </a:t>
            </a:r>
            <a:r>
              <a:rPr lang="en-US" sz="1600" b="1" dirty="0">
                <a:solidFill>
                  <a:srgbClr val="FF0000"/>
                </a:solidFill>
                <a:latin typeface="Helvetica Neue"/>
              </a:rPr>
              <a:t>operate</a:t>
            </a:r>
            <a:r>
              <a:rPr lang="en-US" sz="1600" dirty="0">
                <a:solidFill>
                  <a:srgbClr val="444444"/>
                </a:solidFill>
                <a:latin typeface="Helvetica Neue"/>
              </a:rPr>
              <a:t> the </a:t>
            </a:r>
            <a:r>
              <a:rPr lang="en-US" sz="1600" dirty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cryogenic test facilities</a:t>
            </a:r>
            <a:r>
              <a:rPr lang="en-US" sz="1600" dirty="0">
                <a:solidFill>
                  <a:srgbClr val="444444"/>
                </a:solidFill>
                <a:latin typeface="Helvetica Neue"/>
              </a:rPr>
              <a:t> to qualify superconducting accelerator components </a:t>
            </a:r>
            <a:r>
              <a:rPr lang="en-US" sz="1600" dirty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LHC’s HILUMI, SLAC’s LCLS-II, and Fermilab’s PIP-II and Mu2e</a:t>
            </a:r>
            <a:r>
              <a:rPr lang="en-US" sz="1600" dirty="0">
                <a:solidFill>
                  <a:srgbClr val="444444"/>
                </a:solidFill>
                <a:latin typeface="Helvetica Neue"/>
              </a:rPr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4515E9-DE6A-474D-919D-BDF887824A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38" t="40872" r="30000" b="28397"/>
          <a:stretch/>
        </p:blipFill>
        <p:spPr>
          <a:xfrm>
            <a:off x="4029532" y="918906"/>
            <a:ext cx="2878132" cy="1859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B5A9ED-5BAA-4F1A-A82D-CF7282739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33" t="42204" r="23023" b="20749"/>
          <a:stretch/>
        </p:blipFill>
        <p:spPr>
          <a:xfrm>
            <a:off x="5446167" y="4441694"/>
            <a:ext cx="3204620" cy="1599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85E34B-E5B2-4176-9A3D-40648B6E64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698" t="47357" r="22868" b="19509"/>
          <a:stretch/>
        </p:blipFill>
        <p:spPr>
          <a:xfrm>
            <a:off x="4337536" y="2906256"/>
            <a:ext cx="3204620" cy="14414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B7FEEE-0A19-4683-9337-17D7EF0025E2}"/>
              </a:ext>
            </a:extLst>
          </p:cNvPr>
          <p:cNvSpPr/>
          <p:nvPr/>
        </p:nvSpPr>
        <p:spPr>
          <a:xfrm>
            <a:off x="1323569" y="3172163"/>
            <a:ext cx="29383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FF0000"/>
                </a:solidFill>
                <a:latin typeface="Helvetica Neue"/>
              </a:rPr>
              <a:t>To deliver </a:t>
            </a:r>
            <a:r>
              <a:rPr lang="en-US" sz="1600" dirty="0">
                <a:solidFill>
                  <a:srgbClr val="444444"/>
                </a:solidFill>
                <a:latin typeface="Helvetica Neue"/>
              </a:rPr>
              <a:t>large scale superfluid He cryogenic system for the future SRF </a:t>
            </a:r>
            <a:r>
              <a:rPr lang="en-US" sz="1600" dirty="0" err="1">
                <a:solidFill>
                  <a:srgbClr val="444444"/>
                </a:solidFill>
                <a:latin typeface="Helvetica Neue"/>
              </a:rPr>
              <a:t>Linac</a:t>
            </a:r>
            <a:r>
              <a:rPr lang="en-US" sz="1600" dirty="0">
                <a:solidFill>
                  <a:srgbClr val="444444"/>
                </a:solidFill>
                <a:latin typeface="Helvetica Neue"/>
              </a:rPr>
              <a:t>, </a:t>
            </a:r>
            <a:r>
              <a:rPr lang="en-US" sz="1600" dirty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PIP-II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001A07-3058-4E73-A92C-97E067A0C538}"/>
              </a:ext>
            </a:extLst>
          </p:cNvPr>
          <p:cNvSpPr/>
          <p:nvPr/>
        </p:nvSpPr>
        <p:spPr>
          <a:xfrm>
            <a:off x="1865664" y="4535246"/>
            <a:ext cx="35456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FF0000"/>
                </a:solidFill>
                <a:latin typeface="Helvetica Neue"/>
              </a:rPr>
              <a:t>To support </a:t>
            </a:r>
            <a:r>
              <a:rPr lang="en-US" sz="1600" dirty="0">
                <a:solidFill>
                  <a:srgbClr val="444444"/>
                </a:solidFill>
                <a:latin typeface="Helvetica Neue"/>
              </a:rPr>
              <a:t>various </a:t>
            </a:r>
            <a:r>
              <a:rPr lang="en-US" sz="1600" dirty="0" err="1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mK</a:t>
            </a:r>
            <a:r>
              <a:rPr lang="en-US" sz="1600" dirty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 cryogenic systems</a:t>
            </a:r>
            <a:r>
              <a:rPr lang="en-US" sz="1600" dirty="0">
                <a:solidFill>
                  <a:srgbClr val="444444"/>
                </a:solidFill>
                <a:latin typeface="Helvetica Neue"/>
              </a:rPr>
              <a:t>, utilizing cutting edge dilution refrigerators for </a:t>
            </a:r>
            <a:r>
              <a:rPr lang="en-US" sz="1600" dirty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Dark Matter </a:t>
            </a:r>
            <a:r>
              <a:rPr lang="en-US" sz="1600" dirty="0">
                <a:solidFill>
                  <a:srgbClr val="444444"/>
                </a:solidFill>
                <a:latin typeface="Helvetica Neue"/>
              </a:rPr>
              <a:t>Quantum Sensor experiments and </a:t>
            </a:r>
            <a:r>
              <a:rPr lang="en-US" sz="1600" dirty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Quantum Computing R&amp;D</a:t>
            </a:r>
            <a:r>
              <a:rPr lang="en-US" sz="1600" dirty="0">
                <a:solidFill>
                  <a:srgbClr val="444444"/>
                </a:solidFill>
                <a:latin typeface="Helvetica Neue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AF1C72-4DE0-49EA-AC70-22D473044207}"/>
              </a:ext>
            </a:extLst>
          </p:cNvPr>
          <p:cNvSpPr/>
          <p:nvPr/>
        </p:nvSpPr>
        <p:spPr>
          <a:xfrm>
            <a:off x="636588" y="748667"/>
            <a:ext cx="3392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APS TD Cryogenics sector is responsible: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0A7E60-C91B-436B-B8F1-5C294CD106D4}"/>
              </a:ext>
            </a:extLst>
          </p:cNvPr>
          <p:cNvSpPr txBox="1"/>
          <p:nvPr/>
        </p:nvSpPr>
        <p:spPr>
          <a:xfrm>
            <a:off x="7663756" y="3161321"/>
            <a:ext cx="1251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3666A"/>
                </a:solidFill>
              </a:rPr>
              <a:t>New IB1 He Liquefier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9C1F3A-3EBD-4561-82DB-65E62518BAB8}"/>
              </a:ext>
            </a:extLst>
          </p:cNvPr>
          <p:cNvSpPr txBox="1"/>
          <p:nvPr/>
        </p:nvSpPr>
        <p:spPr>
          <a:xfrm>
            <a:off x="6980864" y="1215341"/>
            <a:ext cx="2020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3666A"/>
                </a:solidFill>
              </a:rPr>
              <a:t>IB1 Test Stand 4 Upgrades for HL-LHC Magnet Testing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8CC78D-4C1A-43F3-8CA5-DEDF160ABE31}"/>
              </a:ext>
            </a:extLst>
          </p:cNvPr>
          <p:cNvSpPr txBox="1"/>
          <p:nvPr/>
        </p:nvSpPr>
        <p:spPr>
          <a:xfrm>
            <a:off x="5446167" y="6052270"/>
            <a:ext cx="2424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3666A"/>
                </a:solidFill>
              </a:rPr>
              <a:t>Sub-Kelvin Cryogenics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F1DAD1-13E2-4614-BFA5-CDCCA378BCF4}"/>
              </a:ext>
            </a:extLst>
          </p:cNvPr>
          <p:cNvSpPr/>
          <p:nvPr/>
        </p:nvSpPr>
        <p:spPr>
          <a:xfrm>
            <a:off x="7221614" y="0"/>
            <a:ext cx="19223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i="1" dirty="0"/>
              <a:t>Courtesy of J. </a:t>
            </a:r>
            <a:r>
              <a:rPr lang="en-US" sz="1400" i="1" dirty="0" err="1"/>
              <a:t>Theilacker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9955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AE7474-A839-4EC4-9A22-79E81E826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Basic R&amp;D: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For SRF cavity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For Superconductive magnets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For Cryogenics</a:t>
            </a:r>
          </a:p>
          <a:p>
            <a:r>
              <a:rPr lang="en-US" dirty="0"/>
              <a:t>Projects: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/>
              <a:t>LCLS-II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PIPII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AUP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Mu2e</a:t>
            </a:r>
          </a:p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181BBE-0F2B-4FF4-A815-3F696CEB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0936C-EC7B-432D-BE3D-E6D4E98CC2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76AB2-F7FD-4560-9DDB-724936DC5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04B71-5A02-4D43-89B5-05F2C0C5D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45BC9F-BA91-459E-85CC-A6B9B63CA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44" t="19322" r="66174" b="67600"/>
          <a:stretch/>
        </p:blipFill>
        <p:spPr>
          <a:xfrm>
            <a:off x="2151666" y="2826687"/>
            <a:ext cx="3808966" cy="846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DE830F-27CB-4A1C-A14C-F617E7A5B6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930" t="57132" r="16279" b="26427"/>
          <a:stretch/>
        </p:blipFill>
        <p:spPr>
          <a:xfrm>
            <a:off x="2658139" y="3840531"/>
            <a:ext cx="2920197" cy="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C8A24E-1B07-4E0E-902C-E6129B018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720" y="589974"/>
            <a:ext cx="4248510" cy="170320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5D0129-E2D5-4774-850A-D55FFFE56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63" y="32390"/>
            <a:ext cx="8686800" cy="427877"/>
          </a:xfrm>
        </p:spPr>
        <p:txBody>
          <a:bodyPr/>
          <a:lstStyle/>
          <a:p>
            <a:r>
              <a:rPr lang="en-US" dirty="0"/>
              <a:t>APS-TD and LCLS-II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375BF-D1B4-4104-AF99-2C4CA9AF3E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00ECE-6302-4556-919B-7300074A7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FF9E8-2999-4353-8D44-28E26F840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8EC31-30E8-4B24-9ADF-4EEA2ECD869B}"/>
              </a:ext>
            </a:extLst>
          </p:cNvPr>
          <p:cNvSpPr txBox="1"/>
          <p:nvPr/>
        </p:nvSpPr>
        <p:spPr>
          <a:xfrm>
            <a:off x="3597311" y="77051"/>
            <a:ext cx="510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Upgrade of the </a:t>
            </a:r>
            <a:r>
              <a:rPr lang="en-US" sz="1800" b="1" dirty="0"/>
              <a:t>L</a:t>
            </a:r>
            <a:r>
              <a:rPr lang="en-US" sz="1800" dirty="0"/>
              <a:t>inear </a:t>
            </a:r>
            <a:r>
              <a:rPr lang="en-US" sz="1800" b="1" dirty="0"/>
              <a:t>C</a:t>
            </a:r>
            <a:r>
              <a:rPr lang="en-US" sz="1800" dirty="0"/>
              <a:t>oherent </a:t>
            </a:r>
            <a:r>
              <a:rPr lang="en-US" sz="1800" b="1" dirty="0"/>
              <a:t>L</a:t>
            </a:r>
            <a:r>
              <a:rPr lang="en-US" sz="1800" dirty="0"/>
              <a:t>ight </a:t>
            </a:r>
            <a:r>
              <a:rPr lang="en-US" sz="1800" b="1" dirty="0"/>
              <a:t>S</a:t>
            </a:r>
            <a:r>
              <a:rPr lang="en-US" sz="1800" dirty="0"/>
              <a:t>ource at SLAC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EA2CEE-7CA9-4932-849C-1388BECF63FC}"/>
              </a:ext>
            </a:extLst>
          </p:cNvPr>
          <p:cNvSpPr/>
          <p:nvPr/>
        </p:nvSpPr>
        <p:spPr>
          <a:xfrm>
            <a:off x="4728956" y="552709"/>
            <a:ext cx="18912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Nitrogen doping breakthrough from R&amp;D to production-ready technology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8DDB3D-9097-4030-8489-572C38940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03" y="513493"/>
            <a:ext cx="2232835" cy="195997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81FD50-3CFA-40CF-A70B-D58486771A61}"/>
              </a:ext>
            </a:extLst>
          </p:cNvPr>
          <p:cNvSpPr txBox="1"/>
          <p:nvPr/>
        </p:nvSpPr>
        <p:spPr>
          <a:xfrm>
            <a:off x="6564351" y="2411277"/>
            <a:ext cx="12875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lumMod val="50000"/>
                  </a:schemeClr>
                </a:solidFill>
              </a:rPr>
              <a:t>FNAL single cell cavities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8D5800C-0BAE-4A1D-8152-7B199BC1FC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04" t="16551" r="14045" b="30000"/>
          <a:stretch/>
        </p:blipFill>
        <p:spPr>
          <a:xfrm>
            <a:off x="4038797" y="2642655"/>
            <a:ext cx="4870341" cy="348375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6DBBDA1-FE85-43B2-B278-4AA8FF6D41F4}"/>
              </a:ext>
            </a:extLst>
          </p:cNvPr>
          <p:cNvSpPr/>
          <p:nvPr/>
        </p:nvSpPr>
        <p:spPr>
          <a:xfrm>
            <a:off x="304836" y="2969381"/>
            <a:ext cx="359153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APS-TD</a:t>
            </a:r>
            <a:r>
              <a:rPr lang="en-US" dirty="0"/>
              <a:t> plays 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role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</a:t>
            </a:r>
            <a:r>
              <a:rPr lang="en-US" dirty="0"/>
              <a:t>: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Cryomodule (CM) assembly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b="1" dirty="0"/>
              <a:t>Cryogenic Distribution System (CDS)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42A15B-AE5B-47CA-B276-49F8CF81AD38}"/>
              </a:ext>
            </a:extLst>
          </p:cNvPr>
          <p:cNvSpPr txBox="1"/>
          <p:nvPr/>
        </p:nvSpPr>
        <p:spPr>
          <a:xfrm>
            <a:off x="4748161" y="1768077"/>
            <a:ext cx="3533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A. Grassellino et. al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122515C-B450-4008-8F9F-B8245E93FD65}"/>
              </a:ext>
            </a:extLst>
          </p:cNvPr>
          <p:cNvSpPr/>
          <p:nvPr/>
        </p:nvSpPr>
        <p:spPr>
          <a:xfrm>
            <a:off x="1001864" y="1768077"/>
            <a:ext cx="914400" cy="426483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199B2B-0BA4-4442-9506-E00F7DB6B331}"/>
              </a:ext>
            </a:extLst>
          </p:cNvPr>
          <p:cNvSpPr/>
          <p:nvPr/>
        </p:nvSpPr>
        <p:spPr>
          <a:xfrm>
            <a:off x="-45724" y="2256161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505050"/>
                </a:solidFill>
                <a:latin typeface="Helvetica"/>
                <a:cs typeface="ＭＳ Ｐゴシック" charset="0"/>
              </a:rPr>
              <a:t>New 4 GeV </a:t>
            </a:r>
            <a:r>
              <a:rPr lang="en-US" sz="1100" dirty="0" err="1">
                <a:solidFill>
                  <a:srgbClr val="505050"/>
                </a:solidFill>
                <a:latin typeface="Helvetica"/>
                <a:cs typeface="ＭＳ Ｐゴシック" charset="0"/>
              </a:rPr>
              <a:t>linac</a:t>
            </a:r>
            <a:r>
              <a:rPr lang="en-US" sz="1100" dirty="0">
                <a:solidFill>
                  <a:srgbClr val="505050"/>
                </a:solidFill>
                <a:latin typeface="Helvetica"/>
                <a:cs typeface="ＭＳ Ｐゴシック" charset="0"/>
              </a:rPr>
              <a:t> based on superconducting radio frequency (SRF) technology.</a:t>
            </a:r>
            <a:endParaRPr lang="en-US" sz="1100" dirty="0">
              <a:solidFill>
                <a:srgbClr val="50505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86791B-CF7A-45BD-B8C5-4406AA2D8E0C}"/>
              </a:ext>
            </a:extLst>
          </p:cNvPr>
          <p:cNvSpPr txBox="1"/>
          <p:nvPr/>
        </p:nvSpPr>
        <p:spPr>
          <a:xfrm>
            <a:off x="3896366" y="6063192"/>
            <a:ext cx="5012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Rich Stanek</a:t>
            </a:r>
          </a:p>
          <a:p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526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AE7474-A839-4EC4-9A22-79E81E826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</a:rPr>
              <a:t>Basic R&amp;D: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For SRF cavity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For Superconductive magnets</a:t>
            </a:r>
          </a:p>
          <a:p>
            <a:r>
              <a:rPr lang="en-US" dirty="0"/>
              <a:t>Projects: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LCLS-II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/>
              <a:t>PIPII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AUP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Mu2e</a:t>
            </a:r>
          </a:p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181BBE-0F2B-4FF4-A815-3F696CEB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0936C-EC7B-432D-BE3D-E6D4E98CC2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76AB2-F7FD-4560-9DDB-724936DC5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04B71-5A02-4D43-89B5-05F2C0C5D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21506" name="Picture 2" descr="Image result for PIP II fnal logo">
            <a:extLst>
              <a:ext uri="{FF2B5EF4-FFF2-40B4-BE49-F238E27FC236}">
                <a16:creationId xmlns:a16="http://schemas.microsoft.com/office/drawing/2014/main" id="{D7425693-230C-4A35-AFF4-3A9829DFB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451" y="2677419"/>
            <a:ext cx="1736209" cy="116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9F9D56-CBBE-4E02-A464-D56AAA593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109" y="2278689"/>
            <a:ext cx="5097722" cy="286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5484" y="0"/>
            <a:ext cx="8686800" cy="427877"/>
          </a:xfrm>
        </p:spPr>
        <p:txBody>
          <a:bodyPr/>
          <a:lstStyle/>
          <a:p>
            <a:r>
              <a:rPr lang="en-US" dirty="0"/>
              <a:t>APS-TD and PIP-II</a:t>
            </a:r>
          </a:p>
        </p:txBody>
      </p:sp>
      <p:sp>
        <p:nvSpPr>
          <p:cNvPr id="42" name="Content Placeholder 5"/>
          <p:cNvSpPr>
            <a:spLocks noGrp="1"/>
          </p:cNvSpPr>
          <p:nvPr>
            <p:ph idx="1"/>
          </p:nvPr>
        </p:nvSpPr>
        <p:spPr>
          <a:xfrm>
            <a:off x="44099" y="1510103"/>
            <a:ext cx="1459071" cy="754936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i="1" dirty="0"/>
              <a:t> To provide powerful beam for generating neutrinos for LBNF/DUNE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i="1" dirty="0"/>
              <a:t> </a:t>
            </a:r>
            <a:endParaRPr lang="en-US" sz="1200" b="1" i="1" dirty="0"/>
          </a:p>
        </p:txBody>
      </p:sp>
      <p:pic>
        <p:nvPicPr>
          <p:cNvPr id="7" name="Content Placeholder 6" descr="http://news.fnal.gov/wp-content/uploads/2017/07/LBNE_Graphic_061615_2016.jpg">
            <a:extLst>
              <a:ext uri="{FF2B5EF4-FFF2-40B4-BE49-F238E27FC236}">
                <a16:creationId xmlns:a16="http://schemas.microsoft.com/office/drawing/2014/main" id="{38530834-2BCC-1D42-9AF0-D369B2E31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2887" y="4226284"/>
            <a:ext cx="6141720" cy="2022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4A8B5F-EEF2-BB4E-B61C-AC7028C04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059" y="2736210"/>
            <a:ext cx="3673054" cy="2150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79ACE0-7910-6C41-8180-3DC640011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32" y="2947847"/>
            <a:ext cx="4089400" cy="1066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E92573-84D3-CB4F-80D3-D12D119F72FD}"/>
              </a:ext>
            </a:extLst>
          </p:cNvPr>
          <p:cNvSpPr txBox="1"/>
          <p:nvPr/>
        </p:nvSpPr>
        <p:spPr>
          <a:xfrm>
            <a:off x="2148290" y="2729470"/>
            <a:ext cx="2504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HWR     SSR1     SSR2    LB650   HB650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349DB4-CC51-4805-A98A-6DC4439D5CE8}"/>
              </a:ext>
            </a:extLst>
          </p:cNvPr>
          <p:cNvSpPr/>
          <p:nvPr/>
        </p:nvSpPr>
        <p:spPr>
          <a:xfrm>
            <a:off x="1503170" y="525910"/>
            <a:ext cx="7449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roton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mprovement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lan-II (PIP-II) is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Fermilab's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plan for providing powerful, high-intensity proton beams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B237B-DB77-4239-AC99-8CE5AFA22FCF}"/>
              </a:ext>
            </a:extLst>
          </p:cNvPr>
          <p:cNvSpPr txBox="1"/>
          <p:nvPr/>
        </p:nvSpPr>
        <p:spPr>
          <a:xfrm>
            <a:off x="5484" y="542274"/>
            <a:ext cx="162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What is it?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4CBDBC-F3D1-4945-B6D9-E43A70EB6FC1}"/>
              </a:ext>
            </a:extLst>
          </p:cNvPr>
          <p:cNvSpPr/>
          <p:nvPr/>
        </p:nvSpPr>
        <p:spPr>
          <a:xfrm>
            <a:off x="1592516" y="1100378"/>
            <a:ext cx="648251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APS-TD</a:t>
            </a:r>
            <a:r>
              <a:rPr lang="en-US" dirty="0"/>
              <a:t> plays 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role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</a:t>
            </a:r>
            <a:r>
              <a:rPr lang="en-US" dirty="0"/>
              <a:t>: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Modern SRF </a:t>
            </a:r>
            <a:r>
              <a:rPr lang="en-US" b="1" dirty="0" err="1"/>
              <a:t>linac</a:t>
            </a:r>
            <a:r>
              <a:rPr lang="en-US" b="1" dirty="0"/>
              <a:t>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b="1" dirty="0"/>
              <a:t>New Cryogenic Distribution System (CDS)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7FFD68-47BE-4C25-9138-21DA55947FC7}"/>
              </a:ext>
            </a:extLst>
          </p:cNvPr>
          <p:cNvSpPr/>
          <p:nvPr/>
        </p:nvSpPr>
        <p:spPr>
          <a:xfrm>
            <a:off x="2638097" y="2704922"/>
            <a:ext cx="2118235" cy="1393635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7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934E-4AF6-4EBC-8532-2C3F6A098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04" y="-170000"/>
            <a:ext cx="8686800" cy="641739"/>
          </a:xfrm>
        </p:spPr>
        <p:txBody>
          <a:bodyPr/>
          <a:lstStyle/>
          <a:p>
            <a:r>
              <a:rPr lang="en-US" dirty="0"/>
              <a:t>SRF cavities and cryomodules for PIP-II: status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F3F7BE1-8EE6-4315-BB26-881E62764C0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47575" y="545865"/>
          <a:ext cx="8758659" cy="570807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19553">
                  <a:extLst>
                    <a:ext uri="{9D8B030D-6E8A-4147-A177-3AD203B41FA5}">
                      <a16:colId xmlns:a16="http://schemas.microsoft.com/office/drawing/2014/main" val="831657065"/>
                    </a:ext>
                  </a:extLst>
                </a:gridCol>
                <a:gridCol w="1825290">
                  <a:extLst>
                    <a:ext uri="{9D8B030D-6E8A-4147-A177-3AD203B41FA5}">
                      <a16:colId xmlns:a16="http://schemas.microsoft.com/office/drawing/2014/main" val="3311350669"/>
                    </a:ext>
                  </a:extLst>
                </a:gridCol>
                <a:gridCol w="4013816">
                  <a:extLst>
                    <a:ext uri="{9D8B030D-6E8A-4147-A177-3AD203B41FA5}">
                      <a16:colId xmlns:a16="http://schemas.microsoft.com/office/drawing/2014/main" val="2147083648"/>
                    </a:ext>
                  </a:extLst>
                </a:gridCol>
              </a:tblGrid>
              <a:tr h="267364">
                <a:tc>
                  <a:txBody>
                    <a:bodyPr/>
                    <a:lstStyle/>
                    <a:p>
                      <a:r>
                        <a:rPr lang="en-US" dirty="0"/>
                        <a:t>Single spoke resonators (325MHz)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LB/HB</a:t>
                      </a:r>
                    </a:p>
                    <a:p>
                      <a:r>
                        <a:rPr lang="en-US" dirty="0"/>
                        <a:t>(650MHz)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Results and PIP II spec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63291"/>
                  </a:ext>
                </a:extLst>
              </a:tr>
              <a:tr h="47936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76864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82CA9-F838-4469-90C5-C906C371D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6/12/2019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80027-F692-4146-ADD0-FD8CDA5C3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BB7F9-4370-43E1-BBE3-A65760EB0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8719D3-E6C1-43F5-A479-E07A0DE89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379" y="2773401"/>
            <a:ext cx="1833490" cy="1221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2BAB79-06E2-4B21-B488-81C00A0D3B29}"/>
              </a:ext>
            </a:extLst>
          </p:cNvPr>
          <p:cNvSpPr/>
          <p:nvPr/>
        </p:nvSpPr>
        <p:spPr>
          <a:xfrm>
            <a:off x="379242" y="2751926"/>
            <a:ext cx="887280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charset="0"/>
                <a:ea typeface="Geneva" charset="0"/>
              </a:rPr>
              <a:t>SSR1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charset="0"/>
                <a:ea typeface="Geneva" charset="0"/>
              </a:rPr>
              <a:t> string assembly </a:t>
            </a:r>
            <a:r>
              <a:rPr lang="en-US" sz="1050" dirty="0">
                <a:solidFill>
                  <a:srgbClr val="505050">
                    <a:lumMod val="50000"/>
                  </a:srgbClr>
                </a:solidFill>
              </a:rPr>
              <a:t>Cold mass preparation and assembly is </a:t>
            </a:r>
            <a:r>
              <a:rPr lang="en-US" sz="1050" b="1" dirty="0">
                <a:solidFill>
                  <a:srgbClr val="FF0000"/>
                </a:solidFill>
              </a:rPr>
              <a:t>in progress</a:t>
            </a:r>
            <a:r>
              <a:rPr lang="en-US" sz="1050" dirty="0">
                <a:solidFill>
                  <a:srgbClr val="505050">
                    <a:lumMod val="50000"/>
                  </a:srgbClr>
                </a:solidFill>
              </a:rPr>
              <a:t>.</a:t>
            </a:r>
            <a:endParaRPr lang="en-US" sz="1050" dirty="0">
              <a:solidFill>
                <a:srgbClr val="505050">
                  <a:lumMod val="50000"/>
                </a:srgbClr>
              </a:solidFill>
              <a:ea typeface="ＭＳ Ｐゴシック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AFD74D-9CD9-4CC2-A3D0-C368F8882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64" y="1522286"/>
            <a:ext cx="1195322" cy="10310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8E1B05-398C-4A0F-95A3-59BDCF135C71}"/>
              </a:ext>
            </a:extLst>
          </p:cNvPr>
          <p:cNvSpPr/>
          <p:nvPr/>
        </p:nvSpPr>
        <p:spPr>
          <a:xfrm>
            <a:off x="1636113" y="1574770"/>
            <a:ext cx="163154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200" b="1" dirty="0">
                <a:solidFill>
                  <a:srgbClr val="004C97"/>
                </a:solidFill>
              </a:rPr>
              <a:t>SSR2</a:t>
            </a:r>
            <a:r>
              <a:rPr lang="en-US" sz="1200" dirty="0">
                <a:solidFill>
                  <a:srgbClr val="004C97"/>
                </a:solidFill>
              </a:rPr>
              <a:t> </a:t>
            </a:r>
            <a:r>
              <a:rPr lang="en-US" sz="1050" dirty="0">
                <a:solidFill>
                  <a:srgbClr val="4E4E4E"/>
                </a:solidFill>
              </a:rPr>
              <a:t>jacketed cavity preliminary design review </a:t>
            </a:r>
            <a:r>
              <a:rPr lang="en-US" sz="1050" b="1" dirty="0">
                <a:solidFill>
                  <a:srgbClr val="FF0000"/>
                </a:solidFill>
              </a:rPr>
              <a:t>completed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4" name="Picture 4" descr="19DED7B9">
            <a:extLst>
              <a:ext uri="{FF2B5EF4-FFF2-40B4-BE49-F238E27FC236}">
                <a16:creationId xmlns:a16="http://schemas.microsoft.com/office/drawing/2014/main" id="{B4253772-70F6-4D37-8245-023A991A8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498" y="4195484"/>
            <a:ext cx="2256246" cy="149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C1ECAA-0920-4012-AD23-5975553F52C5}"/>
              </a:ext>
            </a:extLst>
          </p:cNvPr>
          <p:cNvSpPr txBox="1"/>
          <p:nvPr/>
        </p:nvSpPr>
        <p:spPr>
          <a:xfrm>
            <a:off x="263814" y="5678715"/>
            <a:ext cx="31705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4C97"/>
                </a:solidFill>
              </a:rPr>
              <a:t>SSR1</a:t>
            </a:r>
            <a:r>
              <a:rPr lang="en-US" sz="1200" dirty="0">
                <a:solidFill>
                  <a:srgbClr val="004C97"/>
                </a:solidFill>
              </a:rPr>
              <a:t> cryomodule assembly preparation</a:t>
            </a:r>
          </a:p>
          <a:p>
            <a:r>
              <a:rPr lang="en-US" sz="1050" dirty="0">
                <a:solidFill>
                  <a:srgbClr val="505050">
                    <a:lumMod val="50000"/>
                  </a:srgbClr>
                </a:solidFill>
              </a:rPr>
              <a:t>SSR1 cryomodule assembly </a:t>
            </a:r>
            <a:r>
              <a:rPr lang="en-US" sz="1050" b="1" dirty="0">
                <a:solidFill>
                  <a:srgbClr val="FF0000"/>
                </a:solidFill>
              </a:rPr>
              <a:t>completes in October 2019.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ACAACA-89CD-4ABF-8FCC-9A1A4BF85F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8970" y="1547265"/>
            <a:ext cx="1497602" cy="9038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EE069A1-2ED7-4CE0-84D3-3CCE49AB7165}"/>
              </a:ext>
            </a:extLst>
          </p:cNvPr>
          <p:cNvSpPr/>
          <p:nvPr/>
        </p:nvSpPr>
        <p:spPr>
          <a:xfrm>
            <a:off x="3076869" y="2503609"/>
            <a:ext cx="19410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charset="0"/>
                <a:ea typeface="Geneva" charset="0"/>
              </a:rPr>
              <a:t>LB650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charset="0"/>
                <a:ea typeface="Geneva" charset="0"/>
              </a:rPr>
              <a:t> bare cavity from INFN </a:t>
            </a:r>
          </a:p>
          <a:p>
            <a:pPr algn="ctr">
              <a:defRPr/>
            </a:pPr>
            <a:r>
              <a:rPr lang="en-US" sz="1100" dirty="0">
                <a:solidFill>
                  <a:srgbClr val="505050"/>
                </a:solidFill>
              </a:rPr>
              <a:t>prototype cavities are being fabricated at vendor site.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Calibri" charset="0"/>
              <a:ea typeface="Geneva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AF745E-EF20-4F11-9771-11E228A478B2}"/>
              </a:ext>
            </a:extLst>
          </p:cNvPr>
          <p:cNvSpPr txBox="1"/>
          <p:nvPr/>
        </p:nvSpPr>
        <p:spPr>
          <a:xfrm>
            <a:off x="3241158" y="3591200"/>
            <a:ext cx="1800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4C97"/>
                </a:solidFill>
              </a:rPr>
              <a:t>HB650</a:t>
            </a:r>
            <a:r>
              <a:rPr lang="en-US" sz="1200" dirty="0">
                <a:solidFill>
                  <a:srgbClr val="004C97"/>
                </a:solidFill>
              </a:rPr>
              <a:t>:</a:t>
            </a:r>
          </a:p>
          <a:p>
            <a:pPr>
              <a:defRPr/>
            </a:pPr>
            <a:r>
              <a:rPr lang="en-US" sz="1200" dirty="0">
                <a:solidFill>
                  <a:srgbClr val="505050"/>
                </a:solidFill>
              </a:rPr>
              <a:t>First cavity jacketed</a:t>
            </a:r>
          </a:p>
          <a:p>
            <a:endParaRPr lang="en-US" sz="1200" dirty="0">
              <a:solidFill>
                <a:srgbClr val="50505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C24859-31CF-441A-9643-9CD3C8B2EF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066" y="3835301"/>
            <a:ext cx="3096217" cy="24311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AB92E7-4888-476B-B2A6-B6687E03CF58}"/>
              </a:ext>
            </a:extLst>
          </p:cNvPr>
          <p:cNvSpPr txBox="1"/>
          <p:nvPr/>
        </p:nvSpPr>
        <p:spPr>
          <a:xfrm>
            <a:off x="6383121" y="3422376"/>
            <a:ext cx="1300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650MHz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35AFF5-E3A0-4DD8-AC95-13B82D4A05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334" t="37712" r="22537" b="35226"/>
          <a:stretch/>
        </p:blipFill>
        <p:spPr>
          <a:xfrm>
            <a:off x="5174937" y="1760855"/>
            <a:ext cx="3742687" cy="16545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00BDF38-8FDB-4E79-A65F-FF8CC99D8A83}"/>
              </a:ext>
            </a:extLst>
          </p:cNvPr>
          <p:cNvSpPr txBox="1"/>
          <p:nvPr/>
        </p:nvSpPr>
        <p:spPr>
          <a:xfrm>
            <a:off x="5700454" y="1363938"/>
            <a:ext cx="309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Spoke cavity (SSR1)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85A42B9-7D05-44A6-865F-0378AD9547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3834" y="4308845"/>
            <a:ext cx="1581717" cy="94532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780B666-601F-4EC2-AB76-681628AFA208}"/>
              </a:ext>
            </a:extLst>
          </p:cNvPr>
          <p:cNvSpPr/>
          <p:nvPr/>
        </p:nvSpPr>
        <p:spPr>
          <a:xfrm>
            <a:off x="3027302" y="5336700"/>
            <a:ext cx="2110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charset="0"/>
                <a:ea typeface="Geneva" charset="0"/>
              </a:rPr>
              <a:t>650 MHz Cavity Jacketing at MP9</a:t>
            </a:r>
          </a:p>
        </p:txBody>
      </p:sp>
    </p:spTree>
    <p:extLst>
      <p:ext uri="{BB962C8B-B14F-4D97-AF65-F5344CB8AC3E}">
        <p14:creationId xmlns:p14="http://schemas.microsoft.com/office/powerpoint/2010/main" val="277407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AE7474-A839-4EC4-9A22-79E81E826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Basic R&amp;D: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For SRF cavity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For Superconductive magnets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For Cryogenics</a:t>
            </a:r>
          </a:p>
          <a:p>
            <a:r>
              <a:rPr lang="en-US" dirty="0"/>
              <a:t>Projects: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LCLS-II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PIPII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/>
              <a:t>HL-LHC AUP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Mu2e</a:t>
            </a:r>
          </a:p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181BBE-0F2B-4FF4-A815-3F696CEB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0936C-EC7B-432D-BE3D-E6D4E98CC2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76AB2-F7FD-4560-9DDB-724936DC5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04B71-5A02-4D43-89B5-05F2C0C5D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Picture 2" descr="Image result for HL-LHC AUP logo">
            <a:extLst>
              <a:ext uri="{FF2B5EF4-FFF2-40B4-BE49-F238E27FC236}">
                <a16:creationId xmlns:a16="http://schemas.microsoft.com/office/drawing/2014/main" id="{3633B02F-4523-4971-9CC8-F84673D3C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762" y="3606517"/>
            <a:ext cx="2003176" cy="83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11" descr="HLU-logoN-title.png">
            <a:extLst>
              <a:ext uri="{FF2B5EF4-FFF2-40B4-BE49-F238E27FC236}">
                <a16:creationId xmlns:a16="http://schemas.microsoft.com/office/drawing/2014/main" id="{8D1DD756-E83B-42D6-B7A4-2E5ED09542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541" y="3411722"/>
            <a:ext cx="2321559" cy="100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5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EEB924-9317-49DB-ACDF-AC22BD96F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6" y="60313"/>
            <a:ext cx="8686800" cy="427877"/>
          </a:xfrm>
        </p:spPr>
        <p:txBody>
          <a:bodyPr/>
          <a:lstStyle/>
          <a:p>
            <a:r>
              <a:rPr lang="en-US" dirty="0"/>
              <a:t>APS-TD and U.S. HL-LHC AUP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19FFC-8DFB-43F9-AFA9-FF731BE05D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6468B-1A2C-4A9F-900F-B70BA0C55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B9602-BD63-457C-B090-565F1E31B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9" name="Picture 4" descr="http://vms.fnal.gov/stillphotos/2019/0000/19-0092-02.jpg">
            <a:extLst>
              <a:ext uri="{FF2B5EF4-FFF2-40B4-BE49-F238E27FC236}">
                <a16:creationId xmlns:a16="http://schemas.microsoft.com/office/drawing/2014/main" id="{5E8CCD93-23C1-45A1-AF09-FD3C4BCFB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6248" r="6614" b="17252"/>
          <a:stretch/>
        </p:blipFill>
        <p:spPr bwMode="auto">
          <a:xfrm>
            <a:off x="4965234" y="4126050"/>
            <a:ext cx="3678846" cy="217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news.fnal.gov/wp-content/uploads/2017/01/larp-magnet-hilumi-lhc-16-0110-05.hr_.jpg">
            <a:extLst>
              <a:ext uri="{FF2B5EF4-FFF2-40B4-BE49-F238E27FC236}">
                <a16:creationId xmlns:a16="http://schemas.microsoft.com/office/drawing/2014/main" id="{03359B2E-B7E7-447E-A034-6FA558EA8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 t="14857" r="5058" b="12857"/>
          <a:stretch/>
        </p:blipFill>
        <p:spPr bwMode="auto">
          <a:xfrm>
            <a:off x="499920" y="4132202"/>
            <a:ext cx="3753426" cy="213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7061B90-4826-4125-BA50-0F6DF6A34FBA}"/>
              </a:ext>
            </a:extLst>
          </p:cNvPr>
          <p:cNvSpPr/>
          <p:nvPr/>
        </p:nvSpPr>
        <p:spPr>
          <a:xfrm>
            <a:off x="421177" y="1440331"/>
            <a:ext cx="9054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APS-TD</a:t>
            </a:r>
            <a:r>
              <a:rPr lang="en-US" dirty="0"/>
              <a:t> plays 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role </a:t>
            </a:r>
            <a:r>
              <a:rPr lang="en-US" dirty="0"/>
              <a:t>in the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fabrication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</a:t>
            </a:r>
            <a:r>
              <a:rPr lang="en-US" dirty="0"/>
              <a:t> of:</a:t>
            </a:r>
          </a:p>
        </p:txBody>
      </p:sp>
      <p:pic>
        <p:nvPicPr>
          <p:cNvPr id="8200" name="Picture 8" descr="Fermilab is developing magnets such as this one, which is mounted on a test stand at Fermilab, for the High-Luminosity LHC. Photo: Reidar Hahn">
            <a:extLst>
              <a:ext uri="{FF2B5EF4-FFF2-40B4-BE49-F238E27FC236}">
                <a16:creationId xmlns:a16="http://schemas.microsoft.com/office/drawing/2014/main" id="{968F74FF-A6D8-4BC7-8BAA-B0BB73116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97" y="2644857"/>
            <a:ext cx="1683811" cy="134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Fermilab is developing and constructing cavities like this one for the future HL-LHC. The cavity proper is the structure situated between the four rods. Photo: Leonardo Ristori">
            <a:extLst>
              <a:ext uri="{FF2B5EF4-FFF2-40B4-BE49-F238E27FC236}">
                <a16:creationId xmlns:a16="http://schemas.microsoft.com/office/drawing/2014/main" id="{43970DD4-239D-488A-8ABF-440CB93FD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3" r="5400" b="28604"/>
          <a:stretch/>
        </p:blipFill>
        <p:spPr bwMode="auto">
          <a:xfrm>
            <a:off x="5437789" y="2731950"/>
            <a:ext cx="2667405" cy="122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06B3280-E064-4D78-B61A-CD34F02AEFF4}"/>
              </a:ext>
            </a:extLst>
          </p:cNvPr>
          <p:cNvSpPr/>
          <p:nvPr/>
        </p:nvSpPr>
        <p:spPr>
          <a:xfrm>
            <a:off x="242588" y="2069249"/>
            <a:ext cx="5975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MQXF </a:t>
            </a:r>
            <a:r>
              <a:rPr lang="it-IT" b="1" dirty="0"/>
              <a:t>Nb</a:t>
            </a:r>
            <a:r>
              <a:rPr lang="it-IT" b="1" baseline="-25000" dirty="0"/>
              <a:t>3</a:t>
            </a:r>
            <a:r>
              <a:rPr lang="it-IT" b="1" dirty="0"/>
              <a:t>Sn low </a:t>
            </a:r>
            <a:r>
              <a:rPr lang="el-GR" b="1" dirty="0"/>
              <a:t>β</a:t>
            </a:r>
            <a:r>
              <a:rPr lang="en-US" b="1" dirty="0"/>
              <a:t> quadrupoles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6EB293-9C01-49EB-9D01-704FFE0EE956}"/>
              </a:ext>
            </a:extLst>
          </p:cNvPr>
          <p:cNvSpPr/>
          <p:nvPr/>
        </p:nvSpPr>
        <p:spPr>
          <a:xfrm>
            <a:off x="5437789" y="20950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b="1" dirty="0"/>
              <a:t>RFD Crab Cavity</a:t>
            </a:r>
          </a:p>
        </p:txBody>
      </p:sp>
      <p:pic>
        <p:nvPicPr>
          <p:cNvPr id="43" name="Content Placeholder 6">
            <a:extLst>
              <a:ext uri="{FF2B5EF4-FFF2-40B4-BE49-F238E27FC236}">
                <a16:creationId xmlns:a16="http://schemas.microsoft.com/office/drawing/2014/main" id="{CC54A510-FDAF-4973-8E3D-30E1BE9A63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t="1553" r="13313" b="2168"/>
          <a:stretch>
            <a:fillRect/>
          </a:stretch>
        </p:blipFill>
        <p:spPr bwMode="auto">
          <a:xfrm>
            <a:off x="2737299" y="2681812"/>
            <a:ext cx="1342904" cy="134704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840E31C-09CA-46E1-AD97-FC7857A2D868}"/>
              </a:ext>
            </a:extLst>
          </p:cNvPr>
          <p:cNvSpPr/>
          <p:nvPr/>
        </p:nvSpPr>
        <p:spPr>
          <a:xfrm>
            <a:off x="1353131" y="598016"/>
            <a:ext cx="7885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U.S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HL-LHC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ccelerator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U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pgrade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roject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(AUP):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to increase the luminosity of a factor of 10.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H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igh-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uminosity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LHC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HL-LHC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) at CERN will produce five to seven times more proton-proton collisions than the currently operating LHC, powering new discoveries about our universe.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0E8450-B3AF-4497-9B2B-B7F1BD3F92C1}"/>
              </a:ext>
            </a:extLst>
          </p:cNvPr>
          <p:cNvSpPr txBox="1"/>
          <p:nvPr/>
        </p:nvSpPr>
        <p:spPr>
          <a:xfrm>
            <a:off x="-122732" y="664207"/>
            <a:ext cx="162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224741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3EFE257-8727-4602-95E3-E2432A74E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16" t="26537" r="37301" b="44410"/>
          <a:stretch/>
        </p:blipFill>
        <p:spPr>
          <a:xfrm>
            <a:off x="219540" y="961009"/>
            <a:ext cx="4756496" cy="23856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DA2E3A-B2F7-4903-BB46-3DF67B9CE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785"/>
            <a:ext cx="9617149" cy="427877"/>
          </a:xfrm>
        </p:spPr>
        <p:txBody>
          <a:bodyPr/>
          <a:lstStyle/>
          <a:p>
            <a:r>
              <a:rPr lang="en-US" sz="3200" dirty="0"/>
              <a:t>Nb</a:t>
            </a:r>
            <a:r>
              <a:rPr lang="en-US" sz="3200" baseline="-25000" dirty="0"/>
              <a:t>3</a:t>
            </a:r>
            <a:r>
              <a:rPr lang="en-US" sz="3200" dirty="0"/>
              <a:t>Sn low </a:t>
            </a:r>
            <a:r>
              <a:rPr lang="el-GR" sz="3200" dirty="0"/>
              <a:t>β</a:t>
            </a:r>
            <a:r>
              <a:rPr lang="en-US" sz="3200" dirty="0"/>
              <a:t> quadrupoles (MQXFA):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86C7F-86DD-4EE1-AA25-86384F0897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5F161-73FB-44DB-A845-842235DE2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06BE6-66B8-4D2B-8F4F-DE58161E5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5FCE71-6239-48EC-ABBA-19EE655BDD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65" t="39868" r="26805" b="15922"/>
          <a:stretch/>
        </p:blipFill>
        <p:spPr>
          <a:xfrm>
            <a:off x="4976036" y="966120"/>
            <a:ext cx="3430873" cy="2860276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ED4C75C-FC9D-4F11-8F58-41653D1CE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17461" r="18668" b="68755"/>
          <a:stretch>
            <a:fillRect/>
          </a:stretch>
        </p:blipFill>
        <p:spPr bwMode="auto">
          <a:xfrm>
            <a:off x="4806909" y="4032436"/>
            <a:ext cx="3600000" cy="3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95916-4492-4677-A958-7ADBAEB13962}"/>
              </a:ext>
            </a:extLst>
          </p:cNvPr>
          <p:cNvSpPr txBox="1"/>
          <p:nvPr/>
        </p:nvSpPr>
        <p:spPr>
          <a:xfrm>
            <a:off x="4806909" y="3738513"/>
            <a:ext cx="2842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63666A"/>
                </a:solidFill>
              </a:rPr>
              <a:t>Rutherford cable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00CEB-902B-40BE-A6D3-322C57322E62}"/>
              </a:ext>
            </a:extLst>
          </p:cNvPr>
          <p:cNvSpPr txBox="1"/>
          <p:nvPr/>
        </p:nvSpPr>
        <p:spPr>
          <a:xfrm>
            <a:off x="4661662" y="569155"/>
            <a:ext cx="4051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3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HL-LHC AUP Coil Fabrication at FNAL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6ED766-3C37-4694-94AC-0EC6917093BF}"/>
                  </a:ext>
                </a:extLst>
              </p:cNvPr>
              <p:cNvSpPr txBox="1"/>
              <p:nvPr/>
            </p:nvSpPr>
            <p:spPr>
              <a:xfrm>
                <a:off x="4581406" y="4546247"/>
                <a:ext cx="4051005" cy="1569660"/>
              </a:xfrm>
              <a:prstGeom prst="rect">
                <a:avLst/>
              </a:prstGeom>
              <a:solidFill>
                <a:srgbClr val="FFFF00"/>
              </a:solidFill>
              <a:ln w="762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Efficient coil production ramping up</a:t>
                </a:r>
              </a:p>
              <a:p>
                <a:pPr algn="ctr"/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anose="05000000000000000000" pitchFamily="2" charset="2"/>
                  </a:rPr>
                  <a:t></a:t>
                </a:r>
                <a14:m>
                  <m:oMath xmlns:m="http://schemas.openxmlformats.org/officeDocument/2006/math">
                    <m:r>
                      <a:rPr lang="en-US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~</m:t>
                    </m:r>
                  </m:oMath>
                </a14:m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anose="05000000000000000000" pitchFamily="2" charset="2"/>
                  </a:rPr>
                  <a:t>10 (out 49) Coils completed or in production</a:t>
                </a: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6ED766-3C37-4694-94AC-0EC691709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406" y="4546247"/>
                <a:ext cx="4051005" cy="1569660"/>
              </a:xfrm>
              <a:prstGeom prst="rect">
                <a:avLst/>
              </a:prstGeom>
              <a:blipFill>
                <a:blip r:embed="rId6"/>
                <a:stretch>
                  <a:fillRect t="-1111" b="-7037"/>
                </a:stretch>
              </a:blipFill>
              <a:ln w="762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7913B2C-DB3F-4790-BA8B-7E3DF1CA719F}"/>
              </a:ext>
            </a:extLst>
          </p:cNvPr>
          <p:cNvSpPr txBox="1"/>
          <p:nvPr/>
        </p:nvSpPr>
        <p:spPr>
          <a:xfrm>
            <a:off x="222250" y="3263555"/>
            <a:ext cx="3519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Target: </a:t>
            </a:r>
            <a:r>
              <a:rPr lang="en-US" sz="2000" b="1" dirty="0">
                <a:solidFill>
                  <a:srgbClr val="63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132.6 T/m</a:t>
            </a:r>
          </a:p>
          <a:p>
            <a:r>
              <a:rPr lang="en-US" sz="2000" dirty="0"/>
              <a:t>- 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150mm </a:t>
            </a:r>
            <a:r>
              <a:rPr lang="en-US" sz="2000" dirty="0"/>
              <a:t>aperture, 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11.4T</a:t>
            </a:r>
            <a:r>
              <a:rPr lang="en-US" sz="2000" dirty="0"/>
              <a:t> </a:t>
            </a:r>
            <a:r>
              <a:rPr lang="en-US" sz="2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000" b="1" baseline="-25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</a:t>
            </a:r>
            <a:endParaRPr lang="en-US" sz="2000" b="1" baseline="-25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6239DF-3A7E-4E9F-9F65-E38AA53B32FA}"/>
              </a:ext>
            </a:extLst>
          </p:cNvPr>
          <p:cNvSpPr txBox="1"/>
          <p:nvPr/>
        </p:nvSpPr>
        <p:spPr>
          <a:xfrm>
            <a:off x="222250" y="4080562"/>
            <a:ext cx="3878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Q1/Q3 </a:t>
            </a:r>
            <a:r>
              <a:rPr lang="en-US" sz="2000" dirty="0"/>
              <a:t>(by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AUP</a:t>
            </a:r>
            <a:r>
              <a:rPr lang="en-US" sz="20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2 magnets MQXFA with </a:t>
            </a:r>
            <a:r>
              <a:rPr lang="en-US" sz="2000" b="1" dirty="0">
                <a:solidFill>
                  <a:srgbClr val="63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4.2m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Series: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magnets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D2B54A-CEC6-47A2-AA07-E235F3E098B5}"/>
              </a:ext>
            </a:extLst>
          </p:cNvPr>
          <p:cNvSpPr txBox="1"/>
          <p:nvPr/>
        </p:nvSpPr>
        <p:spPr>
          <a:xfrm>
            <a:off x="222250" y="5159642"/>
            <a:ext cx="4107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Q2a/Q2b </a:t>
            </a:r>
            <a:r>
              <a:rPr lang="en-US" sz="2000" dirty="0"/>
              <a:t>(by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</a:t>
            </a:r>
            <a:r>
              <a:rPr lang="en-US" sz="20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1 magnet MQXFB with </a:t>
            </a:r>
            <a:r>
              <a:rPr lang="en-US" sz="2000" b="1" dirty="0">
                <a:solidFill>
                  <a:srgbClr val="63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7.15m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Series: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magnets</a:t>
            </a:r>
          </a:p>
        </p:txBody>
      </p:sp>
    </p:spTree>
    <p:extLst>
      <p:ext uri="{BB962C8B-B14F-4D97-AF65-F5344CB8AC3E}">
        <p14:creationId xmlns:p14="http://schemas.microsoft.com/office/powerpoint/2010/main" val="140105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29E9355-AA17-49C2-86BE-4356067AE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418" y="2206248"/>
            <a:ext cx="4195792" cy="31347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0EEB924-9317-49DB-ACDF-AC22BD96F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68" y="20272"/>
            <a:ext cx="8686800" cy="427877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RFD crab cavities: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19FFC-8DFB-43F9-AFA9-FF731BE05D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6468B-1A2C-4A9F-900F-B70BA0C55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B9602-BD63-457C-B090-565F1E31B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461D105-03F8-44B3-8954-E383A554E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1664" y="522844"/>
            <a:ext cx="2324704" cy="1526733"/>
          </a:xfr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4C97"/>
                </a:solidFill>
              </a:rPr>
              <a:t>RFD-LARP-001 has been successfully tested at FNAL, after undergoing full processing at APS-TD and ANL facilities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678FAB-768E-4A52-98DD-BAFB167A6727}"/>
              </a:ext>
            </a:extLst>
          </p:cNvPr>
          <p:cNvSpPr txBox="1"/>
          <p:nvPr/>
        </p:nvSpPr>
        <p:spPr>
          <a:xfrm>
            <a:off x="523091" y="5711512"/>
            <a:ext cx="3123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Rotational BCP tool for RFD cavity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547DB1-A59F-4907-88FB-F3320CC2F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16" y="4235483"/>
            <a:ext cx="2579943" cy="13681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F6A503-55CC-499E-ADD9-2FEDA3243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730" y="4225828"/>
            <a:ext cx="876001" cy="14335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265EEC-8108-4292-8AF1-3D4F526D7D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1617" y="533249"/>
            <a:ext cx="1145602" cy="11767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2A59E1-749B-4AE6-A61A-FEF59FF86B29}"/>
              </a:ext>
            </a:extLst>
          </p:cNvPr>
          <p:cNvSpPr txBox="1"/>
          <p:nvPr/>
        </p:nvSpPr>
        <p:spPr>
          <a:xfrm>
            <a:off x="3662624" y="1784684"/>
            <a:ext cx="3450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RFD HPR and Cleanroom Assembly</a:t>
            </a:r>
          </a:p>
        </p:txBody>
      </p:sp>
      <p:pic>
        <p:nvPicPr>
          <p:cNvPr id="24" name="Picture 23" descr="A picture containing wall, indoor, bathroom, toilet&#10;&#10;Description automatically generated">
            <a:extLst>
              <a:ext uri="{FF2B5EF4-FFF2-40B4-BE49-F238E27FC236}">
                <a16:creationId xmlns:a16="http://schemas.microsoft.com/office/drawing/2014/main" id="{27E000ED-4649-4D54-A537-063CF6DD41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693" y="2497344"/>
            <a:ext cx="986612" cy="13154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5" name="Picture 24" descr="A picture containing indoor, mirror&#10;&#10;Description automatically generated">
            <a:extLst>
              <a:ext uri="{FF2B5EF4-FFF2-40B4-BE49-F238E27FC236}">
                <a16:creationId xmlns:a16="http://schemas.microsoft.com/office/drawing/2014/main" id="{E0A29975-ABA8-4E5B-B1D7-B0581FCBAB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592" y="2476090"/>
            <a:ext cx="1813199" cy="13121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961409E-3208-433D-A834-A2BA1DB87E9D}"/>
              </a:ext>
            </a:extLst>
          </p:cNvPr>
          <p:cNvSpPr txBox="1"/>
          <p:nvPr/>
        </p:nvSpPr>
        <p:spPr>
          <a:xfrm>
            <a:off x="371412" y="3797567"/>
            <a:ext cx="4029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RFD cavity 600 C and 120 C heat treatments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66D1DF-20A5-421D-9BE0-E96FCA7B3A1C}"/>
              </a:ext>
            </a:extLst>
          </p:cNvPr>
          <p:cNvSpPr txBox="1"/>
          <p:nvPr/>
        </p:nvSpPr>
        <p:spPr>
          <a:xfrm>
            <a:off x="3886620" y="5450033"/>
            <a:ext cx="525738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5"/>
                </a:solidFill>
              </a:rPr>
              <a:t>RFD-LARP-001 Q vs V</a:t>
            </a:r>
            <a:r>
              <a:rPr lang="en-US" sz="1600" b="1" baseline="-25000" dirty="0">
                <a:solidFill>
                  <a:schemeClr val="accent5"/>
                </a:solidFill>
              </a:rPr>
              <a:t>t</a:t>
            </a:r>
            <a:r>
              <a:rPr lang="en-US" sz="1600" b="1" dirty="0">
                <a:solidFill>
                  <a:schemeClr val="accent5"/>
                </a:solidFill>
              </a:rPr>
              <a:t>, </a:t>
            </a:r>
            <a:r>
              <a:rPr lang="en-US" sz="1600" b="1" dirty="0">
                <a:solidFill>
                  <a:srgbClr val="FF0000"/>
                </a:solidFill>
              </a:rPr>
              <a:t>exceeding requirement </a:t>
            </a:r>
            <a:r>
              <a:rPr lang="en-US" sz="1600" b="1" dirty="0">
                <a:solidFill>
                  <a:schemeClr val="accent5"/>
                </a:solidFill>
              </a:rPr>
              <a:t>for HL-LHC</a:t>
            </a:r>
          </a:p>
          <a:p>
            <a:pPr algn="ctr"/>
            <a:r>
              <a:rPr lang="en-US" sz="1600" b="1" i="1" dirty="0">
                <a:solidFill>
                  <a:schemeClr val="accent5"/>
                </a:solidFill>
              </a:rPr>
              <a:t>(Nominal: </a:t>
            </a:r>
            <a:r>
              <a:rPr lang="en-US" sz="1600" b="1" i="1" dirty="0">
                <a:solidFill>
                  <a:srgbClr val="FF0000"/>
                </a:solidFill>
              </a:rPr>
              <a:t>3.4 MV</a:t>
            </a:r>
            <a:r>
              <a:rPr lang="en-US" sz="1600" b="1" i="1" dirty="0">
                <a:solidFill>
                  <a:schemeClr val="accent5"/>
                </a:solidFill>
              </a:rPr>
              <a:t>, Acceptance: </a:t>
            </a:r>
            <a:r>
              <a:rPr lang="en-US" sz="1600" b="1" i="1" dirty="0">
                <a:solidFill>
                  <a:srgbClr val="FF0000"/>
                </a:solidFill>
              </a:rPr>
              <a:t>4.1 MV</a:t>
            </a:r>
            <a:r>
              <a:rPr lang="en-US" sz="1600" b="1" i="1" dirty="0">
                <a:solidFill>
                  <a:schemeClr val="accent5"/>
                </a:solidFill>
              </a:rPr>
              <a:t>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337641D-141F-4933-941A-E7E4EA6CCC9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766" y="548784"/>
            <a:ext cx="1357203" cy="117856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8E0EB3-F49A-4AF4-A617-5D72117819B5}"/>
              </a:ext>
            </a:extLst>
          </p:cNvPr>
          <p:cNvSpPr/>
          <p:nvPr/>
        </p:nvSpPr>
        <p:spPr>
          <a:xfrm>
            <a:off x="328615" y="377445"/>
            <a:ext cx="286944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i="1" dirty="0">
                <a:solidFill>
                  <a:srgbClr val="FF0000"/>
                </a:solidFill>
              </a:rPr>
              <a:t>Processing and Facilities validation is complete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srgbClr val="63666A"/>
                </a:solidFill>
              </a:rPr>
              <a:t>New rotational Bulk &amp; Light BCP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srgbClr val="63666A"/>
                </a:solidFill>
              </a:rPr>
              <a:t>600 C degassing and 120 C bake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srgbClr val="63666A"/>
                </a:solidFill>
              </a:rPr>
              <a:t>HPR and clean assembly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srgbClr val="63666A"/>
                </a:solidFill>
              </a:rPr>
              <a:t>VTS test</a:t>
            </a:r>
            <a:endParaRPr lang="en-US" sz="1050" i="1" dirty="0">
              <a:solidFill>
                <a:srgbClr val="6366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54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  <p:bldP spid="13" grpId="0"/>
      <p:bldP spid="20" grpId="0"/>
      <p:bldP spid="26" grpId="0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DAA98-990E-4F80-8A9B-23B77DABB5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C47A0-7B9A-425C-961B-2EE1EFDE3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8BD7B-C1E5-4DDE-B1F2-8F3C6E9C8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B7E172-288D-461D-8C4D-A62E3B7D0E46}"/>
              </a:ext>
            </a:extLst>
          </p:cNvPr>
          <p:cNvSpPr/>
          <p:nvPr/>
        </p:nvSpPr>
        <p:spPr>
          <a:xfrm>
            <a:off x="228297" y="5157870"/>
            <a:ext cx="5019169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Educate</a:t>
            </a:r>
            <a:r>
              <a:rPr lang="en-US" sz="1800" dirty="0">
                <a:solidFill>
                  <a:srgbClr val="444444"/>
                </a:solidFill>
                <a:latin typeface="Helvetica Neue"/>
              </a:rPr>
              <a:t> and train the next generation of physicists and engineers</a:t>
            </a:r>
            <a:endParaRPr lang="en-US" sz="1800" dirty="0">
              <a:solidFill>
                <a:srgbClr val="444444"/>
              </a:solidFill>
              <a:effectLst/>
              <a:latin typeface="Helvetica Neue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02B957-8E1B-4AAE-B480-E430C15E71C3}"/>
              </a:ext>
            </a:extLst>
          </p:cNvPr>
          <p:cNvSpPr/>
          <p:nvPr/>
        </p:nvSpPr>
        <p:spPr>
          <a:xfrm>
            <a:off x="6155652" y="80557"/>
            <a:ext cx="2591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https://td.fnal.gov/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F86B42-6F84-412E-AFC4-A3B9419D9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92" y="289003"/>
            <a:ext cx="8686800" cy="427877"/>
          </a:xfrm>
        </p:spPr>
        <p:txBody>
          <a:bodyPr/>
          <a:lstStyle/>
          <a:p>
            <a:r>
              <a:rPr lang="en-US" dirty="0"/>
              <a:t>APS-TD MISSION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EBDFE1-ED46-40B0-98B4-4FDB927C4488}"/>
              </a:ext>
            </a:extLst>
          </p:cNvPr>
          <p:cNvSpPr/>
          <p:nvPr/>
        </p:nvSpPr>
        <p:spPr>
          <a:xfrm>
            <a:off x="116357" y="945155"/>
            <a:ext cx="5019169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444444"/>
                </a:solidFill>
                <a:latin typeface="Helvetica Neue"/>
              </a:rPr>
              <a:t>Pursue highly innovative </a:t>
            </a:r>
            <a:r>
              <a:rPr lang="en-US" sz="1800" b="1" dirty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R&amp;D program </a:t>
            </a:r>
            <a:r>
              <a:rPr lang="en-US" sz="1800" dirty="0">
                <a:solidFill>
                  <a:srgbClr val="444444"/>
                </a:solidFill>
                <a:latin typeface="Helvetica Neue"/>
              </a:rPr>
              <a:t>in </a:t>
            </a:r>
            <a:r>
              <a:rPr lang="en-US" sz="1800" dirty="0" err="1">
                <a:solidFill>
                  <a:srgbClr val="444444"/>
                </a:solidFill>
                <a:latin typeface="Helvetica Neue"/>
              </a:rPr>
              <a:t>s.c.</a:t>
            </a:r>
            <a:r>
              <a:rPr lang="en-US" sz="1800" dirty="0">
                <a:solidFill>
                  <a:srgbClr val="444444"/>
                </a:solidFill>
                <a:latin typeface="Helvetica Neue"/>
              </a:rPr>
              <a:t> MAGNETS and SRF for accelerators to advance the lab’s scientific mission and to help in defining the lab’s future direction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E307D0-DD2A-4082-AF31-B8D4F6C00DD6}"/>
              </a:ext>
            </a:extLst>
          </p:cNvPr>
          <p:cNvSpPr/>
          <p:nvPr/>
        </p:nvSpPr>
        <p:spPr>
          <a:xfrm>
            <a:off x="116358" y="2666260"/>
            <a:ext cx="5019169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444444"/>
                </a:solidFill>
                <a:latin typeface="Helvetica Neue"/>
              </a:rPr>
              <a:t>Operate accelerator </a:t>
            </a:r>
            <a:r>
              <a:rPr lang="en-US" sz="1800" b="1" dirty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test facilities </a:t>
            </a:r>
            <a:r>
              <a:rPr lang="en-US" sz="1800" dirty="0">
                <a:solidFill>
                  <a:srgbClr val="444444"/>
                </a:solidFill>
                <a:latin typeface="Helvetica Neue"/>
              </a:rPr>
              <a:t>to maximize the lab’s scientific productivity and impact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457D30-5E4E-4D94-81CC-BBE825C4C8E3}"/>
              </a:ext>
            </a:extLst>
          </p:cNvPr>
          <p:cNvSpPr/>
          <p:nvPr/>
        </p:nvSpPr>
        <p:spPr>
          <a:xfrm>
            <a:off x="228297" y="3908710"/>
            <a:ext cx="5019169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444444"/>
                </a:solidFill>
                <a:latin typeface="Helvetica Neue"/>
              </a:rPr>
              <a:t>Develop and build next generation accelerators and detectors using </a:t>
            </a:r>
            <a:r>
              <a:rPr lang="en-US" sz="1800" b="1" dirty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cutting-edge technologies</a:t>
            </a:r>
          </a:p>
        </p:txBody>
      </p:sp>
      <p:pic>
        <p:nvPicPr>
          <p:cNvPr id="11" name="Picture 6" descr="http://news.fnal.gov/wp-content/uploads/2018/10/quantum-1024x421.jpg">
            <a:extLst>
              <a:ext uri="{FF2B5EF4-FFF2-40B4-BE49-F238E27FC236}">
                <a16:creationId xmlns:a16="http://schemas.microsoft.com/office/drawing/2014/main" id="{FC05895C-2F77-4D4F-B15A-256F7CF6E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315" y="3764027"/>
            <a:ext cx="3268797" cy="134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F9F606-7A96-418D-8393-5A10A2E756AE}"/>
              </a:ext>
            </a:extLst>
          </p:cNvPr>
          <p:cNvSpPr/>
          <p:nvPr/>
        </p:nvSpPr>
        <p:spPr>
          <a:xfrm>
            <a:off x="5267406" y="5282819"/>
            <a:ext cx="370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77777"/>
                </a:solidFill>
                <a:latin typeface="Helvetica Neue"/>
              </a:rPr>
              <a:t>The Quantum Computing Lab and Materials Science Lab are part of the new TD. </a:t>
            </a:r>
          </a:p>
          <a:p>
            <a:r>
              <a:rPr lang="en-US" sz="1200" i="1" dirty="0">
                <a:solidFill>
                  <a:srgbClr val="777777"/>
                </a:solidFill>
                <a:latin typeface="Helvetica Neue"/>
              </a:rPr>
              <a:t>Ph.: A. Grassellino</a:t>
            </a:r>
            <a:endParaRPr lang="en-US" sz="1200" i="1" dirty="0"/>
          </a:p>
        </p:txBody>
      </p:sp>
      <p:pic>
        <p:nvPicPr>
          <p:cNvPr id="13" name="Picture 8" descr="The division has its 2018 picnic. Photo: Tom Nicol">
            <a:extLst>
              <a:ext uri="{FF2B5EF4-FFF2-40B4-BE49-F238E27FC236}">
                <a16:creationId xmlns:a16="http://schemas.microsoft.com/office/drawing/2014/main" id="{84328C8C-C7AB-429E-9E7E-AA1F16750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315" y="1006226"/>
            <a:ext cx="3327991" cy="221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2E2F7D1-CE5B-4097-8E0C-671B5BB2C71C}"/>
              </a:ext>
            </a:extLst>
          </p:cNvPr>
          <p:cNvSpPr/>
          <p:nvPr/>
        </p:nvSpPr>
        <p:spPr>
          <a:xfrm>
            <a:off x="5660848" y="3200859"/>
            <a:ext cx="27857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77777"/>
                </a:solidFill>
                <a:latin typeface="Helvetica Neue"/>
              </a:rPr>
              <a:t>The division has its 2018 picnic. </a:t>
            </a:r>
            <a:r>
              <a:rPr lang="en-US" sz="1200" i="1" dirty="0">
                <a:solidFill>
                  <a:srgbClr val="777777"/>
                </a:solidFill>
                <a:latin typeface="Helvetica Neue"/>
              </a:rPr>
              <a:t>Ph.: T. Nicol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99184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0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AE7474-A839-4EC4-9A22-79E81E826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Basic R&amp;D: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For SRF cavity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For Superconductive magnets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For Cryogenics</a:t>
            </a:r>
          </a:p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Projects: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LCLS-II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PIPII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AUP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/>
              <a:t>Mu2e</a:t>
            </a:r>
          </a:p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181BBE-0F2B-4FF4-A815-3F696CEB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0936C-EC7B-432D-BE3D-E6D4E98CC2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76AB2-F7FD-4560-9DDB-724936DC5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04B71-5A02-4D43-89B5-05F2C0C5D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9671CC-F22D-4EF0-80CE-F87BCC8E2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229" y="3658340"/>
            <a:ext cx="2359498" cy="135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5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74DD19-730F-424C-AA9B-49647E7F2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914"/>
            <a:ext cx="8686800" cy="427877"/>
          </a:xfrm>
        </p:spPr>
        <p:txBody>
          <a:bodyPr/>
          <a:lstStyle/>
          <a:p>
            <a:r>
              <a:rPr lang="en-US" sz="3200" dirty="0"/>
              <a:t>APS-TD and Mu2e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A4567-A8FB-49FF-AB27-76BB05C67A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D1054-41CC-4DBE-A850-D256505A2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7B4BF-3DF2-473C-BB10-FF80A040E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67D67A-9DEB-487F-A710-C04D0F665B77}"/>
              </a:ext>
            </a:extLst>
          </p:cNvPr>
          <p:cNvSpPr/>
          <p:nvPr/>
        </p:nvSpPr>
        <p:spPr>
          <a:xfrm>
            <a:off x="1626929" y="594302"/>
            <a:ext cx="7337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3666A"/>
                </a:solidFill>
              </a:rPr>
              <a:t>The Mu2e Experiment at Fermilab is designed </a:t>
            </a:r>
            <a:r>
              <a:rPr lang="en-US" sz="1600" b="1" dirty="0">
                <a:solidFill>
                  <a:srgbClr val="63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detect CLFV </a:t>
            </a:r>
            <a:r>
              <a:rPr lang="en-US" sz="1600" dirty="0">
                <a:solidFill>
                  <a:srgbClr val="63666A"/>
                </a:solidFill>
              </a:rPr>
              <a:t>in the specific mode of a conversion of a muon to an electron. If detected, it would be the </a:t>
            </a:r>
            <a:r>
              <a:rPr lang="en-US" sz="1600" u="sng" dirty="0">
                <a:solidFill>
                  <a:srgbClr val="63666A"/>
                </a:solidFill>
              </a:rPr>
              <a:t>first clear evidence for Physics Beyond the Standard Model</a:t>
            </a:r>
            <a:r>
              <a:rPr lang="en-US" sz="1600" dirty="0">
                <a:solidFill>
                  <a:srgbClr val="63666A"/>
                </a:solidFill>
              </a:rPr>
              <a:t>.</a:t>
            </a:r>
            <a:r>
              <a:rPr lang="en-US" sz="1100" dirty="0">
                <a:solidFill>
                  <a:srgbClr val="63666A"/>
                </a:solidFill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B99D28-466F-4BA7-9F69-7E4D35002803}"/>
              </a:ext>
            </a:extLst>
          </p:cNvPr>
          <p:cNvSpPr txBox="1"/>
          <p:nvPr/>
        </p:nvSpPr>
        <p:spPr>
          <a:xfrm>
            <a:off x="179234" y="686897"/>
            <a:ext cx="162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What is it?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18BDA6-B728-4BF9-A26E-D3B80A3020D1}"/>
              </a:ext>
            </a:extLst>
          </p:cNvPr>
          <p:cNvSpPr/>
          <p:nvPr/>
        </p:nvSpPr>
        <p:spPr>
          <a:xfrm>
            <a:off x="5299443" y="1732827"/>
            <a:ext cx="320004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APS-TD</a:t>
            </a:r>
            <a:r>
              <a:rPr lang="en-US" b="1" dirty="0"/>
              <a:t> plays 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role </a:t>
            </a:r>
            <a:r>
              <a:rPr lang="en-US" b="1" dirty="0"/>
              <a:t>in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</a:t>
            </a:r>
            <a:r>
              <a:rPr lang="en-US" b="1" dirty="0"/>
              <a:t> and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procuring</a:t>
            </a:r>
            <a:r>
              <a:rPr lang="en-US" b="1" dirty="0"/>
              <a:t>: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b="1" dirty="0"/>
              <a:t>Superconducting Solenoid Magnets (PS/DS/TS)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b="1" dirty="0"/>
              <a:t>Feedboxes, HTS Current Leads, Cryogenics</a:t>
            </a:r>
          </a:p>
        </p:txBody>
      </p:sp>
      <p:pic>
        <p:nvPicPr>
          <p:cNvPr id="15364" name="Picture 4" descr="https://td.fnal.gov/wp-content/uploads/2016/03/mu2e1-600x400.png">
            <a:extLst>
              <a:ext uri="{FF2B5EF4-FFF2-40B4-BE49-F238E27FC236}">
                <a16:creationId xmlns:a16="http://schemas.microsoft.com/office/drawing/2014/main" id="{2F4F41E2-E329-462D-9F08-A65A9AA80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1" b="24332"/>
          <a:stretch/>
        </p:blipFill>
        <p:spPr bwMode="auto">
          <a:xfrm>
            <a:off x="290421" y="1732827"/>
            <a:ext cx="4663632" cy="163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CAE5234-4249-4F20-BAE9-7ADA2AE8741C}"/>
              </a:ext>
            </a:extLst>
          </p:cNvPr>
          <p:cNvSpPr/>
          <p:nvPr/>
        </p:nvSpPr>
        <p:spPr>
          <a:xfrm>
            <a:off x="290421" y="331065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63666A"/>
                </a:solidFill>
                <a:latin typeface="Helvetica Neue"/>
              </a:rPr>
              <a:t>The three solenoid magnets of the Mu2e Experiment.</a:t>
            </a:r>
            <a:endParaRPr lang="en-US" sz="1400" dirty="0">
              <a:solidFill>
                <a:srgbClr val="63666A"/>
              </a:solidFill>
            </a:endParaRPr>
          </a:p>
        </p:txBody>
      </p:sp>
      <p:pic>
        <p:nvPicPr>
          <p:cNvPr id="13" name="Picture 2" descr="https://td.fnal.gov/wp-content/uploads/2016/03/mu2e3-2-600x400.jpg">
            <a:extLst>
              <a:ext uri="{FF2B5EF4-FFF2-40B4-BE49-F238E27FC236}">
                <a16:creationId xmlns:a16="http://schemas.microsoft.com/office/drawing/2014/main" id="{AE61B525-EF7B-4BED-AE71-8A729B06E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10" y="3816146"/>
            <a:ext cx="3698890" cy="246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0ABEC5F-630A-4E1F-A2F7-14463D1E226E}"/>
              </a:ext>
            </a:extLst>
          </p:cNvPr>
          <p:cNvSpPr/>
          <p:nvPr/>
        </p:nvSpPr>
        <p:spPr>
          <a:xfrm>
            <a:off x="4343400" y="5782826"/>
            <a:ext cx="388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63666A"/>
                </a:solidFill>
                <a:latin typeface="Helvetica Neue"/>
              </a:rPr>
              <a:t>Four members of APS-TD standing beside the prototype Transport Solenoid (TS) module</a:t>
            </a:r>
            <a:endParaRPr lang="en-US" sz="1200" dirty="0">
              <a:solidFill>
                <a:srgbClr val="6366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22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9650CB-5952-4A65-8132-FBA5ADFB18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23" t="26538" r="36279" b="27522"/>
          <a:stretch/>
        </p:blipFill>
        <p:spPr>
          <a:xfrm>
            <a:off x="117199" y="3392693"/>
            <a:ext cx="3955142" cy="28631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E2E07E-B24F-4FDB-AF4B-3C7313567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7813"/>
            <a:ext cx="8686800" cy="427877"/>
          </a:xfrm>
        </p:spPr>
        <p:txBody>
          <a:bodyPr/>
          <a:lstStyle/>
          <a:p>
            <a:r>
              <a:rPr lang="en-US" dirty="0"/>
              <a:t>TS/DS/PS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06D50-EC5B-4891-9339-56442F5E5D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EEA11-F429-4EA9-B281-32FE4CEF5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DCBA4-D52C-499D-ADC8-E47C60C2E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B19336-5EDE-4CBD-8B5A-8C4E7432AC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65" t="33794" r="35000" b="34451"/>
          <a:stretch/>
        </p:blipFill>
        <p:spPr>
          <a:xfrm>
            <a:off x="1530603" y="534401"/>
            <a:ext cx="5689286" cy="2570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4EF21-78F1-45A2-A3FC-A6830D1C49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54" t="25089" r="34421" b="41326"/>
          <a:stretch/>
        </p:blipFill>
        <p:spPr>
          <a:xfrm>
            <a:off x="3733690" y="3283090"/>
            <a:ext cx="5275041" cy="23940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829E14-1B7F-4C7F-BCA6-CAC558C184EE}"/>
              </a:ext>
            </a:extLst>
          </p:cNvPr>
          <p:cNvSpPr/>
          <p:nvPr/>
        </p:nvSpPr>
        <p:spPr>
          <a:xfrm>
            <a:off x="4262911" y="5668787"/>
            <a:ext cx="3955143" cy="584775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3666A"/>
                </a:solidFill>
              </a:rPr>
              <a:t>Vendor has given permission to start winding production coils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C0E99C-DA67-478B-BF76-6F74F65AF27C}"/>
              </a:ext>
            </a:extLst>
          </p:cNvPr>
          <p:cNvSpPr/>
          <p:nvPr/>
        </p:nvSpPr>
        <p:spPr>
          <a:xfrm>
            <a:off x="5481519" y="644003"/>
            <a:ext cx="1297651" cy="461665"/>
          </a:xfrm>
          <a:prstGeom prst="rect">
            <a:avLst/>
          </a:prstGeom>
          <a:noFill/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9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AE7474-A839-4EC4-9A22-79E81E826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Basic R&amp;D: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For SRF cavity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For Superconductive magnets</a:t>
            </a:r>
          </a:p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Projects: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LCLS-II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PIPII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AUP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Mu2e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181BBE-0F2B-4FF4-A815-3F696CEB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0936C-EC7B-432D-BE3D-E6D4E98CC2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76AB2-F7FD-4560-9DDB-724936DC5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04B71-5A02-4D43-89B5-05F2C0C5D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80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5918" y="596528"/>
            <a:ext cx="8672513" cy="50593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APS-TD</a:t>
            </a:r>
            <a:r>
              <a:rPr lang="en-US" dirty="0"/>
              <a:t>: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The new name </a:t>
            </a:r>
            <a:r>
              <a:rPr lang="en-US" dirty="0"/>
              <a:t>to reflect the division’s work which has substantially evolved from the days since the division was created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R&amp;D for SRF and Magnets</a:t>
            </a:r>
            <a:r>
              <a:rPr lang="en-US" dirty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Improvement of the cavity performance: </a:t>
            </a:r>
            <a:r>
              <a:rPr lang="en-US" b="1" dirty="0"/>
              <a:t>record</a:t>
            </a:r>
            <a:r>
              <a:rPr lang="en-US" dirty="0"/>
              <a:t> on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Q</a:t>
            </a:r>
            <a:r>
              <a:rPr lang="en-US" baseline="-25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0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and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E</a:t>
            </a:r>
            <a:r>
              <a:rPr lang="en-US" baseline="-25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acc</a:t>
            </a:r>
            <a:endParaRPr lang="en-US" baseline="-250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Good </a:t>
            </a:r>
            <a:r>
              <a:rPr lang="en-US" b="1" dirty="0"/>
              <a:t>understanding</a:t>
            </a:r>
            <a:r>
              <a:rPr lang="en-US" dirty="0"/>
              <a:t> of how to prevent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flux expulsion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Hydrides</a:t>
            </a:r>
            <a:r>
              <a:rPr lang="en-US" dirty="0"/>
              <a:t> study and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Plasma</a:t>
            </a:r>
            <a:r>
              <a:rPr lang="en-US" dirty="0"/>
              <a:t> processing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Quantum</a:t>
            </a:r>
            <a:r>
              <a:rPr lang="en-US" dirty="0"/>
              <a:t> technology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Record</a:t>
            </a:r>
            <a:r>
              <a:rPr lang="en-US" dirty="0"/>
              <a:t> in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J</a:t>
            </a:r>
            <a:r>
              <a:rPr lang="en-US" baseline="-25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</a:t>
            </a:r>
            <a:r>
              <a:rPr lang="en-US" dirty="0"/>
              <a:t> values of Nb</a:t>
            </a:r>
            <a:r>
              <a:rPr lang="en-US" baseline="-25000" dirty="0"/>
              <a:t>3</a:t>
            </a:r>
            <a:r>
              <a:rPr lang="en-US" dirty="0"/>
              <a:t>Sn wires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Record</a:t>
            </a:r>
            <a:r>
              <a:rPr lang="en-US" dirty="0"/>
              <a:t> in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max</a:t>
            </a:r>
            <a:r>
              <a:rPr lang="en-US" baseline="-25000" dirty="0"/>
              <a:t> </a:t>
            </a:r>
            <a:r>
              <a:rPr lang="en-US" dirty="0"/>
              <a:t>for 15T Nb</a:t>
            </a:r>
            <a:r>
              <a:rPr lang="en-US" baseline="-25000" dirty="0"/>
              <a:t>3</a:t>
            </a:r>
            <a:r>
              <a:rPr lang="en-US" dirty="0"/>
              <a:t>Sn dipole</a:t>
            </a:r>
          </a:p>
          <a:p>
            <a:pPr marL="400050">
              <a:buFont typeface="Wingdings" panose="05000000000000000000" pitchFamily="2" charset="2"/>
              <a:buChar char="ü"/>
            </a:pPr>
            <a:r>
              <a:rPr lang="en-US" dirty="0"/>
              <a:t>Design, installation and operation of </a:t>
            </a:r>
            <a:r>
              <a:rPr lang="en-US" b="1" dirty="0"/>
              <a:t>cryogenic refrigeration </a:t>
            </a:r>
            <a:r>
              <a:rPr lang="en-US" dirty="0"/>
              <a:t>for every project at FNAL</a:t>
            </a:r>
          </a:p>
          <a:p>
            <a:pPr marL="400050">
              <a:buFont typeface="Wingdings" panose="05000000000000000000" pitchFamily="2" charset="2"/>
              <a:buChar char="ü"/>
            </a:pPr>
            <a:r>
              <a:rPr lang="en-US" dirty="0"/>
              <a:t>Involvement of APS-TD in many </a:t>
            </a:r>
            <a:r>
              <a:rPr lang="en-US" b="1" dirty="0"/>
              <a:t>projects</a:t>
            </a:r>
            <a:r>
              <a:rPr lang="en-US" dirty="0"/>
              <a:t> as: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LCLS-II</a:t>
            </a:r>
            <a:r>
              <a:rPr lang="en-US" dirty="0"/>
              <a:t>;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PIP-II</a:t>
            </a:r>
            <a:r>
              <a:rPr lang="en-US" dirty="0"/>
              <a:t>;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HL-LHC AUP</a:t>
            </a:r>
            <a:r>
              <a:rPr lang="en-US" dirty="0">
                <a:solidFill>
                  <a:srgbClr val="404040"/>
                </a:solidFill>
              </a:rPr>
              <a:t>;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Mu2e</a:t>
            </a:r>
            <a:r>
              <a:rPr lang="en-US" dirty="0">
                <a:solidFill>
                  <a:srgbClr val="404040"/>
                </a:solidFill>
              </a:rPr>
              <a:t>.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4007" y="0"/>
            <a:ext cx="8686800" cy="427877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6/12/2019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Tiziana Spina | 52nd Users Annual Meeting | APS-TD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23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A832B2-4AD6-4D00-A4C3-B521E1B29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Tiziana Spina | 52nd Users Annual Meeting | APS-TD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3B5295-C775-43C7-9F7B-3B5C1446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CB64E7-071F-4A8D-B3DA-A7AC5BC634D1}"/>
              </a:ext>
            </a:extLst>
          </p:cNvPr>
          <p:cNvSpPr txBox="1"/>
          <p:nvPr/>
        </p:nvSpPr>
        <p:spPr>
          <a:xfrm>
            <a:off x="2269346" y="95938"/>
            <a:ext cx="48150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Thank you for your attention!</a:t>
            </a:r>
          </a:p>
        </p:txBody>
      </p:sp>
      <p:pic>
        <p:nvPicPr>
          <p:cNvPr id="5" name="Picture Placeholder 30" descr="CERNlogoOutline_K.eps">
            <a:extLst>
              <a:ext uri="{FF2B5EF4-FFF2-40B4-BE49-F238E27FC236}">
                <a16:creationId xmlns:a16="http://schemas.microsoft.com/office/drawing/2014/main" id="{B00FCAA4-9E73-42A5-9A6B-FDA8A6E70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5" b="-1075"/>
          <a:stretch>
            <a:fillRect/>
          </a:stretch>
        </p:blipFill>
        <p:spPr>
          <a:xfrm>
            <a:off x="7677561" y="5110143"/>
            <a:ext cx="872045" cy="872045"/>
          </a:xfrm>
          <a:prstGeom prst="rect">
            <a:avLst/>
          </a:prstGeom>
        </p:spPr>
      </p:pic>
      <p:pic>
        <p:nvPicPr>
          <p:cNvPr id="6" name="Picture Placeholder 31" descr="Color-Seal_Green-Mark_SC_Horizontal.png">
            <a:extLst>
              <a:ext uri="{FF2B5EF4-FFF2-40B4-BE49-F238E27FC236}">
                <a16:creationId xmlns:a16="http://schemas.microsoft.com/office/drawing/2014/main" id="{80ED143F-1C5A-47F5-8CEE-1F1124FB4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170" b="-249170"/>
          <a:stretch>
            <a:fillRect/>
          </a:stretch>
        </p:blipFill>
        <p:spPr>
          <a:xfrm>
            <a:off x="4629867" y="3598603"/>
            <a:ext cx="2202934" cy="2202934"/>
          </a:xfrm>
          <a:prstGeom prst="rect">
            <a:avLst/>
          </a:prstGeom>
        </p:spPr>
      </p:pic>
      <p:pic>
        <p:nvPicPr>
          <p:cNvPr id="7" name="Picture 2" descr="Image result for HL-LHC AUP logo">
            <a:extLst>
              <a:ext uri="{FF2B5EF4-FFF2-40B4-BE49-F238E27FC236}">
                <a16:creationId xmlns:a16="http://schemas.microsoft.com/office/drawing/2014/main" id="{49D9BF4E-C94B-4D4E-A11C-DEBD4C470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36" y="5090056"/>
            <a:ext cx="2003176" cy="83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11" descr="HLU-logoN-title.png">
            <a:extLst>
              <a:ext uri="{FF2B5EF4-FFF2-40B4-BE49-F238E27FC236}">
                <a16:creationId xmlns:a16="http://schemas.microsoft.com/office/drawing/2014/main" id="{895FE010-1014-4057-B5B1-D33D9F9B6D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679" y="5130352"/>
            <a:ext cx="1630215" cy="706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4B7B1E-5A00-4FE3-9CE6-2B7262788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826" y="4568553"/>
            <a:ext cx="2359498" cy="1356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705B93-3753-444E-BAA0-E00A0B3A0F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444" t="19322" r="66174" b="67600"/>
          <a:stretch/>
        </p:blipFill>
        <p:spPr>
          <a:xfrm>
            <a:off x="545909" y="3569721"/>
            <a:ext cx="3446875" cy="766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A97446-E55B-496B-B6E4-8AB7CDB2FA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930" t="57132" r="16279" b="26427"/>
          <a:stretch/>
        </p:blipFill>
        <p:spPr>
          <a:xfrm>
            <a:off x="4190494" y="3248010"/>
            <a:ext cx="2920197" cy="971799"/>
          </a:xfrm>
          <a:prstGeom prst="rect">
            <a:avLst/>
          </a:prstGeom>
        </p:spPr>
      </p:pic>
      <p:pic>
        <p:nvPicPr>
          <p:cNvPr id="20482" name="Picture 2" descr="Image result for PIP II fnal logo">
            <a:extLst>
              <a:ext uri="{FF2B5EF4-FFF2-40B4-BE49-F238E27FC236}">
                <a16:creationId xmlns:a16="http://schemas.microsoft.com/office/drawing/2014/main" id="{98B2052C-F5CC-4C2D-A986-7761D747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249" y="3366251"/>
            <a:ext cx="1508667" cy="101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958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45FCDA-1EC9-42D6-B0E7-99412F47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07" y="37813"/>
            <a:ext cx="8686800" cy="427877"/>
          </a:xfrm>
        </p:spPr>
        <p:txBody>
          <a:bodyPr/>
          <a:lstStyle/>
          <a:p>
            <a:r>
              <a:rPr lang="en-US" dirty="0"/>
              <a:t>Feedboxes, HTS Current Leads and Cryogenics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C09EC-4443-4052-BECC-9DB0F078BC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2D5C9-4B3C-4CA1-9C48-D6D76C7F64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FE1B5-CEB6-4CE5-8FFE-11A454730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113A5E-47EF-4CFE-BEF4-7D46109B8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04" t="24883" r="33489" b="24471"/>
          <a:stretch/>
        </p:blipFill>
        <p:spPr>
          <a:xfrm>
            <a:off x="305334" y="781669"/>
            <a:ext cx="4266666" cy="2832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B6F147-F566-42F2-8B79-3E5CA9892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21" t="24471" r="32351" b="60802"/>
          <a:stretch/>
        </p:blipFill>
        <p:spPr>
          <a:xfrm>
            <a:off x="4821864" y="2976588"/>
            <a:ext cx="4016801" cy="757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3D2D58-03C6-4B19-8240-8B4DCF5C1A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21" t="39223" r="45950" b="23250"/>
          <a:stretch/>
        </p:blipFill>
        <p:spPr>
          <a:xfrm>
            <a:off x="4997300" y="642231"/>
            <a:ext cx="3254597" cy="2265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5EC39C-A9CD-4D6E-A96E-701A929B95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16" t="27106" r="40698" b="26399"/>
          <a:stretch/>
        </p:blipFill>
        <p:spPr>
          <a:xfrm>
            <a:off x="736827" y="3614550"/>
            <a:ext cx="2893991" cy="2593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E0A461-40EF-4054-A073-0303172152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16" t="30251" r="40635" b="39912"/>
          <a:stretch/>
        </p:blipFill>
        <p:spPr>
          <a:xfrm>
            <a:off x="4062311" y="3957282"/>
            <a:ext cx="4433103" cy="235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FC8C93-1229-4349-A1AD-7AA4A8AB53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500" y="585818"/>
            <a:ext cx="4199499" cy="2754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03D9FE-514D-4E40-838D-517B4DEF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84" y="49924"/>
            <a:ext cx="9144000" cy="510777"/>
          </a:xfrm>
        </p:spPr>
        <p:txBody>
          <a:bodyPr>
            <a:normAutofit/>
          </a:bodyPr>
          <a:lstStyle/>
          <a:p>
            <a:r>
              <a:rPr lang="en-US" sz="2700" dirty="0"/>
              <a:t>PIP-II Cryogenic Distribution System (CDS)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D1E87-FE4B-6241-AB31-84BB91591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6" y="971635"/>
            <a:ext cx="5061030" cy="233882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u="sng" dirty="0"/>
              <a:t>Scope</a:t>
            </a:r>
            <a:r>
              <a:rPr lang="en-US" sz="1800" dirty="0"/>
              <a:t>: Distribute 2 kW of 2 K refrigeration between Cryogenic Plant (CP) and Cryomodule (CM) Linac</a:t>
            </a:r>
            <a:endParaRPr lang="en-US" sz="1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Distribution Valve Box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&gt; 200 m of Multi-circuit Transfer-Line between DVB and Linac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Bayonets + U-tubes at each CM interface</a:t>
            </a:r>
          </a:p>
        </p:txBody>
      </p:sp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A8F69A67-457F-1C49-9CDE-A1D986F3D4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4151" y="3429000"/>
            <a:ext cx="5710534" cy="2812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833505-A38A-A546-8FA1-67BD69AB1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305" y="3073017"/>
            <a:ext cx="2362964" cy="3134567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916849-D6CE-E546-8113-54CC1180232C}"/>
              </a:ext>
            </a:extLst>
          </p:cNvPr>
          <p:cNvSpPr txBox="1"/>
          <p:nvPr/>
        </p:nvSpPr>
        <p:spPr>
          <a:xfrm>
            <a:off x="2532928" y="5530747"/>
            <a:ext cx="15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CM interface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40AA69-5BB1-6C4B-B92D-FBDAA7253BA4}"/>
              </a:ext>
            </a:extLst>
          </p:cNvPr>
          <p:cNvSpPr txBox="1"/>
          <p:nvPr/>
        </p:nvSpPr>
        <p:spPr>
          <a:xfrm>
            <a:off x="5236761" y="3520992"/>
            <a:ext cx="1856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Distribution Box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B041EF9-85A4-43D1-9BF4-AA084E838F23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5285833" cy="242873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600" dirty="0"/>
              <a:t>Cryogenic Sector</a:t>
            </a:r>
            <a:endParaRPr lang="en-US" sz="16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9C45C-8AFE-40E6-ABD8-39C845975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6/12/2019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30E86-2DB6-4F80-AB06-A244A87F7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66032-7935-4F77-9013-02EF78DE6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22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82F04-2D5E-4336-B7BA-3887AE08B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D1D13B-BB4A-4E25-A33E-4F6081FBD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5D557-E7A6-4C12-9B0E-9B9338368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B4368BF-CF1E-49DC-B352-4F45D02D57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8984274"/>
              </p:ext>
            </p:extLst>
          </p:nvPr>
        </p:nvGraphicFramePr>
        <p:xfrm>
          <a:off x="636588" y="492513"/>
          <a:ext cx="7964820" cy="4351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14" descr="Image result for srf cavity">
            <a:extLst>
              <a:ext uri="{FF2B5EF4-FFF2-40B4-BE49-F238E27FC236}">
                <a16:creationId xmlns:a16="http://schemas.microsoft.com/office/drawing/2014/main" id="{782FC509-3661-4E32-BC3D-2AA726AF4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27" y="4799230"/>
            <a:ext cx="2250922" cy="76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Image result for superconducting magnets fnal 15T">
            <a:extLst>
              <a:ext uri="{FF2B5EF4-FFF2-40B4-BE49-F238E27FC236}">
                <a16:creationId xmlns:a16="http://schemas.microsoft.com/office/drawing/2014/main" id="{5CAE4602-45F5-4066-A812-B8431EB2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537" y="4799230"/>
            <a:ext cx="2250922" cy="150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E521524-1CED-4E5D-9BF6-9C52E4BDB858}"/>
              </a:ext>
            </a:extLst>
          </p:cNvPr>
          <p:cNvSpPr txBox="1">
            <a:spLocks/>
          </p:cNvSpPr>
          <p:nvPr/>
        </p:nvSpPr>
        <p:spPr>
          <a:xfrm>
            <a:off x="-85392" y="-103025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/>
              <a:t>APS-TD Leadership</a:t>
            </a:r>
          </a:p>
        </p:txBody>
      </p:sp>
      <p:pic>
        <p:nvPicPr>
          <p:cNvPr id="13" name="Picture 20" descr="Image result for cryogenics fermilab">
            <a:extLst>
              <a:ext uri="{FF2B5EF4-FFF2-40B4-BE49-F238E27FC236}">
                <a16:creationId xmlns:a16="http://schemas.microsoft.com/office/drawing/2014/main" id="{6A8E3E28-D3B3-439C-9D55-D9B1F7060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250" y="4822649"/>
            <a:ext cx="2313428" cy="98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6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AE7474-A839-4EC4-9A22-79E81E826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R&amp;D: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For SRF cavity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For Superconductive magnets</a:t>
            </a:r>
          </a:p>
          <a:p>
            <a:r>
              <a:rPr lang="en-US" dirty="0"/>
              <a:t>Projects: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/>
              <a:t>LCLS-II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/>
              <a:t>PIPII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/>
              <a:t>HL-LHC AUP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/>
              <a:t>Mu2e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181BBE-0F2B-4FF4-A815-3F696CEB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0936C-EC7B-432D-BE3D-E6D4E98CC2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76AB2-F7FD-4560-9DDB-724936DC5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04B71-5A02-4D43-89B5-05F2C0C5D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40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AE7474-A839-4EC4-9A22-79E81E826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R&amp;D: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For SRF cavity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For Superconductive magnets</a:t>
            </a:r>
          </a:p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Projects: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LCLS-II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PIPII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HL-LHC AUP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Mu2e</a:t>
            </a:r>
          </a:p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181BBE-0F2B-4FF4-A815-3F696CEB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0936C-EC7B-432D-BE3D-E6D4E98CC2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76AB2-F7FD-4560-9DDB-724936DC5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04B71-5A02-4D43-89B5-05F2C0C5D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6F6CC8-77D2-40EE-9CC0-9AA6F70FC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729" y="1556049"/>
            <a:ext cx="2788177" cy="36082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C6111B-75EF-4082-AEA4-E49A223EDAB0}"/>
              </a:ext>
            </a:extLst>
          </p:cNvPr>
          <p:cNvSpPr/>
          <p:nvPr/>
        </p:nvSpPr>
        <p:spPr>
          <a:xfrm>
            <a:off x="4805918" y="488402"/>
            <a:ext cx="37107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 HEP GARD (General Accelerator R&amp;D) program</a:t>
            </a:r>
          </a:p>
        </p:txBody>
      </p:sp>
    </p:spTree>
    <p:extLst>
      <p:ext uri="{BB962C8B-B14F-4D97-AF65-F5344CB8AC3E}">
        <p14:creationId xmlns:p14="http://schemas.microsoft.com/office/powerpoint/2010/main" val="11176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E23B4-ED6B-40C8-B31F-10FA7CFC81A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FB3E8-D7E4-473F-828F-D40CB744E2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4B34D-AFC3-4F7D-A4F3-830409CBF70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E3B8FD6-2080-4884-B5DB-5BFBC9799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12" y="70615"/>
            <a:ext cx="8686800" cy="427877"/>
          </a:xfrm>
        </p:spPr>
        <p:txBody>
          <a:bodyPr/>
          <a:lstStyle/>
          <a:p>
            <a:r>
              <a:rPr lang="en-US" dirty="0"/>
              <a:t>R&amp;D: SRF sector</a:t>
            </a:r>
          </a:p>
        </p:txBody>
      </p:sp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9D097AF3-B6B4-4155-A36F-A57CC210C8EC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736827" y="548179"/>
            <a:ext cx="2512347" cy="15954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2CA1C2-B271-483A-95F6-B257D1F1BCCD}"/>
                  </a:ext>
                </a:extLst>
              </p:cNvPr>
              <p:cNvSpPr txBox="1"/>
              <p:nvPr/>
            </p:nvSpPr>
            <p:spPr>
              <a:xfrm>
                <a:off x="3329929" y="768208"/>
                <a:ext cx="545843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Nb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 (</a:t>
                </a:r>
                <a:r>
                  <a:rPr lang="en-US" sz="1600" b="1" dirty="0">
                    <a:solidFill>
                      <a:schemeClr val="accent6">
                        <a:lumMod val="50000"/>
                      </a:schemeClr>
                    </a:solidFill>
                  </a:rPr>
                  <a:t>T</a:t>
                </a:r>
                <a:r>
                  <a:rPr lang="en-US" sz="1600" b="1" baseline="-25000" dirty="0">
                    <a:solidFill>
                      <a:schemeClr val="accent6">
                        <a:lumMod val="50000"/>
                      </a:schemeClr>
                    </a:solidFill>
                  </a:rPr>
                  <a:t>c</a:t>
                </a:r>
                <a:r>
                  <a:rPr lang="en-US" sz="1600" b="1" dirty="0">
                    <a:solidFill>
                      <a:schemeClr val="accent6">
                        <a:lumMod val="50000"/>
                      </a:schemeClr>
                    </a:solidFill>
                  </a:rPr>
                  <a:t>=9.2K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) bulk or thin film;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Nb</a:t>
                </a:r>
                <a:r>
                  <a:rPr lang="en-US" sz="1600" baseline="-25000" dirty="0">
                    <a:solidFill>
                      <a:schemeClr val="accent6">
                        <a:lumMod val="50000"/>
                      </a:schemeClr>
                    </a:solidFill>
                  </a:rPr>
                  <a:t>3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Sn (</a:t>
                </a:r>
                <a:r>
                  <a:rPr lang="en-US" sz="1600" b="1" dirty="0">
                    <a:solidFill>
                      <a:schemeClr val="accent6">
                        <a:lumMod val="50000"/>
                      </a:schemeClr>
                    </a:solidFill>
                  </a:rPr>
                  <a:t>T</a:t>
                </a:r>
                <a:r>
                  <a:rPr lang="en-US" sz="1600" b="1" baseline="-25000" dirty="0">
                    <a:solidFill>
                      <a:schemeClr val="accent6">
                        <a:lumMod val="50000"/>
                      </a:schemeClr>
                    </a:solidFill>
                  </a:rPr>
                  <a:t>c</a:t>
                </a:r>
                <a:r>
                  <a:rPr lang="en-US" sz="1600" b="1" dirty="0">
                    <a:solidFill>
                      <a:schemeClr val="accent6">
                        <a:lumMod val="50000"/>
                      </a:schemeClr>
                    </a:solidFill>
                  </a:rPr>
                  <a:t>=18K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) thin film;</a:t>
                </a:r>
                <a:endParaRPr lang="en-US" sz="11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LHe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 T of operation: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600" b="1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</m:t>
                    </m:r>
                    <m:r>
                      <a:rPr lang="en-US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𝑲</m:t>
                    </m:r>
                    <m:r>
                      <a:rPr lang="en-US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𝐊</m:t>
                    </m:r>
                  </m:oMath>
                </a14:m>
                <a:endParaRPr lang="en-US" sz="16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Different shapes and frequencies depending on application: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  <m:r>
                          <a:rPr lang="en-US" sz="1600" b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𝐌𝐇𝐳</m:t>
                        </m:r>
                        <m:r>
                          <a:rPr lang="en-US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en-US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  <m:r>
                      <a:rPr lang="en-US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𝐆𝐇𝐳</m:t>
                    </m:r>
                  </m:oMath>
                </a14:m>
                <a:endParaRPr lang="en-US" sz="11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2CA1C2-B271-483A-95F6-B257D1F1B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929" y="768208"/>
                <a:ext cx="5458435" cy="1569660"/>
              </a:xfrm>
              <a:prstGeom prst="rect">
                <a:avLst/>
              </a:prstGeom>
              <a:blipFill>
                <a:blip r:embed="rId4"/>
                <a:stretch>
                  <a:fillRect l="-446" t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A6A4B541-DA0F-4941-AC23-58F69D875A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225147"/>
              </p:ext>
            </p:extLst>
          </p:nvPr>
        </p:nvGraphicFramePr>
        <p:xfrm>
          <a:off x="2799179" y="2976345"/>
          <a:ext cx="3259968" cy="2496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" name="Graph" r:id="rId5" imgW="3906000" imgH="2990520" progId="Origin50.Graph">
                  <p:embed/>
                </p:oleObj>
              </mc:Choice>
              <mc:Fallback>
                <p:oleObj name="Graph" r:id="rId5" imgW="3906000" imgH="2990520" progId="Origin50.Graph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A6A4B541-DA0F-4941-AC23-58F69D875A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99179" y="2976345"/>
                        <a:ext cx="3259968" cy="2496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2DBD110-BB0E-41D4-947C-DFD12000132F}"/>
              </a:ext>
            </a:extLst>
          </p:cNvPr>
          <p:cNvSpPr txBox="1"/>
          <p:nvPr/>
        </p:nvSpPr>
        <p:spPr>
          <a:xfrm>
            <a:off x="3330689" y="2928828"/>
            <a:ext cx="2196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Standard ILC cavity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CD6BC33-9225-41C8-B1A4-5981F2A15A78}"/>
                  </a:ext>
                </a:extLst>
              </p:cNvPr>
              <p:cNvSpPr txBox="1"/>
              <p:nvPr/>
            </p:nvSpPr>
            <p:spPr>
              <a:xfrm>
                <a:off x="5764386" y="2638436"/>
                <a:ext cx="3318932" cy="336797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Q-factor</a:t>
                </a:r>
                <a:r>
                  <a: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):</a:t>
                </a:r>
              </a:p>
              <a:p>
                <a:pPr algn="just"/>
                <a:endParaRPr lang="en-US" sz="1600" dirty="0">
                  <a:solidFill>
                    <a:schemeClr val="tx2"/>
                  </a:solidFill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tx2"/>
                  </a:solidFill>
                </a:endParaRPr>
              </a:p>
              <a:p>
                <a:pPr algn="just"/>
                <a:endParaRPr lang="en-US" sz="1600" dirty="0">
                  <a:solidFill>
                    <a:schemeClr val="tx2"/>
                  </a:solidFill>
                </a:endParaRPr>
              </a:p>
              <a:p>
                <a:pPr algn="just"/>
                <a:r>
                  <a:rPr lang="en-US" sz="1600" b="1" u="sng" dirty="0">
                    <a:solidFill>
                      <a:schemeClr val="tx2"/>
                    </a:solidFill>
                  </a:rPr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u="sng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u="sng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1600" b="1" i="1" u="sng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600" b="1" u="sng" dirty="0">
                    <a:solidFill>
                      <a:schemeClr val="tx2"/>
                    </a:solidFill>
                  </a:rPr>
                  <a:t> </a:t>
                </a:r>
                <a:r>
                  <a:rPr lang="en-US" sz="1600" dirty="0">
                    <a:solidFill>
                      <a:schemeClr val="tx2"/>
                    </a:solidFill>
                  </a:rPr>
                  <a:t>→ lower power consumption</a:t>
                </a:r>
              </a:p>
              <a:p>
                <a:pPr algn="just"/>
                <a:endParaRPr lang="en-US" sz="1600" dirty="0">
                  <a:solidFill>
                    <a:schemeClr val="tx2"/>
                  </a:solidFill>
                </a:endParaRPr>
              </a:p>
              <a:p>
                <a:r>
                  <a:rPr lang="en-US" sz="20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Accelerating field</a:t>
                </a:r>
                <a:r>
                  <a: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𝒂𝒄𝒄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):</a:t>
                </a:r>
              </a:p>
              <a:p>
                <a:endParaRPr lang="en-US" sz="800" dirty="0">
                  <a:solidFill>
                    <a:schemeClr val="tx2"/>
                  </a:solidFill>
                </a:endParaRPr>
              </a:p>
              <a:p>
                <a:pPr algn="just"/>
                <a:r>
                  <a:rPr lang="en-US" sz="1600" dirty="0">
                    <a:solidFill>
                      <a:schemeClr val="tx2"/>
                    </a:solidFill>
                  </a:rPr>
                  <a:t>Determine the energy transferred to charged particles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tx2"/>
                  </a:solidFill>
                </a:endParaRPr>
              </a:p>
              <a:p>
                <a:pPr algn="just"/>
                <a:r>
                  <a:rPr lang="en-US" sz="1600" b="1" u="sng" dirty="0">
                    <a:solidFill>
                      <a:schemeClr val="tx2"/>
                    </a:solidFill>
                  </a:rPr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u="sng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u="sng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1600" b="1" i="1" u="sng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𝒂𝒄𝒄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2"/>
                    </a:solidFill>
                  </a:rPr>
                  <a:t> → lower accelerator length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CD6BC33-9225-41C8-B1A4-5981F2A15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386" y="2638436"/>
                <a:ext cx="3318932" cy="3367973"/>
              </a:xfrm>
              <a:prstGeom prst="rect">
                <a:avLst/>
              </a:prstGeom>
              <a:blipFill>
                <a:blip r:embed="rId7"/>
                <a:stretch>
                  <a:fillRect l="-1825" t="-719" r="-547" b="-1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5F8369C-9508-4F4C-9872-36603DF9B96A}"/>
              </a:ext>
            </a:extLst>
          </p:cNvPr>
          <p:cNvSpPr txBox="1"/>
          <p:nvPr/>
        </p:nvSpPr>
        <p:spPr>
          <a:xfrm>
            <a:off x="636588" y="5499310"/>
            <a:ext cx="491035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High Q at large gradient may reduce both capital and operational costs of accelerators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7F7DCA-2912-4CD7-B667-AADAECB06711}"/>
              </a:ext>
            </a:extLst>
          </p:cNvPr>
          <p:cNvSpPr txBox="1"/>
          <p:nvPr/>
        </p:nvSpPr>
        <p:spPr>
          <a:xfrm>
            <a:off x="5710453" y="2211485"/>
            <a:ext cx="2330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Figures of Merit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073270-5B75-438F-9EA9-5D91678F248F}"/>
              </a:ext>
            </a:extLst>
          </p:cNvPr>
          <p:cNvSpPr txBox="1"/>
          <p:nvPr/>
        </p:nvSpPr>
        <p:spPr>
          <a:xfrm>
            <a:off x="3517227" y="439838"/>
            <a:ext cx="3358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SRF Cavities: main features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8A6F3B30-2DC0-4D57-B062-D2B75ED7EB73}"/>
              </a:ext>
            </a:extLst>
          </p:cNvPr>
          <p:cNvSpPr txBox="1">
            <a:spLocks/>
          </p:cNvSpPr>
          <p:nvPr/>
        </p:nvSpPr>
        <p:spPr>
          <a:xfrm>
            <a:off x="306518" y="3112774"/>
            <a:ext cx="3018971" cy="84603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</a:t>
            </a:r>
            <a:r>
              <a:rPr lang="en-US" b="0" dirty="0"/>
              <a:t> of the cavity performance (Q</a:t>
            </a:r>
            <a:r>
              <a:rPr lang="en-US" b="0" baseline="-25000" dirty="0"/>
              <a:t>0</a:t>
            </a:r>
            <a:r>
              <a:rPr lang="en-US" b="0" dirty="0"/>
              <a:t> and achievable </a:t>
            </a:r>
            <a:r>
              <a:rPr lang="en-US" b="0" dirty="0" err="1"/>
              <a:t>E</a:t>
            </a:r>
            <a:r>
              <a:rPr lang="en-US" b="0" baseline="-25000" dirty="0" err="1"/>
              <a:t>acc</a:t>
            </a:r>
            <a:r>
              <a:rPr lang="en-US" b="0" dirty="0"/>
              <a:t>);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E3F960DA-7C92-4056-A57E-FFB9624DA53F}"/>
              </a:ext>
            </a:extLst>
          </p:cNvPr>
          <p:cNvSpPr txBox="1">
            <a:spLocks/>
          </p:cNvSpPr>
          <p:nvPr/>
        </p:nvSpPr>
        <p:spPr>
          <a:xfrm>
            <a:off x="280367" y="4085687"/>
            <a:ext cx="2811399" cy="105697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full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</a:t>
            </a:r>
            <a:r>
              <a:rPr lang="en-US" b="0" dirty="0"/>
              <a:t> of the underlying physics and materials science (</a:t>
            </a: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doping/infusion</a:t>
            </a:r>
            <a:r>
              <a:rPr lang="en-US" b="0" dirty="0"/>
              <a:t>; </a:t>
            </a: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hydrides</a:t>
            </a:r>
            <a:r>
              <a:rPr lang="en-US" b="0" dirty="0"/>
              <a:t> formation; </a:t>
            </a: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 trapping</a:t>
            </a:r>
            <a:r>
              <a:rPr lang="en-US" b="0" dirty="0"/>
              <a:t>); 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8D576A9C-1E20-4B7F-83F0-BEE916630738}"/>
              </a:ext>
            </a:extLst>
          </p:cNvPr>
          <p:cNvSpPr txBox="1">
            <a:spLocks/>
          </p:cNvSpPr>
          <p:nvPr/>
        </p:nvSpPr>
        <p:spPr>
          <a:xfrm>
            <a:off x="403010" y="2538958"/>
            <a:ext cx="3754327" cy="37534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Keys focus of the research: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0609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/>
      <p:bldP spid="15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C3623F-460E-2C45-B24A-792699F09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4" y="1242823"/>
            <a:ext cx="4684746" cy="33681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369D3-2ECF-C141-B1D6-FB3F70EC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09229"/>
            <a:ext cx="8768255" cy="641739"/>
          </a:xfrm>
        </p:spPr>
        <p:txBody>
          <a:bodyPr/>
          <a:lstStyle/>
          <a:p>
            <a:r>
              <a:rPr lang="en-US" dirty="0"/>
              <a:t>Pushing the state of the art in High Q and high G driven by Fermilab SRF R&amp;D program</a:t>
            </a:r>
            <a:r>
              <a:rPr lang="en-US" sz="3200" b="0" dirty="0"/>
              <a:t> –</a:t>
            </a:r>
            <a:r>
              <a:rPr lang="en-US" sz="3200" dirty="0"/>
              <a:t> </a:t>
            </a:r>
            <a:r>
              <a:rPr lang="en-US" b="0" i="1" dirty="0"/>
              <a:t>A. Grassellino et al.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1DED4-59A9-E84A-A4B3-5F706EDDA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88" y="4993753"/>
            <a:ext cx="4630212" cy="76231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Q&gt;3e10 at 35 MV/m with N doping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 &gt;1e10 at 50 MV/m with 75/120C bake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6C5B9-F9B1-7949-9AED-84A490671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z="1200"/>
              <a:t>6/12/2019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283AD-A2CE-3344-8F77-36F095C2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/>
              <a:t>Tiziana Spina | 52nd Users Annual Meeting | APS-TD</a:t>
            </a:r>
            <a:endParaRPr lang="en-US" sz="1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1F11D6-6E4A-BC46-B888-3DA2817CD1CC}"/>
              </a:ext>
            </a:extLst>
          </p:cNvPr>
          <p:cNvSpPr txBox="1"/>
          <p:nvPr/>
        </p:nvSpPr>
        <p:spPr>
          <a:xfrm>
            <a:off x="2875792" y="3472409"/>
            <a:ext cx="3463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EP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F43D30-6148-C040-9121-5150764307A3}"/>
              </a:ext>
            </a:extLst>
          </p:cNvPr>
          <p:cNvSpPr txBox="1"/>
          <p:nvPr/>
        </p:nvSpPr>
        <p:spPr>
          <a:xfrm>
            <a:off x="3142888" y="3016969"/>
            <a:ext cx="9881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120C bake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617FEE-4F66-F84F-AD3D-9C027B49666E}"/>
              </a:ext>
            </a:extLst>
          </p:cNvPr>
          <p:cNvSpPr txBox="1"/>
          <p:nvPr/>
        </p:nvSpPr>
        <p:spPr>
          <a:xfrm>
            <a:off x="3428716" y="2443664"/>
            <a:ext cx="75853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75/120C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918222-5408-084C-AD78-4F7BAF73F345}"/>
              </a:ext>
            </a:extLst>
          </p:cNvPr>
          <p:cNvSpPr txBox="1"/>
          <p:nvPr/>
        </p:nvSpPr>
        <p:spPr>
          <a:xfrm>
            <a:off x="1693190" y="1773236"/>
            <a:ext cx="9721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N infusion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19D43A-ACFE-FC48-9BCE-F89128354875}"/>
              </a:ext>
            </a:extLst>
          </p:cNvPr>
          <p:cNvSpPr txBox="1"/>
          <p:nvPr/>
        </p:nvSpPr>
        <p:spPr>
          <a:xfrm>
            <a:off x="2875792" y="1385362"/>
            <a:ext cx="8805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N doping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3CD9A-BDCE-A542-8FB9-B47ED834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z="1200" smtClean="0"/>
              <a:pPr>
                <a:defRPr/>
              </a:pPr>
              <a:t>8</a:t>
            </a:fld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737356-8376-4B19-B166-362A35780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101" y="1364961"/>
            <a:ext cx="4177899" cy="3120368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5A2231C-B36C-49EE-B70D-9C4BB8C74245}"/>
              </a:ext>
            </a:extLst>
          </p:cNvPr>
          <p:cNvSpPr txBox="1">
            <a:spLocks/>
          </p:cNvSpPr>
          <p:nvPr/>
        </p:nvSpPr>
        <p:spPr>
          <a:xfrm>
            <a:off x="5171419" y="4778177"/>
            <a:ext cx="3908323" cy="51960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optimized doping recipe is also capable of yielding record breaking Q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66709C96-CD33-4794-893C-E0DCAF2F878E}"/>
              </a:ext>
            </a:extLst>
          </p:cNvPr>
          <p:cNvSpPr txBox="1">
            <a:spLocks/>
          </p:cNvSpPr>
          <p:nvPr/>
        </p:nvSpPr>
        <p:spPr>
          <a:xfrm>
            <a:off x="5569728" y="1096744"/>
            <a:ext cx="3191500" cy="25890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New World Record in Q</a:t>
            </a:r>
            <a:r>
              <a:rPr lang="en-US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0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!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06B30C-A1D9-474D-ABCC-4E8B8742676A}"/>
              </a:ext>
            </a:extLst>
          </p:cNvPr>
          <p:cNvSpPr txBox="1"/>
          <p:nvPr/>
        </p:nvSpPr>
        <p:spPr>
          <a:xfrm>
            <a:off x="7063148" y="2669277"/>
            <a:ext cx="116057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Geneva" charset="0"/>
              </a:rPr>
              <a:t>9x10</a:t>
            </a:r>
            <a:r>
              <a:rPr kumimoji="0" lang="en-US" sz="24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Geneva" charset="0"/>
              </a:rPr>
              <a:t>10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Geneva" charset="0"/>
              </a:rPr>
              <a:t>!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91F96B-F846-4323-80AB-C9F307AD4BF6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7643437" y="2023305"/>
            <a:ext cx="455725" cy="6459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596B70D-8F3A-46D3-9F91-2ADD862C9194}"/>
              </a:ext>
            </a:extLst>
          </p:cNvPr>
          <p:cNvSpPr txBox="1"/>
          <p:nvPr/>
        </p:nvSpPr>
        <p:spPr>
          <a:xfrm>
            <a:off x="4966101" y="4467308"/>
            <a:ext cx="267733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i="1" dirty="0"/>
              <a:t>Grassellino and Bafia, to be published 2019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224ED4-5B5A-40FF-AFA6-5958D7A7CD66}"/>
              </a:ext>
            </a:extLst>
          </p:cNvPr>
          <p:cNvSpPr txBox="1"/>
          <p:nvPr/>
        </p:nvSpPr>
        <p:spPr>
          <a:xfrm>
            <a:off x="97854" y="4594638"/>
            <a:ext cx="221246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i="1" dirty="0"/>
              <a:t>Grassellino et al., to be published 2019 </a:t>
            </a: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C81B3EC0-72A5-47A6-903F-0631E473E8E5}"/>
              </a:ext>
            </a:extLst>
          </p:cNvPr>
          <p:cNvSpPr txBox="1">
            <a:spLocks/>
          </p:cNvSpPr>
          <p:nvPr/>
        </p:nvSpPr>
        <p:spPr>
          <a:xfrm>
            <a:off x="1193976" y="985408"/>
            <a:ext cx="3191500" cy="25890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World Record in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</a:t>
            </a:r>
            <a:r>
              <a:rPr lang="en-US" sz="20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acc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23144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6CF30-5B86-485D-B4A5-2408321053A8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Surface features on cavity cut-out samples: </a:t>
            </a:r>
            <a:r>
              <a:rPr lang="en-US" dirty="0" err="1"/>
              <a:t>nanohydrides</a:t>
            </a:r>
            <a:r>
              <a:rPr lang="en-US" dirty="0"/>
              <a:t> studies </a:t>
            </a:r>
            <a:r>
              <a:rPr lang="en-US" b="0" dirty="0"/>
              <a:t>–</a:t>
            </a:r>
            <a:r>
              <a:rPr lang="en-US" dirty="0"/>
              <a:t> </a:t>
            </a:r>
            <a:r>
              <a:rPr lang="en-US" b="0" i="1" dirty="0"/>
              <a:t>A. Romanenko and Z. Sung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210FA0-7078-4834-8749-1D7654827DA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9 MeV RT Electron Irradiation up to fluence of 10</a:t>
            </a:r>
            <a:r>
              <a:rPr lang="en-US" baseline="30000" dirty="0"/>
              <a:t>22</a:t>
            </a:r>
            <a:r>
              <a:rPr lang="en-US" dirty="0"/>
              <a:t>e/m</a:t>
            </a:r>
            <a:r>
              <a:rPr lang="en-US" baseline="30000" dirty="0"/>
              <a:t>2</a:t>
            </a:r>
            <a:br>
              <a:rPr lang="en-US" dirty="0"/>
            </a:br>
            <a:r>
              <a:rPr lang="en-US" b="0" i="1" dirty="0"/>
              <a:t>T. Spina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5ABBF8E-AC0F-4EAA-A307-2BBE5C5656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268A156-7B0C-4FE6-A09B-EE3E7DC0D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Tiziana Spina | 52nd Users Annual Meeting | APS-TD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F4FA1A6-EBC6-402E-AE65-FBA7A2449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B7AC29B-EB84-4B06-8902-2891A8E76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Hydrides R&amp;D studies: </a:t>
            </a: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40F42316-E0AA-484B-A646-5E49602161D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101004" y="1395352"/>
            <a:ext cx="4206875" cy="2786183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EFE1C56-E692-4BA9-A88F-F5497747A436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3"/>
          <a:srcRect l="37907" t="31085" r="20465" b="23023"/>
          <a:stretch/>
        </p:blipFill>
        <p:spPr>
          <a:xfrm>
            <a:off x="4352410" y="1317266"/>
            <a:ext cx="4744834" cy="29423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DC7A8A-00E1-48A9-89E7-B3CF58B2D0A4}"/>
              </a:ext>
            </a:extLst>
          </p:cNvPr>
          <p:cNvSpPr txBox="1"/>
          <p:nvPr/>
        </p:nvSpPr>
        <p:spPr>
          <a:xfrm>
            <a:off x="80765" y="746252"/>
            <a:ext cx="4227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0504E"/>
                </a:solidFill>
              </a:rPr>
              <a:t>AFM measurements at Materials Science Lab in ICB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1A010-7CED-4ECF-874C-9461D252E18C}"/>
              </a:ext>
            </a:extLst>
          </p:cNvPr>
          <p:cNvSpPr txBox="1"/>
          <p:nvPr/>
        </p:nvSpPr>
        <p:spPr>
          <a:xfrm>
            <a:off x="4273869" y="863085"/>
            <a:ext cx="4964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0504E"/>
                </a:solidFill>
              </a:rPr>
              <a:t>Irradiation experiment and microscopy</a:t>
            </a:r>
          </a:p>
        </p:txBody>
      </p:sp>
    </p:spTree>
    <p:extLst>
      <p:ext uri="{BB962C8B-B14F-4D97-AF65-F5344CB8AC3E}">
        <p14:creationId xmlns:p14="http://schemas.microsoft.com/office/powerpoint/2010/main" val="191154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12" grpId="0"/>
      <p:bldP spid="13" grpId="0"/>
    </p:bld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Spina_18012019</Template>
  <TotalTime>7962</TotalTime>
  <Words>2657</Words>
  <Application>Microsoft Office PowerPoint</Application>
  <PresentationFormat>On-screen Show (4:3)</PresentationFormat>
  <Paragraphs>475</Paragraphs>
  <Slides>37</Slides>
  <Notes>19</Notes>
  <HiddenSlides>2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ＭＳ Ｐゴシック</vt:lpstr>
      <vt:lpstr>Arial</vt:lpstr>
      <vt:lpstr>Calibri</vt:lpstr>
      <vt:lpstr>Cambria Math</vt:lpstr>
      <vt:lpstr>Courier New</vt:lpstr>
      <vt:lpstr>Geneva</vt:lpstr>
      <vt:lpstr>Helvetica</vt:lpstr>
      <vt:lpstr>Helvetica Neue</vt:lpstr>
      <vt:lpstr>Times New Roman</vt:lpstr>
      <vt:lpstr>Wingdings</vt:lpstr>
      <vt:lpstr>Fermilab_PPT_090815</vt:lpstr>
      <vt:lpstr>Graph</vt:lpstr>
      <vt:lpstr>PowerPoint Presentation</vt:lpstr>
      <vt:lpstr>PowerPoint Presentation</vt:lpstr>
      <vt:lpstr>APS-TD MISSION</vt:lpstr>
      <vt:lpstr>PowerPoint Presentation</vt:lpstr>
      <vt:lpstr>Outline</vt:lpstr>
      <vt:lpstr>Outline</vt:lpstr>
      <vt:lpstr>R&amp;D: SRF sector</vt:lpstr>
      <vt:lpstr>Pushing the state of the art in High Q and high G driven by Fermilab SRF R&amp;D program – A. Grassellino et al.</vt:lpstr>
      <vt:lpstr>Hydrides R&amp;D studies: </vt:lpstr>
      <vt:lpstr>Magnetic Flux Expulsion R&amp;D</vt:lpstr>
      <vt:lpstr>Plasma processing R&amp;D</vt:lpstr>
      <vt:lpstr>New Progress in Maximum Accelerating Gradient of Nb3Sn Cavities – S. Posen</vt:lpstr>
      <vt:lpstr>Quantum technology R&amp;D: Material treatment to suppress TLS dissipation</vt:lpstr>
      <vt:lpstr>Outline</vt:lpstr>
      <vt:lpstr>R&amp;D: Magnets sector</vt:lpstr>
      <vt:lpstr>Nb3Sn - Conductor R&amp;D: X. Xu et al.</vt:lpstr>
      <vt:lpstr>Nb3Sn Composite R&amp;D S. Krave et al.</vt:lpstr>
      <vt:lpstr>Magnet R&amp;D: 15 T dipole - A. Zlobin et al. </vt:lpstr>
      <vt:lpstr>Magnet R&amp;D: 15 T dipole First Test A. Zoblin, S. Stoynev et al. </vt:lpstr>
      <vt:lpstr>Cryogenics at APS-TD</vt:lpstr>
      <vt:lpstr>Outline</vt:lpstr>
      <vt:lpstr>APS-TD and LCLS-II</vt:lpstr>
      <vt:lpstr>Outline</vt:lpstr>
      <vt:lpstr>APS-TD and PIP-II</vt:lpstr>
      <vt:lpstr>SRF cavities and cryomodules for PIP-II: status</vt:lpstr>
      <vt:lpstr>Outline</vt:lpstr>
      <vt:lpstr>APS-TD and U.S. HL-LHC AUP</vt:lpstr>
      <vt:lpstr>Nb3Sn low β quadrupoles (MQXFA): status</vt:lpstr>
      <vt:lpstr> RFD crab cavities: status</vt:lpstr>
      <vt:lpstr>Outline</vt:lpstr>
      <vt:lpstr>APS-TD and Mu2e</vt:lpstr>
      <vt:lpstr>TS/DS/PS status</vt:lpstr>
      <vt:lpstr>Outline</vt:lpstr>
      <vt:lpstr>Summary</vt:lpstr>
      <vt:lpstr>PowerPoint Presentation</vt:lpstr>
      <vt:lpstr>Feedboxes, HTS Current Leads and Cryogenics</vt:lpstr>
      <vt:lpstr>PIP-II Cryogenic Distribution System (CDS)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Tiziana Spina x 36908N</dc:creator>
  <cp:lastModifiedBy>Tiziana Spina</cp:lastModifiedBy>
  <cp:revision>211</cp:revision>
  <cp:lastPrinted>2014-01-20T19:40:21Z</cp:lastPrinted>
  <dcterms:created xsi:type="dcterms:W3CDTF">2019-06-05T17:26:45Z</dcterms:created>
  <dcterms:modified xsi:type="dcterms:W3CDTF">2019-06-12T14:10:37Z</dcterms:modified>
</cp:coreProperties>
</file>