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64" r:id="rId3"/>
    <p:sldId id="261" r:id="rId4"/>
    <p:sldId id="265" r:id="rId5"/>
    <p:sldId id="263" r:id="rId6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8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6"/>
  </p:normalViewPr>
  <p:slideViewPr>
    <p:cSldViewPr>
      <p:cViewPr varScale="1">
        <p:scale>
          <a:sx n="78" d="100"/>
          <a:sy n="78" d="100"/>
        </p:scale>
        <p:origin x="1109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1104" y="-86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11488" cy="461963"/>
          </a:xfrm>
          <a:prstGeom prst="rect">
            <a:avLst/>
          </a:prstGeom>
        </p:spPr>
        <p:txBody>
          <a:bodyPr vert="horz" lIns="91414" tIns="45706" rIns="91414" bIns="4570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2" y="2"/>
            <a:ext cx="3011488" cy="461963"/>
          </a:xfrm>
          <a:prstGeom prst="rect">
            <a:avLst/>
          </a:prstGeom>
        </p:spPr>
        <p:txBody>
          <a:bodyPr vert="horz" lIns="91414" tIns="45706" rIns="91414" bIns="45706" rtlCol="0"/>
          <a:lstStyle>
            <a:lvl1pPr algn="r">
              <a:defRPr sz="1200"/>
            </a:lvl1pPr>
          </a:lstStyle>
          <a:p>
            <a:fld id="{A175375A-AEA8-4EA8-A38E-6648EFDAA28F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7"/>
            <a:ext cx="3011488" cy="461963"/>
          </a:xfrm>
          <a:prstGeom prst="rect">
            <a:avLst/>
          </a:prstGeom>
        </p:spPr>
        <p:txBody>
          <a:bodyPr vert="horz" lIns="91414" tIns="45706" rIns="91414" bIns="4570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2" y="8772527"/>
            <a:ext cx="3011488" cy="461963"/>
          </a:xfrm>
          <a:prstGeom prst="rect">
            <a:avLst/>
          </a:prstGeom>
        </p:spPr>
        <p:txBody>
          <a:bodyPr vert="horz" lIns="91414" tIns="45706" rIns="91414" bIns="45706" rtlCol="0" anchor="b"/>
          <a:lstStyle>
            <a:lvl1pPr algn="r">
              <a:defRPr sz="1200"/>
            </a:lvl1pPr>
          </a:lstStyle>
          <a:p>
            <a:fld id="{F3F054FD-907E-4F80-B4F2-A8B3E91E8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858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11488" cy="461963"/>
          </a:xfrm>
          <a:prstGeom prst="rect">
            <a:avLst/>
          </a:prstGeom>
        </p:spPr>
        <p:txBody>
          <a:bodyPr vert="horz" lIns="91414" tIns="45706" rIns="91414" bIns="4570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2" y="2"/>
            <a:ext cx="3011488" cy="461963"/>
          </a:xfrm>
          <a:prstGeom prst="rect">
            <a:avLst/>
          </a:prstGeom>
        </p:spPr>
        <p:txBody>
          <a:bodyPr vert="horz" lIns="91414" tIns="45706" rIns="91414" bIns="45706" rtlCol="0"/>
          <a:lstStyle>
            <a:lvl1pPr algn="r">
              <a:defRPr sz="1200"/>
            </a:lvl1pPr>
          </a:lstStyle>
          <a:p>
            <a:fld id="{A62A83AF-11B8-4225-953D-A32374EE9FAE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4" tIns="45706" rIns="91414" bIns="4570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7" y="4387852"/>
            <a:ext cx="5559425" cy="4156075"/>
          </a:xfrm>
          <a:prstGeom prst="rect">
            <a:avLst/>
          </a:prstGeom>
        </p:spPr>
        <p:txBody>
          <a:bodyPr vert="horz" lIns="91414" tIns="45706" rIns="91414" bIns="4570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7"/>
            <a:ext cx="3011488" cy="461963"/>
          </a:xfrm>
          <a:prstGeom prst="rect">
            <a:avLst/>
          </a:prstGeom>
        </p:spPr>
        <p:txBody>
          <a:bodyPr vert="horz" lIns="91414" tIns="45706" rIns="91414" bIns="4570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2" y="8772527"/>
            <a:ext cx="3011488" cy="461963"/>
          </a:xfrm>
          <a:prstGeom prst="rect">
            <a:avLst/>
          </a:prstGeom>
        </p:spPr>
        <p:txBody>
          <a:bodyPr vert="horz" lIns="91414" tIns="45706" rIns="91414" bIns="45706" rtlCol="0" anchor="b"/>
          <a:lstStyle>
            <a:lvl1pPr algn="r">
              <a:defRPr sz="1200"/>
            </a:lvl1pPr>
          </a:lstStyle>
          <a:p>
            <a:fld id="{96C8D374-E139-4C86-918C-4F996AC82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788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B7ED6590-16DE-465A-9FA3-0FC9D82D176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2E9F1118-9184-4AA3-94ED-19DC0AE7084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5739F622-2B49-4F4E-BDB7-73E259CC1B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89560A3-F57D-44BA-B6C5-DF0E0871CA02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429000"/>
            <a:ext cx="3200400" cy="9144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0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000" y="4648200"/>
            <a:ext cx="8382000" cy="533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1836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447800"/>
            <a:ext cx="3200400" cy="9144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0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000" y="152400"/>
            <a:ext cx="8382000" cy="533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25688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47800"/>
            <a:ext cx="8229600" cy="609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accent2"/>
                </a:solidFill>
              </a:defRPr>
            </a:lvl1pPr>
          </a:lstStyle>
          <a:p>
            <a:fld id="{EC3384B4-9553-417D-80FA-DF4F55E96EB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" y="6324600"/>
            <a:ext cx="5943600" cy="381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M. Cehelsky 52nd Annual Users Meeting  |  June 12, 2019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59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47800"/>
            <a:ext cx="8229600" cy="609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accent2"/>
                </a:solidFill>
              </a:defRPr>
            </a:lvl1pPr>
          </a:lstStyle>
          <a:p>
            <a:fld id="{EC3384B4-9553-417D-80FA-DF4F55E96EB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1000" y="2209800"/>
            <a:ext cx="8229600" cy="3276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>
                <a:solidFill>
                  <a:srgbClr val="7C7C7C"/>
                </a:solidFill>
              </a:defRPr>
            </a:lvl2pPr>
            <a:lvl3pPr>
              <a:defRPr sz="1600">
                <a:solidFill>
                  <a:srgbClr val="7C7C7C"/>
                </a:solidFill>
              </a:defRPr>
            </a:lvl3pPr>
            <a:lvl4pPr>
              <a:defRPr sz="1600">
                <a:solidFill>
                  <a:srgbClr val="7C7C7C"/>
                </a:solidFill>
              </a:defRPr>
            </a:lvl4pPr>
            <a:lvl5pPr>
              <a:defRPr sz="1600">
                <a:solidFill>
                  <a:srgbClr val="7C7C7C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" y="6324600"/>
            <a:ext cx="5943600" cy="381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M. Cehelsky 52nd Annual Users Meeting  |  June 12, 2019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19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>
                <a:solidFill>
                  <a:schemeClr val="accent2"/>
                </a:solidFill>
              </a:defRPr>
            </a:lvl2pPr>
            <a:lvl3pPr>
              <a:defRPr sz="1600">
                <a:solidFill>
                  <a:schemeClr val="accent2"/>
                </a:solidFill>
              </a:defRPr>
            </a:lvl3pPr>
            <a:lvl4pPr>
              <a:defRPr sz="1600">
                <a:solidFill>
                  <a:schemeClr val="accent2"/>
                </a:solidFill>
              </a:defRPr>
            </a:lvl4pPr>
            <a:lvl5pPr>
              <a:defRPr sz="1600">
                <a:solidFill>
                  <a:schemeClr val="accent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>
                <a:solidFill>
                  <a:schemeClr val="accent2"/>
                </a:solidFill>
              </a:defRPr>
            </a:lvl2pPr>
            <a:lvl3pPr>
              <a:defRPr sz="1600">
                <a:solidFill>
                  <a:schemeClr val="accent2"/>
                </a:solidFill>
              </a:defRPr>
            </a:lvl3pPr>
            <a:lvl4pPr>
              <a:defRPr sz="1600">
                <a:solidFill>
                  <a:schemeClr val="accent2"/>
                </a:solidFill>
              </a:defRPr>
            </a:lvl4pPr>
            <a:lvl5pPr>
              <a:defRPr sz="1600">
                <a:solidFill>
                  <a:schemeClr val="accent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accent2"/>
                </a:solidFill>
              </a:defRPr>
            </a:lvl1pPr>
          </a:lstStyle>
          <a:p>
            <a:fld id="{EC3384B4-9553-417D-80FA-DF4F55E96EB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" y="6324600"/>
            <a:ext cx="5943600" cy="381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M. Cehelsky 52nd Annual Users Meeting  |  June 12, 2019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059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48F02BF-94FC-4441-9993-12B024C44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6F3E4A4-A347-486B-AADA-BC924B396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F1C800C-E39E-4965-92EA-C16141FA6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E9211-2F57-47CC-8030-8AEC9D21E73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60358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" y="6324600"/>
            <a:ext cx="5943600" cy="381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M. </a:t>
            </a:r>
            <a:r>
              <a:rPr lang="en-US" dirty="0" err="1"/>
              <a:t>Cehelsky</a:t>
            </a:r>
            <a:r>
              <a:rPr lang="en-US" dirty="0"/>
              <a:t> 52nd Annual Users Meeting  |  June 20, 2018</a:t>
            </a:r>
          </a:p>
          <a:p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accent2"/>
                </a:solidFill>
              </a:defRPr>
            </a:lvl1pPr>
          </a:lstStyle>
          <a:p>
            <a:fld id="{EC3384B4-9553-417D-80FA-DF4F55E96E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872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662" r:id="rId4"/>
    <p:sldLayoutId id="2147483652" r:id="rId5"/>
    <p:sldLayoutId id="2147483663" r:id="rId6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581400"/>
            <a:ext cx="2514600" cy="8382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FERMILAB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June 12-13, 2019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592320"/>
            <a:ext cx="8686800" cy="533400"/>
          </a:xfrm>
        </p:spPr>
        <p:txBody>
          <a:bodyPr/>
          <a:lstStyle/>
          <a:p>
            <a:r>
              <a:rPr lang="en-US" sz="3200" spc="200" dirty="0"/>
              <a:t>URA AWARDS 52</a:t>
            </a:r>
            <a:r>
              <a:rPr lang="en-US" sz="3200" spc="200" baseline="30000" dirty="0"/>
              <a:t>nd</a:t>
            </a:r>
            <a:r>
              <a:rPr lang="en-US" sz="3200" spc="200" dirty="0"/>
              <a:t> ANNUAL USERS MEETING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667000" y="3581400"/>
            <a:ext cx="3200400" cy="8382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Marta </a:t>
            </a:r>
            <a:r>
              <a:rPr lang="en-US" dirty="0" err="1">
                <a:solidFill>
                  <a:schemeClr val="bg1"/>
                </a:solidFill>
              </a:rPr>
              <a:t>Cehelsky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Executive Director, URA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452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47800"/>
            <a:ext cx="8458200" cy="6096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/>
              <a:t>UNIVERSITIES RESEARCH ASSOCIATION (URA)</a:t>
            </a:r>
            <a:endParaRPr lang="en-US" sz="2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81000" y="6324600"/>
            <a:ext cx="5943600" cy="381000"/>
          </a:xfrm>
        </p:spPr>
        <p:txBody>
          <a:bodyPr/>
          <a:lstStyle/>
          <a:p>
            <a:r>
              <a:rPr lang="en-US" dirty="0"/>
              <a:t>M. Cehelsky 52nd Annual Users Meeting  |  June 12, 2019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84B4-9553-417D-80FA-DF4F55E96EB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2514600"/>
            <a:ext cx="8229600" cy="3276600"/>
          </a:xfrm>
        </p:spPr>
        <p:txBody>
          <a:bodyPr>
            <a:normAutofit/>
          </a:bodyPr>
          <a:lstStyle/>
          <a:p>
            <a:r>
              <a:rPr lang="en-US" sz="2400" dirty="0"/>
              <a:t>Consortium of over 90 leading research-oriented universities, primarily in the United States; also in Italy, Japan, and the United Kingdom.</a:t>
            </a:r>
          </a:p>
          <a:p>
            <a:r>
              <a:rPr lang="en-US" sz="2400" dirty="0"/>
              <a:t>1967 to 2006, URA was prime contractor to DOE for the creation and operation of Fermilab. 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Since 2007, URA + University of Chicago form Fermi Research Alliance, LLC (FRA), current DOE manager of Fermilab.</a:t>
            </a:r>
          </a:p>
          <a:p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951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47800"/>
            <a:ext cx="8458200" cy="6096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/>
              <a:t>URA Awards at </a:t>
            </a:r>
            <a:r>
              <a:rPr lang="en-US" sz="2800" b="1" dirty="0" err="1"/>
              <a:t>Fermilab</a:t>
            </a:r>
            <a:endParaRPr lang="en-US" sz="2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81000" y="6324600"/>
            <a:ext cx="5943600" cy="381000"/>
          </a:xfrm>
        </p:spPr>
        <p:txBody>
          <a:bodyPr/>
          <a:lstStyle/>
          <a:p>
            <a:r>
              <a:rPr lang="en-US" dirty="0"/>
              <a:t>M. Cehelsky 52nd Annual Users Meeting  |  June 12, 2019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84B4-9553-417D-80FA-DF4F55E96EB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2209800"/>
            <a:ext cx="8229600" cy="3962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200" b="1" dirty="0"/>
              <a:t>URA Honorary Awards: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b="1" dirty="0"/>
              <a:t>URA Graduate Thesis Award</a:t>
            </a:r>
          </a:p>
          <a:p>
            <a:pPr lvl="2" indent="-342900"/>
            <a:r>
              <a:rPr lang="en-US" sz="2200" dirty="0">
                <a:solidFill>
                  <a:srgbClr val="7C7C7C"/>
                </a:solidFill>
              </a:rPr>
              <a:t>Outstanding doctoral thesis written on research at </a:t>
            </a:r>
            <a:r>
              <a:rPr lang="en-US" sz="2200" dirty="0" err="1">
                <a:solidFill>
                  <a:srgbClr val="7C7C7C"/>
                </a:solidFill>
              </a:rPr>
              <a:t>Fermilab</a:t>
            </a:r>
            <a:r>
              <a:rPr lang="en-US" sz="2200" dirty="0">
                <a:solidFill>
                  <a:srgbClr val="7C7C7C"/>
                </a:solidFill>
              </a:rPr>
              <a:t> or in collaboration with </a:t>
            </a:r>
            <a:r>
              <a:rPr lang="en-US" sz="2200" dirty="0" err="1">
                <a:solidFill>
                  <a:srgbClr val="7C7C7C"/>
                </a:solidFill>
              </a:rPr>
              <a:t>Fermilab</a:t>
            </a:r>
            <a:r>
              <a:rPr lang="en-US" sz="2200" dirty="0">
                <a:solidFill>
                  <a:srgbClr val="7C7C7C"/>
                </a:solidFill>
              </a:rPr>
              <a:t> scientists.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00000"/>
                </a:solidFill>
              </a:rPr>
              <a:t>URA </a:t>
            </a:r>
            <a:r>
              <a:rPr lang="en-US" sz="2200" b="1" dirty="0" err="1">
                <a:solidFill>
                  <a:srgbClr val="000000"/>
                </a:solidFill>
              </a:rPr>
              <a:t>Tollestrup</a:t>
            </a:r>
            <a:r>
              <a:rPr lang="en-US" sz="2200" b="1" dirty="0">
                <a:solidFill>
                  <a:srgbClr val="000000"/>
                </a:solidFill>
              </a:rPr>
              <a:t> Award for Postdoctoral Research</a:t>
            </a:r>
          </a:p>
          <a:p>
            <a:pPr lvl="2" indent="-342900"/>
            <a:r>
              <a:rPr lang="en-US" sz="2200" dirty="0">
                <a:solidFill>
                  <a:srgbClr val="7C7C7C"/>
                </a:solidFill>
              </a:rPr>
              <a:t>Outstanding work by a postdoctoral researcher at Fermilab or in collaboration with Fermilab scientists.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b="1" dirty="0"/>
              <a:t>URA Early Career Award</a:t>
            </a:r>
          </a:p>
          <a:p>
            <a:pPr lvl="2" indent="-342900"/>
            <a:r>
              <a:rPr lang="en-US" sz="2200" dirty="0">
                <a:solidFill>
                  <a:srgbClr val="7C7C7C"/>
                </a:solidFill>
              </a:rPr>
              <a:t>Outstanding work conducted by an early career researcher at Fermilab or benefiting the Fermilab scientific program.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000000"/>
                </a:solidFill>
              </a:rPr>
              <a:t>URA Visiting Scholars Program </a:t>
            </a:r>
          </a:p>
          <a:p>
            <a:pPr marL="400050" lvl="1" indent="0">
              <a:buNone/>
            </a:pPr>
            <a:r>
              <a:rPr lang="en-US" sz="2200" dirty="0">
                <a:solidFill>
                  <a:srgbClr val="7C7C7C"/>
                </a:solidFill>
              </a:rPr>
              <a:t>Competitive, peer reviewed awards for work at </a:t>
            </a:r>
            <a:r>
              <a:rPr lang="en-US" sz="2200" dirty="0" err="1">
                <a:solidFill>
                  <a:srgbClr val="7C7C7C"/>
                </a:solidFill>
              </a:rPr>
              <a:t>Fermilab</a:t>
            </a:r>
            <a:r>
              <a:rPr lang="en-US" sz="2200" dirty="0">
                <a:solidFill>
                  <a:srgbClr val="7C7C7C"/>
                </a:solidFill>
              </a:rPr>
              <a:t> by researchers from URA universities </a:t>
            </a:r>
          </a:p>
          <a:p>
            <a:pPr marL="800100" lvl="2" indent="0">
              <a:buNone/>
            </a:pPr>
            <a:endParaRPr lang="en-US" dirty="0">
              <a:solidFill>
                <a:srgbClr val="7C7C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972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9C45DE68-EB02-45FC-BD32-5526C4232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0" y="0"/>
            <a:ext cx="4800600" cy="1129506"/>
          </a:xfrm>
        </p:spPr>
        <p:txBody>
          <a:bodyPr/>
          <a:lstStyle/>
          <a:p>
            <a:pPr algn="ctr"/>
            <a:r>
              <a:rPr lang="en-US" altLang="en-US" sz="3600" b="1" dirty="0">
                <a:solidFill>
                  <a:schemeClr val="bg1"/>
                </a:solidFill>
                <a:latin typeface="Univers LT Std 47 Cn Lt" pitchFamily="34" charset="0"/>
                <a:cs typeface="Arial" panose="020B0604020202020204" pitchFamily="34" charset="0"/>
              </a:rPr>
              <a:t>Visiting Scholars Program at Fermilab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5A396-C2FA-437A-B806-372B6C50ED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9338" y="1609725"/>
            <a:ext cx="3013075" cy="3981450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sz="1000" b="1" dirty="0"/>
              <a:t>Avinay Bhat, Syracuse University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1000" b="1" dirty="0"/>
              <a:t>Jianming Bian, University of California, Irvine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1000" b="1" dirty="0"/>
              <a:t>Elia Bottalico, Universita di Pisa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1000" b="1" dirty="0"/>
              <a:t>Animesh Chatterjee, University of Texas Arlington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1000" b="1" dirty="0"/>
              <a:t>Michael Eads, Northern Illinois University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1000" b="1" dirty="0"/>
              <a:t>Martin Fertl, University of Washington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1000" b="1" dirty="0"/>
              <a:t>Antigoni Georgiadou, Florida State University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1000" b="1" dirty="0"/>
              <a:t>David Hertzog, University of Washington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1000" b="1" dirty="0"/>
              <a:t>David Hertzog, University of Washington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1000" b="1" dirty="0"/>
              <a:t>Austin Hinkel, University of Kentucky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1000" b="1" dirty="0"/>
              <a:t>Chatura Kuruppu, University of South Carolina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1000" b="1" dirty="0"/>
              <a:t>Owen Long, University of California, Riverside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1000" b="1" dirty="0"/>
              <a:t>Luisa Lucie-Smith, University College London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1000" b="1" dirty="0"/>
              <a:t>Gleb Lukicov, University College London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1000" b="1" dirty="0"/>
              <a:t>Andrea Marini, Universita di Pisa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1000" b="1" dirty="0"/>
              <a:t>Rachel Osofsky, University of Washington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1000" b="1" dirty="0"/>
              <a:t>Dung Duc Phan, The University of Texas at Austin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1000" b="1" dirty="0"/>
              <a:t>Ilsoo Seong, University of California, Irvine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1000" b="1" dirty="0"/>
              <a:t>Matthew Strait, University of Minnesota,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1000" b="1" dirty="0"/>
              <a:t>Tanvi Wamorkar, Northeastern University </a:t>
            </a:r>
          </a:p>
          <a:p>
            <a:pPr marL="0" indent="0">
              <a:buFont typeface="Arial" charset="0"/>
              <a:buNone/>
              <a:defRPr/>
            </a:pPr>
            <a:endParaRPr lang="en-US" sz="1050" b="1" dirty="0"/>
          </a:p>
          <a:p>
            <a:pPr marL="0" indent="0">
              <a:buFont typeface="Arial" charset="0"/>
              <a:buNone/>
              <a:defRPr/>
            </a:pPr>
            <a:endParaRPr lang="en-US" sz="1050" b="1" dirty="0"/>
          </a:p>
          <a:p>
            <a:pPr>
              <a:buFont typeface="Arial" charset="0"/>
              <a:buChar char="•"/>
              <a:defRPr/>
            </a:pPr>
            <a:endParaRPr lang="en-US" sz="1000" dirty="0"/>
          </a:p>
        </p:txBody>
      </p:sp>
      <p:sp>
        <p:nvSpPr>
          <p:cNvPr id="3076" name="Content Placeholder 3">
            <a:extLst>
              <a:ext uri="{FF2B5EF4-FFF2-40B4-BE49-F238E27FC236}">
                <a16:creationId xmlns:a16="http://schemas.microsoft.com/office/drawing/2014/main" id="{CE5D82C1-3E88-4C8E-A346-1A5293629B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57775" y="1552575"/>
            <a:ext cx="3429000" cy="4497388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000" b="1" dirty="0"/>
              <a:t>Mohammad Alhusseini, The University of Iowa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000" b="1" dirty="0"/>
              <a:t>Corey R Bathurst, University of Florida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000" b="1" dirty="0"/>
              <a:t>Jacob Calcutt, Michigan State University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000" b="1" dirty="0"/>
              <a:t>Jonathon Coleman, University of Liverpool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000" b="1" dirty="0"/>
              <a:t>Jose Ignacio Crespo Anadon, Columbia University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000" b="1" dirty="0"/>
              <a:t>Clarke Esmerian, University of Chicago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000" b="1" dirty="0"/>
              <a:t>Reddy Pratap Gandrajula, Michigan State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000" b="1" dirty="0"/>
              <a:t>Cindy Joe, Gavin Davies, Leo Aliaga, Fermilab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000" b="1" dirty="0"/>
              <a:t>Matthew Kirby, The University of Arizona</a:t>
            </a:r>
          </a:p>
          <a:p>
            <a:pPr marL="0" indent="0">
              <a:buNone/>
            </a:pPr>
            <a:r>
              <a:rPr lang="en-US" altLang="en-US" sz="1000" b="1" dirty="0"/>
              <a:t>Andrea Marini, Universita di Pisa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000" b="1" dirty="0"/>
              <a:t>Marvin Marshak, University of Minnesota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000" b="1" dirty="0"/>
              <a:t>Nicholas Glenn Mast, University of Minnesota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000" b="1" dirty="0"/>
              <a:t>Sravan Munagavalasa, Stony Brook University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000" b="1" dirty="0"/>
              <a:t>Bannanje Nitish Nayak, University of California, Irvine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000" b="1" dirty="0"/>
              <a:t>Afroditi Papadopoulou, MIT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000" b="1" dirty="0"/>
              <a:t>Nora Shipp, University of Chicago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000" b="1" dirty="0"/>
              <a:t>Katelyn Meredith Stringer, Texas A&amp;M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000" b="1" dirty="0"/>
              <a:t>Oleksandr Tomalak, University of Kentucky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000" b="1" dirty="0"/>
              <a:t>Yongyi Wu, University of Michigan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1000" b="1" dirty="0"/>
          </a:p>
        </p:txBody>
      </p:sp>
      <p:sp>
        <p:nvSpPr>
          <p:cNvPr id="3077" name="TextBox 1">
            <a:extLst>
              <a:ext uri="{FF2B5EF4-FFF2-40B4-BE49-F238E27FC236}">
                <a16:creationId xmlns:a16="http://schemas.microsoft.com/office/drawing/2014/main" id="{67A772CC-C80A-41CF-A99B-6EA3E1839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219200"/>
            <a:ext cx="807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i="1" dirty="0">
                <a:latin typeface="Bodoni MT Black" panose="02070A03080606020203" pitchFamily="18" charset="0"/>
              </a:rPr>
              <a:t>    Fall 2018                               Spring 2019</a:t>
            </a:r>
            <a:endParaRPr lang="en-US" altLang="en-US" sz="2000" dirty="0">
              <a:latin typeface="Arial" panose="020B0604020202020204" pitchFamily="34" charset="0"/>
            </a:endParaRPr>
          </a:p>
        </p:txBody>
      </p:sp>
      <p:sp>
        <p:nvSpPr>
          <p:cNvPr id="3078" name="AutoShape 10" descr="Image result for logo fermilab">
            <a:extLst>
              <a:ext uri="{FF2B5EF4-FFF2-40B4-BE49-F238E27FC236}">
                <a16:creationId xmlns:a16="http://schemas.microsoft.com/office/drawing/2014/main" id="{649064ED-3DA3-4A7F-B956-76BD754A46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411163"/>
            <a:ext cx="857250" cy="85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079" name="AutoShape 16" descr="Image result for university of south carolina logo">
            <a:extLst>
              <a:ext uri="{FF2B5EF4-FFF2-40B4-BE49-F238E27FC236}">
                <a16:creationId xmlns:a16="http://schemas.microsoft.com/office/drawing/2014/main" id="{8724773B-8C17-475C-A359-F521632A8C2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541338"/>
            <a:ext cx="1771650" cy="1133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3080" name="Picture 36">
            <a:extLst>
              <a:ext uri="{FF2B5EF4-FFF2-40B4-BE49-F238E27FC236}">
                <a16:creationId xmlns:a16="http://schemas.microsoft.com/office/drawing/2014/main" id="{F6A85D11-5248-434A-BFB5-9ED8B7609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2592388"/>
            <a:ext cx="949325" cy="68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39">
            <a:extLst>
              <a:ext uri="{FF2B5EF4-FFF2-40B4-BE49-F238E27FC236}">
                <a16:creationId xmlns:a16="http://schemas.microsoft.com/office/drawing/2014/main" id="{36B1DC15-410A-41F4-BBD4-E8E8639F4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50" y="6089650"/>
            <a:ext cx="8699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42">
            <a:extLst>
              <a:ext uri="{FF2B5EF4-FFF2-40B4-BE49-F238E27FC236}">
                <a16:creationId xmlns:a16="http://schemas.microsoft.com/office/drawing/2014/main" id="{528A2ED7-43CC-48B8-9E31-3CF0531D5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838" y="1524000"/>
            <a:ext cx="76676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46">
            <a:extLst>
              <a:ext uri="{FF2B5EF4-FFF2-40B4-BE49-F238E27FC236}">
                <a16:creationId xmlns:a16="http://schemas.microsoft.com/office/drawing/2014/main" id="{CF7B6835-5300-4984-A4FC-3D5EF8AE0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463" y="6049963"/>
            <a:ext cx="1066800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47">
            <a:extLst>
              <a:ext uri="{FF2B5EF4-FFF2-40B4-BE49-F238E27FC236}">
                <a16:creationId xmlns:a16="http://schemas.microsoft.com/office/drawing/2014/main" id="{77C7FF81-62AA-4BA9-B0FE-71489E5DC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6519863"/>
            <a:ext cx="154305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36" descr="The university of Texas: one of the largest institution in the US ...">
            <a:extLst>
              <a:ext uri="{FF2B5EF4-FFF2-40B4-BE49-F238E27FC236}">
                <a16:creationId xmlns:a16="http://schemas.microsoft.com/office/drawing/2014/main" id="{86A24A0F-7D7B-45DB-A7E4-F418451F2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1598613"/>
            <a:ext cx="71913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52" descr="mail: ksweet@beaconcollege.edu">
            <a:extLst>
              <a:ext uri="{FF2B5EF4-FFF2-40B4-BE49-F238E27FC236}">
                <a16:creationId xmlns:a16="http://schemas.microsoft.com/office/drawing/2014/main" id="{04028B63-0EE8-4186-8E4B-45D1C4249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975" y="1552575"/>
            <a:ext cx="8096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8" name="AutoShape 36" descr="University of Liverpool Logo">
            <a:extLst>
              <a:ext uri="{FF2B5EF4-FFF2-40B4-BE49-F238E27FC236}">
                <a16:creationId xmlns:a16="http://schemas.microsoft.com/office/drawing/2014/main" id="{050ACA76-BA17-4733-98BB-21341BF05E6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089" name="AutoShape 38" descr="University of Liverpool Logo">
            <a:extLst>
              <a:ext uri="{FF2B5EF4-FFF2-40B4-BE49-F238E27FC236}">
                <a16:creationId xmlns:a16="http://schemas.microsoft.com/office/drawing/2014/main" id="{7DFD75EC-53BA-409F-877F-B85E01953A8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090" name="AutoShape 40" descr="University of Liverpool Logo">
            <a:extLst>
              <a:ext uri="{FF2B5EF4-FFF2-40B4-BE49-F238E27FC236}">
                <a16:creationId xmlns:a16="http://schemas.microsoft.com/office/drawing/2014/main" id="{174AEFDE-462E-4FCA-90B7-C7489C33480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3091" name="Picture 42">
            <a:extLst>
              <a:ext uri="{FF2B5EF4-FFF2-40B4-BE49-F238E27FC236}">
                <a16:creationId xmlns:a16="http://schemas.microsoft.com/office/drawing/2014/main" id="{52F06F50-C24A-4FDF-9A15-F5DBFCD53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099266"/>
            <a:ext cx="1123949" cy="995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92" name="AutoShape 50" descr="examples of interlocking UH">
            <a:extLst>
              <a:ext uri="{FF2B5EF4-FFF2-40B4-BE49-F238E27FC236}">
                <a16:creationId xmlns:a16="http://schemas.microsoft.com/office/drawing/2014/main" id="{C37830E0-C478-4AAE-A324-75B40ADB0B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914400"/>
            <a:ext cx="20002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3093" name="Picture 54">
            <a:extLst>
              <a:ext uri="{FF2B5EF4-FFF2-40B4-BE49-F238E27FC236}">
                <a16:creationId xmlns:a16="http://schemas.microsoft.com/office/drawing/2014/main" id="{18588FBA-ED37-4F88-9671-5637B604B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50" y="2300288"/>
            <a:ext cx="595313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94" name="AutoShape 38" descr="Image result for Boston University logo">
            <a:extLst>
              <a:ext uri="{FF2B5EF4-FFF2-40B4-BE49-F238E27FC236}">
                <a16:creationId xmlns:a16="http://schemas.microsoft.com/office/drawing/2014/main" id="{6C6B9769-8EC4-4BD2-93D2-1C59EB67531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547688"/>
            <a:ext cx="2571750" cy="115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095" name="AutoShape 41" descr="Bold Lockup">
            <a:extLst>
              <a:ext uri="{FF2B5EF4-FFF2-40B4-BE49-F238E27FC236}">
                <a16:creationId xmlns:a16="http://schemas.microsoft.com/office/drawing/2014/main" id="{ED09B24D-CB1C-43A6-8DF7-455B783735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096" name="AutoShape 43" descr="Bold Lockup">
            <a:extLst>
              <a:ext uri="{FF2B5EF4-FFF2-40B4-BE49-F238E27FC236}">
                <a16:creationId xmlns:a16="http://schemas.microsoft.com/office/drawing/2014/main" id="{FEEB1E56-A80B-4593-9A10-E1996C7FDC2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3097" name="Picture 42">
            <a:extLst>
              <a:ext uri="{FF2B5EF4-FFF2-40B4-BE49-F238E27FC236}">
                <a16:creationId xmlns:a16="http://schemas.microsoft.com/office/drawing/2014/main" id="{B7DDAA8A-7A08-4920-A0F3-21B444F09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3551238"/>
            <a:ext cx="76993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8" name="Picture 43">
            <a:extLst>
              <a:ext uri="{FF2B5EF4-FFF2-40B4-BE49-F238E27FC236}">
                <a16:creationId xmlns:a16="http://schemas.microsoft.com/office/drawing/2014/main" id="{8A108CEB-08C8-49EE-8D91-0FF2A78AC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5154613"/>
            <a:ext cx="520700" cy="64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9" name="Picture 44">
            <a:extLst>
              <a:ext uri="{FF2B5EF4-FFF2-40B4-BE49-F238E27FC236}">
                <a16:creationId xmlns:a16="http://schemas.microsoft.com/office/drawing/2014/main" id="{C54C02D0-8B79-4F75-B038-ACEEDA928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616" y="4800600"/>
            <a:ext cx="811159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0" name="Picture 45">
            <a:extLst>
              <a:ext uri="{FF2B5EF4-FFF2-40B4-BE49-F238E27FC236}">
                <a16:creationId xmlns:a16="http://schemas.microsoft.com/office/drawing/2014/main" id="{77E61934-8CA6-4EB8-9A32-40AB0C94A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" y="5526088"/>
            <a:ext cx="128587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1" name="Picture 46">
            <a:extLst>
              <a:ext uri="{FF2B5EF4-FFF2-40B4-BE49-F238E27FC236}">
                <a16:creationId xmlns:a16="http://schemas.microsoft.com/office/drawing/2014/main" id="{18E4778D-71B1-4CEB-832B-4A2EEA20C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4010025"/>
            <a:ext cx="866775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2" name="Picture 47">
            <a:extLst>
              <a:ext uri="{FF2B5EF4-FFF2-40B4-BE49-F238E27FC236}">
                <a16:creationId xmlns:a16="http://schemas.microsoft.com/office/drawing/2014/main" id="{A937A317-6996-440F-98DF-29AC6DFC2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188" y="2819400"/>
            <a:ext cx="817562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3" name="Picture 48">
            <a:extLst>
              <a:ext uri="{FF2B5EF4-FFF2-40B4-BE49-F238E27FC236}">
                <a16:creationId xmlns:a16="http://schemas.microsoft.com/office/drawing/2014/main" id="{D1798945-C0B8-404F-8030-B7927C4B3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5671520"/>
            <a:ext cx="901700" cy="507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4" name="Picture 50">
            <a:extLst>
              <a:ext uri="{FF2B5EF4-FFF2-40B4-BE49-F238E27FC236}">
                <a16:creationId xmlns:a16="http://schemas.microsoft.com/office/drawing/2014/main" id="{CB3BD6BD-92A3-4926-BD48-67AC0A783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838" y="2924175"/>
            <a:ext cx="877887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5" name="Picture 52">
            <a:extLst>
              <a:ext uri="{FF2B5EF4-FFF2-40B4-BE49-F238E27FC236}">
                <a16:creationId xmlns:a16="http://schemas.microsoft.com/office/drawing/2014/main" id="{C9AA86F0-1517-462D-AF04-65052A842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588" y="6267450"/>
            <a:ext cx="1268412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6" name="Picture 1">
            <a:extLst>
              <a:ext uri="{FF2B5EF4-FFF2-40B4-BE49-F238E27FC236}">
                <a16:creationId xmlns:a16="http://schemas.microsoft.com/office/drawing/2014/main" id="{A45D6E45-E72E-47BF-8DDD-68F788817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3733800"/>
            <a:ext cx="1304925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7" name="Picture 3">
            <a:extLst>
              <a:ext uri="{FF2B5EF4-FFF2-40B4-BE49-F238E27FC236}">
                <a16:creationId xmlns:a16="http://schemas.microsoft.com/office/drawing/2014/main" id="{70741F1A-82FE-4DA1-B3AB-880053468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5991225"/>
            <a:ext cx="125571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8" name="Picture 4">
            <a:extLst>
              <a:ext uri="{FF2B5EF4-FFF2-40B4-BE49-F238E27FC236}">
                <a16:creationId xmlns:a16="http://schemas.microsoft.com/office/drawing/2014/main" id="{445710DE-8D06-40A7-9D08-99FF57BE8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3581400"/>
            <a:ext cx="1068387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9" name="Picture 5">
            <a:extLst>
              <a:ext uri="{FF2B5EF4-FFF2-40B4-BE49-F238E27FC236}">
                <a16:creationId xmlns:a16="http://schemas.microsoft.com/office/drawing/2014/main" id="{65476B6C-00D0-48E7-84B4-C8612852F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5" y="5335588"/>
            <a:ext cx="715963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0" name="Picture 6">
            <a:extLst>
              <a:ext uri="{FF2B5EF4-FFF2-40B4-BE49-F238E27FC236}">
                <a16:creationId xmlns:a16="http://schemas.microsoft.com/office/drawing/2014/main" id="{541D5746-A3E0-4171-9FEF-0A241E135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531" y="4663281"/>
            <a:ext cx="10350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1" name="Picture 7">
            <a:extLst>
              <a:ext uri="{FF2B5EF4-FFF2-40B4-BE49-F238E27FC236}">
                <a16:creationId xmlns:a16="http://schemas.microsoft.com/office/drawing/2014/main" id="{5F168733-96E5-4400-B95A-E26FD7091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400" y="5183188"/>
            <a:ext cx="9239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2" name="Picture 8">
            <a:extLst>
              <a:ext uri="{FF2B5EF4-FFF2-40B4-BE49-F238E27FC236}">
                <a16:creationId xmlns:a16="http://schemas.microsoft.com/office/drawing/2014/main" id="{C8AA4C88-E8A7-4D5C-9B01-2F6D186E4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75" y="6121400"/>
            <a:ext cx="817563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3" name="Picture 10">
            <a:extLst>
              <a:ext uri="{FF2B5EF4-FFF2-40B4-BE49-F238E27FC236}">
                <a16:creationId xmlns:a16="http://schemas.microsoft.com/office/drawing/2014/main" id="{6596395F-E0DC-46A2-9423-202645E13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75" y="5183188"/>
            <a:ext cx="700088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B55DE9-167B-4A90-85FA-9F660CE94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84B4-9553-417D-80FA-DF4F55E96EB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EEE0E6-29CB-4E9C-9523-5AF6BBD8F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981200"/>
            <a:ext cx="8229600" cy="3276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4800" i="1" dirty="0"/>
              <a:t>Visit</a:t>
            </a:r>
          </a:p>
          <a:p>
            <a:pPr marL="0" indent="0" algn="ctr">
              <a:buNone/>
            </a:pPr>
            <a:r>
              <a:rPr lang="en-US" sz="4800" i="1" dirty="0"/>
              <a:t>www.ura-hq.org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6EDE49-8971-46D9-95E6-BD2151F2F2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M. Cehelsky 52nd Annual Users Meeting  |  June 12, 2019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2732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RA">
      <a:dk1>
        <a:sysClr val="windowText" lastClr="000000"/>
      </a:dk1>
      <a:lt1>
        <a:sysClr val="window" lastClr="FFFFFF"/>
      </a:lt1>
      <a:dk2>
        <a:srgbClr val="25408F"/>
      </a:dk2>
      <a:lt2>
        <a:srgbClr val="E2E2E2"/>
      </a:lt2>
      <a:accent1>
        <a:srgbClr val="25408F"/>
      </a:accent1>
      <a:accent2>
        <a:srgbClr val="7C7C7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5408F"/>
      </a:hlink>
      <a:folHlink>
        <a:srgbClr val="25408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1123</TotalTime>
  <Words>481</Words>
  <Application>Microsoft Office PowerPoint</Application>
  <PresentationFormat>On-screen Show (4:3)</PresentationFormat>
  <Paragraphs>69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Bodoni MT Black</vt:lpstr>
      <vt:lpstr>Calibri</vt:lpstr>
      <vt:lpstr>Univers LT Std 47 Cn Lt</vt:lpstr>
      <vt:lpstr>Office Theme</vt:lpstr>
      <vt:lpstr>FERMILAB June 12-13, 2019</vt:lpstr>
      <vt:lpstr>UNIVERSITIES RESEARCH ASSOCIATION (URA)</vt:lpstr>
      <vt:lpstr>URA Awards at Fermilab</vt:lpstr>
      <vt:lpstr>Visiting Scholars Program at Fermilab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Universities Research Association Awards</dc:title>
  <dc:creator>Lourdes Garcia-Ruiz</dc:creator>
  <cp:lastModifiedBy>Lourdes Garcia-Ruiz</cp:lastModifiedBy>
  <cp:revision>75</cp:revision>
  <cp:lastPrinted>2019-06-07T15:27:01Z</cp:lastPrinted>
  <dcterms:created xsi:type="dcterms:W3CDTF">2018-06-01T14:28:01Z</dcterms:created>
  <dcterms:modified xsi:type="dcterms:W3CDTF">2019-06-07T15:31:42Z</dcterms:modified>
</cp:coreProperties>
</file>