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5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3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7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5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0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0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4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7DCA2-F475-8049-84FB-4CB2B967EB2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74407-380E-EC41-BD11-FC91339146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1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hyperlink" Target="https://www.compadre.org/per/" TargetMode="External"/><Relationship Id="rId6" Type="http://schemas.openxmlformats.org/officeDocument/2006/relationships/hyperlink" Target="https://journals.aps.org/prper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fora.org" TargetMode="External"/><Relationship Id="rId4" Type="http://schemas.openxmlformats.org/officeDocument/2006/relationships/hyperlink" Target="https://www.chronicle.com/article/the-basics-of-cover-letter/46259" TargetMode="External"/><Relationship Id="rId5" Type="http://schemas.openxmlformats.org/officeDocument/2006/relationships/hyperlink" Target="https://postdocs.stanford.edu/sites/g/files/sbiybj10161/f/events/writing_res_statement_oct_2017.doc" TargetMode="External"/><Relationship Id="rId6" Type="http://schemas.openxmlformats.org/officeDocument/2006/relationships/hyperlink" Target="https://chroniclevitae.com/news/734-teaching-statement-as-self-portrait" TargetMode="External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hronicl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Application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Sarah Demers</a:t>
            </a:r>
          </a:p>
          <a:p>
            <a:r>
              <a:rPr lang="en-US" dirty="0" smtClean="0"/>
              <a:t>Thursday, June 13,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84" y="285379"/>
            <a:ext cx="2140338" cy="2068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61" y="242572"/>
            <a:ext cx="1950303" cy="201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804" r="12851"/>
          <a:stretch/>
        </p:blipFill>
        <p:spPr>
          <a:xfrm>
            <a:off x="6432553" y="4749800"/>
            <a:ext cx="2711447" cy="210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124" y="2737386"/>
            <a:ext cx="1741240" cy="1852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84" y="2611130"/>
            <a:ext cx="1884009" cy="1978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00" y="4709569"/>
            <a:ext cx="1978029" cy="19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7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7398"/>
            <a:ext cx="9144000" cy="4975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89" y="587456"/>
            <a:ext cx="879038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Success on the academic job market requires a lot of work and no small amount of luck. </a:t>
            </a:r>
          </a:p>
          <a:p>
            <a:endParaRPr lang="en-US" sz="800" dirty="0" smtClean="0"/>
          </a:p>
          <a:p>
            <a:r>
              <a:rPr lang="en-US" dirty="0"/>
              <a:t>R</a:t>
            </a:r>
            <a:r>
              <a:rPr lang="en-US" dirty="0" smtClean="0"/>
              <a:t>ejection is part of being engaged with the world. Try to not take it personally and don’t let </a:t>
            </a:r>
          </a:p>
          <a:p>
            <a:r>
              <a:rPr lang="en-US" dirty="0" smtClean="0"/>
              <a:t>your self-worth be determined by external forces that you can’t control.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There are many ways that each of us can use our skills to support ourselves and make the</a:t>
            </a:r>
          </a:p>
          <a:p>
            <a:r>
              <a:rPr lang="en-US" dirty="0" smtClean="0"/>
              <a:t>world a better place, so think </a:t>
            </a:r>
            <a:r>
              <a:rPr lang="en-US" b="1" dirty="0" smtClean="0"/>
              <a:t>broadly</a:t>
            </a:r>
            <a:r>
              <a:rPr lang="en-US" dirty="0" smtClean="0"/>
              <a:t> and </a:t>
            </a:r>
            <a:r>
              <a:rPr lang="en-US" b="1" dirty="0" smtClean="0"/>
              <a:t>boldly</a:t>
            </a:r>
            <a:r>
              <a:rPr lang="en-US" dirty="0" smtClean="0"/>
              <a:t> about what you want to do with your time</a:t>
            </a:r>
          </a:p>
          <a:p>
            <a:r>
              <a:rPr lang="en-US" dirty="0" smtClean="0"/>
              <a:t>on this planet.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453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Written Components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6769" y="1583850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Letters of Recommendation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80000" y="2459407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 Letter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69367" y="3342100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21035" y="4212506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Statement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0402" y="5082912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Teaching Statement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61859" y="5953318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Diversity Statement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13786" y="1841231"/>
            <a:ext cx="347301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Caveat 1: This is for </a:t>
            </a:r>
            <a:r>
              <a:rPr lang="en-US" b="1" dirty="0" smtClean="0"/>
              <a:t>academic jobs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 smtClean="0"/>
              <a:t>Caveat 2: Represents my opinion.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0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25510" y="185495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Letters of Recommendation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652" y="1327009"/>
            <a:ext cx="8936348" cy="5478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Opportunity</a:t>
            </a:r>
            <a:r>
              <a:rPr lang="en-US" dirty="0" smtClean="0"/>
              <a:t>: Others can make your case for you and compare you favorably with your peers.</a:t>
            </a:r>
          </a:p>
          <a:p>
            <a:endParaRPr lang="en-US" sz="800" dirty="0"/>
          </a:p>
          <a:p>
            <a:r>
              <a:rPr lang="en-US" b="1" dirty="0" smtClean="0"/>
              <a:t>Challenge</a:t>
            </a:r>
            <a:r>
              <a:rPr lang="en-US" dirty="0" smtClean="0"/>
              <a:t>: Finding people who are well-known who know you well across the full</a:t>
            </a:r>
          </a:p>
          <a:p>
            <a:r>
              <a:rPr lang="en-US" dirty="0"/>
              <a:t>	 </a:t>
            </a:r>
            <a:r>
              <a:rPr lang="en-US" dirty="0" smtClean="0"/>
              <a:t>	  breadth of your relevant experience.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Questions to consider</a:t>
            </a:r>
            <a:r>
              <a:rPr lang="en-US" dirty="0" smtClean="0"/>
              <a:t>:</a:t>
            </a:r>
          </a:p>
          <a:p>
            <a:r>
              <a:rPr lang="en-US" dirty="0"/>
              <a:t>	</a:t>
            </a:r>
            <a:r>
              <a:rPr lang="en-US" dirty="0" smtClean="0"/>
              <a:t>Do these people know my work well enough to be specific?</a:t>
            </a:r>
          </a:p>
          <a:p>
            <a:r>
              <a:rPr lang="en-US" dirty="0" smtClean="0"/>
              <a:t>	Am I avoiding leaning too heavily on my home institution(s)?</a:t>
            </a:r>
          </a:p>
          <a:p>
            <a:r>
              <a:rPr lang="en-US" dirty="0"/>
              <a:t>	</a:t>
            </a:r>
            <a:r>
              <a:rPr lang="en-US" dirty="0" smtClean="0"/>
              <a:t>Can they speak to different aspects of my career? (hardware, analysis, mentoring,</a:t>
            </a:r>
          </a:p>
          <a:p>
            <a:r>
              <a:rPr lang="en-US" dirty="0"/>
              <a:t>	</a:t>
            </a:r>
            <a:r>
              <a:rPr lang="en-US" dirty="0" smtClean="0"/>
              <a:t>teaching, computing…) and have I communicated with them what I hope they </a:t>
            </a:r>
          </a:p>
          <a:p>
            <a:r>
              <a:rPr lang="en-US" dirty="0"/>
              <a:t>	</a:t>
            </a:r>
            <a:r>
              <a:rPr lang="en-US" dirty="0" smtClean="0"/>
              <a:t>would focus on?</a:t>
            </a:r>
          </a:p>
          <a:p>
            <a:r>
              <a:rPr lang="en-US" dirty="0"/>
              <a:t>	</a:t>
            </a:r>
            <a:r>
              <a:rPr lang="en-US" dirty="0" smtClean="0"/>
              <a:t>Is everyone in a role (senior enough) that is appropriate?</a:t>
            </a:r>
          </a:p>
          <a:p>
            <a:endParaRPr lang="en-US" dirty="0"/>
          </a:p>
          <a:p>
            <a:r>
              <a:rPr lang="en-US" dirty="0" smtClean="0"/>
              <a:t>Note: If the ad asks for three letters, you can think of it as a minimum and have ~5...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253" y="85613"/>
            <a:ext cx="1350556" cy="121285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67067" y="3324658"/>
            <a:ext cx="841976" cy="585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68949" y="2568406"/>
            <a:ext cx="1612598" cy="57075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PhD advisor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38003" y="2435427"/>
            <a:ext cx="1612598" cy="57075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postdoc advisor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444302" y="3329810"/>
            <a:ext cx="2490250" cy="57987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technical</a:t>
            </a:r>
          </a:p>
          <a:p>
            <a:pPr algn="ctr"/>
            <a:r>
              <a:rPr lang="en-US" dirty="0" smtClean="0"/>
              <a:t>collaborator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123824" y="3482210"/>
            <a:ext cx="2490250" cy="57987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analysis collaborator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80710" y="3006184"/>
            <a:ext cx="228333" cy="3184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14074" y="3139163"/>
            <a:ext cx="552993" cy="343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2"/>
          </p:cNvCxnSpPr>
          <p:nvPr/>
        </p:nvCxnSpPr>
        <p:spPr>
          <a:xfrm flipV="1">
            <a:off x="5009043" y="3619747"/>
            <a:ext cx="435259" cy="330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42616" y="3757878"/>
            <a:ext cx="552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41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9471" y="219187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 Letter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9581" y="1455430"/>
            <a:ext cx="8325116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Opportunity</a:t>
            </a:r>
            <a:r>
              <a:rPr lang="en-US" dirty="0" smtClean="0"/>
              <a:t>: Make a case for how you fit into the specific job to which you’re applying</a:t>
            </a:r>
          </a:p>
          <a:p>
            <a:endParaRPr lang="en-US" dirty="0"/>
          </a:p>
          <a:p>
            <a:r>
              <a:rPr lang="en-US" b="1" dirty="0" smtClean="0"/>
              <a:t>Challenge</a:t>
            </a:r>
            <a:r>
              <a:rPr lang="en-US" dirty="0" smtClean="0"/>
              <a:t>: Tell a story in approximately a page.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Possible Outline:</a:t>
            </a:r>
          </a:p>
          <a:p>
            <a:r>
              <a:rPr lang="en-US" dirty="0" smtClean="0"/>
              <a:t>Dear </a:t>
            </a:r>
            <a:r>
              <a:rPr lang="en-US" i="1" dirty="0" smtClean="0"/>
              <a:t>Person</a:t>
            </a:r>
            <a:r>
              <a:rPr lang="en-US" dirty="0" smtClean="0"/>
              <a:t> (or admissions committee).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I am writing to apply to your XYZ position listed in ABC publication.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Brief history (education, experience)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Fit with institution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Summary of app and thanks for consideration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14" y="2559755"/>
            <a:ext cx="1753264" cy="1654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281" b="7407"/>
          <a:stretch/>
        </p:blipFill>
        <p:spPr>
          <a:xfrm>
            <a:off x="4652272" y="2362200"/>
            <a:ext cx="1812027" cy="19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81" y="1269934"/>
            <a:ext cx="8687031" cy="5016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Opportunity</a:t>
            </a:r>
            <a:r>
              <a:rPr lang="en-US" dirty="0" smtClean="0"/>
              <a:t>: Show that you are prepared to do the job with the right skills and experience</a:t>
            </a:r>
          </a:p>
          <a:p>
            <a:r>
              <a:rPr lang="en-US" dirty="0"/>
              <a:t>	</a:t>
            </a:r>
            <a:r>
              <a:rPr lang="en-US" dirty="0" smtClean="0"/>
              <a:t>to hit the ground running.</a:t>
            </a:r>
          </a:p>
          <a:p>
            <a:endParaRPr lang="en-US" dirty="0"/>
          </a:p>
          <a:p>
            <a:r>
              <a:rPr lang="en-US" b="1" dirty="0" smtClean="0"/>
              <a:t>Challenge</a:t>
            </a:r>
            <a:r>
              <a:rPr lang="en-US" dirty="0" smtClean="0"/>
              <a:t>: Organization! Comprehensiveness!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Questions to consider:</a:t>
            </a:r>
          </a:p>
          <a:p>
            <a:r>
              <a:rPr lang="en-US" dirty="0"/>
              <a:t>	</a:t>
            </a:r>
            <a:r>
              <a:rPr lang="en-US" dirty="0" smtClean="0"/>
              <a:t>Does the first page include my educational and work experience?</a:t>
            </a:r>
          </a:p>
          <a:p>
            <a:endParaRPr lang="en-US" sz="800" dirty="0" smtClean="0"/>
          </a:p>
          <a:p>
            <a:r>
              <a:rPr lang="en-US" dirty="0"/>
              <a:t>	</a:t>
            </a:r>
            <a:r>
              <a:rPr lang="en-US" dirty="0" smtClean="0"/>
              <a:t>Do my fellowships/honors/awards stand out?</a:t>
            </a:r>
          </a:p>
          <a:p>
            <a:endParaRPr lang="en-US" sz="800" dirty="0" smtClean="0"/>
          </a:p>
          <a:p>
            <a:r>
              <a:rPr lang="en-US" dirty="0"/>
              <a:t>	</a:t>
            </a:r>
            <a:r>
              <a:rPr lang="en-US" dirty="0" smtClean="0"/>
              <a:t>Is the CV matched to the job? (research experience first for a research oriented place,</a:t>
            </a:r>
          </a:p>
          <a:p>
            <a:r>
              <a:rPr lang="en-US" dirty="0"/>
              <a:t>	</a:t>
            </a:r>
            <a:r>
              <a:rPr lang="en-US" dirty="0" smtClean="0"/>
              <a:t>teaching experience first for a teaching oriented place?)</a:t>
            </a:r>
          </a:p>
          <a:p>
            <a:endParaRPr lang="en-US" sz="800" dirty="0" smtClean="0"/>
          </a:p>
          <a:p>
            <a:r>
              <a:rPr lang="en-US" dirty="0"/>
              <a:t>	</a:t>
            </a:r>
            <a:r>
              <a:rPr lang="en-US" dirty="0" smtClean="0"/>
              <a:t>Have I included all relevant details? (workshop organization, service to the field)</a:t>
            </a:r>
          </a:p>
          <a:p>
            <a:endParaRPr lang="en-US" sz="800" dirty="0" smtClean="0"/>
          </a:p>
          <a:p>
            <a:r>
              <a:rPr lang="en-US" dirty="0"/>
              <a:t>	</a:t>
            </a:r>
            <a:r>
              <a:rPr lang="en-US" dirty="0" smtClean="0"/>
              <a:t>Have I included irrelevant details? (picture, personal information like marital or</a:t>
            </a:r>
          </a:p>
          <a:p>
            <a:r>
              <a:rPr lang="en-US" dirty="0"/>
              <a:t>	</a:t>
            </a:r>
            <a:r>
              <a:rPr lang="en-US" dirty="0" smtClean="0"/>
              <a:t>or parental status, political or religious signaling for a non-political or religiously </a:t>
            </a:r>
          </a:p>
          <a:p>
            <a:r>
              <a:rPr lang="en-US" dirty="0"/>
              <a:t>	</a:t>
            </a:r>
            <a:r>
              <a:rPr lang="en-US" dirty="0" smtClean="0"/>
              <a:t>unaffiliated institution)</a:t>
            </a:r>
          </a:p>
          <a:p>
            <a:endParaRPr lang="en-US" sz="800" dirty="0" smtClean="0"/>
          </a:p>
          <a:p>
            <a:r>
              <a:rPr lang="en-US" dirty="0" smtClean="0"/>
              <a:t>	Am I using numbering, indenting, headings, fonts, </a:t>
            </a:r>
            <a:r>
              <a:rPr lang="en-US" dirty="0" err="1" smtClean="0"/>
              <a:t>etc</a:t>
            </a:r>
            <a:r>
              <a:rPr lang="en-US" dirty="0" smtClean="0"/>
              <a:t> in ways that help readability?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39780" y="217206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806" y="158597"/>
            <a:ext cx="2222673" cy="1111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8535" y="6280792"/>
            <a:ext cx="636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Ask a mentor for an example/template, and to give you feedback!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2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81" y="1455430"/>
            <a:ext cx="8824652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Opportunities</a:t>
            </a:r>
            <a:r>
              <a:rPr lang="en-US" dirty="0" smtClean="0"/>
              <a:t>: Show that you have an exciting research plan that your prior work has </a:t>
            </a:r>
          </a:p>
          <a:p>
            <a:r>
              <a:rPr lang="en-US" dirty="0"/>
              <a:t>	</a:t>
            </a:r>
            <a:r>
              <a:rPr lang="en-US" dirty="0" smtClean="0"/>
              <a:t>prepared you to lead. Demonstrate that you will be able to successfully write a grant</a:t>
            </a:r>
          </a:p>
          <a:p>
            <a:r>
              <a:rPr lang="en-US" dirty="0"/>
              <a:t>	</a:t>
            </a:r>
            <a:r>
              <a:rPr lang="en-US" dirty="0" smtClean="0"/>
              <a:t>proposal.</a:t>
            </a:r>
          </a:p>
          <a:p>
            <a:endParaRPr lang="en-US" sz="800" dirty="0"/>
          </a:p>
          <a:p>
            <a:r>
              <a:rPr lang="en-US" b="1" dirty="0" smtClean="0"/>
              <a:t>Challenge</a:t>
            </a:r>
            <a:r>
              <a:rPr lang="en-US" dirty="0" smtClean="0"/>
              <a:t>: Organization, balancing past work with proposed future work, avoiding a re-hash</a:t>
            </a:r>
          </a:p>
          <a:p>
            <a:r>
              <a:rPr lang="en-US" dirty="0"/>
              <a:t>	</a:t>
            </a:r>
            <a:r>
              <a:rPr lang="en-US" dirty="0" smtClean="0"/>
              <a:t>of your graduate or postdoctoral work while still within the bounds of your expertise.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Questions to consider:</a:t>
            </a:r>
          </a:p>
          <a:p>
            <a:r>
              <a:rPr lang="en-US" dirty="0"/>
              <a:t>	</a:t>
            </a:r>
            <a:r>
              <a:rPr lang="en-US" dirty="0" smtClean="0"/>
              <a:t>Have you answered the “So what?” question?</a:t>
            </a:r>
          </a:p>
          <a:p>
            <a:r>
              <a:rPr lang="en-US" dirty="0"/>
              <a:t>	</a:t>
            </a:r>
            <a:r>
              <a:rPr lang="en-US" dirty="0" smtClean="0"/>
              <a:t>Do you include possible thesis projects for your first few graduate students?</a:t>
            </a:r>
          </a:p>
          <a:p>
            <a:r>
              <a:rPr lang="en-US" dirty="0"/>
              <a:t>	</a:t>
            </a:r>
            <a:r>
              <a:rPr lang="en-US" dirty="0" smtClean="0"/>
              <a:t>Is it written well enough (and typo free) to show that you will be able to write a grant?</a:t>
            </a:r>
          </a:p>
          <a:p>
            <a:r>
              <a:rPr lang="en-US" dirty="0"/>
              <a:t>	</a:t>
            </a:r>
            <a:r>
              <a:rPr lang="en-US" dirty="0" smtClean="0"/>
              <a:t>Is the level of jargon appropriate for non-experts in my field?</a:t>
            </a:r>
          </a:p>
          <a:p>
            <a:r>
              <a:rPr lang="en-US" dirty="0"/>
              <a:t>	</a:t>
            </a:r>
            <a:r>
              <a:rPr lang="en-US" dirty="0" smtClean="0"/>
              <a:t>Have you situated the work in the context of other ongoing work at the institution?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9472" y="174401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Statement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00" y="3267583"/>
            <a:ext cx="1849608" cy="1849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472" y="3267583"/>
            <a:ext cx="2454919" cy="14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81" y="1455430"/>
            <a:ext cx="833469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Opportunities</a:t>
            </a:r>
            <a:r>
              <a:rPr lang="en-US" dirty="0" smtClean="0"/>
              <a:t>: Show that you can be a caring and innovative teacher, and that you can </a:t>
            </a:r>
          </a:p>
          <a:p>
            <a:r>
              <a:rPr lang="en-US" dirty="0"/>
              <a:t>	</a:t>
            </a:r>
            <a:r>
              <a:rPr lang="en-US" dirty="0" smtClean="0"/>
              <a:t>manage this work without delaying your research agenda.</a:t>
            </a:r>
          </a:p>
          <a:p>
            <a:endParaRPr lang="en-US" dirty="0"/>
          </a:p>
          <a:p>
            <a:r>
              <a:rPr lang="en-US" b="1" dirty="0" smtClean="0"/>
              <a:t>Challenge</a:t>
            </a:r>
            <a:r>
              <a:rPr lang="en-US" dirty="0" smtClean="0"/>
              <a:t>: Specificity.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Questions to consider:</a:t>
            </a:r>
          </a:p>
          <a:p>
            <a:r>
              <a:rPr lang="en-US" dirty="0"/>
              <a:t>	</a:t>
            </a:r>
            <a:r>
              <a:rPr lang="en-US" dirty="0" smtClean="0"/>
              <a:t>Have you included your teaching philosophy and grounded it with specifics?</a:t>
            </a:r>
          </a:p>
          <a:p>
            <a:r>
              <a:rPr lang="en-US" dirty="0"/>
              <a:t>	</a:t>
            </a:r>
            <a:r>
              <a:rPr lang="en-US" dirty="0" smtClean="0"/>
              <a:t>Have you given examples of successful teaching/mentoring?</a:t>
            </a:r>
          </a:p>
          <a:p>
            <a:r>
              <a:rPr lang="en-US" dirty="0"/>
              <a:t>	</a:t>
            </a:r>
            <a:r>
              <a:rPr lang="en-US" dirty="0" smtClean="0"/>
              <a:t>Have you described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54050" y="188672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Teaching Statement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5" y="3018241"/>
            <a:ext cx="2574797" cy="1353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308" y="2447485"/>
            <a:ext cx="3076938" cy="2353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582" y="2697718"/>
            <a:ext cx="2580578" cy="200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581" y="6065121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https://www.compadre.org/per/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https://journals.aps.org/prper/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04" y="5979746"/>
            <a:ext cx="4182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wealth of information out there.</a:t>
            </a:r>
          </a:p>
          <a:p>
            <a:r>
              <a:rPr lang="en-US" dirty="0" smtClean="0"/>
              <a:t>Search on “Physics Education Research”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2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81" y="1455430"/>
            <a:ext cx="8889461" cy="5478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Opportunities</a:t>
            </a:r>
            <a:r>
              <a:rPr lang="en-US" dirty="0" smtClean="0"/>
              <a:t>: Show that you can help the institution become more inclusive and that you</a:t>
            </a:r>
          </a:p>
          <a:p>
            <a:r>
              <a:rPr lang="en-US" dirty="0"/>
              <a:t>	</a:t>
            </a:r>
            <a:r>
              <a:rPr lang="en-US" dirty="0" smtClean="0"/>
              <a:t>understand the importance of diversity in groups.</a:t>
            </a:r>
          </a:p>
          <a:p>
            <a:endParaRPr lang="en-US" dirty="0"/>
          </a:p>
          <a:p>
            <a:r>
              <a:rPr lang="en-US" b="1" dirty="0" smtClean="0"/>
              <a:t>Challenge</a:t>
            </a:r>
            <a:r>
              <a:rPr lang="en-US" dirty="0" smtClean="0"/>
              <a:t>: Be yourself, be honest, be thoughtful, be humble, be specific.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Questions to consider:</a:t>
            </a:r>
          </a:p>
          <a:p>
            <a:r>
              <a:rPr lang="en-US" dirty="0"/>
              <a:t>	</a:t>
            </a:r>
            <a:r>
              <a:rPr lang="en-US" dirty="0" smtClean="0"/>
              <a:t>Are you thinking about diversity</a:t>
            </a:r>
          </a:p>
          <a:p>
            <a:r>
              <a:rPr lang="en-US" dirty="0"/>
              <a:t>	</a:t>
            </a:r>
            <a:r>
              <a:rPr lang="en-US" dirty="0" smtClean="0"/>
              <a:t>broadly? (gender, race, ethnicity</a:t>
            </a:r>
          </a:p>
          <a:p>
            <a:r>
              <a:rPr lang="en-US" dirty="0"/>
              <a:t>	</a:t>
            </a:r>
            <a:r>
              <a:rPr lang="en-US" dirty="0" smtClean="0"/>
              <a:t>socioeconomic status, first generation,</a:t>
            </a:r>
          </a:p>
          <a:p>
            <a:r>
              <a:rPr lang="en-US" dirty="0"/>
              <a:t>	</a:t>
            </a:r>
            <a:r>
              <a:rPr lang="en-US" dirty="0" smtClean="0"/>
              <a:t>gender identity, international, blue/white collar, mobility, vision, hearing, training) </a:t>
            </a:r>
            <a:endParaRPr lang="en-US" sz="800" dirty="0" smtClean="0"/>
          </a:p>
          <a:p>
            <a:r>
              <a:rPr lang="en-US" sz="800" dirty="0"/>
              <a:t> </a:t>
            </a:r>
            <a:r>
              <a:rPr lang="en-US" sz="800" dirty="0" smtClean="0"/>
              <a:t>    </a:t>
            </a:r>
          </a:p>
          <a:p>
            <a:r>
              <a:rPr lang="en-US" dirty="0"/>
              <a:t>	</a:t>
            </a:r>
            <a:r>
              <a:rPr lang="en-US" dirty="0" smtClean="0"/>
              <a:t>Have you identified a problem? How have you been (and will continue to be) part of the </a:t>
            </a:r>
          </a:p>
          <a:p>
            <a:r>
              <a:rPr lang="en-US" dirty="0"/>
              <a:t>	</a:t>
            </a:r>
            <a:r>
              <a:rPr lang="en-US" dirty="0" smtClean="0"/>
              <a:t>solution?</a:t>
            </a:r>
          </a:p>
          <a:p>
            <a:endParaRPr lang="en-US" sz="800" dirty="0" smtClean="0"/>
          </a:p>
          <a:p>
            <a:r>
              <a:rPr lang="en-US" dirty="0"/>
              <a:t>	</a:t>
            </a:r>
            <a:r>
              <a:rPr lang="en-US" dirty="0" smtClean="0"/>
              <a:t>Are there particular challenges to address at this institution?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9471" y="145867"/>
            <a:ext cx="3225196" cy="642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Diversity Statement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1" y="103061"/>
            <a:ext cx="2102795" cy="1327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5489"/>
            <a:ext cx="4445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576" y="96267"/>
            <a:ext cx="1986147" cy="1408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4186" b="9274"/>
          <a:stretch/>
        </p:blipFill>
        <p:spPr>
          <a:xfrm>
            <a:off x="428124" y="2715489"/>
            <a:ext cx="3710403" cy="1485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706" y="1826421"/>
            <a:ext cx="1654294" cy="663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204" y="6040444"/>
            <a:ext cx="1477003" cy="789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8201" y="885221"/>
            <a:ext cx="2066562" cy="619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3453" y="1826421"/>
            <a:ext cx="791673" cy="52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6169" y="5988059"/>
            <a:ext cx="562847" cy="7886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2045" y="885221"/>
            <a:ext cx="1392159" cy="596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32255" r="16805"/>
          <a:stretch/>
        </p:blipFill>
        <p:spPr>
          <a:xfrm>
            <a:off x="90085" y="4680050"/>
            <a:ext cx="676078" cy="743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28823" r="9804" b="6789"/>
          <a:stretch/>
        </p:blipFill>
        <p:spPr>
          <a:xfrm>
            <a:off x="90085" y="5582617"/>
            <a:ext cx="658153" cy="81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955"/>
            <a:ext cx="8229600" cy="7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144" y="1036813"/>
            <a:ext cx="8390576" cy="3816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sure to have a (or several) trusted advisor(s) read your materials to give you </a:t>
            </a:r>
          </a:p>
          <a:p>
            <a:r>
              <a:rPr lang="en-US" dirty="0" smtClean="0"/>
              <a:t>feedback.</a:t>
            </a:r>
          </a:p>
          <a:p>
            <a:endParaRPr lang="en-US" sz="800" dirty="0"/>
          </a:p>
          <a:p>
            <a:r>
              <a:rPr lang="en-US" dirty="0" smtClean="0"/>
              <a:t>It takes time to write a strong application. Finding your next job should be considered</a:t>
            </a:r>
          </a:p>
          <a:p>
            <a:r>
              <a:rPr lang="en-US" dirty="0" smtClean="0"/>
              <a:t>part of your current job, so try to make the time you need.</a:t>
            </a:r>
          </a:p>
          <a:p>
            <a:endParaRPr lang="en-US" sz="800" dirty="0"/>
          </a:p>
          <a:p>
            <a:r>
              <a:rPr lang="en-US" dirty="0" smtClean="0"/>
              <a:t>There are MANY resources out there! Try not to obsess, but do your research!</a:t>
            </a:r>
          </a:p>
          <a:p>
            <a:endParaRPr lang="en-US" sz="800" dirty="0"/>
          </a:p>
          <a:p>
            <a:r>
              <a:rPr lang="en-US" dirty="0" smtClean="0">
                <a:hlinkClick r:id="rId2"/>
              </a:rPr>
              <a:t>www.chronicle.com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www.thefora.org</a:t>
            </a:r>
            <a:r>
              <a:rPr lang="en-US" dirty="0" smtClean="0"/>
              <a:t> </a:t>
            </a:r>
          </a:p>
          <a:p>
            <a:endParaRPr lang="en-US" sz="800" dirty="0"/>
          </a:p>
          <a:p>
            <a:r>
              <a:rPr lang="en-US" dirty="0" smtClean="0"/>
              <a:t>Cover Letter: </a:t>
            </a:r>
            <a:r>
              <a:rPr lang="en-US" dirty="0" smtClean="0">
                <a:hlinkClick r:id="rId4"/>
              </a:rPr>
              <a:t>https://www.chronicle.com/article/the-basics-of-cover-letter/46259</a:t>
            </a:r>
            <a:r>
              <a:rPr lang="en-US" dirty="0" smtClean="0"/>
              <a:t> </a:t>
            </a:r>
          </a:p>
          <a:p>
            <a:endParaRPr lang="en-US" sz="800" dirty="0"/>
          </a:p>
          <a:p>
            <a:r>
              <a:rPr lang="en-US" dirty="0" smtClean="0"/>
              <a:t>Research Statement:</a:t>
            </a:r>
          </a:p>
          <a:p>
            <a:r>
              <a:rPr lang="en-US" sz="1400" dirty="0" smtClean="0"/>
              <a:t> </a:t>
            </a:r>
            <a:r>
              <a:rPr lang="en-US" sz="1400" dirty="0" smtClean="0">
                <a:hlinkClick r:id="rId5"/>
              </a:rPr>
              <a:t>https://postdocs.stanford.edu/sites/g/files/sbiybj10161/f/events/writing_res_statement_oct_2017.doc</a:t>
            </a:r>
            <a:r>
              <a:rPr lang="en-US" sz="1400" dirty="0" smtClean="0"/>
              <a:t> </a:t>
            </a:r>
          </a:p>
          <a:p>
            <a:endParaRPr lang="en-US" sz="800" dirty="0"/>
          </a:p>
          <a:p>
            <a:r>
              <a:rPr lang="en-US" dirty="0" smtClean="0"/>
              <a:t>Teaching Statement</a:t>
            </a:r>
            <a:r>
              <a:rPr lang="en-US" sz="1600" dirty="0" smtClean="0"/>
              <a:t>: </a:t>
            </a:r>
            <a:r>
              <a:rPr lang="en-US" sz="1600" dirty="0" smtClean="0">
                <a:hlinkClick r:id="rId6"/>
              </a:rPr>
              <a:t>https://chroniclevitae.com/news/734-teaching-statement-as-self-portrait</a:t>
            </a:r>
            <a:r>
              <a:rPr lang="en-US" sz="1600" dirty="0" smtClean="0"/>
              <a:t>?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45" y="5068568"/>
            <a:ext cx="2189216" cy="14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5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510</Words>
  <Application>Microsoft Macintosh PowerPoint</Application>
  <PresentationFormat>On-screen Show (4:3)</PresentationFormat>
  <Paragraphs>170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Application</vt:lpstr>
      <vt:lpstr>The Written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Application</dc:title>
  <dc:creator>User</dc:creator>
  <cp:lastModifiedBy>User</cp:lastModifiedBy>
  <cp:revision>20</cp:revision>
  <dcterms:created xsi:type="dcterms:W3CDTF">2019-06-11T16:38:19Z</dcterms:created>
  <dcterms:modified xsi:type="dcterms:W3CDTF">2019-06-13T11:43:38Z</dcterms:modified>
</cp:coreProperties>
</file>