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57" r:id="rId4"/>
    <p:sldId id="260" r:id="rId5"/>
    <p:sldId id="377" r:id="rId6"/>
    <p:sldId id="376" r:id="rId7"/>
    <p:sldId id="379" r:id="rId8"/>
    <p:sldId id="353" r:id="rId9"/>
    <p:sldId id="268" r:id="rId10"/>
    <p:sldId id="269" r:id="rId11"/>
    <p:sldId id="356" r:id="rId12"/>
    <p:sldId id="270" r:id="rId13"/>
    <p:sldId id="273" r:id="rId14"/>
    <p:sldId id="271" r:id="rId15"/>
    <p:sldId id="368" r:id="rId16"/>
    <p:sldId id="380" r:id="rId17"/>
    <p:sldId id="359" r:id="rId18"/>
    <p:sldId id="360" r:id="rId19"/>
    <p:sldId id="372" r:id="rId20"/>
    <p:sldId id="362" r:id="rId21"/>
    <p:sldId id="381" r:id="rId22"/>
    <p:sldId id="382" r:id="rId23"/>
    <p:sldId id="279" r:id="rId24"/>
    <p:sldId id="303" r:id="rId25"/>
    <p:sldId id="316" r:id="rId26"/>
    <p:sldId id="378" r:id="rId27"/>
    <p:sldId id="317" r:id="rId28"/>
    <p:sldId id="383" r:id="rId29"/>
    <p:sldId id="384" r:id="rId30"/>
    <p:sldId id="385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1pPr>
    <a:lvl2pPr marL="0" marR="0" indent="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2pPr>
    <a:lvl3pPr marL="0" marR="0" indent="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3pPr>
    <a:lvl4pPr marL="0" marR="0" indent="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4pPr>
    <a:lvl5pPr marL="0" marR="0" indent="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5pPr>
    <a:lvl6pPr marL="0" marR="0" indent="45720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6pPr>
    <a:lvl7pPr marL="0" marR="0" indent="91440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7pPr>
    <a:lvl8pPr marL="0" marR="0" indent="137160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8pPr>
    <a:lvl9pPr marL="0" marR="0" indent="1828800" algn="l" defTabSz="642937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500" b="0" i="0" u="none" strike="noStrike" cap="none" spc="0" normalizeH="0" baseline="0">
        <a:ln>
          <a:noFill/>
        </a:ln>
        <a:solidFill>
          <a:srgbClr val="0061A8"/>
        </a:solidFill>
        <a:effectLst/>
        <a:uFill>
          <a:solidFill>
            <a:srgbClr val="074184"/>
          </a:solidFill>
        </a:uFill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n" i="on">
        <a:fontRef idx="minor">
          <a:srgbClr val="404040"/>
        </a:fontRef>
        <a:srgbClr val="40404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EF5"/>
          </a:solidFill>
        </a:fill>
      </a:tcStyle>
    </a:wholeTbl>
    <a:band2H>
      <a:tcTxStyle/>
      <a:tcStyle>
        <a:tcBdr/>
        <a:fill>
          <a:solidFill>
            <a:srgbClr val="ECF7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508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82D2E6"/>
          </a:solidFill>
        </a:fill>
      </a:tcStyle>
    </a:firstRow>
  </a:tblStyle>
  <a:tblStyle styleId="{C7B018BB-80A7-4F77-B60F-C8B233D01FF8}" styleName="">
    <a:tblBg/>
    <a:wholeTbl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>
        <a:fontRef idx="minor">
          <a:srgbClr val="0061A8"/>
        </a:fontRef>
        <a:srgbClr val="0061A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>
        <a:fontRef idx="minor">
          <a:srgbClr val="0061A8"/>
        </a:fontRef>
        <a:srgbClr val="0061A8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Ref idx="minor">
          <a:srgbClr val="0061A8"/>
        </a:fontRef>
        <a:srgbClr val="0061A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Ref idx="minor">
          <a:srgbClr val="0061A8"/>
        </a:fontRef>
        <a:srgbClr val="0061A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61"/>
    <p:restoredTop sz="74298"/>
  </p:normalViewPr>
  <p:slideViewPr>
    <p:cSldViewPr snapToGrid="0" snapToObjects="1">
      <p:cViewPr varScale="1">
        <p:scale>
          <a:sx n="45" d="100"/>
          <a:sy n="45" d="100"/>
        </p:scale>
        <p:origin x="11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815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496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019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393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57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536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05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22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40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982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3C0D5-F149-3B43-8783-4DC6EE002B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91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5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563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577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864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3614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er’s Name [44pt Reg]…"/>
          <p:cNvSpPr txBox="1">
            <a:spLocks noGrp="1"/>
          </p:cNvSpPr>
          <p:nvPr>
            <p:ph type="body" sz="quarter" idx="13"/>
          </p:nvPr>
        </p:nvSpPr>
        <p:spPr>
          <a:xfrm>
            <a:off x="914400" y="10826430"/>
            <a:ext cx="22555200" cy="226972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 marL="0" indent="0" defTabSz="642937">
              <a:lnSpc>
                <a:spcPct val="120000"/>
              </a:lnSpc>
              <a:spcBef>
                <a:spcPts val="0"/>
              </a:spcBef>
              <a:buSzTx/>
              <a:buNone/>
              <a:defRPr sz="25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Presenter’s Name [44pt Reg]</a:t>
            </a:r>
          </a:p>
          <a:p>
            <a:pPr marL="0" indent="0" defTabSz="642937">
              <a:lnSpc>
                <a:spcPct val="120000"/>
              </a:lnSpc>
              <a:spcBef>
                <a:spcPts val="0"/>
              </a:spcBef>
              <a:buSzTx/>
              <a:buNone/>
              <a:defRPr sz="25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Meeting Title</a:t>
            </a:r>
          </a:p>
          <a:p>
            <a:pPr marL="0" indent="0" defTabSz="642937">
              <a:lnSpc>
                <a:spcPct val="120000"/>
              </a:lnSpc>
              <a:spcBef>
                <a:spcPts val="0"/>
              </a:spcBef>
              <a:buSzTx/>
              <a:buNone/>
              <a:defRPr sz="25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Day Month Year</a:t>
            </a:r>
          </a:p>
        </p:txBody>
      </p:sp>
      <p:sp>
        <p:nvSpPr>
          <p:cNvPr id="12" name="Presentation title [64pt bold – Use the font Helvetica or Arial in this template]"/>
          <p:cNvSpPr txBox="1">
            <a:spLocks noGrp="1"/>
          </p:cNvSpPr>
          <p:nvPr>
            <p:ph type="body" sz="quarter" idx="14"/>
          </p:nvPr>
        </p:nvSpPr>
        <p:spPr>
          <a:xfrm>
            <a:off x="914400" y="8501551"/>
            <a:ext cx="22555200" cy="2286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642937">
              <a:spcBef>
                <a:spcPts val="0"/>
              </a:spcBef>
              <a:buSzTx/>
              <a:buNone/>
              <a:defRPr sz="6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Presentation title [64pt bold – Use the font Helvetica or Arial in this template]</a:t>
            </a:r>
          </a:p>
        </p:txBody>
      </p:sp>
      <p:pic>
        <p:nvPicPr>
          <p:cNvPr id="13" name="17-0066-01.hr.jpg" descr="17-0066-01.hr.jpg"/>
          <p:cNvPicPr>
            <a:picLocks/>
          </p:cNvPicPr>
          <p:nvPr/>
        </p:nvPicPr>
        <p:blipFill>
          <a:blip r:embed="rId2">
            <a:extLst/>
          </a:blip>
          <a:srcRect t="24781" b="24781"/>
          <a:stretch>
            <a:fillRect/>
          </a:stretch>
        </p:blipFill>
        <p:spPr>
          <a:xfrm>
            <a:off x="-43061" y="75116"/>
            <a:ext cx="24469895" cy="8235092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grpSp>
        <p:nvGrpSpPr>
          <p:cNvPr id="16" name="Group"/>
          <p:cNvGrpSpPr/>
          <p:nvPr/>
        </p:nvGrpSpPr>
        <p:grpSpPr>
          <a:xfrm>
            <a:off x="-8533" y="-16265"/>
            <a:ext cx="24413633" cy="1653572"/>
            <a:chOff x="0" y="0"/>
            <a:chExt cx="24413632" cy="1653570"/>
          </a:xfrm>
        </p:grpSpPr>
        <p:pic>
          <p:nvPicPr>
            <p:cNvPr id="1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b="8105"/>
            <a:stretch>
              <a:fillRect/>
            </a:stretch>
          </p:blipFill>
          <p:spPr>
            <a:xfrm>
              <a:off x="6039246" y="0"/>
              <a:ext cx="18374387" cy="16535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41523" b="8105"/>
            <a:stretch>
              <a:fillRect/>
            </a:stretch>
          </p:blipFill>
          <p:spPr>
            <a:xfrm>
              <a:off x="0" y="0"/>
              <a:ext cx="10744761" cy="16535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7" name="g-2Logo.png" descr="g-2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690817" y="11617373"/>
            <a:ext cx="2325991" cy="1650966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712700"/>
            <a:ext cx="4267200" cy="241300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42937">
              <a:lnSpc>
                <a:spcPct val="120000"/>
              </a:lnSpc>
              <a:defRPr sz="1600">
                <a:solidFill>
                  <a:srgbClr val="003087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3" name="Title Text"/>
          <p:cNvSpPr txBox="1">
            <a:spLocks noGrp="1"/>
          </p:cNvSpPr>
          <p:nvPr>
            <p:ph type="title"/>
          </p:nvPr>
        </p:nvSpPr>
        <p:spPr>
          <a:xfrm>
            <a:off x="1689100" y="0"/>
            <a:ext cx="21005800" cy="1905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6BA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1pPr>
            <a:lvl2pPr marL="11176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2pPr>
            <a:lvl3pPr marL="16764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3pPr>
            <a:lvl4pPr marL="22352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4pPr>
            <a:lvl5pPr marL="27940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83899" y="13004800"/>
            <a:ext cx="453239" cy="4610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 lIns="71437" tIns="71437" rIns="71437" bIns="71437"/>
          <a:lstStyle>
            <a:lvl1pPr marL="465364" indent="-465364" defTabSz="821531">
              <a:spcBef>
                <a:spcPts val="4500"/>
              </a:spcBef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08264" indent="-465364" defTabSz="821531">
              <a:spcBef>
                <a:spcPts val="4500"/>
              </a:spcBef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51164" indent="-465364" defTabSz="821531">
              <a:spcBef>
                <a:spcPts val="4500"/>
              </a:spcBef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494064" indent="-465364" defTabSz="821531">
              <a:spcBef>
                <a:spcPts val="4500"/>
              </a:spcBef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836964" indent="-465364" defTabSz="821531">
              <a:spcBef>
                <a:spcPts val="4500"/>
              </a:spcBef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94999" y="13010554"/>
            <a:ext cx="494514" cy="5111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3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4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42937">
              <a:defRPr sz="6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idx="1"/>
          </p:nvPr>
        </p:nvSpPr>
        <p:spPr>
          <a:xfrm>
            <a:off x="539786" y="1912625"/>
            <a:ext cx="23188220" cy="1016698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495300" indent="-4953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5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indent="-457200" defTabSz="642937">
              <a:spcBef>
                <a:spcPts val="800"/>
              </a:spcBef>
              <a:buSzPct val="100000"/>
              <a:buFont typeface="Arial"/>
              <a:buChar char="-"/>
              <a:defRPr sz="44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40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indent="-457200" defTabSz="642937">
              <a:spcBef>
                <a:spcPts val="800"/>
              </a:spcBef>
              <a:buSzPct val="100000"/>
              <a:buFont typeface="Arial"/>
              <a:buChar char="-"/>
              <a:defRPr sz="36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3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9786" y="12992100"/>
            <a:ext cx="895351" cy="368300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42937">
              <a:lnSpc>
                <a:spcPct val="120000"/>
              </a:lnSpc>
              <a:defRPr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5825" y="12401945"/>
            <a:ext cx="23188220" cy="57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g-2Logo.png" descr="g-2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90817" y="191352"/>
            <a:ext cx="2325991" cy="165096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67" name="Table"/>
          <p:cNvGraphicFramePr/>
          <p:nvPr/>
        </p:nvGraphicFramePr>
        <p:xfrm>
          <a:off x="1270000" y="12801600"/>
          <a:ext cx="13408663" cy="759021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1596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9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6320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500">
                          <a:solidFill>
                            <a:srgbClr val="0061A8"/>
                          </a:solidFill>
                          <a:sym typeface="Helvetica"/>
                        </a:rPr>
                        <a:t>8/28/18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500">
                          <a:solidFill>
                            <a:srgbClr val="0061A8"/>
                          </a:solidFill>
                          <a:sym typeface="Helvetica"/>
                        </a:rPr>
                        <a:t>David Flay | Magnetic Field Performance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504412" y="13004800"/>
            <a:ext cx="434413" cy="471924"/>
          </a:xfrm>
        </p:spPr>
        <p:txBody>
          <a:bodyPr/>
          <a:lstStyle/>
          <a:p>
            <a:fld id="{85F3B051-2A57-6B43-8F15-F50D8E018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58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42937">
              <a:defRPr sz="6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idx="1"/>
          </p:nvPr>
        </p:nvSpPr>
        <p:spPr>
          <a:xfrm>
            <a:off x="539786" y="1912625"/>
            <a:ext cx="23188220" cy="1016698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4572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5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indent="-457200" defTabSz="642937">
              <a:spcBef>
                <a:spcPts val="800"/>
              </a:spcBef>
              <a:buSzPct val="100000"/>
              <a:buFont typeface="Arial"/>
              <a:buChar char="-"/>
              <a:defRPr sz="44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40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indent="-457200" defTabSz="642937">
              <a:spcBef>
                <a:spcPts val="800"/>
              </a:spcBef>
              <a:buSzPct val="100000"/>
              <a:buFont typeface="Arial"/>
              <a:buChar char="-"/>
              <a:defRPr sz="36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3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9786" y="12992100"/>
            <a:ext cx="895351" cy="368300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42937">
              <a:lnSpc>
                <a:spcPct val="120000"/>
              </a:lnSpc>
              <a:defRPr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5825" y="12401945"/>
            <a:ext cx="23188220" cy="57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g-2Logo.png" descr="g-2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90817" y="191352"/>
            <a:ext cx="2325991" cy="1650966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6/13/19    Sudeshna Ganguly | UIUC | Measuring the Anomalous Magnetic Moment of the Muon"/>
          <p:cNvSpPr txBox="1"/>
          <p:nvPr/>
        </p:nvSpPr>
        <p:spPr>
          <a:xfrm>
            <a:off x="1177787" y="12856322"/>
            <a:ext cx="13822695" cy="63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r>
              <a:rPr dirty="0"/>
              <a:t>6/13/19    Sudeshna Ganguly | UIUC | </a:t>
            </a:r>
            <a:r>
              <a:rPr lang="en-US" dirty="0"/>
              <a:t>Measuring the Muon Magnetic Anomaly to High Precision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Double-click to edit"/>
          <p:cNvSpPr txBox="1">
            <a:spLocks noGrp="1"/>
          </p:cNvSpPr>
          <p:nvPr>
            <p:ph type="body" sz="quarter" idx="13"/>
          </p:nvPr>
        </p:nvSpPr>
        <p:spPr>
          <a:xfrm>
            <a:off x="539786" y="10109200"/>
            <a:ext cx="11331222" cy="200953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642937">
              <a:lnSpc>
                <a:spcPct val="120000"/>
              </a:lnSpc>
              <a:spcBef>
                <a:spcPts val="600"/>
              </a:spcBef>
              <a:buSzTx/>
              <a:buNone/>
              <a:defRPr sz="3600" b="1">
                <a:solidFill>
                  <a:srgbClr val="0061A8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38" name="Double-click to edit"/>
          <p:cNvSpPr txBox="1">
            <a:spLocks noGrp="1"/>
          </p:cNvSpPr>
          <p:nvPr>
            <p:ph type="body" sz="quarter" idx="14"/>
          </p:nvPr>
        </p:nvSpPr>
        <p:spPr>
          <a:xfrm>
            <a:off x="12457727" y="10109200"/>
            <a:ext cx="11270279" cy="200953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642937">
              <a:lnSpc>
                <a:spcPct val="120000"/>
              </a:lnSpc>
              <a:spcBef>
                <a:spcPts val="600"/>
              </a:spcBef>
              <a:buSzTx/>
              <a:buNone/>
              <a:defRPr sz="3600" b="1">
                <a:solidFill>
                  <a:srgbClr val="0061A8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5"/>
          </p:nvPr>
        </p:nvSpPr>
        <p:spPr>
          <a:xfrm>
            <a:off x="12450198" y="1912625"/>
            <a:ext cx="11293846" cy="735099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457200" indent="-457200" defTabSz="642937">
              <a:spcBef>
                <a:spcPts val="800"/>
              </a:spcBef>
              <a:buSzPct val="100000"/>
              <a:buFont typeface="Arial"/>
              <a:defRPr sz="5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indent="-457200" defTabSz="642937">
              <a:spcBef>
                <a:spcPts val="800"/>
              </a:spcBef>
              <a:buSzPct val="100000"/>
              <a:buFont typeface="Arial"/>
              <a:buChar char="-"/>
              <a:defRPr sz="44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indent="-457200" defTabSz="642937">
              <a:spcBef>
                <a:spcPts val="800"/>
              </a:spcBef>
              <a:buSzPct val="100000"/>
              <a:buFont typeface="Arial"/>
              <a:defRPr sz="40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indent="-457200" defTabSz="642937">
              <a:spcBef>
                <a:spcPts val="800"/>
              </a:spcBef>
              <a:buSzPct val="100000"/>
              <a:buFont typeface="Arial"/>
              <a:buChar char="-"/>
              <a:defRPr sz="36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indent="-457200" defTabSz="642937">
              <a:spcBef>
                <a:spcPts val="800"/>
              </a:spcBef>
              <a:buSzPct val="100000"/>
              <a:buFont typeface="Arial"/>
              <a:defRPr sz="3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aphicFrame>
        <p:nvGraphicFramePr>
          <p:cNvPr id="40" name="Table"/>
          <p:cNvGraphicFramePr/>
          <p:nvPr/>
        </p:nvGraphicFramePr>
        <p:xfrm>
          <a:off x="1383344" y="13022460"/>
          <a:ext cx="13575511" cy="612140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1704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140"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Date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5825" y="12401945"/>
            <a:ext cx="23188220" cy="575475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539786" y="336549"/>
            <a:ext cx="23190201" cy="115214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42937">
              <a:defRPr sz="6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9786" y="1912625"/>
            <a:ext cx="11320893" cy="725463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4572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5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indent="-457200" defTabSz="642937">
              <a:spcBef>
                <a:spcPts val="800"/>
              </a:spcBef>
              <a:buSzPct val="100000"/>
              <a:buFont typeface="Arial"/>
              <a:buChar char="-"/>
              <a:defRPr sz="44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40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indent="-457200" defTabSz="642937">
              <a:spcBef>
                <a:spcPts val="800"/>
              </a:spcBef>
              <a:buSzPct val="100000"/>
              <a:buFont typeface="Arial"/>
              <a:buChar char="-"/>
              <a:defRPr sz="36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3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9786" y="13030200"/>
            <a:ext cx="895351" cy="368300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42937">
              <a:lnSpc>
                <a:spcPct val="120000"/>
              </a:lnSpc>
              <a:defRPr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5" name="g-2Logo.png" descr="g-2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90817" y="191352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/ Ca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ouble-click to edit"/>
          <p:cNvSpPr txBox="1">
            <a:spLocks noGrp="1"/>
          </p:cNvSpPr>
          <p:nvPr>
            <p:ph type="body" sz="quarter" idx="13"/>
          </p:nvPr>
        </p:nvSpPr>
        <p:spPr>
          <a:xfrm>
            <a:off x="555826" y="2010551"/>
            <a:ext cx="5811818" cy="1007854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642937">
              <a:lnSpc>
                <a:spcPct val="120000"/>
              </a:lnSpc>
              <a:spcBef>
                <a:spcPts val="600"/>
              </a:spcBef>
              <a:buSzTx/>
              <a:buNone/>
              <a:defRPr sz="3600" b="1">
                <a:solidFill>
                  <a:srgbClr val="0061A8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555826" y="336549"/>
            <a:ext cx="23188218" cy="115214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42937">
              <a:defRPr sz="6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idx="1"/>
          </p:nvPr>
        </p:nvSpPr>
        <p:spPr>
          <a:xfrm>
            <a:off x="6917335" y="2010551"/>
            <a:ext cx="16826709" cy="1007668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4572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5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  <a:lvl2pPr marL="914400" indent="-457200" defTabSz="642937">
              <a:spcBef>
                <a:spcPts val="800"/>
              </a:spcBef>
              <a:buSzPct val="100000"/>
              <a:buFont typeface="Arial"/>
              <a:buChar char="-"/>
              <a:defRPr sz="44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2pPr>
            <a:lvl3pPr marL="13716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40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3pPr>
            <a:lvl4pPr marL="1828800" indent="-457200" defTabSz="642937">
              <a:spcBef>
                <a:spcPts val="800"/>
              </a:spcBef>
              <a:buSzPct val="100000"/>
              <a:buFont typeface="Arial"/>
              <a:buChar char="-"/>
              <a:defRPr sz="36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4pPr>
            <a:lvl5pPr marL="2286000" indent="-457200" defTabSz="642937">
              <a:spcBef>
                <a:spcPts val="800"/>
              </a:spcBef>
              <a:buClr>
                <a:srgbClr val="50505F"/>
              </a:buClr>
              <a:buSzPct val="100000"/>
              <a:buFont typeface="Arial"/>
              <a:defRPr sz="32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9786" y="13030200"/>
            <a:ext cx="895351" cy="368300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42937">
              <a:lnSpc>
                <a:spcPct val="120000"/>
              </a:lnSpc>
              <a:defRPr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56" name="Table"/>
          <p:cNvGraphicFramePr/>
          <p:nvPr/>
        </p:nvGraphicFramePr>
        <p:xfrm>
          <a:off x="1383344" y="13022460"/>
          <a:ext cx="13588212" cy="624841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1704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140"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Date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5825" y="12401945"/>
            <a:ext cx="23188220" cy="57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g-2Logo.png" descr="g-2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90817" y="191352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/Cap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ject"/>
          <p:cNvSpPr txBox="1">
            <a:spLocks noGrp="1"/>
          </p:cNvSpPr>
          <p:nvPr>
            <p:ph idx="3"/>
          </p:nvPr>
        </p:nvSpPr>
        <p:spPr>
          <a:xfrm>
            <a:off x="555825" y="2005989"/>
            <a:ext cx="23188221" cy="78716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 marL="0" indent="0" defTabSz="642937">
              <a:lnSpc>
                <a:spcPct val="120000"/>
              </a:lnSpc>
              <a:spcBef>
                <a:spcPts val="0"/>
              </a:spcBef>
              <a:buSzTx/>
              <a:buNone/>
              <a:defRPr sz="3800">
                <a:solidFill>
                  <a:srgbClr val="636363"/>
                </a:solidFill>
                <a:uFill>
                  <a:solidFill>
                    <a:srgbClr val="40404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6" name="Double-click to edit"/>
          <p:cNvSpPr txBox="1">
            <a:spLocks noGrp="1"/>
          </p:cNvSpPr>
          <p:nvPr>
            <p:ph type="body" sz="quarter" idx="13"/>
          </p:nvPr>
        </p:nvSpPr>
        <p:spPr>
          <a:xfrm>
            <a:off x="555826" y="10109200"/>
            <a:ext cx="23188219" cy="201168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defTabSz="642937">
              <a:lnSpc>
                <a:spcPct val="120000"/>
              </a:lnSpc>
              <a:spcBef>
                <a:spcPts val="600"/>
              </a:spcBef>
              <a:buSzTx/>
              <a:buNone/>
              <a:defRPr sz="3600" b="1">
                <a:solidFill>
                  <a:srgbClr val="0061A8"/>
                </a:solidFill>
                <a:uFill>
                  <a:solidFill>
                    <a:srgbClr val="595959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Double-click to edit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9786" y="13030200"/>
            <a:ext cx="895351" cy="368300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42937">
              <a:lnSpc>
                <a:spcPct val="120000"/>
              </a:lnSpc>
              <a:defRPr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68" name="Table"/>
          <p:cNvGraphicFramePr/>
          <p:nvPr/>
        </p:nvGraphicFramePr>
        <p:xfrm>
          <a:off x="1383344" y="13022460"/>
          <a:ext cx="13588212" cy="624841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1704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140"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Date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xfrm>
            <a:off x="539786" y="336549"/>
            <a:ext cx="23188222" cy="115214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42937">
              <a:defRPr sz="6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5825" y="12401945"/>
            <a:ext cx="23188220" cy="57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g-2Logo.png" descr="g-2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90817" y="191352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" name="Table"/>
          <p:cNvGraphicFramePr/>
          <p:nvPr/>
        </p:nvGraphicFramePr>
        <p:xfrm>
          <a:off x="16357600" y="13017500"/>
          <a:ext cx="1828800" cy="50800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9786" y="13030200"/>
            <a:ext cx="895351" cy="368300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42937">
              <a:lnSpc>
                <a:spcPct val="120000"/>
              </a:lnSpc>
              <a:defRPr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80" name="Table"/>
          <p:cNvGraphicFramePr/>
          <p:nvPr/>
        </p:nvGraphicFramePr>
        <p:xfrm>
          <a:off x="1383344" y="13018889"/>
          <a:ext cx="13588212" cy="624841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1704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140"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Date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1" name="Object"/>
          <p:cNvSpPr txBox="1">
            <a:spLocks noGrp="1"/>
          </p:cNvSpPr>
          <p:nvPr>
            <p:ph idx="3"/>
          </p:nvPr>
        </p:nvSpPr>
        <p:spPr>
          <a:xfrm>
            <a:off x="539786" y="963072"/>
            <a:ext cx="23188219" cy="1097492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 marL="0" indent="0" defTabSz="642937">
              <a:lnSpc>
                <a:spcPct val="120000"/>
              </a:lnSpc>
              <a:spcBef>
                <a:spcPts val="0"/>
              </a:spcBef>
              <a:buSzTx/>
              <a:buNone/>
              <a:defRPr sz="3800">
                <a:solidFill>
                  <a:srgbClr val="636363"/>
                </a:solidFill>
                <a:uFill>
                  <a:solidFill>
                    <a:srgbClr val="404040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5825" y="12401945"/>
            <a:ext cx="23188220" cy="57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g-2Logo.png" descr="g-2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90817" y="191352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" name="Table"/>
          <p:cNvGraphicFramePr/>
          <p:nvPr/>
        </p:nvGraphicFramePr>
        <p:xfrm>
          <a:off x="16357600" y="13017500"/>
          <a:ext cx="1828800" cy="508000"/>
        </p:xfrm>
        <a:graphic>
          <a:graphicData uri="http://schemas.openxmlformats.org/drawingml/2006/table">
            <a:tbl>
              <a:tblPr>
                <a:tableStyleId>{2708684C-4D16-4618-839F-0558EEFCDFE6}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algn="l" defTabSz="914400">
                        <a:defRPr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defRPr>
                      </a:pPr>
                      <a:endParaRPr/>
                    </a:p>
                  </a:txBody>
                  <a:tcPr marL="0" marR="0" marT="0" marB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9786" y="13030200"/>
            <a:ext cx="895351" cy="368300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642937">
              <a:lnSpc>
                <a:spcPct val="120000"/>
              </a:lnSpc>
              <a:defRPr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graphicFrame>
        <p:nvGraphicFramePr>
          <p:cNvPr id="92" name="Table"/>
          <p:cNvGraphicFramePr/>
          <p:nvPr/>
        </p:nvGraphicFramePr>
        <p:xfrm>
          <a:off x="1383344" y="13018889"/>
          <a:ext cx="13588212" cy="624841"/>
        </p:xfrm>
        <a:graphic>
          <a:graphicData uri="http://schemas.openxmlformats.org/drawingml/2006/table">
            <a:tbl>
              <a:tblPr>
                <a:tableStyleId>{8F44A2F1-9E1F-4B54-A3A2-5F16C0AD49E2}</a:tableStyleId>
              </a:tblPr>
              <a:tblGrid>
                <a:gridCol w="1704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1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140"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Date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solidFill>
                            <a:schemeClr val="accent1"/>
                          </a:solidFill>
                          <a:uFill>
                            <a:solidFill>
                              <a:srgbClr val="154D81"/>
                            </a:solidFill>
                          </a:uFill>
                          <a:sym typeface="Helvetica"/>
                        </a:rPr>
                        <a:t>Presenter I Presentation Title </a:t>
                      </a:r>
                    </a:p>
                  </a:txBody>
                  <a:tcPr marL="0" marR="0" marT="0" marB="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539786" y="336549"/>
            <a:ext cx="23188220" cy="115214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 defTabSz="642937">
              <a:defRPr sz="6400" b="1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5825" y="12401945"/>
            <a:ext cx="23188220" cy="575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g-2Logo.png" descr="g-2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90817" y="191352"/>
            <a:ext cx="2325991" cy="16509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Title Text"/>
          <p:cNvSpPr txBox="1">
            <a:spLocks noGrp="1"/>
          </p:cNvSpPr>
          <p:nvPr>
            <p:ph type="title"/>
          </p:nvPr>
        </p:nvSpPr>
        <p:spPr>
          <a:xfrm>
            <a:off x="1689100" y="0"/>
            <a:ext cx="21005800" cy="1905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6BA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>
                <a:solidFill>
                  <a:srgbClr val="5E5E5E"/>
                </a:solidFill>
              </a:defRPr>
            </a:lvl1pPr>
            <a:lvl2pPr marL="1117600" indent="-558800">
              <a:spcBef>
                <a:spcPts val="4500"/>
              </a:spcBef>
              <a:defRPr sz="3800">
                <a:solidFill>
                  <a:srgbClr val="5E5E5E"/>
                </a:solidFill>
              </a:defRPr>
            </a:lvl2pPr>
            <a:lvl3pPr marL="1676400" indent="-558800">
              <a:spcBef>
                <a:spcPts val="4500"/>
              </a:spcBef>
              <a:defRPr sz="3800">
                <a:solidFill>
                  <a:srgbClr val="5E5E5E"/>
                </a:solidFill>
              </a:defRPr>
            </a:lvl3pPr>
            <a:lvl4pPr marL="2235200" indent="-558800">
              <a:spcBef>
                <a:spcPts val="4500"/>
              </a:spcBef>
              <a:defRPr sz="3800">
                <a:solidFill>
                  <a:srgbClr val="5E5E5E"/>
                </a:solidFill>
              </a:defRPr>
            </a:lvl4pPr>
            <a:lvl5pPr marL="2794000" indent="-558800">
              <a:spcBef>
                <a:spcPts val="4500"/>
              </a:spcBef>
              <a:defRPr sz="3800">
                <a:solidFill>
                  <a:srgbClr val="5E5E5E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83899" y="13004800"/>
            <a:ext cx="453239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3" name="Title Text"/>
          <p:cNvSpPr txBox="1">
            <a:spLocks noGrp="1"/>
          </p:cNvSpPr>
          <p:nvPr>
            <p:ph type="title"/>
          </p:nvPr>
        </p:nvSpPr>
        <p:spPr>
          <a:xfrm>
            <a:off x="1689100" y="0"/>
            <a:ext cx="21005800" cy="1905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6BA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1pPr>
            <a:lvl2pPr marL="11176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2pPr>
            <a:lvl3pPr marL="16764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3pPr>
            <a:lvl4pPr marL="22352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4pPr>
            <a:lvl5pPr marL="2794000" indent="-558800">
              <a:spcBef>
                <a:spcPts val="4500"/>
              </a:spcBef>
              <a:defRPr sz="3800">
                <a:solidFill>
                  <a:srgbClr val="4D4C4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83899" y="13004800"/>
            <a:ext cx="453239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94999" y="13004800"/>
            <a:ext cx="453239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825500">
              <a:lnSpc>
                <a:spcPct val="100000"/>
              </a:lnSpc>
              <a:defRPr sz="2400">
                <a:solidFill>
                  <a:srgbClr val="0076BA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hf hdr="0" ftr="0" dt="0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3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6.emf"/><Relationship Id="rId10" Type="http://schemas.openxmlformats.org/officeDocument/2006/relationships/image" Target="../media/image4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arxiv:1802.002995v1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udeshna Ganguly…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642937">
              <a:lnSpc>
                <a:spcPct val="120000"/>
              </a:lnSpc>
              <a:spcBef>
                <a:spcPts val="0"/>
              </a:spcBef>
              <a:buSzTx/>
              <a:buNone/>
              <a:defRPr sz="4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Sudeshna Ganguly</a:t>
            </a:r>
          </a:p>
          <a:p>
            <a:pPr marL="0" indent="0" defTabSz="642937">
              <a:lnSpc>
                <a:spcPct val="120000"/>
              </a:lnSpc>
              <a:spcBef>
                <a:spcPts val="0"/>
              </a:spcBef>
              <a:buSzTx/>
              <a:buNone/>
              <a:defRPr sz="4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52nd Annual Fermilab Users Meeting</a:t>
            </a:r>
          </a:p>
          <a:p>
            <a:pPr marL="0" indent="0" defTabSz="642937">
              <a:lnSpc>
                <a:spcPct val="120000"/>
              </a:lnSpc>
              <a:spcBef>
                <a:spcPts val="0"/>
              </a:spcBef>
              <a:buSzTx/>
              <a:buNone/>
              <a:defRPr sz="4400">
                <a:solidFill>
                  <a:srgbClr val="0061A8"/>
                </a:solidFill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pPr>
            <a:r>
              <a:t>13 June 2019</a:t>
            </a:r>
          </a:p>
        </p:txBody>
      </p:sp>
      <p:sp>
        <p:nvSpPr>
          <p:cNvPr id="177" name="Muon g-2: Measuring the Anomalous Magnetic Dipole Moment of a Muon to High Precision"/>
          <p:cNvSpPr txBox="1">
            <a:spLocks noGrp="1"/>
          </p:cNvSpPr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Muon g-2: Measuring the Muon Magnetic Anomaly to High Precision</a:t>
            </a:r>
            <a:endParaRPr dirty="0"/>
          </a:p>
        </p:txBody>
      </p:sp>
      <p:pic>
        <p:nvPicPr>
          <p:cNvPr id="1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11306" y="12017036"/>
            <a:ext cx="4877076" cy="111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Muon Beam Storage and Focus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Muon Beam Storage and Focusing</a:t>
            </a:r>
          </a:p>
        </p:txBody>
      </p:sp>
      <p:sp>
        <p:nvSpPr>
          <p:cNvPr id="3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grpSp>
        <p:nvGrpSpPr>
          <p:cNvPr id="329" name="Group"/>
          <p:cNvGrpSpPr/>
          <p:nvPr/>
        </p:nvGrpSpPr>
        <p:grpSpPr>
          <a:xfrm>
            <a:off x="655994" y="1725733"/>
            <a:ext cx="12689275" cy="10525304"/>
            <a:chOff x="0" y="478377"/>
            <a:chExt cx="12689274" cy="10525302"/>
          </a:xfrm>
        </p:grpSpPr>
        <p:pic>
          <p:nvPicPr>
            <p:cNvPr id="324" name="17-0066-03.hr.jpg" descr="17-0066-03.hr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0673" t="13637" r="15263" b="7251"/>
            <a:stretch>
              <a:fillRect/>
            </a:stretch>
          </p:blipFill>
          <p:spPr>
            <a:xfrm>
              <a:off x="0" y="547016"/>
              <a:ext cx="12689274" cy="10456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5" name="Rounded Rectangle"/>
            <p:cNvSpPr/>
            <p:nvPr/>
          </p:nvSpPr>
          <p:spPr>
            <a:xfrm>
              <a:off x="6727353" y="478377"/>
              <a:ext cx="1297860" cy="1383729"/>
            </a:xfrm>
            <a:prstGeom prst="roundRect">
              <a:avLst>
                <a:gd name="adj" fmla="val 15000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6" name="Arrow"/>
            <p:cNvSpPr/>
            <p:nvPr/>
          </p:nvSpPr>
          <p:spPr>
            <a:xfrm rot="2220000">
              <a:off x="4008729" y="1200056"/>
              <a:ext cx="4148551" cy="1014270"/>
            </a:xfrm>
            <a:prstGeom prst="rightArrow">
              <a:avLst>
                <a:gd name="adj1" fmla="val 32000"/>
                <a:gd name="adj2" fmla="val 77226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7" name="Line"/>
            <p:cNvSpPr/>
            <p:nvPr/>
          </p:nvSpPr>
          <p:spPr>
            <a:xfrm rot="5846008">
              <a:off x="7213098" y="5309444"/>
              <a:ext cx="5601771" cy="2236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89" extrusionOk="0">
                  <a:moveTo>
                    <a:pt x="0" y="11741"/>
                  </a:moveTo>
                  <a:cubicBezTo>
                    <a:pt x="2744" y="2977"/>
                    <a:pt x="7365" y="-1411"/>
                    <a:pt x="11940" y="404"/>
                  </a:cubicBezTo>
                  <a:cubicBezTo>
                    <a:pt x="16495" y="2211"/>
                    <a:pt x="20229" y="9859"/>
                    <a:pt x="21600" y="20189"/>
                  </a:cubicBezTo>
                </a:path>
              </a:pathLst>
            </a:custGeom>
            <a:noFill/>
            <a:ln w="254000" cap="flat">
              <a:solidFill>
                <a:schemeClr val="accent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30" name="3 Kicker Magnets…"/>
          <p:cNvSpPr txBox="1">
            <a:spLocks noGrp="1"/>
          </p:cNvSpPr>
          <p:nvPr>
            <p:ph type="body" sz="quarter" idx="1"/>
          </p:nvPr>
        </p:nvSpPr>
        <p:spPr>
          <a:xfrm>
            <a:off x="13604275" y="7882608"/>
            <a:ext cx="9906347" cy="5109492"/>
          </a:xfrm>
          <a:prstGeom prst="rect">
            <a:avLst/>
          </a:prstGeom>
        </p:spPr>
        <p:txBody>
          <a:bodyPr lIns="50800" tIns="50800" rIns="50800" bIns="50800" anchor="ctr">
            <a:normAutofit/>
          </a:bodyPr>
          <a:lstStyle/>
          <a:p>
            <a:pPr marL="0" indent="0" defTabSz="584200">
              <a:spcBef>
                <a:spcPts val="3200"/>
              </a:spcBef>
              <a:buClrTx/>
              <a:buSzTx/>
              <a:buFontTx/>
              <a:buNone/>
              <a:defRPr sz="3500" b="1">
                <a:solidFill>
                  <a:srgbClr val="FF2AF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4400" dirty="0">
                <a:solidFill>
                  <a:srgbClr val="D883FF"/>
                </a:solidFill>
              </a:rPr>
              <a:t>3 Kicker Magnets</a:t>
            </a:r>
          </a:p>
          <a:p>
            <a:pPr marL="342891" indent="-342891" algn="just"/>
            <a:r>
              <a:rPr lang="en-US" sz="4000" dirty="0">
                <a:solidFill>
                  <a:schemeClr val="tx2">
                    <a:lumMod val="10000"/>
                  </a:schemeClr>
                </a:solidFill>
                <a:ea typeface="Palatino" pitchFamily="2" charset="77"/>
              </a:rPr>
              <a:t>Incident beam center 77 mm off from center of storage region</a:t>
            </a:r>
          </a:p>
          <a:p>
            <a:pPr marL="342891" indent="-342891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tx2">
                    <a:lumMod val="10000"/>
                  </a:schemeClr>
                </a:solidFill>
                <a:ea typeface="Palatino" pitchFamily="2" charset="77"/>
              </a:rPr>
              <a:t>Provide 10.8 mrad “kick” to put muons onto the storage orbit</a:t>
            </a:r>
          </a:p>
        </p:txBody>
      </p:sp>
      <p:sp>
        <p:nvSpPr>
          <p:cNvPr id="331" name="Oval"/>
          <p:cNvSpPr/>
          <p:nvPr/>
        </p:nvSpPr>
        <p:spPr>
          <a:xfrm>
            <a:off x="9845295" y="8012927"/>
            <a:ext cx="2095077" cy="2461800"/>
          </a:xfrm>
          <a:prstGeom prst="ellipse">
            <a:avLst/>
          </a:prstGeom>
          <a:ln w="101600">
            <a:solidFill>
              <a:srgbClr val="D883FF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2" name="Line"/>
          <p:cNvSpPr/>
          <p:nvPr/>
        </p:nvSpPr>
        <p:spPr>
          <a:xfrm flipV="1">
            <a:off x="10792255" y="2346722"/>
            <a:ext cx="3324204" cy="5670731"/>
          </a:xfrm>
          <a:prstGeom prst="line">
            <a:avLst/>
          </a:prstGeom>
          <a:ln w="101600">
            <a:solidFill>
              <a:srgbClr val="D883FF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3" name="Line"/>
          <p:cNvSpPr/>
          <p:nvPr/>
        </p:nvSpPr>
        <p:spPr>
          <a:xfrm flipV="1">
            <a:off x="11909546" y="8012926"/>
            <a:ext cx="2206913" cy="1191761"/>
          </a:xfrm>
          <a:prstGeom prst="line">
            <a:avLst/>
          </a:prstGeom>
          <a:ln w="101600">
            <a:solidFill>
              <a:srgbClr val="D883FF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34" name="Screen Shot 2019-04-09 at 9.08.37 AM.png" descr="Screen Shot 2019-04-09 at 9.08.37 AM.png"/>
          <p:cNvPicPr>
            <a:picLocks noChangeAspect="1"/>
          </p:cNvPicPr>
          <p:nvPr/>
        </p:nvPicPr>
        <p:blipFill>
          <a:blip r:embed="rId3">
            <a:extLst/>
          </a:blip>
          <a:srcRect l="5289"/>
          <a:stretch>
            <a:fillRect/>
          </a:stretch>
        </p:blipFill>
        <p:spPr>
          <a:xfrm>
            <a:off x="570273" y="1865453"/>
            <a:ext cx="6117500" cy="5484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Screen Shot 2019-04-10 at 11.17.01 AM.png" descr="Screen Shot 2019-04-10 at 11.17.01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20841" y="2292827"/>
            <a:ext cx="9950665" cy="5748674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Rectangle"/>
          <p:cNvSpPr/>
          <p:nvPr/>
        </p:nvSpPr>
        <p:spPr>
          <a:xfrm>
            <a:off x="14120840" y="2346723"/>
            <a:ext cx="9955047" cy="5666204"/>
          </a:xfrm>
          <a:prstGeom prst="rect">
            <a:avLst/>
          </a:prstGeom>
          <a:ln w="101600">
            <a:solidFill>
              <a:srgbClr val="D883FF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120DDA-8300-6F4B-936D-DBD16859C9B1}"/>
              </a:ext>
            </a:extLst>
          </p:cNvPr>
          <p:cNvSpPr/>
          <p:nvPr/>
        </p:nvSpPr>
        <p:spPr>
          <a:xfrm>
            <a:off x="7553302" y="1631108"/>
            <a:ext cx="120417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25500">
              <a:lnSpc>
                <a:spcPct val="100000"/>
              </a:lnSpc>
              <a:defRPr sz="8000" b="1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l-GR" dirty="0">
                <a:solidFill>
                  <a:schemeClr val="tx1"/>
                </a:solidFill>
              </a:rPr>
              <a:t>μ</a:t>
            </a:r>
            <a:r>
              <a:rPr lang="el-GR" baseline="31999" dirty="0">
                <a:solidFill>
                  <a:schemeClr val="tx1"/>
                </a:solidFill>
              </a:rPr>
              <a:t>+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0FA3D-9BCD-EF40-A735-5FFE91972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Beam Storage and Focusing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7BD70-378F-104E-9CB7-C52ADC81178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51232-6A59-3B47-B095-A856AE85C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86" y="1912625"/>
            <a:ext cx="10374020" cy="4635659"/>
          </a:xfrm>
        </p:spPr>
        <p:txBody>
          <a:bodyPr/>
          <a:lstStyle/>
          <a:p>
            <a:pPr marL="0" indent="0">
              <a:buNone/>
            </a:pPr>
            <a:r>
              <a:rPr lang="en-US" sz="5400" b="1" dirty="0">
                <a:ea typeface="Palatino" pitchFamily="2" charset="77"/>
              </a:rPr>
              <a:t>Storage Ring Magnetic Field: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5400" dirty="0">
                <a:latin typeface="PT Sans" panose="020B0503020203020204" pitchFamily="34" charset="77"/>
                <a:ea typeface="Palatino" pitchFamily="2" charset="77"/>
              </a:rPr>
              <a:t>Needed for physics measurement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5400" dirty="0">
                <a:latin typeface="PT Sans" panose="020B0503020203020204" pitchFamily="34" charset="77"/>
                <a:ea typeface="Palatino" pitchFamily="2" charset="77"/>
              </a:rPr>
              <a:t>Provides radial focusing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5400" dirty="0">
                <a:latin typeface="PT Sans" panose="020B0503020203020204" pitchFamily="34" charset="77"/>
                <a:ea typeface="Palatino" pitchFamily="2" charset="77"/>
              </a:rPr>
              <a:t>Measured using a proxy:  pulsed NMR of protons</a:t>
            </a:r>
            <a:endParaRPr lang="en-US" sz="5400" b="1" dirty="0">
              <a:latin typeface="PT Sans" panose="020B0503020203020204" pitchFamily="34" charset="77"/>
              <a:ea typeface="Palatino" pitchFamily="2" charset="77"/>
            </a:endParaRPr>
          </a:p>
          <a:p>
            <a:pPr marL="0" indent="0">
              <a:buNone/>
            </a:pPr>
            <a:endParaRPr lang="en-US" sz="5400" dirty="0">
              <a:solidFill>
                <a:srgbClr val="002060"/>
              </a:solidFill>
              <a:latin typeface="PT Sans" panose="020B0503020203020204" pitchFamily="34" charset="77"/>
              <a:ea typeface="Palatino" pitchFamily="2" charset="77"/>
            </a:endParaRPr>
          </a:p>
          <a:p>
            <a:endParaRPr lang="en-US" dirty="0"/>
          </a:p>
        </p:txBody>
      </p:sp>
      <p:pic>
        <p:nvPicPr>
          <p:cNvPr id="6" name="Picture 5" descr="A picture containing object, antenna&#10;&#10;Description automatically generated">
            <a:extLst>
              <a:ext uri="{FF2B5EF4-FFF2-40B4-BE49-F238E27FC236}">
                <a16:creationId xmlns:a16="http://schemas.microsoft.com/office/drawing/2014/main" id="{ECB9670F-CC93-F240-9554-032A4F697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866" y="6258735"/>
            <a:ext cx="10401300" cy="57023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22011F-D2F9-E948-89FC-1BB432E57123}"/>
              </a:ext>
            </a:extLst>
          </p:cNvPr>
          <p:cNvSpPr/>
          <p:nvPr/>
        </p:nvSpPr>
        <p:spPr>
          <a:xfrm>
            <a:off x="5726796" y="11961035"/>
            <a:ext cx="5102679" cy="5791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Dipole as a function of azimuth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1D6FEBA8-D18D-1645-BA5E-7982517FA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376" y="4888922"/>
            <a:ext cx="8497230" cy="67149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AB8B2D8-7E3A-D748-9B6D-37D1C6472325}"/>
              </a:ext>
            </a:extLst>
          </p:cNvPr>
          <p:cNvSpPr/>
          <p:nvPr/>
        </p:nvSpPr>
        <p:spPr>
          <a:xfrm>
            <a:off x="15990188" y="11503098"/>
            <a:ext cx="7141699" cy="10962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Integral of the dipole projected </a:t>
            </a:r>
          </a:p>
          <a:p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in the transverse (radial, x; vertical, y) plane</a:t>
            </a:r>
          </a:p>
        </p:txBody>
      </p:sp>
    </p:spTree>
    <p:extLst>
      <p:ext uri="{BB962C8B-B14F-4D97-AF65-F5344CB8AC3E}">
        <p14:creationId xmlns:p14="http://schemas.microsoft.com/office/powerpoint/2010/main" val="361595070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Screen Shot 2018-06-09 at 7.35.26 PM.png" descr="Screen Shot 2018-06-09 at 7.35.26 PM.png"/>
          <p:cNvPicPr>
            <a:picLocks noChangeAspect="1"/>
          </p:cNvPicPr>
          <p:nvPr/>
        </p:nvPicPr>
        <p:blipFill>
          <a:blip r:embed="rId3">
            <a:extLst/>
          </a:blip>
          <a:srcRect t="2728" r="45384"/>
          <a:stretch>
            <a:fillRect/>
          </a:stretch>
        </p:blipFill>
        <p:spPr>
          <a:xfrm>
            <a:off x="13779998" y="7510275"/>
            <a:ext cx="7784602" cy="4306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E-field.png" descr="E-fiel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20583" y="8304961"/>
            <a:ext cx="2859945" cy="2796969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Line"/>
          <p:cNvSpPr/>
          <p:nvPr/>
        </p:nvSpPr>
        <p:spPr>
          <a:xfrm>
            <a:off x="16878509" y="8393296"/>
            <a:ext cx="1344095" cy="1"/>
          </a:xfrm>
          <a:prstGeom prst="line">
            <a:avLst/>
          </a:prstGeom>
          <a:ln w="101600">
            <a:solidFill>
              <a:srgbClr val="0000FF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1" name="Line"/>
          <p:cNvSpPr/>
          <p:nvPr/>
        </p:nvSpPr>
        <p:spPr>
          <a:xfrm>
            <a:off x="16878509" y="11238412"/>
            <a:ext cx="1344095" cy="1"/>
          </a:xfrm>
          <a:prstGeom prst="line">
            <a:avLst/>
          </a:prstGeom>
          <a:ln w="101600">
            <a:solidFill>
              <a:srgbClr val="0000FF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2" name="Line"/>
          <p:cNvSpPr/>
          <p:nvPr/>
        </p:nvSpPr>
        <p:spPr>
          <a:xfrm flipV="1">
            <a:off x="16126706" y="9139017"/>
            <a:ext cx="1" cy="1223766"/>
          </a:xfrm>
          <a:prstGeom prst="line">
            <a:avLst/>
          </a:prstGeom>
          <a:ln w="101600">
            <a:solidFill>
              <a:srgbClr val="EE220C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3" name="Line"/>
          <p:cNvSpPr/>
          <p:nvPr/>
        </p:nvSpPr>
        <p:spPr>
          <a:xfrm flipV="1">
            <a:off x="18932832" y="9139017"/>
            <a:ext cx="1" cy="1223766"/>
          </a:xfrm>
          <a:prstGeom prst="line">
            <a:avLst/>
          </a:prstGeom>
          <a:ln w="101600">
            <a:solidFill>
              <a:srgbClr val="EE220C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4" name="+"/>
          <p:cNvSpPr txBox="1"/>
          <p:nvPr/>
        </p:nvSpPr>
        <p:spPr>
          <a:xfrm>
            <a:off x="17107517" y="7240396"/>
            <a:ext cx="877994" cy="1169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defRPr sz="6500" b="1">
                <a:solidFill>
                  <a:srgbClr val="0000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345" name="+"/>
          <p:cNvSpPr txBox="1"/>
          <p:nvPr/>
        </p:nvSpPr>
        <p:spPr>
          <a:xfrm>
            <a:off x="17080957" y="10770761"/>
            <a:ext cx="931114" cy="1418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defRPr sz="6500" b="1">
                <a:solidFill>
                  <a:srgbClr val="0000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+</a:t>
            </a:r>
          </a:p>
        </p:txBody>
      </p:sp>
      <p:sp>
        <p:nvSpPr>
          <p:cNvPr id="346" name="-"/>
          <p:cNvSpPr txBox="1"/>
          <p:nvPr/>
        </p:nvSpPr>
        <p:spPr>
          <a:xfrm>
            <a:off x="15571136" y="8959112"/>
            <a:ext cx="376367" cy="1169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defRPr sz="6500" b="1">
                <a:solidFill>
                  <a:srgbClr val="EE220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-</a:t>
            </a:r>
          </a:p>
        </p:txBody>
      </p:sp>
      <p:sp>
        <p:nvSpPr>
          <p:cNvPr id="347" name="-"/>
          <p:cNvSpPr txBox="1"/>
          <p:nvPr/>
        </p:nvSpPr>
        <p:spPr>
          <a:xfrm>
            <a:off x="19025978" y="8978351"/>
            <a:ext cx="376366" cy="1191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defRPr sz="6500" b="1">
                <a:solidFill>
                  <a:srgbClr val="EE220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-</a:t>
            </a:r>
          </a:p>
        </p:txBody>
      </p:sp>
      <p:sp>
        <p:nvSpPr>
          <p:cNvPr id="348" name="Rectangle"/>
          <p:cNvSpPr/>
          <p:nvPr/>
        </p:nvSpPr>
        <p:spPr>
          <a:xfrm>
            <a:off x="13744477" y="7503526"/>
            <a:ext cx="7820123" cy="4319931"/>
          </a:xfrm>
          <a:prstGeom prst="rect">
            <a:avLst/>
          </a:prstGeom>
          <a:ln w="101600">
            <a:solidFill>
              <a:schemeClr val="tx2">
                <a:lumMod val="1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9" name="Muon Beam Storage and Focus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Muon Beam Storage and Focusing</a:t>
            </a:r>
          </a:p>
        </p:txBody>
      </p:sp>
      <p:sp>
        <p:nvSpPr>
          <p:cNvPr id="3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grpSp>
        <p:nvGrpSpPr>
          <p:cNvPr id="356" name="Group"/>
          <p:cNvGrpSpPr/>
          <p:nvPr/>
        </p:nvGrpSpPr>
        <p:grpSpPr>
          <a:xfrm>
            <a:off x="236778" y="1680624"/>
            <a:ext cx="12689275" cy="10525304"/>
            <a:chOff x="0" y="478377"/>
            <a:chExt cx="12689274" cy="10525302"/>
          </a:xfrm>
        </p:grpSpPr>
        <p:pic>
          <p:nvPicPr>
            <p:cNvPr id="351" name="17-0066-03.hr.jpg" descr="17-0066-03.hr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0673" t="13637" r="15263" b="7251"/>
            <a:stretch>
              <a:fillRect/>
            </a:stretch>
          </p:blipFill>
          <p:spPr>
            <a:xfrm>
              <a:off x="0" y="547016"/>
              <a:ext cx="12689274" cy="10456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2" name="Rounded Rectangle"/>
            <p:cNvSpPr/>
            <p:nvPr/>
          </p:nvSpPr>
          <p:spPr>
            <a:xfrm>
              <a:off x="6727353" y="478377"/>
              <a:ext cx="1297860" cy="1383729"/>
            </a:xfrm>
            <a:prstGeom prst="roundRect">
              <a:avLst>
                <a:gd name="adj" fmla="val 15000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3" name="Arrow"/>
            <p:cNvSpPr/>
            <p:nvPr/>
          </p:nvSpPr>
          <p:spPr>
            <a:xfrm rot="2220000">
              <a:off x="4008729" y="1200056"/>
              <a:ext cx="4148551" cy="1014270"/>
            </a:xfrm>
            <a:prstGeom prst="rightArrow">
              <a:avLst>
                <a:gd name="adj1" fmla="val 32000"/>
                <a:gd name="adj2" fmla="val 77226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4" name="Line"/>
            <p:cNvSpPr/>
            <p:nvPr/>
          </p:nvSpPr>
          <p:spPr>
            <a:xfrm rot="5846008">
              <a:off x="7213098" y="5309444"/>
              <a:ext cx="5601771" cy="2236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89" extrusionOk="0">
                  <a:moveTo>
                    <a:pt x="0" y="11741"/>
                  </a:moveTo>
                  <a:cubicBezTo>
                    <a:pt x="2744" y="2977"/>
                    <a:pt x="7365" y="-1411"/>
                    <a:pt x="11940" y="404"/>
                  </a:cubicBezTo>
                  <a:cubicBezTo>
                    <a:pt x="16495" y="2211"/>
                    <a:pt x="20229" y="9859"/>
                    <a:pt x="21600" y="20189"/>
                  </a:cubicBezTo>
                </a:path>
              </a:pathLst>
            </a:custGeom>
            <a:noFill/>
            <a:ln w="254000" cap="flat">
              <a:solidFill>
                <a:schemeClr val="accent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357" name="Oval"/>
          <p:cNvSpPr/>
          <p:nvPr/>
        </p:nvSpPr>
        <p:spPr>
          <a:xfrm rot="15600000">
            <a:off x="6418293" y="8765222"/>
            <a:ext cx="1595994" cy="3462544"/>
          </a:xfrm>
          <a:prstGeom prst="ellipse">
            <a:avLst/>
          </a:prstGeom>
          <a:ln w="101600">
            <a:solidFill>
              <a:schemeClr val="tx2">
                <a:lumMod val="1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8" name="Electrostatic Quadrupoles…"/>
          <p:cNvSpPr txBox="1"/>
          <p:nvPr/>
        </p:nvSpPr>
        <p:spPr>
          <a:xfrm>
            <a:off x="13526393" y="4239278"/>
            <a:ext cx="9162778" cy="4434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554990">
              <a:lnSpc>
                <a:spcPct val="100000"/>
              </a:lnSpc>
              <a:spcBef>
                <a:spcPts val="3000"/>
              </a:spcBef>
              <a:defRPr sz="3325" b="1">
                <a:solidFill>
                  <a:srgbClr val="ED24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4800" dirty="0">
                <a:solidFill>
                  <a:schemeClr val="tx2">
                    <a:lumMod val="10000"/>
                  </a:schemeClr>
                </a:solidFill>
              </a:rPr>
              <a:t>Electrostatic Quadrupoles</a:t>
            </a:r>
          </a:p>
          <a:p>
            <a:pPr marL="439869" indent="-439869" defTabSz="554990">
              <a:lnSpc>
                <a:spcPct val="100000"/>
              </a:lnSpc>
              <a:spcBef>
                <a:spcPts val="3000"/>
              </a:spcBef>
              <a:buSzPct val="125000"/>
              <a:buChar char="•"/>
              <a:defRPr sz="3325">
                <a:solidFill>
                  <a:srgbClr val="4D4C4D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4300" dirty="0"/>
              <a:t>Focuses muon beam vertically</a:t>
            </a:r>
            <a:endParaRPr sz="4300" dirty="0"/>
          </a:p>
        </p:txBody>
      </p:sp>
      <p:sp>
        <p:nvSpPr>
          <p:cNvPr id="359" name="Line"/>
          <p:cNvSpPr/>
          <p:nvPr/>
        </p:nvSpPr>
        <p:spPr>
          <a:xfrm flipH="1">
            <a:off x="7094613" y="7510275"/>
            <a:ext cx="6665604" cy="2188105"/>
          </a:xfrm>
          <a:prstGeom prst="line">
            <a:avLst/>
          </a:prstGeom>
          <a:ln w="101600">
            <a:solidFill>
              <a:schemeClr val="tx2">
                <a:lumMod val="10000"/>
              </a:schemeClr>
            </a:solidFill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360" name="Line"/>
          <p:cNvSpPr/>
          <p:nvPr/>
        </p:nvSpPr>
        <p:spPr>
          <a:xfrm flipH="1" flipV="1">
            <a:off x="6961253" y="11348373"/>
            <a:ext cx="6932323" cy="482870"/>
          </a:xfrm>
          <a:prstGeom prst="line">
            <a:avLst/>
          </a:prstGeom>
          <a:ln w="101600">
            <a:solidFill>
              <a:schemeClr val="tx2">
                <a:lumMod val="10000"/>
              </a:schemeClr>
            </a:solidFill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361" name="Oval"/>
          <p:cNvSpPr/>
          <p:nvPr/>
        </p:nvSpPr>
        <p:spPr>
          <a:xfrm rot="15600000">
            <a:off x="4333593" y="2340059"/>
            <a:ext cx="1595993" cy="3462544"/>
          </a:xfrm>
          <a:prstGeom prst="ellipse">
            <a:avLst/>
          </a:prstGeom>
          <a:ln w="101600">
            <a:solidFill>
              <a:schemeClr val="tx2">
                <a:lumMod val="1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2" name="Oval"/>
          <p:cNvSpPr/>
          <p:nvPr/>
        </p:nvSpPr>
        <p:spPr>
          <a:xfrm rot="10201642">
            <a:off x="10293953" y="4269694"/>
            <a:ext cx="1595994" cy="3462544"/>
          </a:xfrm>
          <a:prstGeom prst="ellipse">
            <a:avLst/>
          </a:prstGeom>
          <a:ln w="101600">
            <a:solidFill>
              <a:schemeClr val="tx2">
                <a:lumMod val="1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3" name="Oval"/>
          <p:cNvSpPr/>
          <p:nvPr/>
        </p:nvSpPr>
        <p:spPr>
          <a:xfrm rot="10201642">
            <a:off x="882994" y="5253728"/>
            <a:ext cx="1595994" cy="3462544"/>
          </a:xfrm>
          <a:prstGeom prst="ellipse">
            <a:avLst/>
          </a:prstGeom>
          <a:ln w="101600">
            <a:solidFill>
              <a:schemeClr val="tx2">
                <a:lumMod val="1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6E2532B-47C6-A641-820E-8AF33E268E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17269" r="47763"/>
          <a:stretch/>
        </p:blipFill>
        <p:spPr>
          <a:xfrm>
            <a:off x="14376677" y="1746543"/>
            <a:ext cx="5461679" cy="196490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D3EFCB0-CD82-D649-9DAB-5396082D8F91}"/>
              </a:ext>
            </a:extLst>
          </p:cNvPr>
          <p:cNvGrpSpPr/>
          <p:nvPr/>
        </p:nvGrpSpPr>
        <p:grpSpPr>
          <a:xfrm>
            <a:off x="14698791" y="2031583"/>
            <a:ext cx="5275364" cy="3383508"/>
            <a:chOff x="1305360" y="3529379"/>
            <a:chExt cx="3098922" cy="242503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A712A6D-5595-1F4C-A3F0-6151908022EF}"/>
                </a:ext>
              </a:extLst>
            </p:cNvPr>
            <p:cNvSpPr/>
            <p:nvPr/>
          </p:nvSpPr>
          <p:spPr>
            <a:xfrm>
              <a:off x="1305360" y="4963090"/>
              <a:ext cx="2813858" cy="9913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>
                  <a:solidFill>
                    <a:srgbClr val="006702"/>
                  </a:solidFill>
                  <a:ea typeface="Palatino" pitchFamily="2" charset="77"/>
                </a:rPr>
                <a:t>At p</a:t>
              </a:r>
              <a:r>
                <a:rPr lang="en-US" sz="3600" baseline="-25000" dirty="0">
                  <a:solidFill>
                    <a:srgbClr val="006702"/>
                  </a:solidFill>
                  <a:ea typeface="Palatino" pitchFamily="2" charset="77"/>
                </a:rPr>
                <a:t>magic</a:t>
              </a:r>
              <a:r>
                <a:rPr lang="en-US" sz="3600" dirty="0">
                  <a:solidFill>
                    <a:srgbClr val="006702"/>
                  </a:solidFill>
                  <a:ea typeface="Palatino" pitchFamily="2" charset="77"/>
                </a:rPr>
                <a:t>= 3.094 GeV/c</a:t>
              </a:r>
            </a:p>
            <a:p>
              <a:r>
                <a:rPr lang="en-US" sz="3600" dirty="0">
                  <a:solidFill>
                    <a:srgbClr val="006702"/>
                  </a:solidFill>
                  <a:ea typeface="Palatino" pitchFamily="2" charset="77"/>
                </a:rPr>
                <a:t>for </a:t>
              </a:r>
              <a:r>
                <a:rPr lang="el-GR" sz="3600" dirty="0">
                  <a:solidFill>
                    <a:srgbClr val="006702"/>
                  </a:solidFill>
                  <a:ea typeface="Palatino" pitchFamily="2" charset="77"/>
                </a:rPr>
                <a:t>γ</a:t>
              </a:r>
              <a:r>
                <a:rPr lang="en-US" sz="3600" baseline="-25000" dirty="0">
                  <a:solidFill>
                    <a:srgbClr val="006702"/>
                  </a:solidFill>
                  <a:ea typeface="Palatino" pitchFamily="2" charset="77"/>
                </a:rPr>
                <a:t>magic</a:t>
              </a:r>
              <a:r>
                <a:rPr lang="en-US" sz="3600" dirty="0">
                  <a:solidFill>
                    <a:srgbClr val="006702"/>
                  </a:solidFill>
                  <a:ea typeface="Palatino" pitchFamily="2" charset="77"/>
                </a:rPr>
                <a:t>= 29.3</a:t>
              </a:r>
              <a:endParaRPr lang="en-US" sz="3600" dirty="0">
                <a:solidFill>
                  <a:srgbClr val="006702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7395AA1-36FC-CA4F-B2FA-209F347D8366}"/>
                </a:ext>
              </a:extLst>
            </p:cNvPr>
            <p:cNvSpPr txBox="1"/>
            <p:nvPr/>
          </p:nvSpPr>
          <p:spPr>
            <a:xfrm>
              <a:off x="3481223" y="4540324"/>
              <a:ext cx="923059" cy="415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</a:rPr>
                <a:t>= 0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71901B7-C537-A642-9D4B-99CC7BFA3A96}"/>
                </a:ext>
              </a:extLst>
            </p:cNvPr>
            <p:cNvCxnSpPr>
              <a:cxnSpLocks/>
            </p:cNvCxnSpPr>
            <p:nvPr/>
          </p:nvCxnSpPr>
          <p:spPr>
            <a:xfrm>
              <a:off x="3127879" y="3529379"/>
              <a:ext cx="443117" cy="1086629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B51D7AE-DA9E-A545-96A3-34B932AB3AA8}"/>
              </a:ext>
            </a:extLst>
          </p:cNvPr>
          <p:cNvSpPr/>
          <p:nvPr/>
        </p:nvSpPr>
        <p:spPr>
          <a:xfrm>
            <a:off x="7041049" y="1594397"/>
            <a:ext cx="120417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25500">
              <a:lnSpc>
                <a:spcPct val="100000"/>
              </a:lnSpc>
              <a:defRPr sz="8000" b="1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l-GR" dirty="0">
                <a:solidFill>
                  <a:schemeClr val="tx1"/>
                </a:solidFill>
              </a:rPr>
              <a:t>μ</a:t>
            </a:r>
            <a:r>
              <a:rPr lang="el-GR" baseline="31999" dirty="0">
                <a:solidFill>
                  <a:schemeClr val="tx1"/>
                </a:solidFill>
              </a:rPr>
              <a:t>+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grpSp>
        <p:nvGrpSpPr>
          <p:cNvPr id="412" name="Group"/>
          <p:cNvGrpSpPr/>
          <p:nvPr/>
        </p:nvGrpSpPr>
        <p:grpSpPr>
          <a:xfrm>
            <a:off x="236778" y="1212010"/>
            <a:ext cx="12689275" cy="10993918"/>
            <a:chOff x="0" y="9763"/>
            <a:chExt cx="12689274" cy="10993916"/>
          </a:xfrm>
        </p:grpSpPr>
        <p:pic>
          <p:nvPicPr>
            <p:cNvPr id="407" name="17-0066-03.hr.jpg" descr="17-0066-03.hr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0673" t="13637" r="15263" b="7251"/>
            <a:stretch>
              <a:fillRect/>
            </a:stretch>
          </p:blipFill>
          <p:spPr>
            <a:xfrm>
              <a:off x="0" y="547016"/>
              <a:ext cx="12689274" cy="10456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8" name="Rounded Rectangle"/>
            <p:cNvSpPr/>
            <p:nvPr/>
          </p:nvSpPr>
          <p:spPr>
            <a:xfrm>
              <a:off x="6727353" y="478377"/>
              <a:ext cx="1297860" cy="1383729"/>
            </a:xfrm>
            <a:prstGeom prst="roundRect">
              <a:avLst>
                <a:gd name="adj" fmla="val 15000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09" name="Arrow"/>
            <p:cNvSpPr/>
            <p:nvPr/>
          </p:nvSpPr>
          <p:spPr>
            <a:xfrm rot="2220000">
              <a:off x="4008729" y="1200056"/>
              <a:ext cx="4148551" cy="1014270"/>
            </a:xfrm>
            <a:prstGeom prst="rightArrow">
              <a:avLst>
                <a:gd name="adj1" fmla="val 32000"/>
                <a:gd name="adj2" fmla="val 77226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0" name="Line"/>
            <p:cNvSpPr/>
            <p:nvPr/>
          </p:nvSpPr>
          <p:spPr>
            <a:xfrm rot="5846008">
              <a:off x="7213098" y="5309444"/>
              <a:ext cx="5601771" cy="2236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89" extrusionOk="0">
                  <a:moveTo>
                    <a:pt x="0" y="11741"/>
                  </a:moveTo>
                  <a:cubicBezTo>
                    <a:pt x="2744" y="2977"/>
                    <a:pt x="7365" y="-1411"/>
                    <a:pt x="11940" y="404"/>
                  </a:cubicBezTo>
                  <a:cubicBezTo>
                    <a:pt x="16495" y="2211"/>
                    <a:pt x="20229" y="9859"/>
                    <a:pt x="21600" y="20189"/>
                  </a:cubicBezTo>
                </a:path>
              </a:pathLst>
            </a:custGeom>
            <a:noFill/>
            <a:ln w="254000" cap="flat">
              <a:solidFill>
                <a:schemeClr val="accent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1" name="μ+"/>
            <p:cNvSpPr txBox="1"/>
            <p:nvPr/>
          </p:nvSpPr>
          <p:spPr>
            <a:xfrm>
              <a:off x="6642728" y="9763"/>
              <a:ext cx="1646604" cy="2058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8000" b="1">
                  <a:solidFill>
                    <a:srgbClr val="FFFFFF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>
                  <a:solidFill>
                    <a:schemeClr val="tx1"/>
                  </a:solidFill>
                </a:rPr>
                <a:t>μ</a:t>
              </a:r>
              <a:r>
                <a:rPr baseline="31999" dirty="0">
                  <a:solidFill>
                    <a:schemeClr val="tx1"/>
                  </a:solidFill>
                </a:rPr>
                <a:t>+</a:t>
              </a:r>
            </a:p>
          </p:txBody>
        </p:sp>
      </p:grpSp>
      <p:sp>
        <p:nvSpPr>
          <p:cNvPr id="413" name="Measuring Muon Spin Precession (ωa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Track Reconstruction</a:t>
            </a:r>
            <a:endParaRPr dirty="0"/>
          </a:p>
        </p:txBody>
      </p:sp>
      <p:pic>
        <p:nvPicPr>
          <p:cNvPr id="414" name="Screen Shot 2018-06-13 at 9.06.53 AM.png" descr="Screen Shot 2018-06-13 at 9.06.53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58191" y="1596340"/>
            <a:ext cx="6616706" cy="4105656"/>
          </a:xfrm>
          <a:prstGeom prst="rect">
            <a:avLst/>
          </a:prstGeom>
          <a:solidFill>
            <a:schemeClr val="accent4">
              <a:lumMod val="50000"/>
            </a:schemeClr>
          </a:solidFill>
          <a:ln w="12700">
            <a:solidFill>
              <a:schemeClr val="accent4">
                <a:lumMod val="50000"/>
              </a:schemeClr>
            </a:solidFill>
            <a:miter lim="400000"/>
          </a:ln>
        </p:spPr>
      </p:pic>
      <p:sp>
        <p:nvSpPr>
          <p:cNvPr id="415" name="Circle"/>
          <p:cNvSpPr/>
          <p:nvPr/>
        </p:nvSpPr>
        <p:spPr>
          <a:xfrm>
            <a:off x="4264048" y="3999993"/>
            <a:ext cx="1270001" cy="1270001"/>
          </a:xfrm>
          <a:prstGeom prst="ellipse">
            <a:avLst/>
          </a:prstGeom>
          <a:ln w="101600">
            <a:solidFill>
              <a:schemeClr val="accent4">
                <a:lumMod val="5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16" name="Line"/>
          <p:cNvSpPr/>
          <p:nvPr/>
        </p:nvSpPr>
        <p:spPr>
          <a:xfrm flipV="1">
            <a:off x="4751246" y="1596340"/>
            <a:ext cx="6776667" cy="2423261"/>
          </a:xfrm>
          <a:prstGeom prst="line">
            <a:avLst/>
          </a:prstGeom>
          <a:ln w="101600">
            <a:solidFill>
              <a:schemeClr val="accent4">
                <a:lumMod val="5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17" name="Line"/>
          <p:cNvSpPr/>
          <p:nvPr/>
        </p:nvSpPr>
        <p:spPr>
          <a:xfrm>
            <a:off x="4925612" y="5270158"/>
            <a:ext cx="6610870" cy="341272"/>
          </a:xfrm>
          <a:prstGeom prst="line">
            <a:avLst/>
          </a:prstGeom>
          <a:ln w="101600">
            <a:solidFill>
              <a:schemeClr val="accent4">
                <a:lumMod val="5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8" name="Circle"/>
          <p:cNvSpPr/>
          <p:nvPr/>
        </p:nvSpPr>
        <p:spPr>
          <a:xfrm>
            <a:off x="1920056" y="5854700"/>
            <a:ext cx="1270001" cy="1270000"/>
          </a:xfrm>
          <a:prstGeom prst="ellipse">
            <a:avLst/>
          </a:prstGeom>
          <a:ln w="101600">
            <a:solidFill>
              <a:schemeClr val="accent4">
                <a:lumMod val="5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19" name="Rectangle"/>
          <p:cNvSpPr/>
          <p:nvPr/>
        </p:nvSpPr>
        <p:spPr>
          <a:xfrm>
            <a:off x="22463944" y="5224111"/>
            <a:ext cx="1253900" cy="4427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1" name="Rectangle"/>
          <p:cNvSpPr/>
          <p:nvPr/>
        </p:nvSpPr>
        <p:spPr>
          <a:xfrm>
            <a:off x="11520206" y="1579763"/>
            <a:ext cx="6594046" cy="4087051"/>
          </a:xfrm>
          <a:prstGeom prst="rect">
            <a:avLst/>
          </a:prstGeom>
          <a:ln w="101600">
            <a:solidFill>
              <a:schemeClr val="accent4">
                <a:lumMod val="5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22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89238" y="7250908"/>
            <a:ext cx="5958721" cy="4730387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TextBox 18"/>
          <p:cNvSpPr txBox="1"/>
          <p:nvPr/>
        </p:nvSpPr>
        <p:spPr>
          <a:xfrm>
            <a:off x="3167878" y="9438164"/>
            <a:ext cx="4259216" cy="1130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ctr" defTabSz="914400">
              <a:lnSpc>
                <a:spcPct val="100000"/>
              </a:lnSpc>
              <a:defRPr sz="31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Trackers at 180°</a:t>
            </a:r>
            <a:endParaRPr dirty="0">
              <a:solidFill>
                <a:srgbClr val="FFFFFF"/>
              </a:solidFill>
            </a:endParaRPr>
          </a:p>
          <a:p>
            <a:pPr algn="ctr" defTabSz="914400">
              <a:lnSpc>
                <a:spcPct val="100000"/>
              </a:lnSpc>
              <a:defRPr sz="31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&amp; 270°</a:t>
            </a:r>
          </a:p>
        </p:txBody>
      </p:sp>
      <p:sp>
        <p:nvSpPr>
          <p:cNvPr id="424" name="Rectangle"/>
          <p:cNvSpPr/>
          <p:nvPr/>
        </p:nvSpPr>
        <p:spPr>
          <a:xfrm>
            <a:off x="20485563" y="5081676"/>
            <a:ext cx="2559825" cy="3426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25" name="Picture 11" descr="Picture 11"/>
          <p:cNvPicPr>
            <a:picLocks noChangeAspect="1"/>
          </p:cNvPicPr>
          <p:nvPr/>
        </p:nvPicPr>
        <p:blipFill rotWithShape="1">
          <a:blip r:embed="rId6">
            <a:extLst/>
          </a:blip>
          <a:srcRect l="10726" t="28811" r="18207" b="23686"/>
          <a:stretch/>
        </p:blipFill>
        <p:spPr>
          <a:xfrm rot="10800000">
            <a:off x="12204609" y="2530523"/>
            <a:ext cx="2463045" cy="1674160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Transverse Distribution"/>
          <p:cNvSpPr txBox="1"/>
          <p:nvPr/>
        </p:nvSpPr>
        <p:spPr>
          <a:xfrm>
            <a:off x="11307782" y="4845765"/>
            <a:ext cx="5042328" cy="545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Transverse Distribution</a:t>
            </a:r>
          </a:p>
        </p:txBody>
      </p:sp>
      <p:sp>
        <p:nvSpPr>
          <p:cNvPr id="428" name="Straight Arrow Connector 9"/>
          <p:cNvSpPr/>
          <p:nvPr/>
        </p:nvSpPr>
        <p:spPr>
          <a:xfrm flipH="1" flipV="1">
            <a:off x="3328550" y="9952871"/>
            <a:ext cx="652809" cy="117850"/>
          </a:xfrm>
          <a:prstGeom prst="line">
            <a:avLst/>
          </a:prstGeom>
          <a:ln w="1016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1200"/>
              </a:spcBef>
              <a:defRPr sz="2000" b="1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29" name="Straight Arrow Connector 17"/>
          <p:cNvSpPr/>
          <p:nvPr/>
        </p:nvSpPr>
        <p:spPr>
          <a:xfrm>
            <a:off x="5222568" y="10521458"/>
            <a:ext cx="294417" cy="766124"/>
          </a:xfrm>
          <a:prstGeom prst="line">
            <a:avLst/>
          </a:prstGeom>
          <a:ln w="101600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1200"/>
              </a:spcBef>
              <a:defRPr sz="2000" b="1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0" name="Oval 6"/>
          <p:cNvSpPr/>
          <p:nvPr/>
        </p:nvSpPr>
        <p:spPr>
          <a:xfrm>
            <a:off x="3153632" y="7898514"/>
            <a:ext cx="4287707" cy="3503954"/>
          </a:xfrm>
          <a:prstGeom prst="ellipse">
            <a:avLst/>
          </a:prstGeom>
          <a:ln w="25400">
            <a:solidFill>
              <a:srgbClr val="3B902F"/>
            </a:solidFill>
          </a:ln>
        </p:spPr>
        <p:txBody>
          <a:bodyPr lIns="45719" rIns="45719" anchor="ctr"/>
          <a:lstStyle/>
          <a:p>
            <a:pPr algn="ctr" defTabSz="914400">
              <a:lnSpc>
                <a:spcPct val="100000"/>
              </a:lnSpc>
              <a:spcBef>
                <a:spcPts val="1200"/>
              </a:spcBef>
              <a:defRPr sz="240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1" name="TextBox 7"/>
          <p:cNvSpPr txBox="1"/>
          <p:nvPr/>
        </p:nvSpPr>
        <p:spPr>
          <a:xfrm>
            <a:off x="4314142" y="8114403"/>
            <a:ext cx="2094520" cy="447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ctr" defTabSz="914400">
              <a:lnSpc>
                <a:spcPct val="100000"/>
              </a:lnSpc>
              <a:spcBef>
                <a:spcPts val="700"/>
              </a:spcBef>
              <a:defRPr sz="1800">
                <a:solidFill>
                  <a:srgbClr val="3B902F"/>
                </a:solidFill>
                <a:uFillTx/>
                <a:latin typeface="Arial"/>
                <a:ea typeface="Arial"/>
                <a:cs typeface="Arial"/>
                <a:sym typeface="Arial"/>
              </a:defRPr>
            </a:pPr>
            <a:r>
              <a:t>r</a:t>
            </a:r>
            <a:r>
              <a:rPr baseline="-18666"/>
              <a:t>magic</a:t>
            </a:r>
            <a:r>
              <a:t> – 5 cm</a:t>
            </a:r>
          </a:p>
        </p:txBody>
      </p:sp>
      <p:sp>
        <p:nvSpPr>
          <p:cNvPr id="432" name="Decay Vertices"/>
          <p:cNvSpPr txBox="1"/>
          <p:nvPr/>
        </p:nvSpPr>
        <p:spPr>
          <a:xfrm>
            <a:off x="2718149" y="7185173"/>
            <a:ext cx="5158673" cy="669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defRPr sz="3500">
                <a:solidFill>
                  <a:srgbClr val="901DDE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>
                <a:solidFill>
                  <a:schemeClr val="accent4">
                    <a:lumMod val="50000"/>
                  </a:schemeClr>
                </a:solidFill>
              </a:rPr>
              <a:t>Decay Vertices</a:t>
            </a:r>
          </a:p>
        </p:txBody>
      </p:sp>
      <p:sp>
        <p:nvSpPr>
          <p:cNvPr id="433" name="Two straw-tracker stations…"/>
          <p:cNvSpPr txBox="1"/>
          <p:nvPr/>
        </p:nvSpPr>
        <p:spPr>
          <a:xfrm>
            <a:off x="13254964" y="7250908"/>
            <a:ext cx="10256729" cy="4105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 lnSpcReduction="10000"/>
          </a:bodyPr>
          <a:lstStyle/>
          <a:p>
            <a:pPr defTabSz="788669">
              <a:lnSpc>
                <a:spcPct val="100000"/>
              </a:lnSpc>
              <a:spcBef>
                <a:spcPts val="4300"/>
              </a:spcBef>
              <a:defRPr sz="3264">
                <a:solidFill>
                  <a:srgbClr val="4D4C4D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5700" b="1" dirty="0">
                <a:solidFill>
                  <a:schemeClr val="accent4">
                    <a:lumMod val="50000"/>
                  </a:schemeClr>
                </a:solidFill>
              </a:rPr>
              <a:t>Two straw-tracker stations </a:t>
            </a:r>
            <a:r>
              <a:rPr lang="en-US" sz="5700" b="1" dirty="0">
                <a:solidFill>
                  <a:schemeClr val="accent4">
                    <a:lumMod val="50000"/>
                  </a:schemeClr>
                </a:solidFill>
              </a:rPr>
              <a:t>installed and operational</a:t>
            </a:r>
            <a:endParaRPr sz="57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342891" indent="-342891" algn="just">
              <a:lnSpc>
                <a:spcPct val="170000"/>
              </a:lnSpc>
              <a:buFont typeface="Arial"/>
              <a:buChar char="•"/>
            </a:pPr>
            <a:r>
              <a:rPr lang="en-US" sz="4800" dirty="0">
                <a:solidFill>
                  <a:schemeClr val="tx2">
                    <a:lumMod val="10000"/>
                  </a:schemeClr>
                </a:solidFill>
                <a:ea typeface="Palatino" pitchFamily="2" charset="77"/>
              </a:rPr>
              <a:t>Provides trajectory reconstruction of the decay e</a:t>
            </a:r>
            <a:r>
              <a:rPr lang="en-US" sz="4800" baseline="30000" dirty="0">
                <a:solidFill>
                  <a:schemeClr val="tx2">
                    <a:lumMod val="10000"/>
                  </a:schemeClr>
                </a:solidFill>
                <a:ea typeface="Palatino" pitchFamily="2" charset="77"/>
              </a:rPr>
              <a:t>+</a:t>
            </a:r>
            <a:r>
              <a:rPr lang="en-US" sz="4800" dirty="0">
                <a:solidFill>
                  <a:schemeClr val="tx2">
                    <a:lumMod val="10000"/>
                  </a:schemeClr>
                </a:solidFill>
                <a:ea typeface="Palatino" pitchFamily="2" charset="77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759406-EE66-7B40-9AFE-C7D72ADC90EA}"/>
              </a:ext>
            </a:extLst>
          </p:cNvPr>
          <p:cNvSpPr/>
          <p:nvPr/>
        </p:nvSpPr>
        <p:spPr>
          <a:xfrm>
            <a:off x="18442235" y="2951864"/>
            <a:ext cx="4603153" cy="2047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ea typeface="Palatino" pitchFamily="2" charset="77"/>
              </a:rPr>
              <a:t>Straw Tracker in vacuum provides muon distribution</a:t>
            </a:r>
          </a:p>
        </p:txBody>
      </p:sp>
    </p:spTree>
    <p:extLst>
      <p:ext uri="{BB962C8B-B14F-4D97-AF65-F5344CB8AC3E}">
        <p14:creationId xmlns:p14="http://schemas.microsoft.com/office/powerpoint/2010/main" val="374752798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Measuring Muon Spin Precession (ωa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Muon Spin Precession (ω</a:t>
            </a:r>
            <a:r>
              <a:rPr baseline="-5999" dirty="0"/>
              <a:t>a</a:t>
            </a:r>
            <a:r>
              <a:rPr dirty="0"/>
              <a:t>)</a:t>
            </a:r>
            <a:r>
              <a:rPr lang="en-US" dirty="0"/>
              <a:t> in g-2 Ring</a:t>
            </a:r>
            <a:endParaRPr dirty="0"/>
          </a:p>
        </p:txBody>
      </p:sp>
      <p:sp>
        <p:nvSpPr>
          <p:cNvPr id="3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grpSp>
        <p:nvGrpSpPr>
          <p:cNvPr id="373" name="Group"/>
          <p:cNvGrpSpPr/>
          <p:nvPr/>
        </p:nvGrpSpPr>
        <p:grpSpPr>
          <a:xfrm>
            <a:off x="432951" y="1203535"/>
            <a:ext cx="12689275" cy="11018289"/>
            <a:chOff x="0" y="-14608"/>
            <a:chExt cx="12689274" cy="11018287"/>
          </a:xfrm>
        </p:grpSpPr>
        <p:pic>
          <p:nvPicPr>
            <p:cNvPr id="368" name="17-0066-03.hr.jpg" descr="17-0066-03.hr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0673" t="13637" r="15263" b="7251"/>
            <a:stretch>
              <a:fillRect/>
            </a:stretch>
          </p:blipFill>
          <p:spPr>
            <a:xfrm>
              <a:off x="0" y="547016"/>
              <a:ext cx="12689274" cy="10456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9" name="Rounded Rectangle"/>
            <p:cNvSpPr/>
            <p:nvPr/>
          </p:nvSpPr>
          <p:spPr>
            <a:xfrm>
              <a:off x="6727353" y="478377"/>
              <a:ext cx="1297860" cy="1383729"/>
            </a:xfrm>
            <a:prstGeom prst="roundRect">
              <a:avLst>
                <a:gd name="adj" fmla="val 15000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0" name="Arrow"/>
            <p:cNvSpPr/>
            <p:nvPr/>
          </p:nvSpPr>
          <p:spPr>
            <a:xfrm rot="2220000">
              <a:off x="4008729" y="1200056"/>
              <a:ext cx="4148551" cy="1014270"/>
            </a:xfrm>
            <a:prstGeom prst="rightArrow">
              <a:avLst>
                <a:gd name="adj1" fmla="val 32000"/>
                <a:gd name="adj2" fmla="val 77226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1" name="Line"/>
            <p:cNvSpPr/>
            <p:nvPr/>
          </p:nvSpPr>
          <p:spPr>
            <a:xfrm rot="5846008">
              <a:off x="7213098" y="5309444"/>
              <a:ext cx="5601771" cy="2236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89" extrusionOk="0">
                  <a:moveTo>
                    <a:pt x="0" y="11741"/>
                  </a:moveTo>
                  <a:cubicBezTo>
                    <a:pt x="2744" y="2977"/>
                    <a:pt x="7365" y="-1411"/>
                    <a:pt x="11940" y="404"/>
                  </a:cubicBezTo>
                  <a:cubicBezTo>
                    <a:pt x="16495" y="2211"/>
                    <a:pt x="20229" y="9859"/>
                    <a:pt x="21600" y="20189"/>
                  </a:cubicBezTo>
                </a:path>
              </a:pathLst>
            </a:custGeom>
            <a:noFill/>
            <a:ln w="254000" cap="flat">
              <a:solidFill>
                <a:schemeClr val="accent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72" name="μ+"/>
            <p:cNvSpPr txBox="1"/>
            <p:nvPr/>
          </p:nvSpPr>
          <p:spPr>
            <a:xfrm>
              <a:off x="6694242" y="-14608"/>
              <a:ext cx="1646604" cy="2058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8000" b="1">
                  <a:solidFill>
                    <a:srgbClr val="FFFFFF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>
                  <a:solidFill>
                    <a:schemeClr val="tx1"/>
                  </a:solidFill>
                </a:rPr>
                <a:t>μ</a:t>
              </a:r>
              <a:r>
                <a:rPr baseline="31999" dirty="0">
                  <a:solidFill>
                    <a:schemeClr val="tx1"/>
                  </a:solidFill>
                </a:rPr>
                <a:t>+</a:t>
              </a:r>
            </a:p>
          </p:txBody>
        </p:sp>
      </p:grpSp>
      <p:pic>
        <p:nvPicPr>
          <p:cNvPr id="374" name="Screen Shot 2018-06-09 at 2.13.11 PM.png" descr="Screen Shot 2018-06-09 at 2.13.11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96059" y="1984917"/>
            <a:ext cx="4247379" cy="5508348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Line"/>
          <p:cNvSpPr/>
          <p:nvPr/>
        </p:nvSpPr>
        <p:spPr>
          <a:xfrm flipV="1">
            <a:off x="8352559" y="1984916"/>
            <a:ext cx="4589336" cy="2552426"/>
          </a:xfrm>
          <a:prstGeom prst="line">
            <a:avLst/>
          </a:prstGeom>
          <a:ln w="101600">
            <a:solidFill>
              <a:schemeClr val="accent5">
                <a:lumMod val="5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8" name="Circle"/>
          <p:cNvSpPr/>
          <p:nvPr/>
        </p:nvSpPr>
        <p:spPr>
          <a:xfrm>
            <a:off x="7820198" y="4495800"/>
            <a:ext cx="1270001" cy="1270000"/>
          </a:xfrm>
          <a:prstGeom prst="ellipse">
            <a:avLst/>
          </a:prstGeom>
          <a:ln w="101600">
            <a:solidFill>
              <a:schemeClr val="accent5">
                <a:lumMod val="5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0" name="24 finely-segmented PbF2 crystal calorimeters…"/>
          <p:cNvSpPr txBox="1"/>
          <p:nvPr/>
        </p:nvSpPr>
        <p:spPr>
          <a:xfrm>
            <a:off x="13608130" y="7550897"/>
            <a:ext cx="9912257" cy="51684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numCol="1" anchor="ctr">
            <a:normAutofit/>
          </a:bodyPr>
          <a:lstStyle/>
          <a:p>
            <a:pPr defTabSz="821531">
              <a:lnSpc>
                <a:spcPct val="100000"/>
              </a:lnSpc>
              <a:spcBef>
                <a:spcPts val="4500"/>
              </a:spcBef>
              <a:defRPr sz="3400" b="1">
                <a:solidFill>
                  <a:srgbClr val="EE220C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4400" dirty="0">
                <a:solidFill>
                  <a:schemeClr val="accent5">
                    <a:lumMod val="50000"/>
                  </a:schemeClr>
                </a:solidFill>
              </a:rPr>
              <a:t>24 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sz="4400" dirty="0">
                <a:solidFill>
                  <a:schemeClr val="accent5">
                    <a:lumMod val="50000"/>
                  </a:schemeClr>
                </a:solidFill>
              </a:rPr>
              <a:t>alorimeters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ea typeface="Palatino" pitchFamily="2" charset="77"/>
              </a:rPr>
              <a:t>with 54 Cherenkov PbF</a:t>
            </a:r>
            <a:r>
              <a:rPr lang="en-US" sz="4400" baseline="-25000" dirty="0">
                <a:solidFill>
                  <a:schemeClr val="accent5">
                    <a:lumMod val="50000"/>
                  </a:schemeClr>
                </a:solidFill>
                <a:ea typeface="Palatino" pitchFamily="2" charset="77"/>
              </a:rPr>
              <a:t>2 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ea typeface="Palatino" pitchFamily="2" charset="77"/>
              </a:rPr>
              <a:t>crystals with very fast SiPMs</a:t>
            </a:r>
          </a:p>
          <a:p>
            <a:pPr algn="just"/>
            <a:endParaRPr lang="en-US" dirty="0">
              <a:latin typeface="PT Sans" panose="020B0503020203020204" pitchFamily="34" charset="77"/>
              <a:ea typeface="Palatino" pitchFamily="2" charset="77"/>
            </a:endParaRPr>
          </a:p>
          <a:p>
            <a:pPr algn="just"/>
            <a:r>
              <a:rPr lang="en-US" sz="4400" dirty="0">
                <a:solidFill>
                  <a:schemeClr val="tx2">
                    <a:lumMod val="10000"/>
                  </a:schemeClr>
                </a:solidFill>
                <a:ea typeface="Palatino" pitchFamily="2" charset="77"/>
              </a:rPr>
              <a:t>Measure arrival time &amp; energy of the decay e</a:t>
            </a:r>
            <a:r>
              <a:rPr lang="en-US" sz="4400" baseline="30000" dirty="0">
                <a:solidFill>
                  <a:schemeClr val="tx2">
                    <a:lumMod val="10000"/>
                  </a:schemeClr>
                </a:solidFill>
                <a:ea typeface="Palatino" pitchFamily="2" charset="77"/>
              </a:rPr>
              <a:t>+</a:t>
            </a:r>
            <a:endParaRPr sz="4400" dirty="0">
              <a:solidFill>
                <a:srgbClr val="00A89D"/>
              </a:solidFill>
            </a:endParaRPr>
          </a:p>
        </p:txBody>
      </p:sp>
      <p:sp>
        <p:nvSpPr>
          <p:cNvPr id="383" name="Line"/>
          <p:cNvSpPr/>
          <p:nvPr/>
        </p:nvSpPr>
        <p:spPr>
          <a:xfrm>
            <a:off x="8489984" y="5788579"/>
            <a:ext cx="4501683" cy="1637364"/>
          </a:xfrm>
          <a:prstGeom prst="line">
            <a:avLst/>
          </a:prstGeom>
          <a:ln w="101600">
            <a:solidFill>
              <a:schemeClr val="accent5">
                <a:lumMod val="5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4" name="Rectangle"/>
          <p:cNvSpPr/>
          <p:nvPr/>
        </p:nvSpPr>
        <p:spPr>
          <a:xfrm>
            <a:off x="12968977" y="1984916"/>
            <a:ext cx="4247379" cy="5450715"/>
          </a:xfrm>
          <a:prstGeom prst="rect">
            <a:avLst/>
          </a:prstGeom>
          <a:ln w="101600">
            <a:solidFill>
              <a:schemeClr val="accent5">
                <a:lumMod val="5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9FAD66-D5E6-2841-BFC8-299BF87C0A41}"/>
              </a:ext>
            </a:extLst>
          </p:cNvPr>
          <p:cNvGrpSpPr/>
          <p:nvPr/>
        </p:nvGrpSpPr>
        <p:grpSpPr>
          <a:xfrm>
            <a:off x="17252907" y="2388384"/>
            <a:ext cx="6681264" cy="5681480"/>
            <a:chOff x="3891953" y="1552352"/>
            <a:chExt cx="4692873" cy="349047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DF74EC-72D5-7549-96D8-9F3EBCE0C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3999" y="3050115"/>
              <a:ext cx="3310827" cy="1992707"/>
            </a:xfrm>
            <a:prstGeom prst="rect">
              <a:avLst/>
            </a:prstGeom>
            <a:ln w="28575">
              <a:solidFill>
                <a:srgbClr val="FFFF00"/>
              </a:solidFill>
            </a:ln>
          </p:spPr>
        </p:pic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id="{4DCA608E-570A-4C4F-8E04-24444F8402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1953" y="1552352"/>
              <a:ext cx="1785236" cy="1587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EC3A87F-5993-F648-A9C4-2DD41211620A}"/>
                </a:ext>
              </a:extLst>
            </p:cNvPr>
            <p:cNvCxnSpPr/>
            <p:nvPr/>
          </p:nvCxnSpPr>
          <p:spPr>
            <a:xfrm>
              <a:off x="4668977" y="2457257"/>
              <a:ext cx="1222375" cy="978155"/>
            </a:xfrm>
            <a:prstGeom prst="straightConnector1">
              <a:avLst/>
            </a:prstGeom>
            <a:ln w="82550" cmpd="sng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">
            <a:extLst>
              <a:ext uri="{FF2B5EF4-FFF2-40B4-BE49-F238E27FC236}">
                <a16:creationId xmlns:a16="http://schemas.microsoft.com/office/drawing/2014/main" id="{E70230CB-5AA3-AE40-BE6E-EA50546EE084}"/>
              </a:ext>
            </a:extLst>
          </p:cNvPr>
          <p:cNvSpPr/>
          <p:nvPr/>
        </p:nvSpPr>
        <p:spPr>
          <a:xfrm>
            <a:off x="17252907" y="2388384"/>
            <a:ext cx="6698142" cy="5681480"/>
          </a:xfrm>
          <a:prstGeom prst="rect">
            <a:avLst/>
          </a:prstGeom>
          <a:ln w="101600">
            <a:solidFill>
              <a:schemeClr val="accent5">
                <a:lumMod val="5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Measuring Muon Spin Precession (ωa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Muon Spin Precession (ω</a:t>
            </a:r>
            <a:r>
              <a:rPr baseline="-5999" dirty="0"/>
              <a:t>a</a:t>
            </a:r>
            <a:r>
              <a:rPr dirty="0"/>
              <a:t>)</a:t>
            </a:r>
            <a:r>
              <a:rPr lang="en-US" dirty="0"/>
              <a:t> in g-2 Ring</a:t>
            </a:r>
            <a:endParaRPr dirty="0"/>
          </a:p>
        </p:txBody>
      </p:sp>
      <p:sp>
        <p:nvSpPr>
          <p:cNvPr id="3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20" name="Screen Shot 2019-04-06 at 10.34.03 AM.png" descr="Screen Shot 2019-04-06 at 10.34.03 AM.png">
            <a:extLst>
              <a:ext uri="{FF2B5EF4-FFF2-40B4-BE49-F238E27FC236}">
                <a16:creationId xmlns:a16="http://schemas.microsoft.com/office/drawing/2014/main" id="{07EFDD0F-2F21-F74D-9714-D41FAA701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9190" y="4885156"/>
            <a:ext cx="11434596" cy="736835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Oval">
            <a:extLst>
              <a:ext uri="{FF2B5EF4-FFF2-40B4-BE49-F238E27FC236}">
                <a16:creationId xmlns:a16="http://schemas.microsoft.com/office/drawing/2014/main" id="{635FB3DC-A42C-8847-9B7B-A14770020654}"/>
              </a:ext>
            </a:extLst>
          </p:cNvPr>
          <p:cNvSpPr/>
          <p:nvPr/>
        </p:nvSpPr>
        <p:spPr>
          <a:xfrm>
            <a:off x="1916819" y="6294760"/>
            <a:ext cx="3187662" cy="829799"/>
          </a:xfrm>
          <a:prstGeom prst="ellipse">
            <a:avLst/>
          </a:prstGeom>
          <a:ln w="50800">
            <a:solidFill>
              <a:srgbClr val="FF0D0C"/>
            </a:solidFill>
          </a:ln>
        </p:spPr>
        <p:txBody>
          <a:bodyPr tIns="91439" bIns="91439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F153976E-C486-5A47-BD96-3A8A2352A855}"/>
              </a:ext>
            </a:extLst>
          </p:cNvPr>
          <p:cNvSpPr/>
          <p:nvPr/>
        </p:nvSpPr>
        <p:spPr>
          <a:xfrm flipH="1">
            <a:off x="2311354" y="3822122"/>
            <a:ext cx="8288974" cy="2585244"/>
          </a:xfrm>
          <a:prstGeom prst="line">
            <a:avLst/>
          </a:prstGeom>
          <a:ln w="50800">
            <a:solidFill>
              <a:srgbClr val="FF0D0C"/>
            </a:solidFill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 dirty="0"/>
          </a:p>
        </p:txBody>
      </p:sp>
      <p:sp>
        <p:nvSpPr>
          <p:cNvPr id="23" name="Rectangle">
            <a:extLst>
              <a:ext uri="{FF2B5EF4-FFF2-40B4-BE49-F238E27FC236}">
                <a16:creationId xmlns:a16="http://schemas.microsoft.com/office/drawing/2014/main" id="{7D03E68B-0868-294F-8AEA-DE7CD74D3509}"/>
              </a:ext>
            </a:extLst>
          </p:cNvPr>
          <p:cNvSpPr/>
          <p:nvPr/>
        </p:nvSpPr>
        <p:spPr>
          <a:xfrm>
            <a:off x="10600328" y="3723270"/>
            <a:ext cx="6138272" cy="2231372"/>
          </a:xfrm>
          <a:prstGeom prst="rect">
            <a:avLst/>
          </a:prstGeom>
          <a:ln w="50800">
            <a:solidFill>
              <a:srgbClr val="FF0D0C"/>
            </a:solidFill>
          </a:ln>
        </p:spPr>
        <p:txBody>
          <a:bodyPr tIns="91439" bIns="91439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sp>
        <p:nvSpPr>
          <p:cNvPr id="24" name="PRELIMINARY">
            <a:extLst>
              <a:ext uri="{FF2B5EF4-FFF2-40B4-BE49-F238E27FC236}">
                <a16:creationId xmlns:a16="http://schemas.microsoft.com/office/drawing/2014/main" id="{9528418B-9C33-AA4C-8187-783C185BDFB0}"/>
              </a:ext>
            </a:extLst>
          </p:cNvPr>
          <p:cNvSpPr txBox="1"/>
          <p:nvPr/>
        </p:nvSpPr>
        <p:spPr>
          <a:xfrm rot="20400000">
            <a:off x="1725957" y="7707447"/>
            <a:ext cx="10783401" cy="1949252"/>
          </a:xfrm>
          <a:prstGeom prst="rect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defRPr sz="12000" b="1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>
                <a:solidFill>
                  <a:srgbClr val="000000">
                    <a:alpha val="55000"/>
                  </a:srgbClr>
                </a:solidFill>
              </a:rPr>
              <a:t>PRELIMINARY</a:t>
            </a:r>
          </a:p>
        </p:txBody>
      </p:sp>
      <p:pic>
        <p:nvPicPr>
          <p:cNvPr id="25" name="Screen Shot 2019-04-06 at 10.34.17 AM.png" descr="Screen Shot 2019-04-06 at 10.34.17 AM.png">
            <a:extLst>
              <a:ext uri="{FF2B5EF4-FFF2-40B4-BE49-F238E27FC236}">
                <a16:creationId xmlns:a16="http://schemas.microsoft.com/office/drawing/2014/main" id="{3B1B417B-905C-A44F-91BB-B25D8FC62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8770" t="4967" r="6420" b="53193"/>
          <a:stretch>
            <a:fillRect/>
          </a:stretch>
        </p:blipFill>
        <p:spPr>
          <a:xfrm>
            <a:off x="10600328" y="3797539"/>
            <a:ext cx="6138272" cy="2050347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Line">
            <a:extLst>
              <a:ext uri="{FF2B5EF4-FFF2-40B4-BE49-F238E27FC236}">
                <a16:creationId xmlns:a16="http://schemas.microsoft.com/office/drawing/2014/main" id="{6E6D70D7-7391-4E4A-9179-17876DB0997D}"/>
              </a:ext>
            </a:extLst>
          </p:cNvPr>
          <p:cNvSpPr/>
          <p:nvPr/>
        </p:nvSpPr>
        <p:spPr>
          <a:xfrm flipV="1">
            <a:off x="4946389" y="5978749"/>
            <a:ext cx="11434596" cy="994016"/>
          </a:xfrm>
          <a:prstGeom prst="line">
            <a:avLst/>
          </a:prstGeom>
          <a:ln w="50800">
            <a:solidFill>
              <a:srgbClr val="FF0D0C"/>
            </a:solidFill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defRPr sz="46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</a:defRPr>
            </a:pPr>
            <a:endParaRPr/>
          </a:p>
        </p:txBody>
      </p:sp>
      <p:pic>
        <p:nvPicPr>
          <p:cNvPr id="27" name="N(t)_=_N_0_e^-t∕.pdf" descr="N(t)_=_N_0_e^-t∕.pdf">
            <a:extLst>
              <a:ext uri="{FF2B5EF4-FFF2-40B4-BE49-F238E27FC236}">
                <a16:creationId xmlns:a16="http://schemas.microsoft.com/office/drawing/2014/main" id="{72506C40-4F66-0040-921B-1BEE65C581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1356" y="2122292"/>
            <a:ext cx="12064515" cy="1152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68C7B2-7DD7-DD4B-AD9E-0881FFA54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35058" y="6370988"/>
            <a:ext cx="8933073" cy="58825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7A9A9C-2A31-C048-96DB-C17B9785A642}"/>
              </a:ext>
            </a:extLst>
          </p:cNvPr>
          <p:cNvSpPr/>
          <p:nvPr/>
        </p:nvSpPr>
        <p:spPr>
          <a:xfrm>
            <a:off x="16382042" y="6041931"/>
            <a:ext cx="4269117" cy="692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E6000E"/>
                </a:solidFill>
                <a:latin typeface="Helvetica Neue" panose="02000503000000020004" pitchFamily="2" charset="0"/>
              </a:rPr>
              <a:t>FFT of fit residuals</a:t>
            </a:r>
            <a:endParaRPr lang="en-US" sz="3600" dirty="0">
              <a:solidFill>
                <a:srgbClr val="E6000E"/>
              </a:solidFill>
              <a:latin typeface="Helvetica Neue" panose="0200050300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753ED5-873E-534C-B5CB-DF80361F9234}"/>
              </a:ext>
            </a:extLst>
          </p:cNvPr>
          <p:cNvSpPr/>
          <p:nvPr/>
        </p:nvSpPr>
        <p:spPr>
          <a:xfrm>
            <a:off x="17582023" y="3696644"/>
            <a:ext cx="6138272" cy="2047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2">
                    <a:lumMod val="10000"/>
                  </a:schemeClr>
                </a:solidFill>
                <a:ea typeface="Palatino" pitchFamily="2" charset="77"/>
              </a:rPr>
              <a:t>~1.8 GeV energy cut on decay e</a:t>
            </a:r>
            <a:r>
              <a:rPr lang="en-US" sz="3600" baseline="30000" dirty="0">
                <a:solidFill>
                  <a:schemeClr val="tx2">
                    <a:lumMod val="10000"/>
                  </a:schemeClr>
                </a:solidFill>
                <a:ea typeface="Palatino" pitchFamily="2" charset="77"/>
              </a:rPr>
              <a:t>+ </a:t>
            </a:r>
            <a:r>
              <a:rPr lang="en-US" sz="3600" dirty="0">
                <a:solidFill>
                  <a:schemeClr val="tx2">
                    <a:lumMod val="10000"/>
                  </a:schemeClr>
                </a:solidFill>
                <a:ea typeface="Palatino" pitchFamily="2" charset="77"/>
              </a:rPr>
              <a:t>events to see a wiggle plot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366E9B-954D-EE4B-9EE1-C4CC2CA54830}"/>
              </a:ext>
            </a:extLst>
          </p:cNvPr>
          <p:cNvSpPr/>
          <p:nvPr/>
        </p:nvSpPr>
        <p:spPr>
          <a:xfrm rot="19828270">
            <a:off x="15105476" y="9091697"/>
            <a:ext cx="9459801" cy="1757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rgbClr val="C00000">
                    <a:alpha val="48000"/>
                  </a:srgb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30808239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C9C10-064D-AD4A-80A2-7D8453D9B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" dirty="0"/>
              <a:t>Muon Spin Precession (ω</a:t>
            </a:r>
            <a:r>
              <a:rPr lang="it" baseline="-5999" dirty="0"/>
              <a:t>a</a:t>
            </a:r>
            <a:r>
              <a:rPr lang="it" dirty="0"/>
              <a:t>) in g-2 Ring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94680-9B3B-C744-B32C-1910503ED4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C278FA-37D4-F342-B03E-D0940220C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60" y="4208825"/>
            <a:ext cx="7284023" cy="8310505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55C62A-B870-9043-AEA3-6AD33DF0D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88" y="4274656"/>
            <a:ext cx="12866370" cy="83279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AE26D7B-B2C1-F54F-899C-1572E4EA39EA}"/>
              </a:ext>
            </a:extLst>
          </p:cNvPr>
          <p:cNvSpPr txBox="1"/>
          <p:nvPr/>
        </p:nvSpPr>
        <p:spPr>
          <a:xfrm rot="16200000">
            <a:off x="10463173" y="9067424"/>
            <a:ext cx="1767840" cy="11285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f</a:t>
            </a:r>
            <a:r>
              <a:rPr kumimoji="0" lang="en-US" sz="2500" b="0" i="0" u="none" strike="noStrike" cap="none" spc="0" normalizeH="0" baseline="-2500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CBO </a:t>
            </a:r>
            <a:r>
              <a:rPr kumimoji="0" lang="en-US" sz="2500" b="0" i="0" u="none" strike="noStrike" cap="none" spc="0" normalizeH="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- </a:t>
            </a:r>
            <a:r>
              <a:rPr lang="en-US" dirty="0"/>
              <a:t>f</a:t>
            </a:r>
            <a:r>
              <a:rPr lang="en-US" baseline="-25000" dirty="0"/>
              <a:t>a</a:t>
            </a:r>
          </a:p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dirty="0">
              <a:ln>
                <a:noFill/>
              </a:ln>
              <a:solidFill>
                <a:srgbClr val="0061A8"/>
              </a:solidFill>
              <a:effectLst/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EB9AF1-EFBC-AF4D-ADEE-8439DFDF69E5}"/>
              </a:ext>
            </a:extLst>
          </p:cNvPr>
          <p:cNvSpPr txBox="1"/>
          <p:nvPr/>
        </p:nvSpPr>
        <p:spPr>
          <a:xfrm rot="16200000">
            <a:off x="12152989" y="9067424"/>
            <a:ext cx="1767840" cy="11285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f</a:t>
            </a:r>
            <a:r>
              <a:rPr kumimoji="0" lang="en-US" sz="2500" b="0" i="0" u="none" strike="noStrike" cap="none" spc="0" normalizeH="0" baseline="-2500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CBO </a:t>
            </a:r>
            <a:r>
              <a:rPr lang="en-US" baseline="-25000" dirty="0"/>
              <a:t>+</a:t>
            </a:r>
            <a:r>
              <a:rPr kumimoji="0" lang="en-US" sz="2500" b="0" i="0" u="none" strike="noStrike" cap="none" spc="0" normalizeH="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lang="en-US" dirty="0"/>
              <a:t>f</a:t>
            </a:r>
            <a:r>
              <a:rPr lang="en-US" baseline="-25000" dirty="0"/>
              <a:t>a</a:t>
            </a:r>
          </a:p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dirty="0">
              <a:ln>
                <a:noFill/>
              </a:ln>
              <a:solidFill>
                <a:srgbClr val="0061A8"/>
              </a:solidFill>
              <a:effectLst/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C4B806-D453-9446-B2C2-5503F47C14A4}"/>
              </a:ext>
            </a:extLst>
          </p:cNvPr>
          <p:cNvSpPr txBox="1"/>
          <p:nvPr/>
        </p:nvSpPr>
        <p:spPr>
          <a:xfrm rot="16200000">
            <a:off x="11249976" y="4953271"/>
            <a:ext cx="1767840" cy="11285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f</a:t>
            </a:r>
            <a:r>
              <a:rPr kumimoji="0" lang="en-US" sz="2500" b="0" i="0" u="none" strike="noStrike" cap="none" spc="0" normalizeH="0" baseline="-2500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CBO</a:t>
            </a:r>
            <a:endParaRPr lang="en-US" baseline="-25000" dirty="0"/>
          </a:p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dirty="0">
              <a:ln>
                <a:noFill/>
              </a:ln>
              <a:solidFill>
                <a:srgbClr val="0061A8"/>
              </a:solidFill>
              <a:effectLst/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F1D23A1-C92E-E147-B97F-907378C71F1E}"/>
              </a:ext>
            </a:extLst>
          </p:cNvPr>
          <p:cNvCxnSpPr>
            <a:cxnSpLocks/>
          </p:cNvCxnSpPr>
          <p:nvPr/>
        </p:nvCxnSpPr>
        <p:spPr>
          <a:xfrm flipV="1">
            <a:off x="11569639" y="5067739"/>
            <a:ext cx="0" cy="6270821"/>
          </a:xfrm>
          <a:prstGeom prst="line">
            <a:avLst/>
          </a:prstGeom>
          <a:noFill/>
          <a:ln w="25400" cap="flat">
            <a:solidFill>
              <a:srgbClr val="82D2E6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75CFECE-7CC0-5C40-AF4C-C97A35702A36}"/>
              </a:ext>
            </a:extLst>
          </p:cNvPr>
          <p:cNvSpPr txBox="1"/>
          <p:nvPr/>
        </p:nvSpPr>
        <p:spPr>
          <a:xfrm rot="16200000">
            <a:off x="10672741" y="4009505"/>
            <a:ext cx="1767840" cy="11285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f</a:t>
            </a:r>
            <a:r>
              <a:rPr kumimoji="0" lang="en-US" sz="2500" b="0" i="0" u="none" strike="noStrike" cap="none" spc="0" normalizeH="0" baseline="-2500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a</a:t>
            </a:r>
            <a:endParaRPr lang="en-US" baseline="-25000" dirty="0"/>
          </a:p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dirty="0">
              <a:ln>
                <a:noFill/>
              </a:ln>
              <a:solidFill>
                <a:srgbClr val="0061A8"/>
              </a:solidFill>
              <a:effectLst/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8CE58F-9736-8A47-A2D0-AA511BEBCF76}"/>
              </a:ext>
            </a:extLst>
          </p:cNvPr>
          <p:cNvSpPr txBox="1"/>
          <p:nvPr/>
        </p:nvSpPr>
        <p:spPr>
          <a:xfrm rot="16200000">
            <a:off x="17612401" y="8412126"/>
            <a:ext cx="3078435" cy="11285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f</a:t>
            </a:r>
            <a:r>
              <a:rPr kumimoji="0" lang="en-US" sz="2500" b="0" i="0" u="none" strike="noStrike" cap="none" spc="0" normalizeH="0" baseline="-2500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VW</a:t>
            </a:r>
            <a:endParaRPr lang="en-US" baseline="-25000" dirty="0"/>
          </a:p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dirty="0">
              <a:ln>
                <a:noFill/>
              </a:ln>
              <a:solidFill>
                <a:srgbClr val="0061A8"/>
              </a:solidFill>
              <a:effectLst/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A2B058-F62C-B648-8F26-CC95C8529905}"/>
              </a:ext>
            </a:extLst>
          </p:cNvPr>
          <p:cNvSpPr/>
          <p:nvPr/>
        </p:nvSpPr>
        <p:spPr>
          <a:xfrm>
            <a:off x="16998846" y="4736633"/>
            <a:ext cx="1772828" cy="1227018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F7F610-21A2-3845-B3EA-265C4A44A918}"/>
              </a:ext>
            </a:extLst>
          </p:cNvPr>
          <p:cNvSpPr txBox="1"/>
          <p:nvPr/>
        </p:nvSpPr>
        <p:spPr>
          <a:xfrm>
            <a:off x="14162467" y="7905478"/>
            <a:ext cx="5030313" cy="101771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Run 1 data subset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06279F-1FED-0C44-AAED-812851462F3D}"/>
              </a:ext>
            </a:extLst>
          </p:cNvPr>
          <p:cNvSpPr/>
          <p:nvPr/>
        </p:nvSpPr>
        <p:spPr>
          <a:xfrm rot="19828270">
            <a:off x="12680749" y="7349629"/>
            <a:ext cx="8741607" cy="1761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rgbClr val="C00000">
                    <a:alpha val="48000"/>
                  </a:srgbClr>
                </a:solidFill>
              </a:rPr>
              <a:t>PRELIMINARY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FDB0555-5FFA-CE40-AD70-BE6717B64EB6}"/>
                  </a:ext>
                </a:extLst>
              </p:cNvPr>
              <p:cNvSpPr txBox="1"/>
              <p:nvPr/>
            </p:nvSpPr>
            <p:spPr>
              <a:xfrm>
                <a:off x="758130" y="2557680"/>
                <a:ext cx="21623018" cy="886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8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𝐍</m:t>
                      </m:r>
                      <m:d>
                        <m:dPr>
                          <m:ctrlPr>
                            <a:rPr kumimoji="0" lang="en-US" sz="4800" b="1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61A8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dPr>
                        <m:e>
                          <m:r>
                            <a:rPr kumimoji="0" lang="en-US" sz="4800" b="1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61A8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𝐄</m:t>
                          </m:r>
                          <m:r>
                            <a:rPr kumimoji="0" lang="en-US" sz="4800" b="1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61A8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,</m:t>
                          </m:r>
                          <m:r>
                            <a:rPr kumimoji="0" lang="en-US" sz="4800" b="1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61A8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𝐭</m:t>
                          </m:r>
                        </m:e>
                      </m:d>
                      <m:r>
                        <a:rPr kumimoji="0" lang="en-US" sz="48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=  </m:t>
                      </m:r>
                      <m:r>
                        <a:rPr kumimoji="0" lang="en-US" sz="48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𝐍𝟎</m:t>
                      </m:r>
                      <m:r>
                        <a:rPr kumimoji="0" lang="en-US" sz="4800" b="1" i="0" u="none" strike="noStrike" cap="none" spc="0" normalizeH="0" baseline="-2500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sym typeface="Helvetica"/>
                        </a:rPr>
                        <m:t> </m:t>
                      </m:r>
                      <m:d>
                        <m:dPr>
                          <m:ctrlPr>
                            <a:rPr kumimoji="0" lang="en-US" sz="4800" b="1" i="1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0061A8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</m:ctrlPr>
                        </m:dPr>
                        <m:e>
                          <m:r>
                            <a:rPr kumimoji="0" lang="en-US" sz="4800" b="1" i="0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0061A8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𝐄</m:t>
                          </m:r>
                          <m:r>
                            <a:rPr kumimoji="0" lang="en-US" sz="4800" b="1" i="0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0061A8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,</m:t>
                          </m:r>
                          <m:r>
                            <a:rPr kumimoji="0" lang="en-US" sz="4800" b="1" i="0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0061A8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sym typeface="Helvetica"/>
                            </a:rPr>
                            <m:t>𝐭</m:t>
                          </m:r>
                        </m:e>
                      </m:d>
                      <m:r>
                        <a:rPr kumimoji="0" lang="el-GR" sz="4800" b="1" i="0" u="none" strike="noStrike" cap="none" spc="0" normalizeH="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𝚲</m:t>
                      </m:r>
                      <m:d>
                        <m:dPr>
                          <m:ctrlPr>
                            <a:rPr kumimoji="0" lang="en-US" sz="4800" b="1" i="1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0061A8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</m:ctrlPr>
                        </m:dPr>
                        <m:e>
                          <m:r>
                            <a:rPr kumimoji="0" lang="en-US" sz="4800" b="1" i="0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0061A8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𝐭</m:t>
                          </m:r>
                        </m:e>
                      </m:d>
                      <m:r>
                        <a:rPr kumimoji="0" lang="en-US" sz="4800" b="1" i="0" u="none" strike="noStrike" cap="none" spc="0" normalizeH="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𝐍</m:t>
                      </m:r>
                      <m:r>
                        <a:rPr kumimoji="0" lang="en-US" sz="4800" b="1" i="0" u="none" strike="noStrike" cap="none" spc="0" normalizeH="0" baseline="-2500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𝐂𝐁𝐎</m:t>
                      </m:r>
                      <m:d>
                        <m:dPr>
                          <m:ctrlPr>
                            <a:rPr kumimoji="0" lang="en-US" sz="4800" b="1" i="1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0061A8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</m:ctrlPr>
                        </m:dPr>
                        <m:e>
                          <m:r>
                            <a:rPr kumimoji="0" lang="en-US" sz="4800" b="1" i="0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0061A8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𝐄</m:t>
                          </m:r>
                          <m:r>
                            <a:rPr kumimoji="0" lang="en-US" sz="4800" b="1" i="0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0061A8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,</m:t>
                          </m:r>
                          <m:r>
                            <a:rPr kumimoji="0" lang="en-US" sz="4800" b="1" i="0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0061A8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𝐭</m:t>
                          </m:r>
                        </m:e>
                      </m:d>
                      <m:r>
                        <a:rPr kumimoji="0" lang="en-US" sz="4800" b="1" i="0" u="none" strike="noStrike" cap="none" spc="0" normalizeH="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𝐍</m:t>
                      </m:r>
                      <m:r>
                        <a:rPr kumimoji="0" lang="en-US" sz="4800" b="1" i="0" u="none" strike="noStrike" cap="none" spc="0" normalizeH="0" baseline="-2500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𝐕𝐖</m:t>
                      </m:r>
                      <m:r>
                        <a:rPr kumimoji="0" lang="en-US" sz="4800" b="1" i="0" u="none" strike="noStrike" cap="none" spc="0" normalizeH="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(</m:t>
                      </m:r>
                      <m:r>
                        <a:rPr kumimoji="0" lang="en-US" sz="4800" b="1" i="0" u="none" strike="noStrike" cap="none" spc="0" normalizeH="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𝐄</m:t>
                      </m:r>
                      <m:r>
                        <a:rPr kumimoji="0" lang="en-US" sz="4800" b="1" i="0" u="none" strike="noStrike" cap="none" spc="0" normalizeH="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,</m:t>
                      </m:r>
                      <m:r>
                        <a:rPr kumimoji="0" lang="en-US" sz="4800" b="1" i="0" u="none" strike="noStrike" cap="none" spc="0" normalizeH="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𝐭</m:t>
                      </m:r>
                      <m:r>
                        <a:rPr kumimoji="0" lang="en-US" sz="4800" b="1" i="0" u="none" strike="noStrike" cap="none" spc="0" normalizeH="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)</m:t>
                      </m:r>
                      <m:r>
                        <a:rPr kumimoji="0" lang="en-US" sz="4800" b="1" i="0" u="none" strike="noStrike" cap="none" spc="0" normalizeH="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𝐞</m:t>
                      </m:r>
                      <m:r>
                        <a:rPr kumimoji="0" lang="en-US" sz="4800" b="1" i="0" u="none" strike="noStrike" cap="none" spc="0" normalizeH="0" baseline="3000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_</m:t>
                      </m:r>
                      <m:r>
                        <a:rPr kumimoji="0" lang="en-US" sz="4800" b="1" i="0" u="none" strike="noStrike" cap="none" spc="0" normalizeH="0" baseline="3000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𝐭</m:t>
                      </m:r>
                      <m:r>
                        <a:rPr kumimoji="0" lang="en-US" sz="4800" b="1" i="0" u="none" strike="noStrike" cap="none" spc="0" normalizeH="0" baseline="3000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/</m:t>
                      </m:r>
                      <m:r>
                        <a:rPr kumimoji="0" lang="el-GR" sz="4800" b="1" i="0" u="none" strike="noStrike" cap="none" spc="0" normalizeH="0" baseline="3000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𝚪</m:t>
                      </m:r>
                      <m:r>
                        <a:rPr kumimoji="0" lang="en-US" sz="4800" b="1" i="0" u="none" strike="noStrike" cap="none" spc="0" normalizeH="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{</m:t>
                      </m:r>
                      <m:r>
                        <a:rPr kumimoji="0" lang="en-US" sz="4800" b="1" i="0" u="none" strike="noStrike" cap="none" spc="0" normalizeH="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𝟏</m:t>
                      </m:r>
                      <m:r>
                        <a:rPr kumimoji="0" lang="en-US" sz="4800" b="1" i="0" u="none" strike="noStrike" cap="none" spc="0" normalizeH="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+</m:t>
                      </m:r>
                      <m:r>
                        <a:rPr kumimoji="0" lang="en-US" sz="4800" b="1" i="0" u="none" strike="noStrike" cap="none" spc="0" normalizeH="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𝐀</m:t>
                      </m:r>
                      <m:d>
                        <m:dPr>
                          <m:ctrlPr>
                            <a:rPr kumimoji="0" lang="en-US" sz="4800" b="1" i="1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0061A8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</m:ctrlPr>
                        </m:dPr>
                        <m:e>
                          <m:r>
                            <a:rPr kumimoji="0" lang="en-US" sz="4800" b="1" i="0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0061A8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𝐄</m:t>
                          </m:r>
                          <m:r>
                            <a:rPr kumimoji="0" lang="en-US" sz="4800" b="1" i="0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0061A8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,</m:t>
                          </m:r>
                          <m:r>
                            <a:rPr kumimoji="0" lang="en-US" sz="4800" b="1" i="0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0061A8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𝐭</m:t>
                          </m:r>
                        </m:e>
                      </m:d>
                      <m:func>
                        <m:funcPr>
                          <m:ctrlPr>
                            <a:rPr kumimoji="0" lang="en-US" sz="4800" b="1" i="1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0061A8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</m:ctrlPr>
                        </m:funcPr>
                        <m:fName>
                          <m:r>
                            <a:rPr kumimoji="0" lang="en-US" sz="4800" b="1" i="0" u="none" strike="noStrike" cap="none" spc="0" normalizeH="0" smtClean="0">
                              <a:ln>
                                <a:noFill/>
                              </a:ln>
                              <a:solidFill>
                                <a:srgbClr val="0061A8"/>
                              </a:solidFill>
                              <a:effectLst/>
                              <a:uFill>
                                <a:solidFill>
                                  <a:srgbClr val="074184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Helvetica"/>
                            </a:rPr>
                            <m:t>𝐜𝐨𝐬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4800" b="1" i="1" u="none" strike="noStrike" cap="none" spc="0" normalizeH="0" smtClean="0">
                                  <a:ln>
                                    <a:noFill/>
                                  </a:ln>
                                  <a:solidFill>
                                    <a:srgbClr val="0061A8"/>
                                  </a:solidFill>
                                  <a:effectLst/>
                                  <a:uFill>
                                    <a:solidFill>
                                      <a:srgbClr val="074184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Helvetica"/>
                                </a:rPr>
                              </m:ctrlPr>
                            </m:dPr>
                            <m:e>
                              <m:r>
                                <a:rPr kumimoji="0" lang="en-US" sz="4800" b="1" i="0" u="none" strike="noStrike" cap="none" spc="0" normalizeH="0" smtClean="0">
                                  <a:ln>
                                    <a:noFill/>
                                  </a:ln>
                                  <a:solidFill>
                                    <a:srgbClr val="0061A8"/>
                                  </a:solidFill>
                                  <a:effectLst/>
                                  <a:uFill>
                                    <a:solidFill>
                                      <a:srgbClr val="074184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Helvetica"/>
                                </a:rPr>
                                <m:t>𝛚</m:t>
                              </m:r>
                              <m:r>
                                <a:rPr kumimoji="0" lang="en-US" sz="4800" b="1" i="0" u="none" strike="noStrike" cap="none" spc="0" normalizeH="0" baseline="-25000" smtClean="0">
                                  <a:ln>
                                    <a:noFill/>
                                  </a:ln>
                                  <a:solidFill>
                                    <a:srgbClr val="0061A8"/>
                                  </a:solidFill>
                                  <a:effectLst/>
                                  <a:uFill>
                                    <a:solidFill>
                                      <a:srgbClr val="074184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Helvetica"/>
                                </a:rPr>
                                <m:t>𝐚</m:t>
                              </m:r>
                              <m:r>
                                <a:rPr kumimoji="0" lang="en-US" sz="4800" b="1" i="0" u="none" strike="noStrike" cap="none" spc="0" normalizeH="0" smtClean="0">
                                  <a:ln>
                                    <a:noFill/>
                                  </a:ln>
                                  <a:solidFill>
                                    <a:srgbClr val="0061A8"/>
                                  </a:solidFill>
                                  <a:effectLst/>
                                  <a:uFill>
                                    <a:solidFill>
                                      <a:srgbClr val="074184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Helvetica"/>
                                </a:rPr>
                                <m:t>𝐭</m:t>
                              </m:r>
                              <m:r>
                                <a:rPr kumimoji="0" lang="en-US" sz="4800" b="1" i="0" u="none" strike="noStrike" cap="none" spc="0" normalizeH="0" smtClean="0">
                                  <a:ln>
                                    <a:noFill/>
                                  </a:ln>
                                  <a:solidFill>
                                    <a:srgbClr val="0061A8"/>
                                  </a:solidFill>
                                  <a:effectLst/>
                                  <a:uFill>
                                    <a:solidFill>
                                      <a:srgbClr val="074184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Helvetica"/>
                                </a:rPr>
                                <m:t>+</m:t>
                              </m:r>
                              <m:r>
                                <a:rPr kumimoji="0" lang="en-US" sz="4800" b="1" i="0" u="none" strike="noStrike" cap="none" spc="0" normalizeH="0" smtClean="0">
                                  <a:ln>
                                    <a:noFill/>
                                  </a:ln>
                                  <a:solidFill>
                                    <a:srgbClr val="0061A8"/>
                                  </a:solidFill>
                                  <a:effectLst/>
                                  <a:uFill>
                                    <a:solidFill>
                                      <a:srgbClr val="074184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Helvetica"/>
                                </a:rPr>
                                <m:t>𝛟</m:t>
                              </m:r>
                              <m:d>
                                <m:dPr>
                                  <m:ctrlPr>
                                    <a:rPr kumimoji="0" lang="en-US" sz="4800" b="1" i="1" u="none" strike="noStrike" cap="none" spc="0" normalizeH="0" smtClean="0">
                                      <a:ln>
                                        <a:noFill/>
                                      </a:ln>
                                      <a:solidFill>
                                        <a:srgbClr val="0061A8"/>
                                      </a:solidFill>
                                      <a:effectLst/>
                                      <a:uFill>
                                        <a:solidFill>
                                          <a:srgbClr val="074184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Helvetica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4800" b="1" i="0" u="none" strike="noStrike" cap="none" spc="0" normalizeH="0" smtClean="0">
                                      <a:ln>
                                        <a:noFill/>
                                      </a:ln>
                                      <a:solidFill>
                                        <a:srgbClr val="0061A8"/>
                                      </a:solidFill>
                                      <a:effectLst/>
                                      <a:uFill>
                                        <a:solidFill>
                                          <a:srgbClr val="074184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Helvetica"/>
                                    </a:rPr>
                                    <m:t>𝐄</m:t>
                                  </m:r>
                                  <m:r>
                                    <a:rPr kumimoji="0" lang="en-US" sz="4800" b="1" i="0" u="none" strike="noStrike" cap="none" spc="0" normalizeH="0" smtClean="0">
                                      <a:ln>
                                        <a:noFill/>
                                      </a:ln>
                                      <a:solidFill>
                                        <a:srgbClr val="0061A8"/>
                                      </a:solidFill>
                                      <a:effectLst/>
                                      <a:uFill>
                                        <a:solidFill>
                                          <a:srgbClr val="074184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Helvetica"/>
                                    </a:rPr>
                                    <m:t>,</m:t>
                                  </m:r>
                                  <m:r>
                                    <a:rPr kumimoji="0" lang="en-US" sz="4800" b="1" i="0" u="none" strike="noStrike" cap="none" spc="0" normalizeH="0" smtClean="0">
                                      <a:ln>
                                        <a:noFill/>
                                      </a:ln>
                                      <a:solidFill>
                                        <a:srgbClr val="0061A8"/>
                                      </a:solidFill>
                                      <a:effectLst/>
                                      <a:uFill>
                                        <a:solidFill>
                                          <a:srgbClr val="074184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sym typeface="Helvetica"/>
                                    </a:rPr>
                                    <m:t>𝐭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kumimoji="0" lang="en-US" sz="4800" b="1" i="0" u="none" strike="noStrike" cap="none" spc="0" normalizeH="0" smtClean="0">
                          <a:ln>
                            <a:noFill/>
                          </a:ln>
                          <a:solidFill>
                            <a:srgbClr val="0061A8"/>
                          </a:solidFill>
                          <a:effectLst/>
                          <a:uFill>
                            <a:solidFill>
                              <a:srgbClr val="074184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Helvetica"/>
                        </a:rPr>
                        <m:t>}</m:t>
                      </m:r>
                    </m:oMath>
                  </m:oMathPara>
                </a14:m>
                <a:endParaRPr kumimoji="0" lang="en-US" sz="4800" b="1" u="none" strike="noStrike" cap="none" spc="0" normalizeH="0" dirty="0">
                  <a:ln>
                    <a:noFill/>
                  </a:ln>
                  <a:solidFill>
                    <a:srgbClr val="0061A8"/>
                  </a:solidFill>
                  <a:effectLst/>
                  <a:uFill>
                    <a:solidFill>
                      <a:srgbClr val="074184"/>
                    </a:solidFill>
                  </a:uFill>
                  <a:sym typeface="Helvetica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FDB0555-5FFA-CE40-AD70-BE6717B64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30" y="2557680"/>
                <a:ext cx="21623018" cy="886397"/>
              </a:xfrm>
              <a:prstGeom prst="rect">
                <a:avLst/>
              </a:prstGeom>
              <a:blipFill>
                <a:blip r:embed="rId4"/>
                <a:stretch>
                  <a:fillRect t="-5634" b="-394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030151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2451E-9D6E-304E-944E-AE958323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Correlations And Early-to-Late Effects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10164-6AE4-F64A-8271-1DB0B3A93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85" y="4230720"/>
            <a:ext cx="20558975" cy="27564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tx2">
                    <a:lumMod val="10000"/>
                  </a:schemeClr>
                </a:solidFill>
                <a:latin typeface="PT Sans" panose="020B0503020203020204" pitchFamily="34" charset="77"/>
              </a:rPr>
              <a:t>Spin</a:t>
            </a:r>
            <a:r>
              <a:rPr lang="en-US" sz="5400" dirty="0">
                <a:solidFill>
                  <a:srgbClr val="FF0000"/>
                </a:solidFill>
                <a:latin typeface="PT Sans" panose="020B0503020203020204" pitchFamily="34" charset="77"/>
              </a:rPr>
              <a:t> </a:t>
            </a:r>
            <a:r>
              <a:rPr lang="en-US" sz="5400" dirty="0">
                <a:solidFill>
                  <a:schemeClr val="tx2">
                    <a:lumMod val="10000"/>
                  </a:schemeClr>
                </a:solidFill>
                <a:latin typeface="PT Sans" panose="020B0503020203020204" pitchFamily="34" charset="77"/>
              </a:rPr>
              <a:t>correlations can combine with early-to-late effects to cause a pull on the </a:t>
            </a:r>
            <a:r>
              <a:rPr lang="en-US" sz="5400" dirty="0">
                <a:solidFill>
                  <a:schemeClr val="tx2">
                    <a:lumMod val="10000"/>
                  </a:schemeClr>
                </a:solidFill>
              </a:rPr>
              <a:t>ω</a:t>
            </a:r>
            <a:r>
              <a:rPr lang="en-US" sz="5400" baseline="-25000" dirty="0">
                <a:solidFill>
                  <a:schemeClr val="tx2">
                    <a:lumMod val="10000"/>
                  </a:schemeClr>
                </a:solidFill>
              </a:rPr>
              <a:t>a</a:t>
            </a:r>
            <a:r>
              <a:rPr lang="en-US" sz="5400" dirty="0">
                <a:solidFill>
                  <a:schemeClr val="tx2">
                    <a:lumMod val="10000"/>
                  </a:schemeClr>
                </a:solidFill>
              </a:rPr>
              <a:t> fit value (</a:t>
            </a:r>
            <a:r>
              <a:rPr lang="en-US" sz="5400" b="1" dirty="0">
                <a:solidFill>
                  <a:schemeClr val="tx1"/>
                </a:solidFill>
              </a:rPr>
              <a:t>a class of systematic effects</a:t>
            </a:r>
            <a:r>
              <a:rPr lang="en-US" sz="5400" dirty="0">
                <a:solidFill>
                  <a:schemeClr val="tx2">
                    <a:lumMod val="10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400" dirty="0">
              <a:solidFill>
                <a:schemeClr val="tx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chemeClr val="tx2">
                    <a:lumMod val="10000"/>
                  </a:schemeClr>
                </a:solidFill>
              </a:rPr>
              <a:t> </a:t>
            </a:r>
          </a:p>
          <a:p>
            <a:endParaRPr lang="en-US" baseline="-5999" dirty="0"/>
          </a:p>
          <a:p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DA96F5BF-4250-F946-8CA9-E0801713764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733E8-A672-F842-871D-8806BD52D381}"/>
              </a:ext>
            </a:extLst>
          </p:cNvPr>
          <p:cNvSpPr txBox="1"/>
          <p:nvPr/>
        </p:nvSpPr>
        <p:spPr>
          <a:xfrm>
            <a:off x="539786" y="7613246"/>
            <a:ext cx="23061663" cy="14793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endParaRPr lang="en-US" sz="4400" dirty="0">
              <a:solidFill>
                <a:schemeClr val="tx2">
                  <a:lumMod val="10000"/>
                </a:schemeClr>
              </a:solidFill>
              <a:latin typeface="PT Sans" panose="020B0503020203020204" pitchFamily="34" charset="77"/>
            </a:endParaRPr>
          </a:p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C3DC92-E90C-E148-9925-1B7BBD476662}"/>
                  </a:ext>
                </a:extLst>
              </p:cNvPr>
              <p:cNvSpPr txBox="1"/>
              <p:nvPr/>
            </p:nvSpPr>
            <p:spPr>
              <a:xfrm>
                <a:off x="539785" y="6140912"/>
                <a:ext cx="23844215" cy="91780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01600" tIns="101600" rIns="101600" bIns="101600" numCol="1" spcCol="38100" rtlCol="0" anchor="ctr">
                <a:spAutoFit/>
              </a:bodyPr>
              <a:lstStyle/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kumimoji="0" lang="en-US" sz="4800" b="0" i="0" u="none" strike="noStrike" cap="none" spc="0" normalizeH="0" baseline="0" dirty="0">
                    <a:ln>
                      <a:noFill/>
                    </a:ln>
                    <a:solidFill>
                      <a:schemeClr val="tx2">
                        <a:lumMod val="10000"/>
                      </a:schemeClr>
                    </a:solidFill>
                    <a:effectLst/>
                    <a:uFill>
                      <a:solidFill>
                        <a:srgbClr val="074184"/>
                      </a:solidFill>
                    </a:uFill>
                    <a:sym typeface="Helvetica"/>
                  </a:rPr>
                  <a:t>Example Spin Correlation: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2">
                                <a:lumMod val="10000"/>
                              </a:schemeClr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sym typeface="Helvetica"/>
                          </a:rPr>
                        </m:ctrlPr>
                      </m:fPr>
                      <m:num>
                        <m: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2">
                                <a:lumMod val="10000"/>
                              </a:schemeClr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sym typeface="Helvetica"/>
                          </a:rPr>
                          <m:t>𝑑</m:t>
                        </m:r>
                        <m:r>
                          <a:rPr lang="en-US" sz="4800" b="1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num>
                      <m:den>
                        <m: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2">
                                <a:lumMod val="10000"/>
                              </a:schemeClr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sym typeface="Helvetica"/>
                          </a:rPr>
                          <m:t>𝑑</m:t>
                        </m:r>
                        <m: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2">
                                <a:lumMod val="10000"/>
                              </a:schemeClr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sym typeface="Helvetica"/>
                          </a:rPr>
                          <m:t>&lt;</m:t>
                        </m:r>
                        <m: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2">
                                <a:lumMod val="10000"/>
                              </a:schemeClr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sym typeface="Helvetica"/>
                          </a:rPr>
                          <m:t>𝑝</m:t>
                        </m:r>
                        <m:r>
                          <a:rPr kumimoji="0" lang="en-US" sz="48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2">
                                <a:lumMod val="10000"/>
                              </a:schemeClr>
                            </a:solidFill>
                            <a:effectLst/>
                            <a:uFill>
                              <a:solidFill>
                                <a:srgbClr val="074184"/>
                              </a:solidFill>
                            </a:uFill>
                            <a:latin typeface="Cambria Math" panose="02040503050406030204" pitchFamily="18" charset="0"/>
                            <a:sym typeface="Helvetica"/>
                          </a:rPr>
                          <m:t>&gt;</m:t>
                        </m:r>
                      </m:den>
                    </m:f>
                  </m:oMath>
                </a14:m>
                <a:r>
                  <a:rPr kumimoji="0" lang="en-US" sz="4800" b="0" i="0" u="none" strike="noStrike" cap="none" spc="0" normalizeH="0" baseline="0" dirty="0">
                    <a:ln>
                      <a:noFill/>
                    </a:ln>
                    <a:solidFill>
                      <a:schemeClr val="tx2">
                        <a:lumMod val="10000"/>
                      </a:schemeClr>
                    </a:solidFill>
                    <a:effectLst/>
                    <a:uFill>
                      <a:solidFill>
                        <a:srgbClr val="074184"/>
                      </a:solidFill>
                    </a:uFill>
                    <a:sym typeface="Helvetica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uFill>
                          <a:solidFill>
                            <a:srgbClr val="074184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Helvetica"/>
                      </a:rPr>
                      <m:t>≠0</m:t>
                    </m:r>
                  </m:oMath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uFill>
                    <a:solidFill>
                      <a:srgbClr val="074184"/>
                    </a:solidFill>
                  </a:uFill>
                  <a:ea typeface="Cambria Math" panose="02040503050406030204" pitchFamily="18" charset="0"/>
                  <a:sym typeface="Helvetica"/>
                </a:endParaRPr>
              </a:p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kumimoji="0" lang="en-US" sz="4800" b="0" i="0" u="none" strike="noStrike" cap="none" spc="0" normalizeH="0" baseline="0" dirty="0">
                    <a:ln>
                      <a:noFill/>
                    </a:ln>
                    <a:solidFill>
                      <a:schemeClr val="tx2">
                        <a:lumMod val="10000"/>
                      </a:schemeClr>
                    </a:solidFill>
                    <a:effectLst/>
                    <a:uFill>
                      <a:solidFill>
                        <a:srgbClr val="074184"/>
                      </a:solidFill>
                    </a:uFill>
                    <a:ea typeface="Cambria Math" panose="02040503050406030204" pitchFamily="18" charset="0"/>
                    <a:sym typeface="Helvetica"/>
                  </a:rPr>
                  <a:t>Example Early-to-Late effect: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48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8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48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</m:num>
                      <m:den>
                        <m:r>
                          <a:rPr lang="en-US" sz="4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4800" b="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2">
                        <a:lumMod val="1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dirty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endParaRPr lang="en-US" sz="4800" dirty="0">
                  <a:solidFill>
                    <a:schemeClr val="tx2">
                      <a:lumMod val="1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685800" indent="-685800">
                  <a:buFont typeface="Arial" panose="020B0604020202020204" pitchFamily="34" charset="0"/>
                  <a:buChar char="•"/>
                </a:pPr>
                <a:r>
                  <a:rPr lang="en-US" sz="4800" dirty="0">
                    <a:solidFill>
                      <a:schemeClr val="tx2">
                        <a:lumMod val="10000"/>
                      </a:schemeClr>
                    </a:solidFill>
                    <a:ea typeface="Cambria Math" panose="02040503050406030204" pitchFamily="18" charset="0"/>
                  </a:rPr>
                  <a:t>Combine them together: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  <m:r>
                          <a:rPr lang="en-US" sz="4800" b="1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</m:t>
                        </m:r>
                      </m:num>
                      <m:den>
                        <m:r>
                          <a:rPr lang="en-US" sz="4800" b="1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𝒅𝒕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2">
                        <a:lumMod val="1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4800" b="1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num>
                      <m:den>
                        <m:r>
                          <a:rPr lang="en-US" sz="4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4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4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2">
                        <a:lumMod val="10000"/>
                      </a:schemeClr>
                    </a:solidFill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4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4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&gt; </m:t>
                        </m:r>
                      </m:num>
                      <m:den>
                        <m:r>
                          <a:rPr lang="en-US" sz="48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chemeClr val="tx2">
                        <a:lumMod val="1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dirty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4800" dirty="0">
                    <a:solidFill>
                      <a:schemeClr val="tx2">
                        <a:lumMod val="1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m:rPr>
                        <m:sty m:val="p"/>
                      </m:rPr>
                      <a:rPr lang="en-US" sz="4800" b="0" i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</m:oMath>
                </a14:m>
                <a:r>
                  <a:rPr lang="en-US" sz="4800" dirty="0">
                    <a:solidFill>
                      <a:schemeClr val="tx2">
                        <a:lumMod val="1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0" i="0" dirty="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4800" b="0" i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</m:oMath>
                </a14:m>
                <a:r>
                  <a:rPr lang="en-US" sz="4800" dirty="0">
                    <a:solidFill>
                      <a:schemeClr val="tx2">
                        <a:lumMod val="10000"/>
                      </a:schemeClr>
                    </a:solidFill>
                    <a:ea typeface="Cambria Math" panose="02040503050406030204" pitchFamily="18" charset="0"/>
                  </a:rPr>
                  <a:t>(t)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r>
                      <m:rPr>
                        <m:sty m:val="p"/>
                      </m:rPr>
                      <a:rPr lang="en-US" sz="480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</m:oMath>
                </a14:m>
                <a:r>
                  <a:rPr lang="en-US" sz="4800" baseline="30000" dirty="0">
                    <a:solidFill>
                      <a:schemeClr val="tx2">
                        <a:lumMod val="10000"/>
                      </a:schemeClr>
                    </a:solidFill>
                    <a:ea typeface="Cambria Math" panose="02040503050406030204" pitchFamily="18" charset="0"/>
                  </a:rPr>
                  <a:t>0</a:t>
                </a:r>
                <a:r>
                  <a:rPr lang="en-US" sz="4800" baseline="-25000" dirty="0">
                    <a:solidFill>
                      <a:schemeClr val="tx2">
                        <a:lumMod val="1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sz="4800" dirty="0">
                    <a:solidFill>
                      <a:schemeClr val="tx2">
                        <a:lumMod val="10000"/>
                      </a:schemeClr>
                    </a:solidFill>
                    <a:ea typeface="Cambria Math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  <m:r>
                      <a:rPr lang="en-US" sz="4800" b="0" i="0" baseline="3000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4800" dirty="0">
                    <a:solidFill>
                      <a:schemeClr val="tx2">
                        <a:lumMod val="10000"/>
                      </a:schemeClr>
                    </a:solidFill>
                    <a:ea typeface="Cambria Math" panose="02040503050406030204" pitchFamily="18" charset="0"/>
                  </a:rPr>
                  <a:t> t+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  <m:r>
                      <a:rPr lang="en-US" sz="4800" b="0" i="0" baseline="30000" smtClean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4800" dirty="0">
                    <a:solidFill>
                      <a:schemeClr val="tx2">
                        <a:lumMod val="10000"/>
                      </a:schemeClr>
                    </a:solidFill>
                    <a:ea typeface="Cambria Math" panose="02040503050406030204" pitchFamily="18" charset="0"/>
                  </a:rPr>
                  <a:t> t</a:t>
                </a:r>
                <a:r>
                  <a:rPr lang="en-US" sz="4800" baseline="30000" dirty="0">
                    <a:solidFill>
                      <a:schemeClr val="tx2">
                        <a:lumMod val="10000"/>
                      </a:schemeClr>
                    </a:solidFill>
                    <a:ea typeface="Cambria Math" panose="02040503050406030204" pitchFamily="18" charset="0"/>
                  </a:rPr>
                  <a:t>2</a:t>
                </a:r>
                <a:r>
                  <a:rPr lang="en-US" sz="4800" dirty="0">
                    <a:solidFill>
                      <a:schemeClr val="tx2">
                        <a:lumMod val="10000"/>
                      </a:schemeClr>
                    </a:solidFill>
                    <a:ea typeface="Cambria Math" panose="02040503050406030204" pitchFamily="18" charset="0"/>
                  </a:rPr>
                  <a:t>+…..</a:t>
                </a:r>
              </a:p>
              <a:p>
                <a:pPr marL="685800" indent="-6858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 b="0" i="0">
                        <a:solidFill>
                          <a:schemeClr val="tx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</m:oMath>
                </a14:m>
                <a:r>
                  <a:rPr lang="en-US" sz="4800" dirty="0">
                    <a:solidFill>
                      <a:schemeClr val="tx2">
                        <a:lumMod val="10000"/>
                      </a:schemeClr>
                    </a:solidFill>
                    <a:ea typeface="Cambria Math" panose="02040503050406030204" pitchFamily="18" charset="0"/>
                  </a:rPr>
                  <a:t> being a function of time leads to a pull on </a:t>
                </a:r>
                <a:r>
                  <a:rPr lang="en-US" sz="4800" dirty="0">
                    <a:solidFill>
                      <a:schemeClr val="tx2">
                        <a:lumMod val="10000"/>
                      </a:schemeClr>
                    </a:solidFill>
                  </a:rPr>
                  <a:t>ω</a:t>
                </a:r>
                <a:r>
                  <a:rPr lang="en-US" sz="4800" baseline="-25000" dirty="0">
                    <a:solidFill>
                      <a:schemeClr val="tx2">
                        <a:lumMod val="10000"/>
                      </a:schemeClr>
                    </a:solidFill>
                  </a:rPr>
                  <a:t>a </a:t>
                </a:r>
                <a:r>
                  <a:rPr lang="en-US" sz="4800" dirty="0">
                    <a:solidFill>
                      <a:schemeClr val="tx2">
                        <a:lumMod val="10000"/>
                      </a:schemeClr>
                    </a:solidFill>
                  </a:rPr>
                  <a:t>fit value</a:t>
                </a:r>
                <a:endParaRPr lang="en-US" sz="4800" dirty="0">
                  <a:solidFill>
                    <a:schemeClr val="tx2">
                      <a:lumMod val="1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685800" indent="-685800">
                  <a:buFont typeface="Arial" panose="020B0604020202020204" pitchFamily="34" charset="0"/>
                  <a:buChar char="•"/>
                </a:pPr>
                <a:endParaRPr lang="en-US" sz="5400" dirty="0">
                  <a:solidFill>
                    <a:schemeClr val="tx2">
                      <a:lumMod val="1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685800" marR="0" indent="-68580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endParaRPr kumimoji="0" lang="en-US" sz="5400" b="0" i="0" u="none" strike="noStrike" cap="none" spc="0" normalizeH="0" baseline="0" dirty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uFill>
                    <a:solidFill>
                      <a:srgbClr val="074184"/>
                    </a:solidFill>
                  </a:uFill>
                  <a:ea typeface="Cambria Math" panose="02040503050406030204" pitchFamily="18" charset="0"/>
                  <a:sym typeface="Helvetica"/>
                </a:endParaRPr>
              </a:p>
              <a:p>
                <a:pPr marL="685800" marR="0" indent="-68580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endParaRPr kumimoji="0" lang="en-US" sz="5400" b="0" i="0" u="none" strike="noStrike" cap="none" spc="0" normalizeH="0" baseline="0" dirty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uFill>
                    <a:solidFill>
                      <a:srgbClr val="074184"/>
                    </a:solidFill>
                  </a:uFill>
                  <a:ea typeface="Cambria Math" panose="02040503050406030204" pitchFamily="18" charset="0"/>
                  <a:sym typeface="Helvetica"/>
                </a:endParaRPr>
              </a:p>
              <a:p>
                <a:pPr marL="685800" marR="0" indent="-68580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endParaRPr kumimoji="0" lang="en-US" sz="5400" b="0" i="0" u="none" strike="noStrike" cap="none" spc="0" normalizeH="0" baseline="0" dirty="0">
                  <a:ln>
                    <a:noFill/>
                  </a:ln>
                  <a:solidFill>
                    <a:schemeClr val="tx2">
                      <a:lumMod val="10000"/>
                    </a:schemeClr>
                  </a:solidFill>
                  <a:effectLst/>
                  <a:uFill>
                    <a:solidFill>
                      <a:srgbClr val="074184"/>
                    </a:solidFill>
                  </a:uFill>
                  <a:sym typeface="Helvetica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EC3DC92-E90C-E148-9925-1B7BBD476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85" y="6140912"/>
                <a:ext cx="23844215" cy="9178025"/>
              </a:xfrm>
              <a:prstGeom prst="rect">
                <a:avLst/>
              </a:prstGeom>
              <a:blipFill>
                <a:blip r:embed="rId3"/>
                <a:stretch>
                  <a:fillRect l="-101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N(t)_=_N_0_e^-t∕.pdf" descr="N(t)_=_N_0_e^-t∕.pdf">
            <a:extLst>
              <a:ext uri="{FF2B5EF4-FFF2-40B4-BE49-F238E27FC236}">
                <a16:creationId xmlns:a16="http://schemas.microsoft.com/office/drawing/2014/main" id="{BC9C95F0-7B84-8F40-AAF4-03A6CD1B4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54679" y="2286286"/>
            <a:ext cx="12064515" cy="115214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8675078-62F0-A24A-B7F3-96BA53F0B0E1}"/>
              </a:ext>
            </a:extLst>
          </p:cNvPr>
          <p:cNvSpPr/>
          <p:nvPr/>
        </p:nvSpPr>
        <p:spPr>
          <a:xfrm>
            <a:off x="16233714" y="2396301"/>
            <a:ext cx="914400" cy="1152145"/>
          </a:xfrm>
          <a:prstGeom prst="ellipse">
            <a:avLst/>
          </a:prstGeom>
          <a:solidFill>
            <a:srgbClr val="FFFFFF">
              <a:alpha val="15000"/>
            </a:srgbClr>
          </a:solidFill>
          <a:ln w="76200" cap="flat">
            <a:solidFill>
              <a:schemeClr val="accent5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0594069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AE3B7-6F50-E946-AF32-D14222714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Loss Spin Systematic Effect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9600F-37B6-934C-9993-1BD954FCD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86" y="1912626"/>
            <a:ext cx="19500814" cy="245579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Lost muon spin systematic ( muons that may be lost! )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C718AF8-B06A-AE44-97B7-5FD91BFB42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686501"/>
              </p:ext>
            </p:extLst>
          </p:nvPr>
        </p:nvGraphicFramePr>
        <p:xfrm>
          <a:off x="1240194" y="3092161"/>
          <a:ext cx="14787206" cy="1451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2" name="Equation" r:id="rId4" imgW="3365500" imgH="330200" progId="Equation.3">
                  <p:embed/>
                </p:oleObj>
              </mc:Choice>
              <mc:Fallback>
                <p:oleObj name="Equation" r:id="rId4" imgW="3365500" imgH="330200" progId="Equation.3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908A0F51-614C-1A4B-BD06-050D6ED757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40194" y="3092161"/>
                        <a:ext cx="14787206" cy="1451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D1351014-820A-2245-B98A-FEC574FDB440}"/>
              </a:ext>
            </a:extLst>
          </p:cNvPr>
          <p:cNvGrpSpPr/>
          <p:nvPr/>
        </p:nvGrpSpPr>
        <p:grpSpPr>
          <a:xfrm>
            <a:off x="1769173" y="4581751"/>
            <a:ext cx="6794809" cy="4158355"/>
            <a:chOff x="744106" y="3319669"/>
            <a:chExt cx="4359442" cy="2302860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992DA362-0681-7D4A-B253-FA8541F32454}"/>
                </a:ext>
              </a:extLst>
            </p:cNvPr>
            <p:cNvSpPr/>
            <p:nvPr/>
          </p:nvSpPr>
          <p:spPr>
            <a:xfrm>
              <a:off x="744106" y="3319669"/>
              <a:ext cx="4249318" cy="2302860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69F71BF-7BCF-AE4B-83A5-3561DCFD4FB0}"/>
                </a:ext>
              </a:extLst>
            </p:cNvPr>
            <p:cNvSpPr txBox="1"/>
            <p:nvPr/>
          </p:nvSpPr>
          <p:spPr>
            <a:xfrm>
              <a:off x="849048" y="3418222"/>
              <a:ext cx="4254500" cy="1570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Lost muon population: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rgbClr val="FF0000"/>
                  </a:solidFill>
                </a:rPr>
                <a:t>Deplete muons via exponential decay &amp; material effects, e.g. collimators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dirty="0">
                  <a:solidFill>
                    <a:srgbClr val="FF0000"/>
                  </a:solidFill>
                </a:rPr>
                <a:t>Assume all muons have the same initial spin, which is different from the other population</a:t>
              </a:r>
            </a:p>
          </p:txBody>
        </p: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7148C97B-6BC6-6A45-978A-396E9991F55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87414590"/>
                </p:ext>
              </p:extLst>
            </p:nvPr>
          </p:nvGraphicFramePr>
          <p:xfrm>
            <a:off x="2335910" y="4643556"/>
            <a:ext cx="1175833" cy="3991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23" name="Equation" r:id="rId6" imgW="508000" imgH="254000" progId="Equation.3">
                    <p:embed/>
                  </p:oleObj>
                </mc:Choice>
                <mc:Fallback>
                  <p:oleObj name="Equation" r:id="rId6" imgW="508000" imgH="254000" progId="Equation.3">
                    <p:embed/>
                    <p:pic>
                      <p:nvPicPr>
                        <p:cNvPr id="29" name="Object 28">
                          <a:extLst>
                            <a:ext uri="{FF2B5EF4-FFF2-40B4-BE49-F238E27FC236}">
                              <a16:creationId xmlns:a16="http://schemas.microsoft.com/office/drawing/2014/main" id="{35984FF3-BD9C-D747-A6EE-C02CFFAED2B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335910" y="4643556"/>
                          <a:ext cx="1175833" cy="39914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C973735-1147-6743-BB2A-10459A8D1D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64384" y="5338260"/>
              <a:ext cx="142025" cy="1420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FE1241B-19FD-E743-9DD5-F1B4F4B268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94634" y="5361816"/>
              <a:ext cx="142025" cy="1420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A76EC82-584A-6F4D-8719-7C65FAECFE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91630" y="5361816"/>
              <a:ext cx="142025" cy="1420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C6E06D5-2DF2-3E4C-A331-E9C3A51283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17614" y="5367975"/>
              <a:ext cx="142025" cy="1420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25FF404-D198-B542-91D4-A94EB3303F2E}"/>
              </a:ext>
            </a:extLst>
          </p:cNvPr>
          <p:cNvCxnSpPr>
            <a:cxnSpLocks/>
          </p:cNvCxnSpPr>
          <p:nvPr/>
        </p:nvCxnSpPr>
        <p:spPr>
          <a:xfrm flipV="1">
            <a:off x="3210219" y="8056212"/>
            <a:ext cx="444545" cy="5816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DE6FF6-8D3A-9144-B682-488678FD085E}"/>
              </a:ext>
            </a:extLst>
          </p:cNvPr>
          <p:cNvCxnSpPr>
            <a:cxnSpLocks/>
          </p:cNvCxnSpPr>
          <p:nvPr/>
        </p:nvCxnSpPr>
        <p:spPr>
          <a:xfrm flipV="1">
            <a:off x="4021522" y="8107420"/>
            <a:ext cx="444545" cy="5816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9C670AA-DE8C-0848-B7FD-06D3A50645BB}"/>
              </a:ext>
            </a:extLst>
          </p:cNvPr>
          <p:cNvCxnSpPr>
            <a:cxnSpLocks/>
          </p:cNvCxnSpPr>
          <p:nvPr/>
        </p:nvCxnSpPr>
        <p:spPr>
          <a:xfrm flipV="1">
            <a:off x="4862281" y="8089309"/>
            <a:ext cx="444545" cy="5816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538C09-89C8-7444-A00B-955AFD91FE3F}"/>
              </a:ext>
            </a:extLst>
          </p:cNvPr>
          <p:cNvGrpSpPr/>
          <p:nvPr/>
        </p:nvGrpSpPr>
        <p:grpSpPr>
          <a:xfrm>
            <a:off x="1651285" y="9086731"/>
            <a:ext cx="6874320" cy="3264337"/>
            <a:chOff x="721575" y="5268885"/>
            <a:chExt cx="4356100" cy="1485900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E8C6A0A-A059-1448-9C7E-A51C2CECC111}"/>
                </a:ext>
              </a:extLst>
            </p:cNvPr>
            <p:cNvSpPr/>
            <p:nvPr/>
          </p:nvSpPr>
          <p:spPr>
            <a:xfrm>
              <a:off x="721575" y="5268885"/>
              <a:ext cx="4356100" cy="1485900"/>
            </a:xfrm>
            <a:prstGeom prst="roundRect">
              <a:avLst/>
            </a:prstGeom>
            <a:noFill/>
            <a:ln w="25400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F401BC-B15D-504D-A7CF-04BABBAF03BE}"/>
                </a:ext>
              </a:extLst>
            </p:cNvPr>
            <p:cNvSpPr txBox="1"/>
            <p:nvPr/>
          </p:nvSpPr>
          <p:spPr>
            <a:xfrm>
              <a:off x="797775" y="5300591"/>
              <a:ext cx="4279900" cy="837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8000"/>
                  </a:solidFill>
                </a:rPr>
                <a:t>Stored muon population: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400" dirty="0">
                  <a:solidFill>
                    <a:srgbClr val="008000"/>
                  </a:solidFill>
                </a:rPr>
                <a:t>Deplete muons via exponential decay.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400" dirty="0">
                  <a:solidFill>
                    <a:srgbClr val="008000"/>
                  </a:solidFill>
                </a:rPr>
                <a:t>Assume all muons have the same initial spin, which is different from the other population</a:t>
              </a:r>
            </a:p>
          </p:txBody>
        </p: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9CC6B568-EB0A-F04C-9703-DC869348E01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8805434"/>
                </p:ext>
              </p:extLst>
            </p:nvPr>
          </p:nvGraphicFramePr>
          <p:xfrm>
            <a:off x="2223540" y="6019507"/>
            <a:ext cx="860425" cy="420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24" name="Equation" r:id="rId8" imgW="520700" imgH="254000" progId="Equation.3">
                    <p:embed/>
                  </p:oleObj>
                </mc:Choice>
                <mc:Fallback>
                  <p:oleObj name="Equation" r:id="rId8" imgW="520700" imgH="254000" progId="Equation.3">
                    <p:embed/>
                    <p:pic>
                      <p:nvPicPr>
                        <p:cNvPr id="57" name="Object 56">
                          <a:extLst>
                            <a:ext uri="{FF2B5EF4-FFF2-40B4-BE49-F238E27FC236}">
                              <a16:creationId xmlns:a16="http://schemas.microsoft.com/office/drawing/2014/main" id="{FD6A8050-B27B-764D-8241-FDD5C7F68B8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223540" y="6019507"/>
                          <a:ext cx="860425" cy="420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DBC92BD-192A-164C-90DB-C4B65A2FA05D}"/>
                </a:ext>
              </a:extLst>
            </p:cNvPr>
            <p:cNvCxnSpPr/>
            <p:nvPr/>
          </p:nvCxnSpPr>
          <p:spPr>
            <a:xfrm>
              <a:off x="1559407" y="6545585"/>
              <a:ext cx="395309" cy="142025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9A67E5F-5F9C-5B45-992A-EF1AE0615CD6}"/>
                </a:ext>
              </a:extLst>
            </p:cNvPr>
            <p:cNvCxnSpPr/>
            <p:nvPr/>
          </p:nvCxnSpPr>
          <p:spPr>
            <a:xfrm>
              <a:off x="2182682" y="6558450"/>
              <a:ext cx="395309" cy="142025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A23543B-3485-D544-8F3F-029037A0D37A}"/>
                </a:ext>
              </a:extLst>
            </p:cNvPr>
            <p:cNvCxnSpPr/>
            <p:nvPr/>
          </p:nvCxnSpPr>
          <p:spPr>
            <a:xfrm>
              <a:off x="2767425" y="6512387"/>
              <a:ext cx="395309" cy="142025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38B367F-2935-5C47-9C97-0BC78DDFD95C}"/>
                </a:ext>
              </a:extLst>
            </p:cNvPr>
            <p:cNvCxnSpPr/>
            <p:nvPr/>
          </p:nvCxnSpPr>
          <p:spPr>
            <a:xfrm>
              <a:off x="3403860" y="6519363"/>
              <a:ext cx="395309" cy="142025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018DEC2-516B-1044-AAF4-F4E17E7B27D3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669638" y="6531815"/>
              <a:ext cx="155795" cy="155795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8A43815-6942-624B-82F5-873BBE7B01F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2258811" y="6523928"/>
              <a:ext cx="161281" cy="161281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B71B073-598B-424A-98E5-EB056AE7D9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78124" y="6497196"/>
              <a:ext cx="142025" cy="142025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F865F7D-4FF8-544B-A507-B3B5B4C328BB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3500968" y="6506695"/>
              <a:ext cx="155795" cy="155795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16D6186-2332-CA45-84AB-2F9A52990A8A}"/>
              </a:ext>
            </a:extLst>
          </p:cNvPr>
          <p:cNvCxnSpPr>
            <a:cxnSpLocks/>
          </p:cNvCxnSpPr>
          <p:nvPr/>
        </p:nvCxnSpPr>
        <p:spPr>
          <a:xfrm flipV="1">
            <a:off x="5527487" y="8065539"/>
            <a:ext cx="438632" cy="613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AAEDEA6-DA48-5A42-8300-C8784C2DC8F8}"/>
              </a:ext>
            </a:extLst>
          </p:cNvPr>
          <p:cNvSpPr/>
          <p:nvPr/>
        </p:nvSpPr>
        <p:spPr>
          <a:xfrm>
            <a:off x="11676836" y="3457468"/>
            <a:ext cx="819964" cy="898450"/>
          </a:xfrm>
          <a:prstGeom prst="roundRect">
            <a:avLst/>
          </a:prstGeom>
          <a:solidFill>
            <a:srgbClr val="FFFFFF">
              <a:alpha val="0"/>
            </a:srgbClr>
          </a:solidFill>
          <a:ln w="76200" cap="flat">
            <a:solidFill>
              <a:schemeClr val="accent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B7A24E92-FF4A-384E-8011-B4F07771623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A4106D-AE6E-9644-849D-356EAF70B5A7}"/>
              </a:ext>
            </a:extLst>
          </p:cNvPr>
          <p:cNvSpPr/>
          <p:nvPr/>
        </p:nvSpPr>
        <p:spPr>
          <a:xfrm>
            <a:off x="11167854" y="4612985"/>
            <a:ext cx="11183544" cy="4715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</a:rPr>
              <a:t>Muons that are actually lost: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Get kicked out by the collimators and punch through calorimeters (MIPs) during measurement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Need to determine: how many muons are lost, and where they originated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The loss rate is time dependent and needs to be incorporated in the muon precession frequency fit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Muons can pass through many calorimeters without stopping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E7153B6C-7C1A-9549-B5B3-4FF0AFF4D18C}"/>
              </a:ext>
            </a:extLst>
          </p:cNvPr>
          <p:cNvSpPr/>
          <p:nvPr/>
        </p:nvSpPr>
        <p:spPr>
          <a:xfrm>
            <a:off x="10816331" y="4706470"/>
            <a:ext cx="11836873" cy="413569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Picture 5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0058FC-E0D5-6042-89FD-B294C39DCBF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8"/>
          <a:stretch/>
        </p:blipFill>
        <p:spPr>
          <a:xfrm>
            <a:off x="11782242" y="9086730"/>
            <a:ext cx="9692640" cy="318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8850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2451E-9D6E-304E-944E-AE958323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86" y="911949"/>
            <a:ext cx="23188220" cy="1152145"/>
          </a:xfrm>
        </p:spPr>
        <p:txBody>
          <a:bodyPr/>
          <a:lstStyle/>
          <a:p>
            <a:r>
              <a:rPr lang="en-US" dirty="0"/>
              <a:t>Lost Muon Function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10164-6AE4-F64A-8271-1DB0B3A93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231" y="2637062"/>
            <a:ext cx="22957404" cy="10166989"/>
          </a:xfrm>
        </p:spPr>
        <p:txBody>
          <a:bodyPr/>
          <a:lstStyle/>
          <a:p>
            <a:pPr marL="0" indent="0" algn="just">
              <a:buNone/>
            </a:pPr>
            <a:endParaRPr lang="en-US" sz="5400" dirty="0">
              <a:latin typeface="PT Sans" panose="020B0503020203020204" pitchFamily="34" charset="77"/>
            </a:endParaRPr>
          </a:p>
          <a:p>
            <a:endParaRPr lang="en-US" sz="5400" dirty="0">
              <a:latin typeface="PT Sans" panose="020B0503020203020204" pitchFamily="34" charset="77"/>
            </a:endParaRPr>
          </a:p>
          <a:p>
            <a:endParaRPr lang="en-US" baseline="-5999" dirty="0"/>
          </a:p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C96F58-17F5-CB4B-BC48-C7E82EEA1A29}"/>
              </a:ext>
            </a:extLst>
          </p:cNvPr>
          <p:cNvGrpSpPr/>
          <p:nvPr/>
        </p:nvGrpSpPr>
        <p:grpSpPr>
          <a:xfrm>
            <a:off x="413231" y="3556000"/>
            <a:ext cx="14383785" cy="7522938"/>
            <a:chOff x="1886277" y="5662562"/>
            <a:chExt cx="11310715" cy="436325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B93EC4A-1C78-F84B-9FD1-B8286B4E4206}"/>
                </a:ext>
              </a:extLst>
            </p:cNvPr>
            <p:cNvSpPr/>
            <p:nvPr/>
          </p:nvSpPr>
          <p:spPr>
            <a:xfrm>
              <a:off x="1886277" y="6795004"/>
              <a:ext cx="5726842" cy="3230811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CDC944A-DDD9-7543-AA11-8C5F1ED1EA14}"/>
                </a:ext>
              </a:extLst>
            </p:cNvPr>
            <p:cNvGrpSpPr/>
            <p:nvPr/>
          </p:nvGrpSpPr>
          <p:grpSpPr>
            <a:xfrm>
              <a:off x="2378033" y="5662562"/>
              <a:ext cx="10818959" cy="4322188"/>
              <a:chOff x="2998638" y="5688758"/>
              <a:chExt cx="8963321" cy="3612666"/>
            </a:xfrm>
          </p:grpSpPr>
          <p:graphicFrame>
            <p:nvGraphicFramePr>
              <p:cNvPr id="11" name="Object 10">
                <a:extLst>
                  <a:ext uri="{FF2B5EF4-FFF2-40B4-BE49-F238E27FC236}">
                    <a16:creationId xmlns:a16="http://schemas.microsoft.com/office/drawing/2014/main" id="{CE9D3F8C-2886-0747-879F-18958E3386DC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998638" y="5688758"/>
              <a:ext cx="8963321" cy="83848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323" name="Equation" r:id="rId4" imgW="3530600" imgH="330200" progId="Equation.3">
                      <p:embed/>
                    </p:oleObj>
                  </mc:Choice>
                  <mc:Fallback>
                    <p:oleObj name="Equation" r:id="rId4" imgW="3530600" imgH="330200" progId="Equation.3">
                      <p:embed/>
                      <p:pic>
                        <p:nvPicPr>
                          <p:cNvPr id="11" name="Object 10">
                            <a:extLst>
                              <a:ext uri="{FF2B5EF4-FFF2-40B4-BE49-F238E27FC236}">
                                <a16:creationId xmlns:a16="http://schemas.microsoft.com/office/drawing/2014/main" id="{CE9D3F8C-2886-0747-879F-18958E3386D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2998638" y="5688758"/>
                            <a:ext cx="8963321" cy="83848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C8033582-0F45-3249-A472-DB92A3B0066A}"/>
                  </a:ext>
                </a:extLst>
              </p:cNvPr>
              <p:cNvSpPr/>
              <p:nvPr/>
            </p:nvSpPr>
            <p:spPr>
              <a:xfrm>
                <a:off x="5883700" y="5796813"/>
                <a:ext cx="733425" cy="643247"/>
              </a:xfrm>
              <a:prstGeom prst="roundRect">
                <a:avLst/>
              </a:prstGeom>
              <a:noFill/>
              <a:ln w="254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E3A19A1-187A-6448-A554-27E1885C0169}"/>
                  </a:ext>
                </a:extLst>
              </p:cNvPr>
              <p:cNvSpPr/>
              <p:nvPr/>
            </p:nvSpPr>
            <p:spPr>
              <a:xfrm>
                <a:off x="7805470" y="6600977"/>
                <a:ext cx="3816698" cy="2700447"/>
              </a:xfrm>
              <a:prstGeom prst="ellipse">
                <a:avLst/>
              </a:prstGeom>
              <a:noFill/>
              <a:ln w="25400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C771928-A606-2247-8F28-0937B1F39446}"/>
                  </a:ext>
                </a:extLst>
              </p:cNvPr>
              <p:cNvCxnSpPr>
                <a:cxnSpLocks/>
                <a:endCxn id="13" idx="0"/>
              </p:cNvCxnSpPr>
              <p:nvPr/>
            </p:nvCxnSpPr>
            <p:spPr>
              <a:xfrm flipH="1">
                <a:off x="4963522" y="6409719"/>
                <a:ext cx="1302510" cy="22558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982738E-E821-B748-B5DF-6AC8399FE8C8}"/>
                  </a:ext>
                </a:extLst>
              </p:cNvPr>
              <p:cNvCxnSpPr>
                <a:cxnSpLocks/>
                <a:endCxn id="14" idx="0"/>
              </p:cNvCxnSpPr>
              <p:nvPr/>
            </p:nvCxnSpPr>
            <p:spPr>
              <a:xfrm>
                <a:off x="6956915" y="6129109"/>
                <a:ext cx="2756904" cy="471868"/>
              </a:xfrm>
              <a:prstGeom prst="line">
                <a:avLst/>
              </a:prstGeom>
              <a:ln>
                <a:solidFill>
                  <a:srgbClr val="008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5A528A90-896B-0F40-9026-5A3DCA30F313}"/>
                  </a:ext>
                </a:extLst>
              </p:cNvPr>
              <p:cNvSpPr/>
              <p:nvPr/>
            </p:nvSpPr>
            <p:spPr>
              <a:xfrm>
                <a:off x="6632737" y="5766471"/>
                <a:ext cx="660400" cy="643248"/>
              </a:xfrm>
              <a:prstGeom prst="roundRect">
                <a:avLst/>
              </a:prstGeom>
              <a:noFill/>
              <a:ln w="25400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6AEA0B-E0BE-D848-A653-977C8CA9F82C}"/>
                  </a:ext>
                </a:extLst>
              </p:cNvPr>
              <p:cNvSpPr txBox="1"/>
              <p:nvPr/>
            </p:nvSpPr>
            <p:spPr>
              <a:xfrm>
                <a:off x="3205527" y="7175284"/>
                <a:ext cx="3985643" cy="1616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</a:rPr>
                  <a:t>Lost Muon Function:</a:t>
                </a:r>
              </a:p>
              <a:p>
                <a:r>
                  <a:rPr lang="en-US" sz="4000" b="1" dirty="0">
                    <a:solidFill>
                      <a:srgbClr val="FF0000"/>
                    </a:solidFill>
                  </a:rPr>
                  <a:t>Muon depletion due to material effects, e.g. collimators. Get from data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!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6DD61CE-A5E9-DC4F-92BD-8E69ABF82164}"/>
                  </a:ext>
                </a:extLst>
              </p:cNvPr>
              <p:cNvSpPr/>
              <p:nvPr/>
            </p:nvSpPr>
            <p:spPr>
              <a:xfrm>
                <a:off x="8449695" y="7249925"/>
                <a:ext cx="2926916" cy="1456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solidFill>
                      <a:srgbClr val="008000"/>
                    </a:solidFill>
                  </a:rPr>
                  <a:t>Muon depletion due to exponential decay</a:t>
                </a:r>
              </a:p>
            </p:txBody>
          </p:sp>
        </p:grpSp>
      </p:grp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DA96F5BF-4250-F946-8CA9-E0801713764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363CB92-72B3-B14C-BF21-2B33D2CA9A0E}"/>
                  </a:ext>
                </a:extLst>
              </p:cNvPr>
              <p:cNvSpPr/>
              <p:nvPr/>
            </p:nvSpPr>
            <p:spPr>
              <a:xfrm>
                <a:off x="15884358" y="2889272"/>
                <a:ext cx="7175845" cy="28273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44" indent="-285744"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2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∧</m:t>
                    </m:r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sz="3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a:rPr lang="en-US" sz="3200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2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1" i="1">
                        <a:latin typeface="Cambria Math" panose="02040503050406030204" pitchFamily="18" charset="0"/>
                      </a:rPr>
                      <m:t>𝑲𝒍𝒐𝒔𝒔</m:t>
                    </m:r>
                    <m:nary>
                      <m:nary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  <m:e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𝑳</m:t>
                        </m:r>
                        <m:d>
                          <m:dPr>
                            <m:ctrlPr>
                              <a:rPr lang="en-US" sz="32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200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1" i="1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p>
                                <m:r>
                                  <a:rPr lang="en-US" sz="3200" b="1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sz="32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320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32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1" i="1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  <m:sup>
                                    <m:r>
                                      <a:rPr lang="en-US" sz="3200" b="1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32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𝝉</m:t>
                                </m:r>
                              </m:den>
                            </m:f>
                          </m:sup>
                        </m:sSup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𝒅𝒕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′)</m:t>
                        </m:r>
                      </m:e>
                    </m:nary>
                  </m:oMath>
                </a14:m>
                <a:r>
                  <a:rPr lang="en-US" sz="3200" b="1" dirty="0"/>
                  <a:t> accounts for correction to pure exponential decay due to losses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363CB92-72B3-B14C-BF21-2B33D2CA9A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4358" y="2889272"/>
                <a:ext cx="7175845" cy="2827377"/>
              </a:xfrm>
              <a:prstGeom prst="rect">
                <a:avLst/>
              </a:prstGeom>
              <a:blipFill>
                <a:blip r:embed="rId6"/>
                <a:stretch>
                  <a:fillRect l="-353" t="-16667" r="-1943"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 descr="A close up of a device&#10;&#10;Description automatically generated">
            <a:extLst>
              <a:ext uri="{FF2B5EF4-FFF2-40B4-BE49-F238E27FC236}">
                <a16:creationId xmlns:a16="http://schemas.microsoft.com/office/drawing/2014/main" id="{280BBC36-D52D-8943-942E-4B6E69A4BD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48" y="5999031"/>
            <a:ext cx="8887726" cy="60565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B5E2F93-4BC9-D444-8D57-DF93152F4AF2}"/>
              </a:ext>
            </a:extLst>
          </p:cNvPr>
          <p:cNvSpPr txBox="1"/>
          <p:nvPr/>
        </p:nvSpPr>
        <p:spPr>
          <a:xfrm>
            <a:off x="21310600" y="6242943"/>
            <a:ext cx="1749603" cy="1128514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Subset A</a:t>
            </a:r>
          </a:p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Subset B</a:t>
            </a:r>
            <a:endParaRPr kumimoji="0" lang="en-US" sz="2500" b="0" i="0" u="none" strike="noStrike" cap="none" spc="0" normalizeH="0" baseline="0" dirty="0">
              <a:ln>
                <a:noFill/>
              </a:ln>
              <a:solidFill>
                <a:srgbClr val="0061A8"/>
              </a:solidFill>
              <a:effectLst/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68EF14-C448-554F-8DC0-B77223564F5A}"/>
              </a:ext>
            </a:extLst>
          </p:cNvPr>
          <p:cNvSpPr txBox="1"/>
          <p:nvPr/>
        </p:nvSpPr>
        <p:spPr>
          <a:xfrm>
            <a:off x="18299093" y="6242943"/>
            <a:ext cx="3635440" cy="10177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/>
              <a:t>Run 1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0061A8"/>
              </a:solidFill>
              <a:effectLst/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2274A1-D012-854C-818F-CAF76A5F5E3E}"/>
              </a:ext>
            </a:extLst>
          </p:cNvPr>
          <p:cNvSpPr txBox="1"/>
          <p:nvPr/>
        </p:nvSpPr>
        <p:spPr>
          <a:xfrm rot="16200000">
            <a:off x="14058137" y="8213665"/>
            <a:ext cx="1504440" cy="10177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/>
              <a:t>L(t)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0061A8"/>
              </a:solidFill>
              <a:effectLst/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8902644-E28C-C74F-B51F-886EA6EFAAAD}"/>
              </a:ext>
            </a:extLst>
          </p:cNvPr>
          <p:cNvSpPr/>
          <p:nvPr/>
        </p:nvSpPr>
        <p:spPr>
          <a:xfrm rot="19828270">
            <a:off x="15472509" y="7667880"/>
            <a:ext cx="8741607" cy="1761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rgbClr val="C00000">
                    <a:alpha val="48000"/>
                  </a:srgb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43662116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he Magnetic Moment and the Anomal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Magnetic Moment and the Anomaly </a:t>
            </a:r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86" name="mag-mom_spin.pdf" descr="mag-mom_spi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64880" y="3262990"/>
            <a:ext cx="3135992" cy="124684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rac: g = 2 for s = 1/2 particles (1928)…"/>
          <p:cNvSpPr txBox="1"/>
          <p:nvPr/>
        </p:nvSpPr>
        <p:spPr>
          <a:xfrm>
            <a:off x="1764880" y="7530970"/>
            <a:ext cx="21658935" cy="4247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marL="502708" indent="-502708" algn="just" defTabSz="821531">
              <a:lnSpc>
                <a:spcPct val="100000"/>
              </a:lnSpc>
              <a:spcBef>
                <a:spcPts val="4500"/>
              </a:spcBef>
              <a:buSzPct val="125000"/>
              <a:buChar char="•"/>
              <a:defRPr sz="3800">
                <a:solidFill>
                  <a:srgbClr val="4D4C4D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Dirac: g = 2 for s = 1/2 particles (1928)</a:t>
            </a:r>
          </a:p>
          <a:p>
            <a:pPr marL="502708" indent="-502708" algn="just" defTabSz="821531">
              <a:lnSpc>
                <a:spcPct val="100000"/>
              </a:lnSpc>
              <a:spcBef>
                <a:spcPts val="4500"/>
              </a:spcBef>
              <a:buSzPct val="125000"/>
              <a:buChar char="•"/>
              <a:defRPr sz="3800">
                <a:solidFill>
                  <a:srgbClr val="4D4C4D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Hyperfine structure experiments on hydrogen: g </a:t>
            </a:r>
            <a:r>
              <a:rPr sz="3900"/>
              <a:t>≠</a:t>
            </a:r>
            <a:r>
              <a:t> 2 (Nafe, Nelson, Rabi 1947) </a:t>
            </a:r>
          </a:p>
          <a:p>
            <a:pPr marL="502708" indent="-502708" algn="just" defTabSz="821531">
              <a:lnSpc>
                <a:spcPct val="100000"/>
              </a:lnSpc>
              <a:spcBef>
                <a:spcPts val="4500"/>
              </a:spcBef>
              <a:buSzPct val="125000"/>
              <a:buChar char="•"/>
              <a:defRPr sz="3800">
                <a:solidFill>
                  <a:srgbClr val="4D4C4D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Anomaly arising from quantum fluctuation a</a:t>
            </a:r>
            <a:r>
              <a:rPr baseline="-5999"/>
              <a:t> </a:t>
            </a:r>
            <a:r>
              <a:t>≡ (g-2)/2 = α/2π (Schwinger, QED, 1948)</a:t>
            </a:r>
          </a:p>
          <a:p>
            <a:pPr marL="502708" indent="-502708" algn="just" defTabSz="821531">
              <a:lnSpc>
                <a:spcPct val="100000"/>
              </a:lnSpc>
              <a:spcBef>
                <a:spcPts val="4500"/>
              </a:spcBef>
              <a:buSzPct val="125000"/>
              <a:buChar char="•"/>
              <a:defRPr sz="3800">
                <a:solidFill>
                  <a:srgbClr val="4D4C4D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Radiative corrections from virtual particles in loops  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4ADDEB2-36E5-324E-B5C0-F1E113736B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"/>
          <a:stretch/>
        </p:blipFill>
        <p:spPr>
          <a:xfrm>
            <a:off x="5543550" y="2319749"/>
            <a:ext cx="15944850" cy="47409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85561F-7B7D-5C4F-9358-DD9AC3950FCD}"/>
              </a:ext>
            </a:extLst>
          </p:cNvPr>
          <p:cNvSpPr txBox="1"/>
          <p:nvPr/>
        </p:nvSpPr>
        <p:spPr>
          <a:xfrm>
            <a:off x="7442200" y="13026976"/>
            <a:ext cx="205249" cy="666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 dirty="0">
              <a:ln>
                <a:noFill/>
              </a:ln>
              <a:solidFill>
                <a:srgbClr val="0061A8"/>
              </a:solidFill>
              <a:effectLst/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4F2379-CF7A-064B-8778-E1AD34673DE1}"/>
              </a:ext>
            </a:extLst>
          </p:cNvPr>
          <p:cNvSpPr txBox="1"/>
          <p:nvPr/>
        </p:nvSpPr>
        <p:spPr>
          <a:xfrm>
            <a:off x="6756400" y="12849176"/>
            <a:ext cx="205249" cy="666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spc="0" normalizeH="0" baseline="0" dirty="0">
              <a:ln>
                <a:noFill/>
              </a:ln>
              <a:solidFill>
                <a:srgbClr val="0061A8"/>
              </a:solidFill>
              <a:effectLst/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6F638-A367-1C4E-9A68-AABB0D8B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Phase-Momentum Coupling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B4F5E4-8E96-4A4D-8D29-1FDE242F0F8F}"/>
              </a:ext>
            </a:extLst>
          </p:cNvPr>
          <p:cNvGrpSpPr/>
          <p:nvPr/>
        </p:nvGrpSpPr>
        <p:grpSpPr>
          <a:xfrm>
            <a:off x="9726674" y="1992086"/>
            <a:ext cx="13235180" cy="4587331"/>
            <a:chOff x="3894554" y="2199407"/>
            <a:chExt cx="11376098" cy="43074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83F026D9-85BC-1C42-B47F-F3A405D23E6D}"/>
                    </a:ext>
                  </a:extLst>
                </p:cNvPr>
                <p:cNvSpPr txBox="1"/>
                <p:nvPr/>
              </p:nvSpPr>
              <p:spPr>
                <a:xfrm>
                  <a:off x="3894554" y="2199407"/>
                  <a:ext cx="10163238" cy="12800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4400" dirty="0"/>
                        <m:t>Bias</m:t>
                      </m:r>
                      <m:r>
                        <a:rPr lang="en-US" sz="4400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4400" dirty="0"/>
                    <a:t>in </a:t>
                  </a:r>
                  <a14:m>
                    <m:oMath xmlns:m="http://schemas.openxmlformats.org/officeDocument/2006/math">
                      <m:r>
                        <a:rPr lang="en-US" sz="4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𝛚</m:t>
                      </m:r>
                      <m:r>
                        <a:rPr lang="en-US" sz="4400" b="1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𝐚</m:t>
                      </m:r>
                      <m:r>
                        <a:rPr lang="en-US" sz="4400" b="1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  </m:t>
                      </m:r>
                      <m:r>
                        <a:rPr lang="en-US" sz="4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440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4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𝛚</m:t>
                          </m:r>
                          <m:r>
                            <a:rPr lang="en-US" sz="4400" b="1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𝐚</m:t>
                          </m:r>
                          <m:r>
                            <a:rPr lang="en-US" sz="4400" b="1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  </m:t>
                          </m:r>
                        </m:num>
                        <m:den>
                          <m:r>
                            <a:rPr lang="en-US" sz="4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𝛚</m:t>
                          </m:r>
                          <m:r>
                            <a:rPr lang="en-US" sz="4400" b="1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𝐚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dirty="0"/>
                        <m:t>=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400" b="1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  </m:t>
                          </m:r>
                        </m:num>
                        <m:den>
                          <m:r>
                            <a:rPr lang="en-US" sz="4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𝛚</m:t>
                          </m:r>
                          <m:r>
                            <a:rPr lang="en-US" sz="4400" b="1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𝐚</m:t>
                          </m:r>
                        </m:den>
                      </m:f>
                    </m:oMath>
                  </a14:m>
                  <a:r>
                    <a:rPr lang="en-US" sz="4400" dirty="0"/>
                    <a:t> 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>
                              <a:latin typeface="Cambria Math" panose="02040503050406030204" pitchFamily="18" charset="0"/>
                            </a:rPr>
                            <m:t>𝐝</m:t>
                          </m:r>
                          <m:r>
                            <a:rPr lang="en-US" sz="4400" b="1" i="1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4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  <m:r>
                            <a:rPr lang="en-US" sz="4400" b="1" i="1"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4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a:rPr lang="en-US" sz="4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</m:oMath>
                  </a14:m>
                  <a:r>
                    <a:rPr lang="en-US" sz="4400" dirty="0"/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400" b="1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  </m:t>
                          </m:r>
                        </m:num>
                        <m:den>
                          <m:r>
                            <a:rPr lang="en-US" sz="4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𝛚</m:t>
                          </m:r>
                          <m:r>
                            <a:rPr lang="en-US" sz="4400" b="1" i="1" baseline="-25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𝐚</m:t>
                          </m:r>
                        </m:den>
                      </m:f>
                    </m:oMath>
                  </a14:m>
                  <a:r>
                    <a:rPr lang="en-US" sz="4400" dirty="0"/>
                    <a:t>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4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4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4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chemeClr val="tx1"/>
                      </a:solidFill>
                    </a:rPr>
                    <a:t> .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4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4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4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&gt; 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a14:m>
                  <a:r>
                    <a:rPr lang="en-US" sz="4400" dirty="0">
                      <a:solidFill>
                        <a:schemeClr val="tx1"/>
                      </a:solidFill>
                    </a:rPr>
                    <a:t> </a:t>
                  </a:r>
                  <a:endParaRPr lang="en-US" sz="44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83F026D9-85BC-1C42-B47F-F3A405D23E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4554" y="2199407"/>
                  <a:ext cx="10163238" cy="1280032"/>
                </a:xfrm>
                <a:prstGeom prst="rect">
                  <a:avLst/>
                </a:prstGeom>
                <a:blipFill>
                  <a:blip r:embed="rId3"/>
                  <a:stretch>
                    <a:fillRect l="-966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D874866-32B8-0C4D-8440-8D0672FD590A}"/>
                </a:ext>
              </a:extLst>
            </p:cNvPr>
            <p:cNvSpPr/>
            <p:nvPr/>
          </p:nvSpPr>
          <p:spPr>
            <a:xfrm>
              <a:off x="10720698" y="2341251"/>
              <a:ext cx="1231437" cy="1277471"/>
            </a:xfrm>
            <a:prstGeom prst="ellipse">
              <a:avLst/>
            </a:prstGeom>
            <a:solidFill>
              <a:srgbClr val="C00000">
                <a:alpha val="0"/>
              </a:srgbClr>
            </a:solidFill>
            <a:ln w="444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91BB4D6-955A-4B4D-8619-1A68AC7845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23931" y="3793762"/>
              <a:ext cx="428203" cy="58608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34B8F3-90E5-E644-A7C9-C6934FEF99B1}"/>
                </a:ext>
              </a:extLst>
            </p:cNvPr>
            <p:cNvSpPr txBox="1"/>
            <p:nvPr/>
          </p:nvSpPr>
          <p:spPr>
            <a:xfrm>
              <a:off x="10868648" y="4379842"/>
              <a:ext cx="4402004" cy="212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C00000"/>
                  </a:solidFill>
                </a:rPr>
                <a:t>Measured with dedicated systematic runs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6E59407-A7D9-4147-B73B-ABD0CD363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2" t="4098" r="2514" b="7063"/>
          <a:stretch/>
        </p:blipFill>
        <p:spPr>
          <a:xfrm>
            <a:off x="301348" y="3690024"/>
            <a:ext cx="11824114" cy="67315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F4AA9B-FEEB-B140-AA27-FC7A4AFD0794}"/>
              </a:ext>
            </a:extLst>
          </p:cNvPr>
          <p:cNvSpPr/>
          <p:nvPr/>
        </p:nvSpPr>
        <p:spPr>
          <a:xfrm>
            <a:off x="539785" y="10378964"/>
            <a:ext cx="12756981" cy="2265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 algn="just">
              <a:buFont typeface="+mj-lt"/>
              <a:buAutoNum type="arabicPeriod"/>
            </a:pP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Take data at higher than nominal momentum</a:t>
            </a:r>
          </a:p>
          <a:p>
            <a:pPr marL="342891" indent="-342891" algn="just">
              <a:buFont typeface="+mj-lt"/>
              <a:buAutoNum type="arabicPeriod"/>
            </a:pPr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Compare higher momentum phase to nominal momentum phase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183D0C-3B6E-DF49-875C-49A6BD636AD8}"/>
              </a:ext>
            </a:extLst>
          </p:cNvPr>
          <p:cNvSpPr/>
          <p:nvPr/>
        </p:nvSpPr>
        <p:spPr>
          <a:xfrm>
            <a:off x="13514924" y="7389986"/>
            <a:ext cx="10175839" cy="440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C00000"/>
                </a:solidFill>
              </a:rPr>
              <a:t>Indication of phase-momentum correlation </a:t>
            </a:r>
            <a:r>
              <a:rPr lang="en-US" sz="4800" dirty="0">
                <a:solidFill>
                  <a:schemeClr val="tx2">
                    <a:lumMod val="10000"/>
                  </a:schemeClr>
                </a:solidFill>
              </a:rPr>
              <a:t>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C00000"/>
                </a:solidFill>
              </a:rPr>
              <a:t>Increasing field increases phase</a:t>
            </a:r>
          </a:p>
          <a:p>
            <a:endParaRPr lang="en-US" sz="4000" b="1" dirty="0">
              <a:solidFill>
                <a:srgbClr val="C00000"/>
              </a:solidFill>
            </a:endParaRPr>
          </a:p>
          <a:p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1339C06-78C8-ED44-8415-14C34D281E2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7352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2758F-844A-4A40-95E7-C952EC13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49" y="304237"/>
            <a:ext cx="23188220" cy="1152145"/>
          </a:xfrm>
        </p:spPr>
        <p:txBody>
          <a:bodyPr/>
          <a:lstStyle/>
          <a:p>
            <a:r>
              <a:rPr lang="en-US" dirty="0"/>
              <a:t>Other Beam Dynamics Corrections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E88AF-DD1F-E948-9A76-1AC6AB546E3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F617DD-8F29-6E44-84F1-3A70A6402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8923" y="5281538"/>
            <a:ext cx="5166263" cy="138973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E50C8BF-4E5A-4244-998B-9FF6BF773CB4}"/>
              </a:ext>
            </a:extLst>
          </p:cNvPr>
          <p:cNvGrpSpPr/>
          <p:nvPr/>
        </p:nvGrpSpPr>
        <p:grpSpPr>
          <a:xfrm>
            <a:off x="448883" y="1734717"/>
            <a:ext cx="14849474" cy="2218182"/>
            <a:chOff x="460799" y="1824616"/>
            <a:chExt cx="20158460" cy="2384090"/>
          </a:xfrm>
        </p:grpSpPr>
        <p:sp>
          <p:nvSpPr>
            <p:cNvPr id="9" name="Full expression for ωa:">
              <a:extLst>
                <a:ext uri="{FF2B5EF4-FFF2-40B4-BE49-F238E27FC236}">
                  <a16:creationId xmlns:a16="http://schemas.microsoft.com/office/drawing/2014/main" id="{C65B69F5-B407-FF47-BF1B-FA8E0F7B420A}"/>
                </a:ext>
              </a:extLst>
            </p:cNvPr>
            <p:cNvSpPr txBox="1">
              <a:spLocks/>
            </p:cNvSpPr>
            <p:nvPr/>
          </p:nvSpPr>
          <p:spPr>
            <a:xfrm>
              <a:off x="460799" y="1824616"/>
              <a:ext cx="9036234" cy="90891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t">
              <a:noAutofit/>
            </a:bodyPr>
            <a:lstStyle>
              <a:lvl1pPr marL="457200" marR="0" indent="-457200" algn="l" defTabSz="642937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50505F"/>
                </a:buClr>
                <a:buSzPct val="100000"/>
                <a:buFont typeface="Arial"/>
                <a:buChar char="•"/>
                <a:tabLst/>
                <a:defRPr sz="5200" b="0" i="0" u="none" strike="noStrike" cap="none" spc="0" baseline="0">
                  <a:ln>
                    <a:noFill/>
                  </a:ln>
                  <a:solidFill>
                    <a:srgbClr val="404040"/>
                  </a:solidFill>
                  <a:uFill>
                    <a:solidFill>
                      <a:srgbClr val="595959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1pPr>
              <a:lvl2pPr marL="914400" marR="0" indent="-457200" algn="l" defTabSz="642937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Pct val="100000"/>
                <a:buFont typeface="Arial"/>
                <a:buChar char="-"/>
                <a:tabLst/>
                <a:defRPr sz="4400" b="0" i="0" u="none" strike="noStrike" cap="none" spc="0" baseline="0">
                  <a:ln>
                    <a:noFill/>
                  </a:ln>
                  <a:solidFill>
                    <a:srgbClr val="404040"/>
                  </a:solidFill>
                  <a:uFill>
                    <a:solidFill>
                      <a:srgbClr val="595959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2pPr>
              <a:lvl3pPr marL="1371600" marR="0" indent="-457200" algn="l" defTabSz="642937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50505F"/>
                </a:buClr>
                <a:buSzPct val="100000"/>
                <a:buFont typeface="Arial"/>
                <a:buChar char="•"/>
                <a:tabLst/>
                <a:defRPr sz="4000" b="0" i="0" u="none" strike="noStrike" cap="none" spc="0" baseline="0">
                  <a:ln>
                    <a:noFill/>
                  </a:ln>
                  <a:solidFill>
                    <a:srgbClr val="404040"/>
                  </a:solidFill>
                  <a:uFill>
                    <a:solidFill>
                      <a:srgbClr val="595959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3pPr>
              <a:lvl4pPr marL="1828800" marR="0" indent="-457200" algn="l" defTabSz="642937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Pct val="100000"/>
                <a:buFont typeface="Arial"/>
                <a:buChar char="-"/>
                <a:tabLst/>
                <a:defRPr sz="3600" b="0" i="0" u="none" strike="noStrike" cap="none" spc="0" baseline="0">
                  <a:ln>
                    <a:noFill/>
                  </a:ln>
                  <a:solidFill>
                    <a:srgbClr val="404040"/>
                  </a:solidFill>
                  <a:uFill>
                    <a:solidFill>
                      <a:srgbClr val="595959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4pPr>
              <a:lvl5pPr marL="2286000" marR="0" indent="-457200" algn="l" defTabSz="642937" rtl="0" latinLnBrk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>
                  <a:srgbClr val="50505F"/>
                </a:buClr>
                <a:buSzPct val="100000"/>
                <a:buFont typeface="Arial"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404040"/>
                  </a:solidFill>
                  <a:uFill>
                    <a:solidFill>
                      <a:srgbClr val="595959"/>
                    </a:solidFill>
                  </a:uFill>
                  <a:latin typeface="+mn-lt"/>
                  <a:ea typeface="+mn-ea"/>
                  <a:cs typeface="+mn-cs"/>
                  <a:sym typeface="Helvetica"/>
                </a:defRPr>
              </a:lvl5pPr>
              <a:lvl6pPr marL="3810000" marR="0" indent="-635000" algn="l" defTabSz="825500" rtl="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4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445000" marR="0" indent="-635000" algn="l" defTabSz="825500" rtl="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4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5080000" marR="0" indent="-635000" algn="l" defTabSz="825500" rtl="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4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715000" marR="0" indent="-635000" algn="l" defTabSz="825500" rtl="0" latinLnBrk="0">
                <a:lnSpc>
                  <a:spcPct val="100000"/>
                </a:lnSpc>
                <a:spcBef>
                  <a:spcPts val="59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48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indent="0" hangingPunct="1">
                <a:buNone/>
                <a:defRPr sz="4000"/>
              </a:pPr>
              <a:r>
                <a:rPr lang="en-US" sz="4000" dirty="0"/>
                <a:t>Full expression for </a:t>
              </a:r>
              <a:r>
                <a:rPr lang="el-GR" sz="4000" dirty="0"/>
                <a:t>ω</a:t>
              </a:r>
              <a:r>
                <a:rPr lang="en-US" sz="4000" baseline="-5999" dirty="0"/>
                <a:t>a</a:t>
              </a:r>
              <a:r>
                <a:rPr lang="en-US" sz="4000" dirty="0"/>
                <a:t>:</a:t>
              </a:r>
            </a:p>
          </p:txBody>
        </p:sp>
        <p:pic>
          <p:nvPicPr>
            <p:cNvPr id="10" name="vec_omega_a_=_ve.pdf" descr="vec_omega_a_=_ve.pdf">
              <a:extLst>
                <a:ext uri="{FF2B5EF4-FFF2-40B4-BE49-F238E27FC236}">
                  <a16:creationId xmlns:a16="http://schemas.microsoft.com/office/drawing/2014/main" id="{9B33E63D-630C-CF48-ABBE-1B216B5C7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62460" y="2664788"/>
              <a:ext cx="18256799" cy="129449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Rectangle">
              <a:extLst>
                <a:ext uri="{FF2B5EF4-FFF2-40B4-BE49-F238E27FC236}">
                  <a16:creationId xmlns:a16="http://schemas.microsoft.com/office/drawing/2014/main" id="{64B2403D-8EBA-8E49-9EF8-075ACAF4A38D}"/>
                </a:ext>
              </a:extLst>
            </p:cNvPr>
            <p:cNvSpPr/>
            <p:nvPr/>
          </p:nvSpPr>
          <p:spPr>
            <a:xfrm>
              <a:off x="9591614" y="2286544"/>
              <a:ext cx="5200772" cy="1922162"/>
            </a:xfrm>
            <a:prstGeom prst="rect">
              <a:avLst/>
            </a:prstGeom>
            <a:ln w="50800">
              <a:solidFill>
                <a:srgbClr val="0000FF"/>
              </a:solidFill>
            </a:ln>
          </p:spPr>
          <p:txBody>
            <a:bodyPr tIns="91439" bIns="91439"/>
            <a:lstStyle/>
            <a:p>
              <a:pPr>
                <a:lnSpc>
                  <a:spcPct val="100000"/>
                </a:lnSpc>
                <a:defRPr sz="4600">
                  <a:solidFill>
                    <a:srgbClr val="404040"/>
                  </a:solidFill>
                  <a:uFill>
                    <a:solidFill>
                      <a:srgbClr val="404040"/>
                    </a:solidFill>
                  </a:uFill>
                </a:defRPr>
              </a:pPr>
              <a:endParaRPr/>
            </a:p>
          </p:txBody>
        </p:sp>
        <p:sp>
          <p:nvSpPr>
            <p:cNvPr id="12" name="Rectangle">
              <a:extLst>
                <a:ext uri="{FF2B5EF4-FFF2-40B4-BE49-F238E27FC236}">
                  <a16:creationId xmlns:a16="http://schemas.microsoft.com/office/drawing/2014/main" id="{72AEA71C-B686-1540-B2D7-753013E6D16F}"/>
                </a:ext>
              </a:extLst>
            </p:cNvPr>
            <p:cNvSpPr/>
            <p:nvPr/>
          </p:nvSpPr>
          <p:spPr>
            <a:xfrm>
              <a:off x="15323908" y="2286544"/>
              <a:ext cx="5200771" cy="1922162"/>
            </a:xfrm>
            <a:prstGeom prst="rect">
              <a:avLst/>
            </a:prstGeom>
            <a:ln w="50800">
              <a:solidFill>
                <a:schemeClr val="accent5"/>
              </a:solidFill>
            </a:ln>
          </p:spPr>
          <p:txBody>
            <a:bodyPr tIns="91439" bIns="91439"/>
            <a:lstStyle/>
            <a:p>
              <a:pPr>
                <a:lnSpc>
                  <a:spcPct val="100000"/>
                </a:lnSpc>
                <a:defRPr sz="4600">
                  <a:solidFill>
                    <a:srgbClr val="404040"/>
                  </a:solidFill>
                  <a:uFill>
                    <a:solidFill>
                      <a:srgbClr val="404040"/>
                    </a:solidFill>
                  </a:uFill>
                </a:defRPr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CB731B7-5238-874D-9D0E-A2374B1BC6AE}"/>
                  </a:ext>
                </a:extLst>
              </p:cNvPr>
              <p:cNvSpPr/>
              <p:nvPr/>
            </p:nvSpPr>
            <p:spPr>
              <a:xfrm>
                <a:off x="14342177" y="3959963"/>
                <a:ext cx="8397144" cy="12372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olidFill>
                      <a:srgbClr val="C00000"/>
                    </a:solidFill>
                  </a:rPr>
                  <a:t>Vertical motion of the beam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3200" b="1" smtClean="0">
                        <a:solidFill>
                          <a:srgbClr val="C00000"/>
                        </a:solidFill>
                      </a:rPr>
                      <m:t>Field</m:t>
                    </m:r>
                    <m:r>
                      <m:rPr>
                        <m:nor/>
                      </m:rPr>
                      <a:rPr lang="en-US" sz="3200" b="1" smtClean="0">
                        <a:solidFill>
                          <a:srgbClr val="C0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b="1" smtClean="0">
                        <a:solidFill>
                          <a:srgbClr val="C00000"/>
                        </a:solidFill>
                      </a:rPr>
                      <m:t>felt</m:t>
                    </m:r>
                    <m:r>
                      <m:rPr>
                        <m:nor/>
                      </m:rPr>
                      <a:rPr lang="en-US" sz="3200" b="1" smtClean="0">
                        <a:solidFill>
                          <a:srgbClr val="C0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b="1" smtClean="0">
                        <a:solidFill>
                          <a:srgbClr val="C00000"/>
                        </a:solidFill>
                      </a:rPr>
                      <m:t>by</m:t>
                    </m:r>
                    <m:r>
                      <m:rPr>
                        <m:nor/>
                      </m:rPr>
                      <a:rPr lang="en-US" sz="3200" b="1" smtClean="0">
                        <a:solidFill>
                          <a:srgbClr val="C0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b="1" smtClean="0">
                        <a:solidFill>
                          <a:srgbClr val="C00000"/>
                        </a:solidFill>
                      </a:rPr>
                      <m:t>the</m:t>
                    </m:r>
                    <m:r>
                      <m:rPr>
                        <m:nor/>
                      </m:rPr>
                      <a:rPr lang="en-US" sz="3200" b="1" smtClean="0">
                        <a:solidFill>
                          <a:srgbClr val="C0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b="1" smtClean="0">
                        <a:solidFill>
                          <a:srgbClr val="C00000"/>
                        </a:solidFill>
                      </a:rPr>
                      <m:t>muons</m:t>
                    </m:r>
                    <m:r>
                      <m:rPr>
                        <m:nor/>
                      </m:rPr>
                      <a:rPr lang="en-US" sz="3200" b="1" smtClean="0">
                        <a:solidFill>
                          <a:srgbClr val="C0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b="1" smtClean="0">
                        <a:solidFill>
                          <a:srgbClr val="C00000"/>
                        </a:solidFill>
                      </a:rPr>
                      <m:t>is</m:t>
                    </m:r>
                    <m:r>
                      <m:rPr>
                        <m:nor/>
                      </m:rPr>
                      <a:rPr lang="en-US" sz="3200" b="1" smtClean="0">
                        <a:solidFill>
                          <a:srgbClr val="C0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b="1" smtClean="0">
                        <a:solidFill>
                          <a:srgbClr val="C00000"/>
                        </a:solidFill>
                      </a:rPr>
                      <m:t>reduced</m:t>
                    </m:r>
                    <m:r>
                      <m:rPr>
                        <m:nor/>
                      </m:rPr>
                      <a:rPr lang="en-US" sz="3200" b="1" smtClean="0">
                        <a:solidFill>
                          <a:srgbClr val="C00000"/>
                        </a:solidFill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b="1" dirty="0">
                    <a:solidFill>
                      <a:srgbClr val="C00000"/>
                    </a:solidFill>
                  </a:rPr>
                  <a:t>Pitch Correction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CB731B7-5238-874D-9D0E-A2374B1BC6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2177" y="3959963"/>
                <a:ext cx="8397144" cy="1237262"/>
              </a:xfrm>
              <a:prstGeom prst="rect">
                <a:avLst/>
              </a:prstGeom>
              <a:blipFill>
                <a:blip r:embed="rId5"/>
                <a:stretch>
                  <a:fillRect l="-1662" t="-2062" b="-15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7880DFD-9D4B-574C-989F-29ED0A63C669}"/>
              </a:ext>
            </a:extLst>
          </p:cNvPr>
          <p:cNvCxnSpPr>
            <a:cxnSpLocks/>
          </p:cNvCxnSpPr>
          <p:nvPr/>
        </p:nvCxnSpPr>
        <p:spPr>
          <a:xfrm>
            <a:off x="14483659" y="3558165"/>
            <a:ext cx="270510" cy="57420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C702EA-36ED-154C-B0C8-688B129FD6DF}"/>
              </a:ext>
            </a:extLst>
          </p:cNvPr>
          <p:cNvCxnSpPr>
            <a:cxnSpLocks/>
          </p:cNvCxnSpPr>
          <p:nvPr/>
        </p:nvCxnSpPr>
        <p:spPr>
          <a:xfrm flipH="1">
            <a:off x="8458208" y="3576982"/>
            <a:ext cx="761644" cy="536567"/>
          </a:xfrm>
          <a:prstGeom prst="straightConnector1">
            <a:avLst/>
          </a:prstGeom>
          <a:ln w="66675">
            <a:solidFill>
              <a:srgbClr val="0432FF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Not all μ+ at this γ → E-field correction">
                <a:extLst>
                  <a:ext uri="{FF2B5EF4-FFF2-40B4-BE49-F238E27FC236}">
                    <a16:creationId xmlns:a16="http://schemas.microsoft.com/office/drawing/2014/main" id="{AAF08CE6-ADB6-4443-9D75-5A28B9754F2A}"/>
                  </a:ext>
                </a:extLst>
              </p:cNvPr>
              <p:cNvSpPr txBox="1"/>
              <p:nvPr/>
            </p:nvSpPr>
            <p:spPr>
              <a:xfrm>
                <a:off x="343212" y="4055119"/>
                <a:ext cx="13606674" cy="194348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101600" tIns="101600" rIns="101600" bIns="101600" anchor="ctr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432FF"/>
                    </a:solidFill>
                  </a:rPr>
                  <a:t>If all muons at P</a:t>
                </a:r>
                <a:r>
                  <a:rPr lang="en-US" sz="3200" b="1" baseline="-25000" dirty="0">
                    <a:solidFill>
                      <a:srgbClr val="0432FF"/>
                    </a:solidFill>
                  </a:rPr>
                  <a:t>magic</a:t>
                </a:r>
                <a:r>
                  <a:rPr lang="en-US" sz="3200" b="1" dirty="0">
                    <a:solidFill>
                      <a:srgbClr val="0432FF"/>
                    </a:solidFill>
                  </a:rPr>
                  <a:t> = 3.09 GeV/c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  <m:r>
                      <a:rPr lang="en-US" sz="32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en-US" sz="32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2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3200" b="1" dirty="0">
                  <a:solidFill>
                    <a:srgbClr val="0432FF"/>
                  </a:solidFill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432FF"/>
                    </a:solidFill>
                  </a:rPr>
                  <a:t>Stored beam has a momentum spread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3200" b="1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en-US" sz="3200" b="1" dirty="0">
                    <a:solidFill>
                      <a:srgbClr val="0432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3200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3200" b="1" dirty="0">
                    <a:solidFill>
                      <a:srgbClr val="0432FF"/>
                    </a:solidFill>
                  </a:rPr>
                  <a:t>→ E-field correction</a:t>
                </a:r>
              </a:p>
              <a:p>
                <a:endParaRPr sz="3200" b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31" name="Not all μ+ at this γ → E-field correction">
                <a:extLst>
                  <a:ext uri="{FF2B5EF4-FFF2-40B4-BE49-F238E27FC236}">
                    <a16:creationId xmlns:a16="http://schemas.microsoft.com/office/drawing/2014/main" id="{AAF08CE6-ADB6-4443-9D75-5A28B9754F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212" y="4055119"/>
                <a:ext cx="13606674" cy="1943481"/>
              </a:xfrm>
              <a:prstGeom prst="rect">
                <a:avLst/>
              </a:prstGeom>
              <a:blipFill>
                <a:blip r:embed="rId6"/>
                <a:stretch>
                  <a:fillRect l="-933" r="-9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C_E_=_-2n_(1_-_n.pdf" descr="C_E_=_-2n_(1_-_n.pdf">
            <a:extLst>
              <a:ext uri="{FF2B5EF4-FFF2-40B4-BE49-F238E27FC236}">
                <a16:creationId xmlns:a16="http://schemas.microsoft.com/office/drawing/2014/main" id="{19EC572C-FB3F-4F4F-95A8-89CC0AAA29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518865" y="5365853"/>
            <a:ext cx="4354755" cy="1221108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Choose γ = 29.3 (pμ = 3.094 GeV/c)">
            <a:extLst>
              <a:ext uri="{FF2B5EF4-FFF2-40B4-BE49-F238E27FC236}">
                <a16:creationId xmlns:a16="http://schemas.microsoft.com/office/drawing/2014/main" id="{B1044DCC-8514-4243-8AF7-23DBBB776C6A}"/>
              </a:ext>
            </a:extLst>
          </p:cNvPr>
          <p:cNvSpPr txBox="1"/>
          <p:nvPr/>
        </p:nvSpPr>
        <p:spPr>
          <a:xfrm>
            <a:off x="15710791" y="2306769"/>
            <a:ext cx="8397144" cy="927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800"/>
              </a:spcBef>
              <a:buClr>
                <a:srgbClr val="50505F"/>
              </a:buClr>
              <a:buSzPct val="100000"/>
              <a:defRPr sz="4000">
                <a:solidFill>
                  <a:srgbClr val="404040"/>
                </a:solidFill>
                <a:uFill>
                  <a:solidFill>
                    <a:srgbClr val="595959"/>
                  </a:solidFill>
                </a:uFill>
              </a:defRPr>
            </a:pPr>
            <a:r>
              <a:rPr dirty="0"/>
              <a:t> </a:t>
            </a:r>
            <a:r>
              <a:rPr lang="en-US" dirty="0"/>
              <a:t>Chosen </a:t>
            </a:r>
            <a:r>
              <a:rPr dirty="0"/>
              <a:t>γ = 29.3 (p</a:t>
            </a:r>
            <a:r>
              <a:rPr baseline="-5999" dirty="0"/>
              <a:t>μ</a:t>
            </a:r>
            <a:r>
              <a:rPr dirty="0"/>
              <a:t> = 3.094 GeV/c)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739537D-637D-3748-A643-4E6378214636}"/>
              </a:ext>
            </a:extLst>
          </p:cNvPr>
          <p:cNvGrpSpPr/>
          <p:nvPr/>
        </p:nvGrpSpPr>
        <p:grpSpPr>
          <a:xfrm>
            <a:off x="11765281" y="6755588"/>
            <a:ext cx="12254364" cy="5797185"/>
            <a:chOff x="14278376" y="7275543"/>
            <a:chExt cx="9466870" cy="5152635"/>
          </a:xfrm>
        </p:grpSpPr>
        <p:pic>
          <p:nvPicPr>
            <p:cNvPr id="42" name="Picture 4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76131FCB-530F-5B41-8607-FE0CFCE90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8376" y="7275543"/>
              <a:ext cx="7960058" cy="5152635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D53F2B5-091C-D943-BC49-D2A7F7BFA347}"/>
                </a:ext>
              </a:extLst>
            </p:cNvPr>
            <p:cNvSpPr/>
            <p:nvPr/>
          </p:nvSpPr>
          <p:spPr>
            <a:xfrm rot="19828270">
              <a:off x="15003639" y="8476961"/>
              <a:ext cx="8741607" cy="1761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600" dirty="0">
                  <a:solidFill>
                    <a:srgbClr val="C00000">
                      <a:alpha val="48000"/>
                    </a:srgbClr>
                  </a:solidFill>
                </a:rPr>
                <a:t>PRELIMINARY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41DA82-3285-7742-897C-0D34DAB02E04}"/>
              </a:ext>
            </a:extLst>
          </p:cNvPr>
          <p:cNvGrpSpPr/>
          <p:nvPr/>
        </p:nvGrpSpPr>
        <p:grpSpPr>
          <a:xfrm>
            <a:off x="749963" y="6755588"/>
            <a:ext cx="10738207" cy="5797185"/>
            <a:chOff x="749963" y="6755588"/>
            <a:chExt cx="10303875" cy="56498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CD132A-258C-B44F-B396-951F08413E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15" r="4680"/>
            <a:stretch/>
          </p:blipFill>
          <p:spPr>
            <a:xfrm>
              <a:off x="749963" y="6755588"/>
              <a:ext cx="10303875" cy="5649809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42DB8DD-8BBD-CA42-884F-E07E3EF4A0EA}"/>
                </a:ext>
              </a:extLst>
            </p:cNvPr>
            <p:cNvSpPr/>
            <p:nvPr/>
          </p:nvSpPr>
          <p:spPr>
            <a:xfrm rot="19828270">
              <a:off x="2005132" y="8016194"/>
              <a:ext cx="8741607" cy="17616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600" dirty="0">
                  <a:solidFill>
                    <a:srgbClr val="C00000">
                      <a:alpha val="48000"/>
                    </a:srgbClr>
                  </a:solidFill>
                </a:rPr>
                <a:t>PRELIMINARY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1981B1-87F3-FC49-A805-8781BCDC0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937"/>
            <a:stretch/>
          </p:blipFill>
          <p:spPr>
            <a:xfrm>
              <a:off x="2820899" y="6994985"/>
              <a:ext cx="2269008" cy="1683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659437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2758F-844A-4A40-95E7-C952EC13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Beam Dynamic Corrections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AFEFD-F794-A342-A1FA-8975CE90DD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E88AF-DD1F-E948-9A76-1AC6AB546E3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789F87-89DA-2049-A072-F7AA51BE1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67" y="1981200"/>
            <a:ext cx="12993625" cy="598082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E9DEF78-5358-C245-A8BA-6A5CD285DC8E}"/>
              </a:ext>
            </a:extLst>
          </p:cNvPr>
          <p:cNvSpPr/>
          <p:nvPr/>
        </p:nvSpPr>
        <p:spPr>
          <a:xfrm>
            <a:off x="3592358" y="6264599"/>
            <a:ext cx="13450534" cy="731520"/>
          </a:xfrm>
          <a:prstGeom prst="roundRect">
            <a:avLst/>
          </a:prstGeom>
          <a:solidFill>
            <a:srgbClr val="FFFFFF">
              <a:alpha val="18000"/>
            </a:srgbClr>
          </a:solidFill>
          <a:ln w="142875" cap="flat">
            <a:solidFill>
              <a:srgbClr val="82D2E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6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>
                <a:solidFill>
                  <a:srgbClr val="404040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CBF85D-0C59-384D-8857-FE0C81773139}"/>
                  </a:ext>
                </a:extLst>
              </p:cNvPr>
              <p:cNvSpPr txBox="1"/>
              <p:nvPr/>
            </p:nvSpPr>
            <p:spPr>
              <a:xfrm>
                <a:off x="1783077" y="8492011"/>
                <a:ext cx="16822104" cy="39908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01600" tIns="101600" rIns="101600" bIns="101600" numCol="1" spcCol="38100" rtlCol="0" anchor="ctr">
                <a:spAutoFit/>
              </a:bodyPr>
              <a:lstStyle/>
              <a:p>
                <a:r>
                  <a:rPr kumimoji="0" lang="en-US" sz="6000" b="0" i="0" u="none" strike="noStrike" cap="none" spc="0" normalizeH="0" baseline="0" dirty="0">
                    <a:ln>
                      <a:noFill/>
                    </a:ln>
                    <a:solidFill>
                      <a:srgbClr val="0061A8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ea typeface="+mj-ea"/>
                    <a:sym typeface="Helvetica"/>
                  </a:rPr>
                  <a:t>Current estimated C</a:t>
                </a:r>
                <a:r>
                  <a:rPr kumimoji="0" lang="en-US" sz="6000" b="0" i="0" u="none" strike="noStrike" cap="none" spc="0" normalizeH="0" baseline="-25000" dirty="0">
                    <a:ln>
                      <a:noFill/>
                    </a:ln>
                    <a:solidFill>
                      <a:srgbClr val="0061A8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ea typeface="+mj-ea"/>
                    <a:sym typeface="Helvetica"/>
                  </a:rPr>
                  <a:t>E </a:t>
                </a:r>
                <a:r>
                  <a:rPr lang="en-US" sz="6000" dirty="0">
                    <a:ea typeface="+mj-ea"/>
                  </a:rPr>
                  <a:t>systematic error </a:t>
                </a:r>
                <a14:m>
                  <m:oMath xmlns:m="http://schemas.openxmlformats.org/officeDocument/2006/math">
                    <m:r>
                      <a:rPr lang="en-US" sz="6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kumimoji="0" lang="en-US" sz="6000" b="0" i="0" u="none" strike="noStrike" cap="none" spc="0" normalizeH="0" baseline="-25000" dirty="0">
                    <a:ln>
                      <a:noFill/>
                    </a:ln>
                    <a:solidFill>
                      <a:srgbClr val="0061A8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ea typeface="+mj-ea"/>
                    <a:sym typeface="Helvetica"/>
                  </a:rPr>
                  <a:t> </a:t>
                </a:r>
                <a:r>
                  <a:rPr lang="en-US" sz="6000" dirty="0">
                    <a:ea typeface="+mj-ea"/>
                  </a:rPr>
                  <a:t>50</a:t>
                </a:r>
                <a:r>
                  <a:rPr kumimoji="0" lang="en-US" sz="6000" b="0" i="0" u="none" strike="noStrike" cap="none" spc="0" normalizeH="0" dirty="0">
                    <a:ln>
                      <a:noFill/>
                    </a:ln>
                    <a:solidFill>
                      <a:srgbClr val="0061A8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ea typeface="+mj-ea"/>
                    <a:sym typeface="Helvetica"/>
                  </a:rPr>
                  <a:t> ppb</a:t>
                </a:r>
              </a:p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6000" b="0" i="0" u="none" strike="noStrike" cap="none" spc="0" normalizeH="0" baseline="0" dirty="0">
                    <a:ln>
                      <a:noFill/>
                    </a:ln>
                    <a:solidFill>
                      <a:srgbClr val="0061A8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ea typeface="+mj-ea"/>
                    <a:sym typeface="Helvetica"/>
                  </a:rPr>
                  <a:t>Current estimated  </a:t>
                </a:r>
                <a:r>
                  <a:rPr kumimoji="0" lang="en-US" sz="6000" b="0" i="0" u="none" strike="noStrike" cap="none" spc="0" normalizeH="0" baseline="0" dirty="0" err="1">
                    <a:ln>
                      <a:noFill/>
                    </a:ln>
                    <a:solidFill>
                      <a:srgbClr val="0061A8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ea typeface="+mj-ea"/>
                    <a:sym typeface="Helvetica"/>
                  </a:rPr>
                  <a:t>C</a:t>
                </a:r>
                <a:r>
                  <a:rPr kumimoji="0" lang="en-US" sz="6000" b="0" i="0" u="none" strike="noStrike" cap="none" spc="0" normalizeH="0" baseline="-25000" dirty="0" err="1">
                    <a:ln>
                      <a:noFill/>
                    </a:ln>
                    <a:solidFill>
                      <a:srgbClr val="0061A8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ea typeface="+mj-ea"/>
                    <a:sym typeface="Helvetica"/>
                  </a:rPr>
                  <a:t>p</a:t>
                </a:r>
                <a:r>
                  <a:rPr kumimoji="0" lang="en-US" sz="6000" b="0" i="0" u="none" strike="noStrike" cap="none" spc="0" normalizeH="0" baseline="-25000" dirty="0">
                    <a:ln>
                      <a:noFill/>
                    </a:ln>
                    <a:solidFill>
                      <a:srgbClr val="0061A8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ea typeface="+mj-ea"/>
                    <a:sym typeface="Helvetica"/>
                  </a:rPr>
                  <a:t>  </a:t>
                </a:r>
                <a:r>
                  <a:rPr lang="en-US" sz="6000" dirty="0">
                    <a:ea typeface="+mj-ea"/>
                  </a:rPr>
                  <a:t>s</a:t>
                </a:r>
                <a:r>
                  <a:rPr kumimoji="0" lang="en-US" sz="6000" b="0" i="0" u="none" strike="noStrike" cap="none" spc="0" normalizeH="0" dirty="0">
                    <a:ln>
                      <a:noFill/>
                    </a:ln>
                    <a:solidFill>
                      <a:srgbClr val="0061A8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ea typeface="+mj-ea"/>
                    <a:sym typeface="Helvetica"/>
                  </a:rPr>
                  <a:t>ystematic error </a:t>
                </a:r>
                <a14:m>
                  <m:oMath xmlns:m="http://schemas.openxmlformats.org/officeDocument/2006/math">
                    <m:r>
                      <a:rPr lang="en-US" sz="6000" i="1">
                        <a:latin typeface="Cambria Math" panose="02040503050406030204" pitchFamily="18" charset="0"/>
                        <a:ea typeface="+mj-ea"/>
                      </a:rPr>
                      <m:t>~</m:t>
                    </m:r>
                    <m:r>
                      <a:rPr lang="en-US" sz="6000" b="0" i="0" smtClean="0">
                        <a:latin typeface="Cambria Math" panose="02040503050406030204" pitchFamily="18" charset="0"/>
                        <a:ea typeface="+mj-ea"/>
                      </a:rPr>
                      <m:t> </m:t>
                    </m:r>
                  </m:oMath>
                </a14:m>
                <a:r>
                  <a:rPr kumimoji="0" lang="en-US" sz="6000" b="0" i="0" u="none" strike="noStrike" cap="none" spc="0" normalizeH="0" dirty="0">
                    <a:ln>
                      <a:noFill/>
                    </a:ln>
                    <a:solidFill>
                      <a:srgbClr val="0061A8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ea typeface="+mj-ea"/>
                    <a:sym typeface="Helvetica"/>
                  </a:rPr>
                  <a:t>15 ppb</a:t>
                </a:r>
              </a:p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6000" b="0" u="none" strike="noStrike" cap="none" spc="0" normalizeH="0" dirty="0">
                  <a:ln>
                    <a:noFill/>
                  </a:ln>
                  <a:solidFill>
                    <a:srgbClr val="0061A8"/>
                  </a:solidFill>
                  <a:effectLst/>
                  <a:uFill>
                    <a:solidFill>
                      <a:srgbClr val="074184"/>
                    </a:solidFill>
                  </a:uFill>
                  <a:ea typeface="+mj-ea"/>
                  <a:sym typeface="Helvetica"/>
                </a:endParaRPr>
              </a:p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500" b="0" i="0" u="none" strike="noStrike" cap="none" spc="0" normalizeH="0" dirty="0">
                  <a:ln>
                    <a:noFill/>
                  </a:ln>
                  <a:solidFill>
                    <a:srgbClr val="0061A8"/>
                  </a:solidFill>
                  <a:effectLst/>
                  <a:uFill>
                    <a:solidFill>
                      <a:srgbClr val="074184"/>
                    </a:solidFill>
                  </a:uFill>
                  <a:latin typeface="+mn-lt"/>
                  <a:ea typeface="+mn-ea"/>
                  <a:cs typeface="+mn-cs"/>
                  <a:sym typeface="Helvetica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CBF85D-0C59-384D-8857-FE0C81773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077" y="8492011"/>
                <a:ext cx="16822104" cy="3990836"/>
              </a:xfrm>
              <a:prstGeom prst="rect">
                <a:avLst/>
              </a:prstGeom>
              <a:blipFill>
                <a:blip r:embed="rId4"/>
                <a:stretch>
                  <a:fillRect l="-203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A2EDC59-9E65-9B45-A6F1-6F43F83C3D33}"/>
              </a:ext>
            </a:extLst>
          </p:cNvPr>
          <p:cNvSpPr txBox="1"/>
          <p:nvPr/>
        </p:nvSpPr>
        <p:spPr>
          <a:xfrm>
            <a:off x="14233206" y="2041220"/>
            <a:ext cx="4371975" cy="869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solidFill>
                  <a:schemeClr val="bg1"/>
                </a:solidFill>
              </a:rPr>
              <a:t>f</a:t>
            </a: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or 20X BNL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EE19F8-2F61-3446-86F2-B6875804E232}"/>
              </a:ext>
            </a:extLst>
          </p:cNvPr>
          <p:cNvSpPr txBox="1"/>
          <p:nvPr/>
        </p:nvSpPr>
        <p:spPr>
          <a:xfrm>
            <a:off x="18490407" y="8784061"/>
            <a:ext cx="5197794" cy="18302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For </a:t>
            </a:r>
            <a:r>
              <a:rPr lang="en-US" sz="4400" dirty="0"/>
              <a:t>0.1</a:t>
            </a: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X BNL statistics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C4BCB860-7DC7-774B-BB9A-18EA298485DA}"/>
              </a:ext>
            </a:extLst>
          </p:cNvPr>
          <p:cNvSpPr/>
          <p:nvPr/>
        </p:nvSpPr>
        <p:spPr>
          <a:xfrm>
            <a:off x="18164852" y="8915238"/>
            <a:ext cx="571500" cy="1567889"/>
          </a:xfrm>
          <a:prstGeom prst="rightBrace">
            <a:avLst/>
          </a:prstGeom>
          <a:noFill/>
          <a:ln w="53975" cap="flat">
            <a:solidFill>
              <a:srgbClr val="0070C0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8759855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512" name="Rectangle"/>
          <p:cNvSpPr/>
          <p:nvPr/>
        </p:nvSpPr>
        <p:spPr>
          <a:xfrm>
            <a:off x="4721947" y="8770932"/>
            <a:ext cx="1845223" cy="10432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3" name="Data taking period: April—July 2018…"/>
          <p:cNvSpPr txBox="1">
            <a:spLocks noGrp="1"/>
          </p:cNvSpPr>
          <p:nvPr>
            <p:ph type="body" sz="quarter" idx="1"/>
          </p:nvPr>
        </p:nvSpPr>
        <p:spPr>
          <a:xfrm>
            <a:off x="539786" y="1752024"/>
            <a:ext cx="21050214" cy="4267021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20000"/>
              </a:lnSpc>
              <a:defRPr sz="4500"/>
            </a:pPr>
            <a:r>
              <a:rPr sz="3600" dirty="0"/>
              <a:t>Data taking period: April—July 2018 </a:t>
            </a:r>
          </a:p>
          <a:p>
            <a:pPr algn="just">
              <a:lnSpc>
                <a:spcPct val="120000"/>
              </a:lnSpc>
              <a:defRPr sz="4500"/>
            </a:pPr>
            <a:r>
              <a:rPr sz="3600" dirty="0"/>
              <a:t>Accumulated ~ 1.</a:t>
            </a:r>
            <a:r>
              <a:rPr lang="en-US" sz="3600" dirty="0"/>
              <a:t>3</a:t>
            </a:r>
            <a:r>
              <a:rPr sz="3600" dirty="0"/>
              <a:t> x BNL statistics (after data quality cuts) — </a:t>
            </a:r>
            <a:r>
              <a:rPr sz="3600" b="1" dirty="0" err="1">
                <a:solidFill>
                  <a:srgbClr val="002060"/>
                </a:solidFill>
              </a:rPr>
              <a:t>δω</a:t>
            </a:r>
            <a:r>
              <a:rPr sz="3600" b="1" baseline="-5999" dirty="0" err="1">
                <a:solidFill>
                  <a:srgbClr val="002060"/>
                </a:solidFill>
              </a:rPr>
              <a:t>a</a:t>
            </a:r>
            <a:r>
              <a:rPr sz="3600" b="1" dirty="0">
                <a:solidFill>
                  <a:srgbClr val="002060"/>
                </a:solidFill>
              </a:rPr>
              <a:t>(stat) ~ </a:t>
            </a:r>
            <a:r>
              <a:rPr lang="en-US" sz="3600" b="1" dirty="0">
                <a:solidFill>
                  <a:srgbClr val="002060"/>
                </a:solidFill>
              </a:rPr>
              <a:t>350</a:t>
            </a:r>
            <a:r>
              <a:rPr sz="3600" b="1" dirty="0">
                <a:solidFill>
                  <a:srgbClr val="002060"/>
                </a:solidFill>
              </a:rPr>
              <a:t> ppb</a:t>
            </a:r>
            <a:r>
              <a:rPr lang="en-US" sz="3600" b="1" dirty="0">
                <a:solidFill>
                  <a:srgbClr val="002060"/>
                </a:solidFill>
              </a:rPr>
              <a:t> (BNL </a:t>
            </a:r>
            <a:r>
              <a:rPr lang="el-GR" sz="3600" b="1" dirty="0">
                <a:solidFill>
                  <a:srgbClr val="002060"/>
                </a:solidFill>
              </a:rPr>
              <a:t>δω</a:t>
            </a:r>
            <a:r>
              <a:rPr lang="en-US" sz="3600" b="1" baseline="-5999" dirty="0">
                <a:solidFill>
                  <a:srgbClr val="002060"/>
                </a:solidFill>
              </a:rPr>
              <a:t>a</a:t>
            </a:r>
            <a:r>
              <a:rPr lang="en-US" sz="3600" b="1" dirty="0">
                <a:solidFill>
                  <a:srgbClr val="002060"/>
                </a:solidFill>
              </a:rPr>
              <a:t>(stat) ~ 460 ppb)</a:t>
            </a:r>
            <a:endParaRPr sz="3600" b="1" dirty="0">
              <a:solidFill>
                <a:srgbClr val="002060"/>
              </a:solidFill>
            </a:endParaRPr>
          </a:p>
          <a:p>
            <a:pPr algn="just">
              <a:lnSpc>
                <a:spcPct val="120000"/>
              </a:lnSpc>
              <a:defRPr sz="4500"/>
            </a:pPr>
            <a:r>
              <a:rPr sz="3600" dirty="0"/>
              <a:t>Field uniformity ~ 2x better than BNL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9C6DCA6-AF91-264F-981C-6508F07B91AA}"/>
              </a:ext>
            </a:extLst>
          </p:cNvPr>
          <p:cNvGrpSpPr/>
          <p:nvPr/>
        </p:nvGrpSpPr>
        <p:grpSpPr>
          <a:xfrm>
            <a:off x="6115159" y="4945068"/>
            <a:ext cx="13163441" cy="7508864"/>
            <a:chOff x="12386081" y="405264"/>
            <a:chExt cx="9089150" cy="6461751"/>
          </a:xfrm>
        </p:grpSpPr>
        <p:pic>
          <p:nvPicPr>
            <p:cNvPr id="510" name="CTAG-Run1.png" descr="CTAG-Run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386081" y="831759"/>
              <a:ext cx="9034072" cy="595957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24" name="Accumulated statistics"/>
            <p:cNvSpPr txBox="1"/>
            <p:nvPr/>
          </p:nvSpPr>
          <p:spPr>
            <a:xfrm>
              <a:off x="13199182" y="465198"/>
              <a:ext cx="3402592" cy="5330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algn="ctr" defTabSz="825500">
                <a:lnSpc>
                  <a:spcPct val="100000"/>
                </a:lnSpc>
                <a:defRPr sz="3500" b="1">
                  <a:solidFill>
                    <a:srgbClr val="EE220C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dirty="0">
                  <a:solidFill>
                    <a:srgbClr val="002060"/>
                  </a:solidFill>
                </a:rPr>
                <a:t>Accumulated statistics</a:t>
              </a:r>
            </a:p>
          </p:txBody>
        </p:sp>
        <p:sp>
          <p:nvSpPr>
            <p:cNvPr id="525" name="Rectangle"/>
            <p:cNvSpPr/>
            <p:nvPr/>
          </p:nvSpPr>
          <p:spPr>
            <a:xfrm>
              <a:off x="12386081" y="405264"/>
              <a:ext cx="9089150" cy="6461751"/>
            </a:xfrm>
            <a:prstGeom prst="rect">
              <a:avLst/>
            </a:prstGeom>
            <a:ln w="50800">
              <a:solidFill>
                <a:srgbClr val="002060"/>
              </a:solidFill>
            </a:ln>
          </p:spPr>
          <p:txBody>
            <a:bodyPr tIns="91439" bIns="91439"/>
            <a:lstStyle/>
            <a:p>
              <a:pPr>
                <a:lnSpc>
                  <a:spcPct val="100000"/>
                </a:lnSpc>
                <a:defRPr sz="4600">
                  <a:solidFill>
                    <a:srgbClr val="404040"/>
                  </a:solidFill>
                  <a:uFill>
                    <a:solidFill>
                      <a:srgbClr val="404040"/>
                    </a:solidFill>
                  </a:uFill>
                </a:defRPr>
              </a:pPr>
              <a:endParaRPr/>
            </a:p>
          </p:txBody>
        </p:sp>
      </p:grpSp>
      <p:sp>
        <p:nvSpPr>
          <p:cNvPr id="528" name="Run 1 Overview"/>
          <p:cNvSpPr txBox="1">
            <a:spLocks noGrp="1"/>
          </p:cNvSpPr>
          <p:nvPr>
            <p:ph type="title"/>
          </p:nvPr>
        </p:nvSpPr>
        <p:spPr>
          <a:xfrm>
            <a:off x="539786" y="336549"/>
            <a:ext cx="6445602" cy="1152145"/>
          </a:xfrm>
          <a:prstGeom prst="rect">
            <a:avLst/>
          </a:prstGeom>
        </p:spPr>
        <p:txBody>
          <a:bodyPr/>
          <a:lstStyle/>
          <a:p>
            <a:r>
              <a:t>Run 1 Overview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Run 2 Status &amp; Outloo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Run 2 Status &amp; Outlook</a:t>
            </a:r>
          </a:p>
        </p:txBody>
      </p:sp>
      <p:sp>
        <p:nvSpPr>
          <p:cNvPr id="867" name="Started production running in late March…"/>
          <p:cNvSpPr txBox="1">
            <a:spLocks noGrp="1"/>
          </p:cNvSpPr>
          <p:nvPr>
            <p:ph type="body" sz="quarter" idx="1"/>
          </p:nvPr>
        </p:nvSpPr>
        <p:spPr>
          <a:xfrm>
            <a:off x="539786" y="1912625"/>
            <a:ext cx="22828214" cy="423371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20000"/>
              </a:lnSpc>
            </a:pPr>
            <a:r>
              <a:rPr sz="4400" dirty="0"/>
              <a:t>Started production running in late March</a:t>
            </a:r>
          </a:p>
          <a:p>
            <a:pPr>
              <a:lnSpc>
                <a:spcPct val="120000"/>
              </a:lnSpc>
            </a:pPr>
            <a:r>
              <a:rPr sz="4400" dirty="0"/>
              <a:t>Recording ~ </a:t>
            </a:r>
            <a:r>
              <a:rPr lang="en-US" sz="4400" dirty="0"/>
              <a:t>4</a:t>
            </a:r>
            <a:r>
              <a:rPr sz="4400" dirty="0"/>
              <a:t>% of BNL statistics per day</a:t>
            </a:r>
          </a:p>
          <a:p>
            <a:pPr>
              <a:lnSpc>
                <a:spcPct val="120000"/>
              </a:lnSpc>
            </a:pPr>
            <a:r>
              <a:rPr sz="4400" dirty="0"/>
              <a:t>Aim to accumulate 2</a:t>
            </a:r>
            <a:r>
              <a:rPr lang="en-US" sz="4400" dirty="0"/>
              <a:t>XBNL</a:t>
            </a:r>
            <a:r>
              <a:rPr sz="4400" dirty="0"/>
              <a:t> in Run 2</a:t>
            </a:r>
            <a:endParaRPr sz="4400" dirty="0">
              <a:solidFill>
                <a:schemeClr val="accent5"/>
              </a:solidFill>
            </a:endParaRPr>
          </a:p>
        </p:txBody>
      </p:sp>
      <p:sp>
        <p:nvSpPr>
          <p:cNvPr id="8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A5924C-099E-8C4D-B3AD-9EF35C249BCF}"/>
              </a:ext>
            </a:extLst>
          </p:cNvPr>
          <p:cNvGrpSpPr/>
          <p:nvPr/>
        </p:nvGrpSpPr>
        <p:grpSpPr>
          <a:xfrm>
            <a:off x="5562600" y="4978400"/>
            <a:ext cx="12903200" cy="7620000"/>
            <a:chOff x="16187134" y="2216666"/>
            <a:chExt cx="7844050" cy="6257219"/>
          </a:xfrm>
        </p:grpSpPr>
        <p:sp>
          <p:nvSpPr>
            <p:cNvPr id="871" name="Rectangle"/>
            <p:cNvSpPr/>
            <p:nvPr/>
          </p:nvSpPr>
          <p:spPr>
            <a:xfrm>
              <a:off x="16187134" y="2216666"/>
              <a:ext cx="7844050" cy="6257219"/>
            </a:xfrm>
            <a:prstGeom prst="rect">
              <a:avLst/>
            </a:prstGeom>
            <a:ln w="50800">
              <a:solidFill>
                <a:srgbClr val="002060"/>
              </a:solidFill>
            </a:ln>
          </p:spPr>
          <p:txBody>
            <a:bodyPr tIns="91439" bIns="91439"/>
            <a:lstStyle/>
            <a:p>
              <a:pPr>
                <a:lnSpc>
                  <a:spcPct val="100000"/>
                </a:lnSpc>
                <a:defRPr sz="4600">
                  <a:solidFill>
                    <a:srgbClr val="404040"/>
                  </a:solidFill>
                  <a:uFill>
                    <a:solidFill>
                      <a:srgbClr val="404040"/>
                    </a:solidFill>
                  </a:uFill>
                </a:defRPr>
              </a:pPr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872" name="Accumulated statistics"/>
            <p:cNvSpPr txBox="1"/>
            <p:nvPr/>
          </p:nvSpPr>
          <p:spPr>
            <a:xfrm>
              <a:off x="16319765" y="2321254"/>
              <a:ext cx="3522506" cy="7176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>
              <a:lvl1pPr>
                <a:defRPr b="1">
                  <a:solidFill>
                    <a:srgbClr val="FF0D0C"/>
                  </a:solidFill>
                </a:defRPr>
              </a:lvl1pPr>
            </a:lstStyle>
            <a:p>
              <a:r>
                <a:rPr sz="3600" dirty="0">
                  <a:solidFill>
                    <a:srgbClr val="002060"/>
                  </a:solidFill>
                </a:rPr>
                <a:t>Accumulated statistics</a:t>
              </a:r>
            </a:p>
          </p:txBody>
        </p:sp>
      </p:grp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BCA8372-1E52-AC4A-ABDF-A199CDE47A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4782" r="3202"/>
          <a:stretch/>
        </p:blipFill>
        <p:spPr>
          <a:xfrm>
            <a:off x="6105904" y="5979705"/>
            <a:ext cx="11695977" cy="641549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Summary</a:t>
            </a:r>
          </a:p>
        </p:txBody>
      </p:sp>
      <p:sp>
        <p:nvSpPr>
          <p:cNvPr id="10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1025" name="The Fermilab Muon g-2 Experiment…"/>
          <p:cNvSpPr txBox="1">
            <a:spLocks noGrp="1"/>
          </p:cNvSpPr>
          <p:nvPr>
            <p:ph type="body" idx="1"/>
          </p:nvPr>
        </p:nvSpPr>
        <p:spPr>
          <a:xfrm>
            <a:off x="539786" y="2075150"/>
            <a:ext cx="20205664" cy="4730305"/>
          </a:xfrm>
          <a:prstGeom prst="rect">
            <a:avLst/>
          </a:prstGeom>
        </p:spPr>
        <p:txBody>
          <a:bodyPr/>
          <a:lstStyle/>
          <a:p>
            <a:pPr marL="558800" indent="-558800" algn="just" defTabSz="825500">
              <a:spcBef>
                <a:spcPts val="2800"/>
              </a:spcBef>
              <a:buClrTx/>
              <a:buSzPct val="125000"/>
              <a:buFontTx/>
              <a:defRPr sz="3900">
                <a:solidFill>
                  <a:srgbClr val="4D4C4D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4400" dirty="0"/>
              <a:t>Muon g-2 provides a unique window into new physics</a:t>
            </a:r>
          </a:p>
          <a:p>
            <a:pPr marL="558800" indent="-558800" algn="just" defTabSz="825500">
              <a:spcBef>
                <a:spcPts val="2800"/>
              </a:spcBef>
              <a:buClrTx/>
              <a:buSzPct val="125000"/>
              <a:buFontTx/>
              <a:buChar char="•"/>
              <a:defRPr sz="3900">
                <a:solidFill>
                  <a:srgbClr val="4D4C4D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4400" dirty="0"/>
              <a:t>Collected 1.3XBNL in Run 1 and are in the process of finalizing systematic errors like muon losses, E-field, Pitch correction</a:t>
            </a:r>
            <a:r>
              <a:rPr lang="en-US" sz="5400" dirty="0"/>
              <a:t>…</a:t>
            </a:r>
            <a:r>
              <a:rPr lang="en-US" sz="4400" dirty="0"/>
              <a:t>on track to publish Run 1 results this calendar year!</a:t>
            </a:r>
          </a:p>
          <a:p>
            <a:pPr marL="558800" indent="-558800" algn="just" defTabSz="825500">
              <a:spcBef>
                <a:spcPts val="2800"/>
              </a:spcBef>
              <a:buClrTx/>
              <a:buSzPct val="125000"/>
              <a:buFontTx/>
              <a:defRPr sz="3900">
                <a:solidFill>
                  <a:srgbClr val="4D4C4D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4400" dirty="0"/>
              <a:t>Collecting 2XBNL in Run 2 under improved running conditions with reduced systematics</a:t>
            </a:r>
          </a:p>
          <a:p>
            <a:pPr marL="558800" indent="-558800" algn="just" defTabSz="825500">
              <a:spcBef>
                <a:spcPts val="2800"/>
              </a:spcBef>
              <a:buClrTx/>
              <a:buSzPct val="125000"/>
              <a:buFontTx/>
              <a:defRPr sz="3900">
                <a:solidFill>
                  <a:srgbClr val="4D4C4D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4400" dirty="0"/>
          </a:p>
          <a:p>
            <a:pPr marL="0" indent="0" algn="just" defTabSz="825500">
              <a:spcBef>
                <a:spcPts val="2800"/>
              </a:spcBef>
              <a:buClrTx/>
              <a:buSzPct val="125000"/>
              <a:buNone/>
              <a:defRPr sz="3900">
                <a:solidFill>
                  <a:srgbClr val="4D4C4D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sz="4400" dirty="0"/>
          </a:p>
          <a:p>
            <a:pPr marL="558800" indent="-558800" algn="just" defTabSz="825500">
              <a:spcBef>
                <a:spcPts val="2800"/>
              </a:spcBef>
              <a:buClrTx/>
              <a:buSzPct val="125000"/>
              <a:buFontTx/>
              <a:defRPr sz="3900">
                <a:solidFill>
                  <a:srgbClr val="4D4C4D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4400" dirty="0"/>
          </a:p>
          <a:p>
            <a:pPr marL="558800" indent="-558800" defTabSz="825500">
              <a:spcBef>
                <a:spcPts val="2800"/>
              </a:spcBef>
              <a:buClrTx/>
              <a:buSzPct val="125000"/>
              <a:buFontTx/>
              <a:defRPr sz="3900">
                <a:solidFill>
                  <a:srgbClr val="4D4C4D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/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74B69132-DF4E-A54B-B351-32334B54F7B6}"/>
              </a:ext>
            </a:extLst>
          </p:cNvPr>
          <p:cNvGrpSpPr/>
          <p:nvPr/>
        </p:nvGrpSpPr>
        <p:grpSpPr>
          <a:xfrm>
            <a:off x="5872439" y="6324087"/>
            <a:ext cx="9245641" cy="6298443"/>
            <a:chOff x="0" y="-1"/>
            <a:chExt cx="12974124" cy="8707748"/>
          </a:xfrm>
        </p:grpSpPr>
        <p:grpSp>
          <p:nvGrpSpPr>
            <p:cNvPr id="6" name="Group">
              <a:extLst>
                <a:ext uri="{FF2B5EF4-FFF2-40B4-BE49-F238E27FC236}">
                  <a16:creationId xmlns:a16="http://schemas.microsoft.com/office/drawing/2014/main" id="{8D293A6D-2C8E-1745-8712-28E2F846F62C}"/>
                </a:ext>
              </a:extLst>
            </p:cNvPr>
            <p:cNvGrpSpPr/>
            <p:nvPr/>
          </p:nvGrpSpPr>
          <p:grpSpPr>
            <a:xfrm>
              <a:off x="0" y="-1"/>
              <a:ext cx="12974124" cy="8707748"/>
              <a:chOff x="0" y="-1"/>
              <a:chExt cx="12974123" cy="8707747"/>
            </a:xfrm>
          </p:grpSpPr>
          <p:pic>
            <p:nvPicPr>
              <p:cNvPr id="8" name="a-mu_try-exp-comp_2018.png" descr="a-mu_try-exp-comp_2018.png">
                <a:extLst>
                  <a:ext uri="{FF2B5EF4-FFF2-40B4-BE49-F238E27FC236}">
                    <a16:creationId xmlns:a16="http://schemas.microsoft.com/office/drawing/2014/main" id="{25BF0146-D338-FE45-AD27-05B6E1A79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t="10922"/>
              <a:stretch>
                <a:fillRect/>
              </a:stretch>
            </p:blipFill>
            <p:spPr>
              <a:xfrm>
                <a:off x="0" y="810790"/>
                <a:ext cx="12974123" cy="78969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9" name="PRD 97 114025 (2018)">
                <a:extLst>
                  <a:ext uri="{FF2B5EF4-FFF2-40B4-BE49-F238E27FC236}">
                    <a16:creationId xmlns:a16="http://schemas.microsoft.com/office/drawing/2014/main" id="{35362320-B39A-5144-9C1A-AA71B6441043}"/>
                  </a:ext>
                </a:extLst>
              </p:cNvPr>
              <p:cNvSpPr txBox="1"/>
              <p:nvPr/>
            </p:nvSpPr>
            <p:spPr>
              <a:xfrm>
                <a:off x="5757408" y="-1"/>
                <a:ext cx="6390103" cy="10552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defRPr sz="2800"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PRD </a:t>
                </a:r>
                <a:r>
                  <a:rPr b="1"/>
                  <a:t>97</a:t>
                </a:r>
                <a:r>
                  <a:t> 114025 (2018)</a:t>
                </a:r>
              </a:p>
            </p:txBody>
          </p:sp>
        </p:grpSp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799C5D82-65CD-8241-AC21-64B0CC66A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13330" y="6250577"/>
              <a:ext cx="3382953" cy="10624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4A6345E-B169-1B4B-A997-C782901EC449}"/>
              </a:ext>
            </a:extLst>
          </p:cNvPr>
          <p:cNvSpPr txBox="1"/>
          <p:nvPr/>
        </p:nvSpPr>
        <p:spPr>
          <a:xfrm>
            <a:off x="15514322" y="8566512"/>
            <a:ext cx="8473438" cy="1091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Stay tuned for later this year!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EEEDB-9FC8-094D-8F03-8A47F4974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3060F-D642-1C48-8AFE-7C716F4381A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0685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hank you!"/>
          <p:cNvSpPr txBox="1">
            <a:spLocks noGrp="1"/>
          </p:cNvSpPr>
          <p:nvPr>
            <p:ph type="title"/>
          </p:nvPr>
        </p:nvSpPr>
        <p:spPr>
          <a:xfrm>
            <a:off x="987461" y="723900"/>
            <a:ext cx="20777200" cy="3444983"/>
          </a:xfrm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r>
              <a:rPr lang="en-US" sz="6600" dirty="0"/>
              <a:t>It takes a lot of local Fermilab support to make this experiment work!</a:t>
            </a:r>
            <a:br>
              <a:rPr lang="en-US" dirty="0"/>
            </a:br>
            <a:endParaRPr dirty="0"/>
          </a:p>
        </p:txBody>
      </p:sp>
      <p:sp>
        <p:nvSpPr>
          <p:cNvPr id="10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794C6-BE08-A64E-8002-E63572AECB27}"/>
              </a:ext>
            </a:extLst>
          </p:cNvPr>
          <p:cNvSpPr/>
          <p:nvPr/>
        </p:nvSpPr>
        <p:spPr>
          <a:xfrm>
            <a:off x="6323364" y="6598959"/>
            <a:ext cx="2483372" cy="5791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Kim Overhage</a:t>
            </a:r>
            <a:endParaRPr lang="en-US" sz="2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76D765-B55D-A14B-9872-D243212C620B}"/>
              </a:ext>
            </a:extLst>
          </p:cNvPr>
          <p:cNvGrpSpPr/>
          <p:nvPr/>
        </p:nvGrpSpPr>
        <p:grpSpPr>
          <a:xfrm>
            <a:off x="6284893" y="3274339"/>
            <a:ext cx="22199042" cy="9717761"/>
            <a:chOff x="1770043" y="3456845"/>
            <a:chExt cx="22199042" cy="971776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C448C9C-2242-6541-B0DD-EF6B1407741B}"/>
                </a:ext>
              </a:extLst>
            </p:cNvPr>
            <p:cNvSpPr/>
            <p:nvPr/>
          </p:nvSpPr>
          <p:spPr>
            <a:xfrm>
              <a:off x="1770043" y="3520548"/>
              <a:ext cx="3305139" cy="47157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Del Alspach</a:t>
              </a:r>
            </a:p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Jake  Kinter</a:t>
              </a:r>
            </a:p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Jordan Bohn</a:t>
              </a:r>
            </a:p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Erik </a:t>
              </a:r>
              <a:r>
                <a:rPr lang="en-US" sz="2800" dirty="0">
                  <a:solidFill>
                    <a:schemeClr val="tx2">
                      <a:lumMod val="10000"/>
                    </a:schemeClr>
                  </a:solidFill>
                </a:rPr>
                <a:t>Voirin</a:t>
              </a:r>
            </a:p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Carey Kendziora</a:t>
              </a:r>
            </a:p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Steve Chappa</a:t>
              </a:r>
            </a:p>
            <a:p>
              <a:pPr fontAlgn="base"/>
              <a:endParaRPr lang="en-US" sz="2800" dirty="0">
                <a:solidFill>
                  <a:schemeClr val="tx2">
                    <a:lumMod val="10000"/>
                  </a:schemeClr>
                </a:solidFill>
              </a:endParaRPr>
            </a:p>
            <a:p>
              <a:pPr fontAlgn="base"/>
              <a:endParaRPr lang="en-US" sz="2800" dirty="0">
                <a:solidFill>
                  <a:schemeClr val="tx2">
                    <a:lumMod val="10000"/>
                  </a:schemeClr>
                </a:solidFill>
              </a:endParaRPr>
            </a:p>
            <a:p>
              <a:pPr fontAlgn="base"/>
              <a:endParaRPr lang="en-US" sz="2800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60F06A6-5B6A-D343-AE25-C78FF5011783}"/>
                </a:ext>
              </a:extLst>
            </p:cNvPr>
            <p:cNvSpPr/>
            <p:nvPr/>
          </p:nvSpPr>
          <p:spPr>
            <a:xfrm>
              <a:off x="1770043" y="7360663"/>
              <a:ext cx="4749800" cy="36815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sz="2800" dirty="0">
                  <a:solidFill>
                    <a:schemeClr val="tx2">
                      <a:lumMod val="10000"/>
                    </a:schemeClr>
                  </a:solidFill>
                </a:rPr>
                <a:t>John N</a:t>
              </a:r>
              <a:r>
                <a:rPr lang="en-US" dirty="0">
                  <a:solidFill>
                    <a:schemeClr val="tx2">
                      <a:lumMod val="10000"/>
                    </a:schemeClr>
                  </a:solidFill>
                </a:rPr>
                <a:t>ajdzion</a:t>
              </a:r>
              <a:endParaRPr lang="en-US" sz="2800" dirty="0">
                <a:solidFill>
                  <a:schemeClr val="tx2">
                    <a:lumMod val="10000"/>
                  </a:schemeClr>
                </a:solidFill>
              </a:endParaRPr>
            </a:p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Skyler Sherwin</a:t>
              </a:r>
            </a:p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Adrian Marquez</a:t>
              </a:r>
            </a:p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Bill Frank</a:t>
              </a:r>
            </a:p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Jeff Duncan</a:t>
              </a:r>
            </a:p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Dean Beckner</a:t>
              </a:r>
            </a:p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Pete Simon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FC1C78-30D9-924E-9C80-32F383F57AD6}"/>
                </a:ext>
              </a:extLst>
            </p:cNvPr>
            <p:cNvSpPr/>
            <p:nvPr/>
          </p:nvSpPr>
          <p:spPr>
            <a:xfrm>
              <a:off x="7689364" y="3474272"/>
              <a:ext cx="4749800" cy="20781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Kelly Hardin</a:t>
              </a:r>
            </a:p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Jerry Judd</a:t>
              </a:r>
            </a:p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Ronald Davis</a:t>
              </a:r>
              <a:br>
                <a:rPr lang="en-US" dirty="0"/>
              </a:br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D3A2E33-7AA0-EA42-B230-ECA0E14247F7}"/>
                </a:ext>
              </a:extLst>
            </p:cNvPr>
            <p:cNvSpPr/>
            <p:nvPr/>
          </p:nvSpPr>
          <p:spPr>
            <a:xfrm>
              <a:off x="7689364" y="5146836"/>
              <a:ext cx="4858235" cy="2647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Raymond Lewis</a:t>
              </a:r>
            </a:p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Nino Chelidze</a:t>
              </a:r>
            </a:p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Maddie Schoell</a:t>
              </a:r>
            </a:p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Katie Swanson</a:t>
              </a:r>
            </a:p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Dee Hahn</a:t>
              </a:r>
              <a:endParaRPr lang="en-US" sz="28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B58660-0E12-5747-AAD2-3542398299AC}"/>
                </a:ext>
              </a:extLst>
            </p:cNvPr>
            <p:cNvSpPr/>
            <p:nvPr/>
          </p:nvSpPr>
          <p:spPr>
            <a:xfrm>
              <a:off x="11755586" y="6864065"/>
              <a:ext cx="4749799" cy="10962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Barbara Hehner</a:t>
              </a:r>
            </a:p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Latoya R. Woods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ACFDFC5-76D5-A148-B329-B1AADC947A6A}"/>
                </a:ext>
              </a:extLst>
            </p:cNvPr>
            <p:cNvSpPr/>
            <p:nvPr/>
          </p:nvSpPr>
          <p:spPr>
            <a:xfrm>
              <a:off x="7689364" y="7872257"/>
              <a:ext cx="3143809" cy="53023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Robyn Madrak</a:t>
              </a:r>
              <a:br>
                <a:rPr lang="en-US" sz="2800" dirty="0">
                  <a:solidFill>
                    <a:srgbClr val="000000"/>
                  </a:solidFill>
                </a:rPr>
              </a:br>
              <a:r>
                <a:rPr lang="en-US" sz="2800" dirty="0">
                  <a:solidFill>
                    <a:srgbClr val="000000"/>
                  </a:solidFill>
                </a:rPr>
                <a:t>Chris Jensen</a:t>
              </a:r>
            </a:p>
            <a:p>
              <a:pPr fontAlgn="base"/>
              <a:r>
                <a:rPr lang="en-US" sz="2800" dirty="0">
                  <a:solidFill>
                    <a:srgbClr val="000000"/>
                  </a:solidFill>
                </a:rPr>
                <a:t>Howie Pfeffer</a:t>
              </a:r>
            </a:p>
            <a:p>
              <a:pPr fontAlgn="base"/>
              <a:r>
                <a:rPr lang="en-US" sz="2800" dirty="0">
                  <a:solidFill>
                    <a:schemeClr val="tx2">
                      <a:lumMod val="10000"/>
                    </a:schemeClr>
                  </a:solidFill>
                </a:rPr>
                <a:t>Jerry Annala</a:t>
              </a:r>
            </a:p>
            <a:p>
              <a:pPr fontAlgn="base"/>
              <a:r>
                <a:rPr lang="en-US" sz="2800" dirty="0">
                  <a:solidFill>
                    <a:schemeClr val="tx2">
                      <a:lumMod val="10000"/>
                    </a:schemeClr>
                  </a:solidFill>
                </a:rPr>
                <a:t>George Deinlein</a:t>
              </a:r>
            </a:p>
            <a:p>
              <a:pPr fontAlgn="base"/>
              <a:r>
                <a:rPr lang="en-US" sz="2800" dirty="0">
                  <a:solidFill>
                    <a:schemeClr val="tx2">
                      <a:lumMod val="10000"/>
                    </a:schemeClr>
                  </a:solidFill>
                </a:rPr>
                <a:t>Dave Featherston </a:t>
              </a:r>
            </a:p>
            <a:p>
              <a:pPr fontAlgn="base"/>
              <a:r>
                <a:rPr lang="en-US" sz="2800" dirty="0">
                  <a:solidFill>
                    <a:schemeClr val="tx2">
                      <a:lumMod val="10000"/>
                    </a:schemeClr>
                  </a:solidFill>
                </a:rPr>
                <a:t>Tyler Griffin</a:t>
              </a:r>
            </a:p>
            <a:p>
              <a:pPr fontAlgn="base"/>
              <a:r>
                <a:rPr lang="en-US" sz="2800" dirty="0">
                  <a:solidFill>
                    <a:schemeClr val="tx2">
                      <a:lumMod val="10000"/>
                    </a:schemeClr>
                  </a:solidFill>
                </a:rPr>
                <a:t>Stanley Johnson</a:t>
              </a:r>
            </a:p>
            <a:p>
              <a:pPr fontAlgn="base"/>
              <a:endParaRPr lang="en-US" sz="2800" dirty="0">
                <a:solidFill>
                  <a:srgbClr val="000000"/>
                </a:solidFill>
              </a:endParaRPr>
            </a:p>
            <a:p>
              <a:pPr fontAlgn="base"/>
              <a:endParaRPr lang="en-US" sz="3200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9B33F4-260D-B24D-961E-3D211BCCA448}"/>
                </a:ext>
              </a:extLst>
            </p:cNvPr>
            <p:cNvSpPr/>
            <p:nvPr/>
          </p:nvSpPr>
          <p:spPr>
            <a:xfrm>
              <a:off x="11777085" y="3456845"/>
              <a:ext cx="12192000" cy="368164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fontAlgn="base"/>
              <a:r>
                <a:rPr lang="en-US" sz="2800" dirty="0">
                  <a:solidFill>
                    <a:schemeClr val="tx2">
                      <a:lumMod val="10000"/>
                    </a:schemeClr>
                  </a:solidFill>
                </a:rPr>
                <a:t>Jerry Makara </a:t>
              </a:r>
            </a:p>
            <a:p>
              <a:pPr fontAlgn="base"/>
              <a:r>
                <a:rPr lang="en-US" sz="2800" dirty="0">
                  <a:solidFill>
                    <a:schemeClr val="tx2">
                      <a:lumMod val="10000"/>
                    </a:schemeClr>
                  </a:solidFill>
                </a:rPr>
                <a:t>Daniel Markley </a:t>
              </a:r>
            </a:p>
            <a:p>
              <a:pPr fontAlgn="base"/>
              <a:r>
                <a:rPr lang="en-US" sz="2800" dirty="0">
                  <a:solidFill>
                    <a:schemeClr val="tx2">
                      <a:lumMod val="10000"/>
                    </a:schemeClr>
                  </a:solidFill>
                </a:rPr>
                <a:t>Howie Pfeffer </a:t>
              </a:r>
              <a:br>
                <a:rPr lang="en-US" sz="2800" dirty="0">
                  <a:solidFill>
                    <a:schemeClr val="tx2">
                      <a:lumMod val="10000"/>
                    </a:schemeClr>
                  </a:solidFill>
                </a:rPr>
              </a:br>
              <a:r>
                <a:rPr lang="en-US" sz="2800" dirty="0">
                  <a:solidFill>
                    <a:schemeClr val="tx2">
                      <a:lumMod val="10000"/>
                    </a:schemeClr>
                  </a:solidFill>
                </a:rPr>
                <a:t>Josh Frieman</a:t>
              </a:r>
            </a:p>
            <a:p>
              <a:pPr fontAlgn="base"/>
              <a:r>
                <a:rPr lang="en-US" sz="2800" dirty="0">
                  <a:solidFill>
                    <a:schemeClr val="tx2">
                      <a:lumMod val="10000"/>
                    </a:schemeClr>
                  </a:solidFill>
                </a:rPr>
                <a:t>Jonathan Lewis </a:t>
              </a:r>
            </a:p>
            <a:p>
              <a:pPr fontAlgn="base"/>
              <a:r>
                <a:rPr lang="en-US" sz="2800" dirty="0">
                  <a:solidFill>
                    <a:schemeClr val="tx2">
                      <a:lumMod val="10000"/>
                    </a:schemeClr>
                  </a:solidFill>
                </a:rPr>
                <a:t>Kevin Burkett</a:t>
              </a:r>
              <a:br>
                <a:rPr lang="en-US" sz="2800" dirty="0">
                  <a:solidFill>
                    <a:schemeClr val="tx2">
                      <a:lumMod val="10000"/>
                    </a:schemeClr>
                  </a:solidFill>
                </a:rPr>
              </a:br>
              <a:endParaRPr lang="en-US" sz="2800" b="1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157833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8ABA6-AD61-2545-B50E-A8AF6445A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E-field Correction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29757-3A4C-0F4E-8419-0F573698243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3F72D-4C6D-574D-9AC8-68910313F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79" y="1517650"/>
            <a:ext cx="14028421" cy="10217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E9B27B-14BB-134A-89F8-7768988F3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5601" y="4145280"/>
            <a:ext cx="976122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962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0F2E-7EFE-E145-9167-D81261B70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Pitch Correction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8F43D-BBB5-A843-A62F-3BC57B6C4B2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8895D-4AE1-094D-B8B0-1E2D59B9B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2563082"/>
            <a:ext cx="10454640" cy="9049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4CD64A-58E3-8E45-8CD4-3EA690AE2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7046" y="2761262"/>
            <a:ext cx="11490960" cy="8851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E438E3-DE69-1A4B-AFE2-47E93E34B1A3}"/>
              </a:ext>
            </a:extLst>
          </p:cNvPr>
          <p:cNvSpPr txBox="1"/>
          <p:nvPr/>
        </p:nvSpPr>
        <p:spPr>
          <a:xfrm>
            <a:off x="19141440" y="11477576"/>
            <a:ext cx="2743200" cy="666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Always positive</a:t>
            </a:r>
            <a:endParaRPr kumimoji="0" lang="en-US" sz="2500" b="0" i="0" u="none" strike="noStrike" cap="none" spc="0" normalizeH="0" baseline="0" dirty="0">
              <a:ln>
                <a:noFill/>
              </a:ln>
              <a:solidFill>
                <a:srgbClr val="0061A8"/>
              </a:solidFill>
              <a:effectLst/>
              <a:uFill>
                <a:solidFill>
                  <a:srgbClr val="074184"/>
                </a:solidFill>
              </a:uFill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435242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Why Measure aµ Yet Again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</a:t>
            </a:r>
            <a:r>
              <a:rPr lang="en-US" dirty="0"/>
              <a:t>at</a:t>
            </a:r>
            <a:r>
              <a:rPr dirty="0"/>
              <a:t> </a:t>
            </a:r>
            <a:r>
              <a:rPr lang="en-US" dirty="0"/>
              <a:t>is the Magnetic Anomaly?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Greater than 3σ discrepancy between BNL measurement and current theory prediction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539786" y="1793414"/>
                <a:ext cx="23188220" cy="9466177"/>
              </a:xfrm>
              <a:prstGeom prst="rect">
                <a:avLst/>
              </a:prstGeom>
            </p:spPr>
            <p:txBody>
              <a:bodyPr/>
              <a:lstStyle/>
              <a:p>
                <a:pPr marL="0" indent="0" algn="just" defTabSz="825500">
                  <a:lnSpc>
                    <a:spcPct val="150000"/>
                  </a:lnSpc>
                  <a:spcBef>
                    <a:spcPts val="4500"/>
                  </a:spcBef>
                  <a:buNone/>
                  <a:defRPr sz="5000">
                    <a:solidFill>
                      <a:srgbClr val="4D4C4D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lang="en-US" dirty="0"/>
                  <a:t>From g</a:t>
                </a:r>
                <a:r>
                  <a:rPr lang="en-US" baseline="-25000" dirty="0"/>
                  <a:t>µ </a:t>
                </a:r>
                <a:r>
                  <a:rPr lang="en-US" dirty="0"/>
                  <a:t>we define the magnetic anomaly: </a:t>
                </a:r>
                <a:r>
                  <a:rPr lang="en-US" dirty="0">
                    <a:solidFill>
                      <a:schemeClr val="tx2">
                        <a:lumMod val="10000"/>
                      </a:schemeClr>
                    </a:solidFill>
                  </a:rPr>
                  <a:t>a</a:t>
                </a:r>
                <a:r>
                  <a:rPr lang="en-US" baseline="-25000" dirty="0">
                    <a:solidFill>
                      <a:schemeClr val="tx2">
                        <a:lumMod val="10000"/>
                      </a:schemeClr>
                    </a:solidFill>
                  </a:rPr>
                  <a:t>µ </a:t>
                </a:r>
                <a:r>
                  <a:rPr lang="en-US" dirty="0">
                    <a:solidFill>
                      <a:schemeClr val="tx2">
                        <a:lumMod val="10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5400" i="1" smtClean="0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ar-AE" sz="5400" i="1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ar-AE" sz="5400" i="1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ar-AE" sz="5400" i="1">
                                <a:solidFill>
                                  <a:schemeClr val="tx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ar-AE" sz="5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ar-AE" sz="5400" i="1">
                            <a:solidFill>
                              <a:schemeClr val="tx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1" name="Greater than 3σ discrepancy between BNL measurement and current theory prediction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39786" y="1793414"/>
                <a:ext cx="23188220" cy="9466177"/>
              </a:xfrm>
              <a:prstGeom prst="rect">
                <a:avLst/>
              </a:prstGeom>
              <a:blipFill>
                <a:blip r:embed="rId3"/>
                <a:stretch>
                  <a:fillRect l="-1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8" name="aµ SM =  11659 182.05 (3.56) X10-10 (Theory total)…">
            <a:extLst>
              <a:ext uri="{FF2B5EF4-FFF2-40B4-BE49-F238E27FC236}">
                <a16:creationId xmlns:a16="http://schemas.microsoft.com/office/drawing/2014/main" id="{364E70A2-EA9B-2B44-A577-7F1ADCA95F81}"/>
              </a:ext>
            </a:extLst>
          </p:cNvPr>
          <p:cNvSpPr txBox="1"/>
          <p:nvPr/>
        </p:nvSpPr>
        <p:spPr>
          <a:xfrm>
            <a:off x="443550" y="2498986"/>
            <a:ext cx="11020373" cy="4590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pPr defTabSz="821531">
              <a:lnSpc>
                <a:spcPct val="100000"/>
              </a:lnSpc>
              <a:spcBef>
                <a:spcPts val="1500"/>
              </a:spcBef>
              <a:defRPr sz="3500">
                <a:solidFill>
                  <a:srgbClr val="4D4C4D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  <a:p>
            <a:pPr marL="307730" indent="-307730" algn="just" defTabSz="821531">
              <a:lnSpc>
                <a:spcPct val="150000"/>
              </a:lnSpc>
              <a:spcBef>
                <a:spcPts val="1500"/>
              </a:spcBef>
              <a:buClr>
                <a:srgbClr val="50505F"/>
              </a:buClr>
              <a:buSzPct val="100000"/>
              <a:buFont typeface="Arial"/>
              <a:buChar char="•"/>
              <a:defRPr sz="3500">
                <a:solidFill>
                  <a:srgbClr val="4D4C4D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600" dirty="0"/>
              <a:t>a</a:t>
            </a:r>
            <a:r>
              <a:rPr sz="3600" baseline="-5999" dirty="0"/>
              <a:t>µ </a:t>
            </a:r>
            <a:r>
              <a:rPr sz="3600" baseline="31999" dirty="0"/>
              <a:t>SM </a:t>
            </a:r>
            <a:r>
              <a:rPr sz="3600" dirty="0"/>
              <a:t>=</a:t>
            </a:r>
            <a:r>
              <a:rPr sz="3600" baseline="31999" dirty="0"/>
              <a:t>  </a:t>
            </a:r>
            <a:r>
              <a:rPr sz="3600" dirty="0"/>
              <a:t>11659 182.05 (3.56)</a:t>
            </a:r>
            <a:r>
              <a:rPr lang="en-US" sz="3600" dirty="0"/>
              <a:t> </a:t>
            </a:r>
            <a:r>
              <a:rPr sz="3600" dirty="0"/>
              <a:t>X</a:t>
            </a:r>
            <a:r>
              <a:rPr lang="en-US" sz="3600" dirty="0"/>
              <a:t> </a:t>
            </a:r>
            <a:r>
              <a:rPr sz="3600" dirty="0"/>
              <a:t>10</a:t>
            </a:r>
            <a:r>
              <a:rPr sz="3600" baseline="31999" dirty="0"/>
              <a:t>-10 </a:t>
            </a:r>
            <a:r>
              <a:rPr sz="3600" dirty="0"/>
              <a:t>(Theory total)</a:t>
            </a:r>
            <a:endParaRPr sz="3600" baseline="31999" dirty="0"/>
          </a:p>
          <a:p>
            <a:pPr marL="307730" indent="-307730" algn="just" defTabSz="821531">
              <a:lnSpc>
                <a:spcPct val="150000"/>
              </a:lnSpc>
              <a:spcBef>
                <a:spcPts val="1500"/>
              </a:spcBef>
              <a:buClr>
                <a:srgbClr val="50505F"/>
              </a:buClr>
              <a:buSzPct val="100000"/>
              <a:buFont typeface="Arial"/>
              <a:buChar char="•"/>
              <a:defRPr sz="3500">
                <a:solidFill>
                  <a:srgbClr val="4D4C4D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600" dirty="0"/>
              <a:t>a</a:t>
            </a:r>
            <a:r>
              <a:rPr sz="3600" baseline="-5999" dirty="0"/>
              <a:t>µ </a:t>
            </a:r>
            <a:r>
              <a:rPr sz="3600" baseline="31999" dirty="0"/>
              <a:t>EXP </a:t>
            </a:r>
            <a:r>
              <a:rPr sz="3600" dirty="0"/>
              <a:t>=</a:t>
            </a:r>
            <a:r>
              <a:rPr sz="3600" baseline="31999" dirty="0"/>
              <a:t>  </a:t>
            </a:r>
            <a:r>
              <a:rPr sz="3600" dirty="0"/>
              <a:t>11659 208.9 (6.3) X</a:t>
            </a:r>
            <a:r>
              <a:rPr lang="en-US" sz="3600" dirty="0"/>
              <a:t> </a:t>
            </a:r>
            <a:r>
              <a:rPr sz="3600" dirty="0"/>
              <a:t>10</a:t>
            </a:r>
            <a:r>
              <a:rPr sz="3600" baseline="31999" dirty="0"/>
              <a:t>-10 </a:t>
            </a:r>
            <a:r>
              <a:rPr sz="3600" dirty="0"/>
              <a:t>(World </a:t>
            </a:r>
            <a:r>
              <a:rPr lang="en-US" sz="3600" dirty="0"/>
              <a:t>a</a:t>
            </a:r>
            <a:r>
              <a:rPr sz="3600" dirty="0"/>
              <a:t>verage)</a:t>
            </a:r>
          </a:p>
          <a:p>
            <a:pPr marL="307730" indent="-307730" algn="just" defTabSz="821531">
              <a:lnSpc>
                <a:spcPct val="150000"/>
              </a:lnSpc>
              <a:spcBef>
                <a:spcPts val="1500"/>
              </a:spcBef>
              <a:buClr>
                <a:srgbClr val="50505F"/>
              </a:buClr>
              <a:buSzPct val="100000"/>
              <a:buFont typeface="Arial"/>
              <a:buChar char="•"/>
              <a:defRPr sz="3500">
                <a:solidFill>
                  <a:srgbClr val="4D4C4D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3600" dirty="0"/>
              <a:t>a</a:t>
            </a:r>
            <a:r>
              <a:rPr sz="3600" baseline="-5999" dirty="0"/>
              <a:t>µ </a:t>
            </a:r>
            <a:r>
              <a:rPr sz="3600" baseline="31999" dirty="0"/>
              <a:t>EXP  </a:t>
            </a:r>
            <a:r>
              <a:rPr sz="3600" dirty="0"/>
              <a:t>-</a:t>
            </a:r>
            <a:r>
              <a:rPr sz="3600" baseline="31999" dirty="0"/>
              <a:t>  </a:t>
            </a:r>
            <a:r>
              <a:rPr sz="3600" dirty="0"/>
              <a:t>a</a:t>
            </a:r>
            <a:r>
              <a:rPr sz="3600" baseline="-5999" dirty="0"/>
              <a:t>µ </a:t>
            </a:r>
            <a:r>
              <a:rPr sz="3600" baseline="31999" dirty="0"/>
              <a:t>SM </a:t>
            </a:r>
            <a:r>
              <a:rPr sz="3600" dirty="0"/>
              <a:t>= 27.05 (7.26) X 10</a:t>
            </a:r>
            <a:r>
              <a:rPr sz="3600" baseline="31999" dirty="0"/>
              <a:t>-10 </a:t>
            </a:r>
            <a:r>
              <a:rPr sz="3600" dirty="0"/>
              <a:t>&gt; 3σ discrepancy 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326A24B-E75D-3F4D-A334-3DB73A40FE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r="10972"/>
          <a:stretch/>
        </p:blipFill>
        <p:spPr>
          <a:xfrm>
            <a:off x="2798191" y="6811204"/>
            <a:ext cx="4259766" cy="47479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oup">
            <a:extLst>
              <a:ext uri="{FF2B5EF4-FFF2-40B4-BE49-F238E27FC236}">
                <a16:creationId xmlns:a16="http://schemas.microsoft.com/office/drawing/2014/main" id="{05E2A909-64E1-6945-A56C-B0F9AAB5EFD9}"/>
              </a:ext>
            </a:extLst>
          </p:cNvPr>
          <p:cNvGrpSpPr/>
          <p:nvPr/>
        </p:nvGrpSpPr>
        <p:grpSpPr>
          <a:xfrm>
            <a:off x="11367687" y="3420777"/>
            <a:ext cx="12974126" cy="8707749"/>
            <a:chOff x="0" y="-1"/>
            <a:chExt cx="12974124" cy="8707748"/>
          </a:xfrm>
        </p:grpSpPr>
        <p:grpSp>
          <p:nvGrpSpPr>
            <p:cNvPr id="12" name="Group">
              <a:extLst>
                <a:ext uri="{FF2B5EF4-FFF2-40B4-BE49-F238E27FC236}">
                  <a16:creationId xmlns:a16="http://schemas.microsoft.com/office/drawing/2014/main" id="{128E8153-0E4A-CE4A-B4E2-FE609E89B5E9}"/>
                </a:ext>
              </a:extLst>
            </p:cNvPr>
            <p:cNvGrpSpPr/>
            <p:nvPr/>
          </p:nvGrpSpPr>
          <p:grpSpPr>
            <a:xfrm>
              <a:off x="0" y="-1"/>
              <a:ext cx="12974124" cy="8707748"/>
              <a:chOff x="0" y="-1"/>
              <a:chExt cx="12974123" cy="8707747"/>
            </a:xfrm>
          </p:grpSpPr>
          <p:pic>
            <p:nvPicPr>
              <p:cNvPr id="14" name="a-mu_try-exp-comp_2018.png" descr="a-mu_try-exp-comp_2018.png">
                <a:extLst>
                  <a:ext uri="{FF2B5EF4-FFF2-40B4-BE49-F238E27FC236}">
                    <a16:creationId xmlns:a16="http://schemas.microsoft.com/office/drawing/2014/main" id="{A4D440C2-C6DE-0E48-ACA9-51B71DA4CD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t="10922"/>
              <a:stretch>
                <a:fillRect/>
              </a:stretch>
            </p:blipFill>
            <p:spPr>
              <a:xfrm>
                <a:off x="0" y="810790"/>
                <a:ext cx="12974123" cy="78969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5" name="PRD 97 114025 (2018)">
                <a:extLst>
                  <a:ext uri="{FF2B5EF4-FFF2-40B4-BE49-F238E27FC236}">
                    <a16:creationId xmlns:a16="http://schemas.microsoft.com/office/drawing/2014/main" id="{B301DE1A-EB53-D644-81ED-22BAAD8AB6E0}"/>
                  </a:ext>
                </a:extLst>
              </p:cNvPr>
              <p:cNvSpPr txBox="1"/>
              <p:nvPr/>
            </p:nvSpPr>
            <p:spPr>
              <a:xfrm>
                <a:off x="5757408" y="-1"/>
                <a:ext cx="6390103" cy="10552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1600" tIns="101600" rIns="101600" bIns="101600" numCol="1" anchor="ctr">
                <a:noAutofit/>
              </a:bodyPr>
              <a:lstStyle/>
              <a:p>
                <a:pPr algn="ctr" defTabSz="914400">
                  <a:lnSpc>
                    <a:spcPct val="100000"/>
                  </a:lnSpc>
                  <a:defRPr sz="2800"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PRD </a:t>
                </a:r>
                <a:r>
                  <a:rPr b="1"/>
                  <a:t>97</a:t>
                </a:r>
                <a:r>
                  <a:t> 114025 (2018)</a:t>
                </a:r>
              </a:p>
            </p:txBody>
          </p:sp>
        </p:grpSp>
        <p:pic>
          <p:nvPicPr>
            <p:cNvPr id="13" name="Image" descr="Image">
              <a:extLst>
                <a:ext uri="{FF2B5EF4-FFF2-40B4-BE49-F238E27FC236}">
                  <a16:creationId xmlns:a16="http://schemas.microsoft.com/office/drawing/2014/main" id="{7A7546D9-F62B-154E-BDDA-1FAF3E5B9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13330" y="6250577"/>
              <a:ext cx="3382953" cy="10624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6E9AE98-5181-5C44-B0D3-26436CD31C64}"/>
              </a:ext>
            </a:extLst>
          </p:cNvPr>
          <p:cNvSpPr txBox="1"/>
          <p:nvPr/>
        </p:nvSpPr>
        <p:spPr>
          <a:xfrm>
            <a:off x="17187051" y="10202564"/>
            <a:ext cx="4974444" cy="9438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Hypothetical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C67032-1228-AB4D-B3F9-0EDFF37B62E3}"/>
              </a:ext>
            </a:extLst>
          </p:cNvPr>
          <p:cNvSpPr txBox="1"/>
          <p:nvPr/>
        </p:nvSpPr>
        <p:spPr>
          <a:xfrm>
            <a:off x="987461" y="11795101"/>
            <a:ext cx="8552779" cy="6668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[1] KNT2018,</a:t>
            </a: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  <a:hlinkClick r:id="rId7"/>
              </a:rPr>
              <a:t>arXiv:1802.002995v1</a:t>
            </a: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[hep-</a:t>
            </a:r>
            <a:r>
              <a:rPr kumimoji="0" lang="en-US" sz="2500" b="0" i="0" u="none" strike="noStrike" cap="none" spc="0" normalizeH="0" baseline="0" dirty="0" err="1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ph</a:t>
            </a:r>
            <a:r>
              <a: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A93CEF-2E53-F548-8F6C-DC69724D692E}"/>
              </a:ext>
            </a:extLst>
          </p:cNvPr>
          <p:cNvSpPr txBox="1"/>
          <p:nvPr/>
        </p:nvSpPr>
        <p:spPr>
          <a:xfrm>
            <a:off x="23515200" y="4291359"/>
            <a:ext cx="573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0F2E-7EFE-E145-9167-D81261B70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Pitch Correction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8F43D-BBB5-A843-A62F-3BC57B6C4B2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AF8239D-B55C-1648-B8A4-804CE8DC8329}"/>
              </a:ext>
            </a:extLst>
          </p:cNvPr>
          <p:cNvGrpSpPr/>
          <p:nvPr/>
        </p:nvGrpSpPr>
        <p:grpSpPr>
          <a:xfrm>
            <a:off x="1714499" y="1826387"/>
            <a:ext cx="20145375" cy="10828020"/>
            <a:chOff x="3840480" y="1826387"/>
            <a:chExt cx="15300960" cy="10828020"/>
          </a:xfrm>
        </p:grpSpPr>
        <p:pic>
          <p:nvPicPr>
            <p:cNvPr id="7" name="Picture 6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8296D70-2572-6E4B-9632-37B966D845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49"/>
            <a:stretch/>
          </p:blipFill>
          <p:spPr>
            <a:xfrm>
              <a:off x="3840480" y="1826387"/>
              <a:ext cx="14996160" cy="1082802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0D44C0-2999-014E-9C1A-021185A397AE}"/>
                </a:ext>
              </a:extLst>
            </p:cNvPr>
            <p:cNvSpPr txBox="1"/>
            <p:nvPr/>
          </p:nvSpPr>
          <p:spPr>
            <a:xfrm>
              <a:off x="12192000" y="10480294"/>
              <a:ext cx="6949440" cy="204216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bg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01600" tIns="101600" rIns="101600" bIns="101600" numCol="1" spcCol="38100" rtlCol="0" anchor="ctr">
              <a:spAutoFit/>
            </a:bodyPr>
            <a:lstStyle/>
            <a:p>
              <a:pPr marL="0" marR="0" indent="0" algn="l" defTabSz="642937" rtl="0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500" b="0" i="0" u="none" strike="noStrike" cap="none" spc="0" normalizeH="0" baseline="0" dirty="0">
                <a:ln>
                  <a:noFill/>
                </a:ln>
                <a:solidFill>
                  <a:srgbClr val="0061A8"/>
                </a:solidFill>
                <a:effectLst/>
                <a:uFill>
                  <a:solidFill>
                    <a:srgbClr val="074184"/>
                  </a:solidFill>
                </a:uFill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103882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Muon g-2: 33 Institutions,  7 countries, 203 Memb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Muon g-2: 33 Institutions, 7 countries, 203 Members</a:t>
            </a: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4" name="Picture 3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371546A5-2282-364A-870F-B6CEDFE398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" t="21372" r="4106" b="16616"/>
          <a:stretch/>
        </p:blipFill>
        <p:spPr>
          <a:xfrm>
            <a:off x="5054600" y="4951761"/>
            <a:ext cx="12953999" cy="6523126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8D3FA68-1626-2F4F-9765-F18ECEADA74F}"/>
              </a:ext>
            </a:extLst>
          </p:cNvPr>
          <p:cNvSpPr txBox="1">
            <a:spLocks/>
          </p:cNvSpPr>
          <p:nvPr/>
        </p:nvSpPr>
        <p:spPr>
          <a:xfrm>
            <a:off x="539786" y="2172576"/>
            <a:ext cx="4514814" cy="935902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0000"/>
                </a:solidFill>
                <a:latin typeface="Chalkboard"/>
                <a:ea typeface="+mn-ea"/>
                <a:cs typeface="Chalkboar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n-lt"/>
              </a:rPr>
              <a:t>Domestic Universities</a:t>
            </a:r>
          </a:p>
          <a:p>
            <a:pPr lvl="1">
              <a:buClr>
                <a:srgbClr val="000000"/>
              </a:buClr>
              <a:buFontTx/>
              <a:buChar char="-"/>
              <a:defRPr/>
            </a:pPr>
            <a:r>
              <a:rPr lang="en-US" b="1" kern="0" dirty="0">
                <a:solidFill>
                  <a:srgbClr val="000000"/>
                </a:solidFill>
                <a:latin typeface="+mn-lt"/>
              </a:rPr>
              <a:t>Boston</a:t>
            </a:r>
          </a:p>
          <a:p>
            <a:pPr marL="457200" lvl="1" indent="0">
              <a:buClr>
                <a:srgbClr val="000000"/>
              </a:buClr>
              <a:buNone/>
              <a:defRPr/>
            </a:pPr>
            <a:r>
              <a:rPr lang="en-US" b="1" kern="0" dirty="0">
                <a:solidFill>
                  <a:srgbClr val="000000"/>
                </a:solidFill>
                <a:latin typeface="+mn-lt"/>
              </a:rPr>
              <a:t>-  Cornell</a:t>
            </a:r>
          </a:p>
          <a:p>
            <a:pPr lvl="1"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000000"/>
                </a:solidFill>
                <a:latin typeface="+mn-lt"/>
              </a:rPr>
              <a:t>Illinois </a:t>
            </a:r>
          </a:p>
          <a:p>
            <a:pPr lvl="1"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000000"/>
                </a:solidFill>
                <a:latin typeface="+mn-lt"/>
              </a:rPr>
              <a:t>James Madison</a:t>
            </a:r>
          </a:p>
          <a:p>
            <a:pPr lvl="1">
              <a:buClr>
                <a:srgbClr val="000000"/>
              </a:buClr>
              <a:defRPr/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Kentucky </a:t>
            </a:r>
            <a:endParaRPr lang="en-US" b="1" kern="0" dirty="0">
              <a:solidFill>
                <a:srgbClr val="000000"/>
              </a:solidFill>
              <a:latin typeface="+mn-lt"/>
            </a:endParaRPr>
          </a:p>
          <a:p>
            <a:pPr lvl="1"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000000"/>
                </a:solidFill>
                <a:latin typeface="+mn-lt"/>
              </a:rPr>
              <a:t>Massachusetts</a:t>
            </a:r>
          </a:p>
          <a:p>
            <a:pPr lvl="1">
              <a:buClr>
                <a:srgbClr val="000000"/>
              </a:buClr>
              <a:defRPr/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Michigan</a:t>
            </a:r>
          </a:p>
          <a:p>
            <a:pPr lvl="1">
              <a:buClr>
                <a:srgbClr val="000000"/>
              </a:buClr>
              <a:defRPr/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Michigan State</a:t>
            </a:r>
          </a:p>
          <a:p>
            <a:pPr lvl="1">
              <a:buClr>
                <a:srgbClr val="000000"/>
              </a:buClr>
              <a:defRPr/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Mississippi</a:t>
            </a:r>
          </a:p>
          <a:p>
            <a:pPr lvl="1">
              <a:defRPr/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Northern Illinois  </a:t>
            </a:r>
          </a:p>
          <a:p>
            <a:pPr lvl="1">
              <a:defRPr/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Regis</a:t>
            </a:r>
          </a:p>
          <a:p>
            <a:pPr lvl="1">
              <a:defRPr/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Virginia</a:t>
            </a:r>
          </a:p>
          <a:p>
            <a:pPr lvl="1">
              <a:defRPr/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Washington</a:t>
            </a:r>
          </a:p>
          <a:p>
            <a:pPr marL="0" indent="0">
              <a:buClr>
                <a:srgbClr val="000000"/>
              </a:buClr>
              <a:buNone/>
              <a:defRPr/>
            </a:pPr>
            <a:endParaRPr lang="en-US" sz="2800" kern="0" dirty="0">
              <a:solidFill>
                <a:srgbClr val="000000"/>
              </a:solidFill>
              <a:latin typeface="+mn-lt"/>
            </a:endParaRPr>
          </a:p>
          <a:p>
            <a:pPr marL="0" indent="0">
              <a:buClr>
                <a:srgbClr val="000000"/>
              </a:buClr>
              <a:buNone/>
              <a:defRPr/>
            </a:pPr>
            <a:endParaRPr lang="en-US" sz="2800" kern="0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endParaRPr lang="en-US" sz="1600" kern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8CC2DB-A00E-F945-BC88-2189B41D0133}"/>
              </a:ext>
            </a:extLst>
          </p:cNvPr>
          <p:cNvSpPr/>
          <p:nvPr/>
        </p:nvSpPr>
        <p:spPr>
          <a:xfrm>
            <a:off x="6257073" y="2172576"/>
            <a:ext cx="4233127" cy="273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  <a:defRPr/>
            </a:pPr>
            <a:r>
              <a:rPr lang="en-US" sz="2800" b="1" kern="0" dirty="0">
                <a:solidFill>
                  <a:srgbClr val="FF0000"/>
                </a:solidFill>
              </a:rPr>
              <a:t>National Labs</a:t>
            </a:r>
          </a:p>
          <a:p>
            <a:pPr marL="800080" lvl="1" indent="-342891">
              <a:buClr>
                <a:srgbClr val="000000"/>
              </a:buClr>
              <a:buFontTx/>
              <a:buChar char="-"/>
              <a:defRPr/>
            </a:pPr>
            <a:r>
              <a:rPr lang="en-US" sz="2800" b="1" kern="0" dirty="0">
                <a:solidFill>
                  <a:srgbClr val="000000"/>
                </a:solidFill>
              </a:rPr>
              <a:t>Argonne</a:t>
            </a:r>
          </a:p>
          <a:p>
            <a:pPr marL="800080" lvl="1" indent="-342891">
              <a:buClr>
                <a:srgbClr val="000000"/>
              </a:buClr>
              <a:buFontTx/>
              <a:buChar char="-"/>
              <a:defRPr/>
            </a:pPr>
            <a:r>
              <a:rPr lang="en-US" sz="2800" b="1" kern="0" dirty="0">
                <a:solidFill>
                  <a:srgbClr val="000000"/>
                </a:solidFill>
              </a:rPr>
              <a:t>Brookhaven</a:t>
            </a:r>
          </a:p>
          <a:p>
            <a:pPr marL="800080" lvl="1" indent="-342891">
              <a:buClr>
                <a:srgbClr val="000000"/>
              </a:buClr>
              <a:buFontTx/>
              <a:buChar char="-"/>
              <a:defRPr/>
            </a:pPr>
            <a:r>
              <a:rPr lang="en-US" sz="2800" b="1" kern="0" dirty="0">
                <a:solidFill>
                  <a:srgbClr val="000000"/>
                </a:solidFill>
              </a:rPr>
              <a:t>Fermilab</a:t>
            </a:r>
          </a:p>
          <a:p>
            <a:pPr>
              <a:buClr>
                <a:srgbClr val="000000"/>
              </a:buClr>
              <a:defRPr/>
            </a:pPr>
            <a:endParaRPr lang="en-US" sz="1600" kern="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D08B443-1886-6A46-9D8E-794E4319C72D}"/>
              </a:ext>
            </a:extLst>
          </p:cNvPr>
          <p:cNvSpPr txBox="1">
            <a:spLocks/>
          </p:cNvSpPr>
          <p:nvPr/>
        </p:nvSpPr>
        <p:spPr>
          <a:xfrm>
            <a:off x="18462005" y="2172576"/>
            <a:ext cx="4514813" cy="49648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0000"/>
                </a:solidFill>
                <a:latin typeface="Chalkboard"/>
                <a:ea typeface="+mn-ea"/>
                <a:cs typeface="Chalkboar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0000"/>
                </a:solidFill>
                <a:latin typeface="+mn-lt"/>
              </a:rPr>
              <a:t>Italy</a:t>
            </a:r>
            <a:r>
              <a:rPr lang="en-US" sz="2800" b="1" kern="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lvl="1"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000000"/>
                </a:solidFill>
                <a:latin typeface="+mn-lt"/>
              </a:rPr>
              <a:t>Frascati</a:t>
            </a:r>
          </a:p>
          <a:p>
            <a:pPr lvl="1"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000000"/>
                </a:solidFill>
                <a:latin typeface="+mn-lt"/>
              </a:rPr>
              <a:t>Molise </a:t>
            </a:r>
          </a:p>
          <a:p>
            <a:pPr lvl="1"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000000"/>
                </a:solidFill>
                <a:latin typeface="+mn-lt"/>
              </a:rPr>
              <a:t>Naples</a:t>
            </a:r>
          </a:p>
          <a:p>
            <a:pPr lvl="1"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000000"/>
                </a:solidFill>
                <a:latin typeface="+mn-lt"/>
              </a:rPr>
              <a:t>Pisa</a:t>
            </a:r>
          </a:p>
          <a:p>
            <a:pPr lvl="1"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000000"/>
                </a:solidFill>
                <a:latin typeface="+mn-lt"/>
              </a:rPr>
              <a:t>Roma 2</a:t>
            </a:r>
          </a:p>
          <a:p>
            <a:pPr lvl="1"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000000"/>
                </a:solidFill>
                <a:latin typeface="+mn-lt"/>
              </a:rPr>
              <a:t>Trieste </a:t>
            </a:r>
          </a:p>
          <a:p>
            <a:pPr lvl="1">
              <a:buClr>
                <a:srgbClr val="000000"/>
              </a:buClr>
              <a:defRPr/>
            </a:pPr>
            <a:r>
              <a:rPr lang="en-US" b="1" kern="0" dirty="0">
                <a:solidFill>
                  <a:srgbClr val="000000"/>
                </a:solidFill>
                <a:latin typeface="+mn-lt"/>
              </a:rPr>
              <a:t>Udine</a:t>
            </a:r>
          </a:p>
          <a:p>
            <a:pPr>
              <a:buClr>
                <a:srgbClr val="000000"/>
              </a:buClr>
              <a:defRPr/>
            </a:pPr>
            <a:endParaRPr lang="en-US" sz="1400" b="1" kern="0" dirty="0">
              <a:solidFill>
                <a:srgbClr val="000000"/>
              </a:solidFill>
              <a:latin typeface="PT Sans" panose="020B0503020203020204" pitchFamily="34" charset="77"/>
            </a:endParaRPr>
          </a:p>
          <a:p>
            <a:pPr>
              <a:defRPr/>
            </a:pPr>
            <a:endParaRPr lang="en-US" sz="1400" kern="0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9255A9E-D97A-F143-94C1-AF8044930F85}"/>
              </a:ext>
            </a:extLst>
          </p:cNvPr>
          <p:cNvSpPr txBox="1">
            <a:spLocks/>
          </p:cNvSpPr>
          <p:nvPr/>
        </p:nvSpPr>
        <p:spPr>
          <a:xfrm>
            <a:off x="18462005" y="6852087"/>
            <a:ext cx="5495465" cy="49648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0000"/>
                </a:solidFill>
                <a:latin typeface="Chalkboard"/>
                <a:ea typeface="+mn-ea"/>
                <a:cs typeface="Chalkboar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FF"/>
                </a:solidFill>
                <a:latin typeface="Chalkboard"/>
                <a:ea typeface="+mn-ea"/>
                <a:cs typeface="Chalkboar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2800" b="1" dirty="0">
                <a:solidFill>
                  <a:srgbClr val="FF0000"/>
                </a:solidFill>
                <a:latin typeface="+mn-lt"/>
              </a:rPr>
              <a:t>England</a:t>
            </a:r>
          </a:p>
          <a:p>
            <a:pPr lvl="1">
              <a:buClr>
                <a:srgbClr val="000000"/>
              </a:buClr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Lancaster</a:t>
            </a:r>
          </a:p>
          <a:p>
            <a:pPr lvl="1">
              <a:buClr>
                <a:srgbClr val="000000"/>
              </a:buClr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Liverpool </a:t>
            </a:r>
          </a:p>
          <a:p>
            <a:pPr lvl="1">
              <a:buClr>
                <a:srgbClr val="000000"/>
              </a:buClr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Manchester</a:t>
            </a:r>
          </a:p>
          <a:p>
            <a:pPr lvl="1">
              <a:buClr>
                <a:srgbClr val="000000"/>
              </a:buClr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University College London</a:t>
            </a:r>
            <a:endParaRPr lang="en-US" b="1" dirty="0">
              <a:latin typeface="+mn-lt"/>
            </a:endParaRPr>
          </a:p>
          <a:p>
            <a:pPr>
              <a:buClr>
                <a:srgbClr val="000000"/>
              </a:buClr>
            </a:pPr>
            <a:r>
              <a:rPr lang="en-US" sz="2800" b="1" dirty="0">
                <a:solidFill>
                  <a:srgbClr val="FF0000"/>
                </a:solidFill>
                <a:latin typeface="+mn-lt"/>
              </a:rPr>
              <a:t>Korea</a:t>
            </a:r>
          </a:p>
          <a:p>
            <a:pPr lvl="1">
              <a:buClr>
                <a:srgbClr val="000000"/>
              </a:buClr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CAPP/IBS</a:t>
            </a:r>
          </a:p>
          <a:p>
            <a:pPr lvl="1">
              <a:buClr>
                <a:srgbClr val="000000"/>
              </a:buClr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KAIST</a:t>
            </a:r>
          </a:p>
          <a:p>
            <a:pPr marL="0" indent="0">
              <a:buClr>
                <a:srgbClr val="000000"/>
              </a:buClr>
              <a:buNone/>
            </a:pPr>
            <a:endParaRPr lang="en-US" sz="2000" b="1" dirty="0">
              <a:solidFill>
                <a:schemeClr val="accent6">
                  <a:lumMod val="50000"/>
                </a:schemeClr>
              </a:solidFill>
              <a:latin typeface="PT Sans" panose="020B0503020203020204" pitchFamily="34" charset="77"/>
            </a:endParaRPr>
          </a:p>
          <a:p>
            <a:pPr marL="0" indent="0">
              <a:buClr>
                <a:srgbClr val="000000"/>
              </a:buClr>
              <a:buNone/>
              <a:defRPr/>
            </a:pPr>
            <a:endParaRPr lang="en-US" sz="2000" b="1" kern="0" dirty="0">
              <a:solidFill>
                <a:srgbClr val="000000"/>
              </a:solidFill>
              <a:latin typeface="PT Sans" panose="020B0503020203020204" pitchFamily="34" charset="77"/>
            </a:endParaRPr>
          </a:p>
          <a:p>
            <a:pPr>
              <a:defRPr/>
            </a:pPr>
            <a:endParaRPr lang="en-US" sz="1600" kern="0" dirty="0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E1F01B-F257-5F40-8EE6-4C68BA2229C7}"/>
              </a:ext>
            </a:extLst>
          </p:cNvPr>
          <p:cNvSpPr/>
          <p:nvPr/>
        </p:nvSpPr>
        <p:spPr>
          <a:xfrm>
            <a:off x="11971567" y="2216242"/>
            <a:ext cx="3725633" cy="2130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800" b="1" kern="0" dirty="0">
                <a:solidFill>
                  <a:srgbClr val="FF0000"/>
                </a:solidFill>
              </a:rPr>
              <a:t>China</a:t>
            </a:r>
            <a:r>
              <a:rPr lang="en-US" sz="2800" b="1" kern="0" dirty="0">
                <a:solidFill>
                  <a:srgbClr val="000000"/>
                </a:solidFill>
              </a:rPr>
              <a:t>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0000"/>
                </a:solidFill>
              </a:rPr>
              <a:t>Shanghai</a:t>
            </a:r>
          </a:p>
          <a:p>
            <a:pPr marL="342891" indent="-342891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800" b="1" kern="0" dirty="0">
                <a:solidFill>
                  <a:srgbClr val="FF0000"/>
                </a:solidFill>
              </a:rPr>
              <a:t>Germany</a:t>
            </a:r>
            <a:r>
              <a:rPr lang="en-US" sz="2800" b="1" kern="0" dirty="0">
                <a:solidFill>
                  <a:srgbClr val="000000"/>
                </a:solidFill>
              </a:rPr>
              <a:t>  </a:t>
            </a:r>
          </a:p>
          <a:p>
            <a:pPr lvl="1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0000"/>
                </a:solidFill>
              </a:rPr>
              <a:t>Dresden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6AEDDD-E024-7348-AEAB-2BA9217AC3D7}"/>
              </a:ext>
            </a:extLst>
          </p:cNvPr>
          <p:cNvSpPr/>
          <p:nvPr/>
        </p:nvSpPr>
        <p:spPr>
          <a:xfrm>
            <a:off x="15122013" y="2241113"/>
            <a:ext cx="2576052" cy="1967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2800" b="1" dirty="0">
                <a:solidFill>
                  <a:srgbClr val="FF0000"/>
                </a:solidFill>
              </a:rPr>
              <a:t>Russia</a:t>
            </a:r>
            <a:r>
              <a:rPr lang="en-US" sz="2800" b="1" dirty="0">
                <a:solidFill>
                  <a:srgbClr val="000000"/>
                </a:solidFill>
              </a:rPr>
              <a:t>  </a:t>
            </a:r>
          </a:p>
          <a:p>
            <a:pPr lvl="1">
              <a:buClr>
                <a:srgbClr val="000000"/>
              </a:buClr>
              <a:defRPr/>
            </a:pPr>
            <a:r>
              <a:rPr lang="en-US" b="1" dirty="0">
                <a:solidFill>
                  <a:srgbClr val="000000"/>
                </a:solidFill>
              </a:rPr>
              <a:t>-JINR Dubna</a:t>
            </a:r>
          </a:p>
          <a:p>
            <a:pPr lvl="1">
              <a:buClr>
                <a:srgbClr val="000000"/>
              </a:buClr>
              <a:defRPr/>
            </a:pPr>
            <a:endParaRPr lang="en-US" b="1" dirty="0">
              <a:solidFill>
                <a:srgbClr val="000000"/>
              </a:solidFill>
            </a:endParaRPr>
          </a:p>
          <a:p>
            <a:pPr lvl="1">
              <a:buClr>
                <a:srgbClr val="000000"/>
              </a:buClr>
              <a:defRPr/>
            </a:pPr>
            <a:r>
              <a:rPr lang="en-US" b="1" dirty="0">
                <a:solidFill>
                  <a:srgbClr val="000000"/>
                </a:solidFill>
              </a:rPr>
              <a:t>-Novosibirsk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A1056-00BF-FF4D-B417-B41C813FF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5137" y="2940597"/>
            <a:ext cx="20568881" cy="408957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We couldn't do the experiment without help from PPD/ND engineers, </a:t>
            </a:r>
            <a:br>
              <a:rPr lang="en-US" dirty="0"/>
            </a:br>
            <a:r>
              <a:rPr lang="en-US" dirty="0"/>
              <a:t>technicians, AD and it's engineers and technicians and administrators!!!!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54935-0B29-2E49-A761-F4BD9F82E6C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sp>
        <p:nvSpPr>
          <p:cNvPr id="7" name="Thank you!">
            <a:extLst>
              <a:ext uri="{FF2B5EF4-FFF2-40B4-BE49-F238E27FC236}">
                <a16:creationId xmlns:a16="http://schemas.microsoft.com/office/drawing/2014/main" id="{FFC2511B-A90B-5A4A-A669-0B70BED27A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7461" y="723900"/>
            <a:ext cx="20777200" cy="3444983"/>
          </a:xfrm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r>
              <a:rPr lang="en-US" sz="6600" dirty="0"/>
              <a:t>It takes a lot of local Fermilab support to make this experiment work!</a:t>
            </a:r>
            <a:br>
              <a:rPr lang="en-US" dirty="0"/>
            </a:br>
            <a:endParaRPr dirty="0"/>
          </a:p>
        </p:txBody>
      </p:sp>
      <p:pic>
        <p:nvPicPr>
          <p:cNvPr id="9" name="Picture 8" descr="A picture containing indoor, person, table, ground&#10;&#10;Description automatically generated">
            <a:extLst>
              <a:ext uri="{FF2B5EF4-FFF2-40B4-BE49-F238E27FC236}">
                <a16:creationId xmlns:a16="http://schemas.microsoft.com/office/drawing/2014/main" id="{58560AEB-E0DE-5145-BFE4-E48BD67AD7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26"/>
          <a:stretch/>
        </p:blipFill>
        <p:spPr>
          <a:xfrm>
            <a:off x="2379982" y="5801886"/>
            <a:ext cx="8227057" cy="5388995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A8AD02E9-45AC-BC44-B43F-7FD42D400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072" y="5801887"/>
            <a:ext cx="8657589" cy="53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6238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How Do We Measure aµ ?"/>
          <p:cNvSpPr txBox="1">
            <a:spLocks noGrp="1"/>
          </p:cNvSpPr>
          <p:nvPr>
            <p:ph type="title"/>
          </p:nvPr>
        </p:nvSpPr>
        <p:spPr>
          <a:xfrm>
            <a:off x="539786" y="336549"/>
            <a:ext cx="11534324" cy="1152145"/>
          </a:xfrm>
          <a:prstGeom prst="rect">
            <a:avLst/>
          </a:prstGeom>
        </p:spPr>
        <p:txBody>
          <a:bodyPr/>
          <a:lstStyle/>
          <a:p>
            <a:r>
              <a:rPr dirty="0"/>
              <a:t>How Do We Measure a</a:t>
            </a:r>
            <a:r>
              <a:rPr baseline="-5999" dirty="0"/>
              <a:t>µ </a:t>
            </a:r>
            <a:r>
              <a:rPr dirty="0"/>
              <a:t>?</a:t>
            </a:r>
          </a:p>
        </p:txBody>
      </p:sp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Equation">
                <a:extLst>
                  <a:ext uri="{FF2B5EF4-FFF2-40B4-BE49-F238E27FC236}">
                    <a16:creationId xmlns:a16="http://schemas.microsoft.com/office/drawing/2014/main" id="{3AB0D5D4-9844-DA4D-A2D9-A9ECB41B03DC}"/>
                  </a:ext>
                </a:extLst>
              </p:cNvPr>
              <p:cNvSpPr txBox="1"/>
              <p:nvPr/>
            </p:nvSpPr>
            <p:spPr>
              <a:xfrm>
                <a:off x="1181777" y="2156545"/>
                <a:ext cx="6092437" cy="142558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defRPr sz="180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4300" i="1" smtClean="0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3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ar-AE" sz="43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4300" b="0" i="1" smtClean="0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300" b="0" i="1" smtClean="0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4300" b="0" i="1" smtClean="0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ar-AE" sz="4300" i="1" smtClean="0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3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ar-AE" sz="43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ar-AE" sz="4300" i="1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ar-AE" sz="43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3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ar-AE" sz="43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4300" b="0" i="1" smtClean="0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300" b="0" i="1" smtClean="0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4300" b="0" i="1" smtClean="0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300" b="0" i="1" baseline="-25000" smtClean="0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</a:rPr>
                        <m:t>µ</m:t>
                      </m:r>
                      <m:f>
                        <m:fPr>
                          <m:ctrlPr>
                            <a:rPr lang="ar-AE" sz="43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43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𝑒𝐵</m:t>
                          </m:r>
                        </m:num>
                        <m:den>
                          <m:sSub>
                            <m:sSubPr>
                              <m:ctrlPr>
                                <a:rPr lang="ar-AE" sz="4300" i="1">
                                  <a:solidFill>
                                    <a:srgbClr val="0061A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4300" i="1">
                                  <a:solidFill>
                                    <a:srgbClr val="0061A7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ar-AE" sz="4300" i="1">
                                  <a:solidFill>
                                    <a:srgbClr val="0061A7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ar-AE" sz="43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sz="4300" dirty="0">
                  <a:solidFill>
                    <a:srgbClr val="0061A8"/>
                  </a:solidFill>
                </a:endParaRPr>
              </a:p>
            </p:txBody>
          </p:sp>
        </mc:Choice>
        <mc:Fallback xmlns="">
          <p:sp>
            <p:nvSpPr>
              <p:cNvPr id="20" name="Equation">
                <a:extLst>
                  <a:ext uri="{FF2B5EF4-FFF2-40B4-BE49-F238E27FC236}">
                    <a16:creationId xmlns:a16="http://schemas.microsoft.com/office/drawing/2014/main" id="{3AB0D5D4-9844-DA4D-A2D9-A9ECB41B03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777" y="2156545"/>
                <a:ext cx="6092437" cy="1425583"/>
              </a:xfrm>
              <a:prstGeom prst="rect">
                <a:avLst/>
              </a:prstGeom>
              <a:blipFill>
                <a:blip r:embed="rId2"/>
                <a:stretch>
                  <a:fillRect l="-208" t="-885" b="-973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E8F4B5B0-610A-A04E-BFDA-07FB55882BC6}"/>
              </a:ext>
            </a:extLst>
          </p:cNvPr>
          <p:cNvGrpSpPr/>
          <p:nvPr/>
        </p:nvGrpSpPr>
        <p:grpSpPr>
          <a:xfrm>
            <a:off x="925176" y="1327557"/>
            <a:ext cx="9223360" cy="11060885"/>
            <a:chOff x="12075537" y="1194419"/>
            <a:chExt cx="9223360" cy="11060885"/>
          </a:xfrm>
        </p:grpSpPr>
        <p:pic>
          <p:nvPicPr>
            <p:cNvPr id="18" name="Image" descr="Image">
              <a:extLst>
                <a:ext uri="{FF2B5EF4-FFF2-40B4-BE49-F238E27FC236}">
                  <a16:creationId xmlns:a16="http://schemas.microsoft.com/office/drawing/2014/main" id="{11BCF353-6BB2-2746-ADA5-8185202A6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r="1"/>
            <a:stretch>
              <a:fillRect/>
            </a:stretch>
          </p:blipFill>
          <p:spPr>
            <a:xfrm>
              <a:off x="13741061" y="5269371"/>
              <a:ext cx="7557836" cy="6985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0"/>
                  </a:lnTo>
                  <a:lnTo>
                    <a:pt x="10800" y="0"/>
                  </a:lnTo>
                  <a:lnTo>
                    <a:pt x="0" y="0"/>
                  </a:lnTo>
                  <a:close/>
                  <a:moveTo>
                    <a:pt x="10382" y="3306"/>
                  </a:moveTo>
                  <a:cubicBezTo>
                    <a:pt x="10492" y="3300"/>
                    <a:pt x="10670" y="3324"/>
                    <a:pt x="10989" y="3374"/>
                  </a:cubicBezTo>
                  <a:cubicBezTo>
                    <a:pt x="12118" y="3551"/>
                    <a:pt x="12930" y="3810"/>
                    <a:pt x="13809" y="4273"/>
                  </a:cubicBezTo>
                  <a:cubicBezTo>
                    <a:pt x="15852" y="5349"/>
                    <a:pt x="17418" y="7171"/>
                    <a:pt x="18132" y="9304"/>
                  </a:cubicBezTo>
                  <a:cubicBezTo>
                    <a:pt x="18541" y="10525"/>
                    <a:pt x="18583" y="10804"/>
                    <a:pt x="18587" y="12272"/>
                  </a:cubicBezTo>
                  <a:cubicBezTo>
                    <a:pt x="18591" y="13504"/>
                    <a:pt x="18564" y="13805"/>
                    <a:pt x="18397" y="14459"/>
                  </a:cubicBezTo>
                  <a:cubicBezTo>
                    <a:pt x="17558" y="17754"/>
                    <a:pt x="15195" y="20214"/>
                    <a:pt x="12037" y="21078"/>
                  </a:cubicBezTo>
                  <a:cubicBezTo>
                    <a:pt x="11325" y="21273"/>
                    <a:pt x="9222" y="21371"/>
                    <a:pt x="8491" y="21243"/>
                  </a:cubicBezTo>
                  <a:cubicBezTo>
                    <a:pt x="6056" y="20815"/>
                    <a:pt x="3866" y="19290"/>
                    <a:pt x="2489" y="17061"/>
                  </a:cubicBezTo>
                  <a:cubicBezTo>
                    <a:pt x="1973" y="16225"/>
                    <a:pt x="1679" y="15491"/>
                    <a:pt x="1393" y="14325"/>
                  </a:cubicBezTo>
                  <a:cubicBezTo>
                    <a:pt x="1135" y="13273"/>
                    <a:pt x="1137" y="11414"/>
                    <a:pt x="1397" y="10309"/>
                  </a:cubicBezTo>
                  <a:cubicBezTo>
                    <a:pt x="1622" y="9349"/>
                    <a:pt x="2235" y="7907"/>
                    <a:pt x="2708" y="7228"/>
                  </a:cubicBezTo>
                  <a:cubicBezTo>
                    <a:pt x="3855" y="5581"/>
                    <a:pt x="5465" y="4334"/>
                    <a:pt x="7204" y="3744"/>
                  </a:cubicBezTo>
                  <a:cubicBezTo>
                    <a:pt x="7603" y="3608"/>
                    <a:pt x="7956" y="3571"/>
                    <a:pt x="8894" y="3570"/>
                  </a:cubicBezTo>
                  <a:cubicBezTo>
                    <a:pt x="9919" y="3569"/>
                    <a:pt x="10094" y="3549"/>
                    <a:pt x="10184" y="3416"/>
                  </a:cubicBezTo>
                  <a:cubicBezTo>
                    <a:pt x="10231" y="3347"/>
                    <a:pt x="10272" y="3312"/>
                    <a:pt x="10382" y="3306"/>
                  </a:cubicBezTo>
                  <a:close/>
                  <a:moveTo>
                    <a:pt x="10510" y="4533"/>
                  </a:moveTo>
                  <a:cubicBezTo>
                    <a:pt x="10314" y="4537"/>
                    <a:pt x="10073" y="4547"/>
                    <a:pt x="9769" y="4560"/>
                  </a:cubicBezTo>
                  <a:cubicBezTo>
                    <a:pt x="8506" y="4613"/>
                    <a:pt x="8296" y="4644"/>
                    <a:pt x="7645" y="4886"/>
                  </a:cubicBezTo>
                  <a:cubicBezTo>
                    <a:pt x="7227" y="5042"/>
                    <a:pt x="6902" y="5119"/>
                    <a:pt x="6874" y="5070"/>
                  </a:cubicBezTo>
                  <a:cubicBezTo>
                    <a:pt x="6823" y="4981"/>
                    <a:pt x="6288" y="5051"/>
                    <a:pt x="5949" y="5189"/>
                  </a:cubicBezTo>
                  <a:cubicBezTo>
                    <a:pt x="5799" y="5251"/>
                    <a:pt x="5774" y="5297"/>
                    <a:pt x="5844" y="5388"/>
                  </a:cubicBezTo>
                  <a:cubicBezTo>
                    <a:pt x="5915" y="5481"/>
                    <a:pt x="5781" y="5639"/>
                    <a:pt x="5231" y="6110"/>
                  </a:cubicBezTo>
                  <a:cubicBezTo>
                    <a:pt x="4707" y="6561"/>
                    <a:pt x="4550" y="6741"/>
                    <a:pt x="4614" y="6824"/>
                  </a:cubicBezTo>
                  <a:cubicBezTo>
                    <a:pt x="4675" y="6904"/>
                    <a:pt x="4650" y="6982"/>
                    <a:pt x="4526" y="7104"/>
                  </a:cubicBezTo>
                  <a:cubicBezTo>
                    <a:pt x="4218" y="7405"/>
                    <a:pt x="3453" y="8731"/>
                    <a:pt x="3178" y="9439"/>
                  </a:cubicBezTo>
                  <a:cubicBezTo>
                    <a:pt x="3030" y="9819"/>
                    <a:pt x="2860" y="10129"/>
                    <a:pt x="2800" y="10129"/>
                  </a:cubicBezTo>
                  <a:cubicBezTo>
                    <a:pt x="2740" y="10129"/>
                    <a:pt x="2584" y="10328"/>
                    <a:pt x="2452" y="10570"/>
                  </a:cubicBezTo>
                  <a:cubicBezTo>
                    <a:pt x="2215" y="11007"/>
                    <a:pt x="2213" y="11014"/>
                    <a:pt x="2378" y="11152"/>
                  </a:cubicBezTo>
                  <a:cubicBezTo>
                    <a:pt x="2519" y="11272"/>
                    <a:pt x="2549" y="11425"/>
                    <a:pt x="2581" y="12229"/>
                  </a:cubicBezTo>
                  <a:cubicBezTo>
                    <a:pt x="2628" y="13424"/>
                    <a:pt x="2764" y="14337"/>
                    <a:pt x="3005" y="15054"/>
                  </a:cubicBezTo>
                  <a:cubicBezTo>
                    <a:pt x="3109" y="15366"/>
                    <a:pt x="3162" y="15644"/>
                    <a:pt x="3122" y="15671"/>
                  </a:cubicBezTo>
                  <a:cubicBezTo>
                    <a:pt x="2923" y="15804"/>
                    <a:pt x="3173" y="16841"/>
                    <a:pt x="3394" y="16801"/>
                  </a:cubicBezTo>
                  <a:cubicBezTo>
                    <a:pt x="3473" y="16787"/>
                    <a:pt x="3668" y="16969"/>
                    <a:pt x="3870" y="17247"/>
                  </a:cubicBezTo>
                  <a:cubicBezTo>
                    <a:pt x="4289" y="17823"/>
                    <a:pt x="5568" y="19009"/>
                    <a:pt x="6184" y="19395"/>
                  </a:cubicBezTo>
                  <a:cubicBezTo>
                    <a:pt x="6433" y="19552"/>
                    <a:pt x="6897" y="19804"/>
                    <a:pt x="7215" y="19955"/>
                  </a:cubicBezTo>
                  <a:cubicBezTo>
                    <a:pt x="7575" y="20127"/>
                    <a:pt x="7785" y="20277"/>
                    <a:pt x="7774" y="20356"/>
                  </a:cubicBezTo>
                  <a:cubicBezTo>
                    <a:pt x="7764" y="20430"/>
                    <a:pt x="7917" y="20564"/>
                    <a:pt x="8143" y="20676"/>
                  </a:cubicBezTo>
                  <a:cubicBezTo>
                    <a:pt x="8623" y="20914"/>
                    <a:pt x="8657" y="20918"/>
                    <a:pt x="8772" y="20748"/>
                  </a:cubicBezTo>
                  <a:cubicBezTo>
                    <a:pt x="8841" y="20645"/>
                    <a:pt x="9141" y="20591"/>
                    <a:pt x="9977" y="20527"/>
                  </a:cubicBezTo>
                  <a:cubicBezTo>
                    <a:pt x="11176" y="20436"/>
                    <a:pt x="11987" y="20242"/>
                    <a:pt x="12736" y="19871"/>
                  </a:cubicBezTo>
                  <a:cubicBezTo>
                    <a:pt x="13042" y="19719"/>
                    <a:pt x="13279" y="19657"/>
                    <a:pt x="13409" y="19692"/>
                  </a:cubicBezTo>
                  <a:cubicBezTo>
                    <a:pt x="13522" y="19723"/>
                    <a:pt x="13773" y="19679"/>
                    <a:pt x="13980" y="19593"/>
                  </a:cubicBezTo>
                  <a:cubicBezTo>
                    <a:pt x="14264" y="19476"/>
                    <a:pt x="14341" y="19404"/>
                    <a:pt x="14307" y="19286"/>
                  </a:cubicBezTo>
                  <a:cubicBezTo>
                    <a:pt x="14277" y="19184"/>
                    <a:pt x="14407" y="18955"/>
                    <a:pt x="14697" y="18604"/>
                  </a:cubicBezTo>
                  <a:cubicBezTo>
                    <a:pt x="15452" y="17686"/>
                    <a:pt x="15794" y="17201"/>
                    <a:pt x="16147" y="16542"/>
                  </a:cubicBezTo>
                  <a:cubicBezTo>
                    <a:pt x="16335" y="16190"/>
                    <a:pt x="16489" y="15881"/>
                    <a:pt x="16489" y="15857"/>
                  </a:cubicBezTo>
                  <a:cubicBezTo>
                    <a:pt x="16489" y="15833"/>
                    <a:pt x="16565" y="15625"/>
                    <a:pt x="16656" y="15394"/>
                  </a:cubicBezTo>
                  <a:cubicBezTo>
                    <a:pt x="16797" y="15038"/>
                    <a:pt x="16839" y="14992"/>
                    <a:pt x="16945" y="15087"/>
                  </a:cubicBezTo>
                  <a:cubicBezTo>
                    <a:pt x="17095" y="15222"/>
                    <a:pt x="17075" y="15242"/>
                    <a:pt x="17352" y="14645"/>
                  </a:cubicBezTo>
                  <a:cubicBezTo>
                    <a:pt x="17550" y="14218"/>
                    <a:pt x="17561" y="14155"/>
                    <a:pt x="17445" y="14084"/>
                  </a:cubicBezTo>
                  <a:cubicBezTo>
                    <a:pt x="17339" y="14020"/>
                    <a:pt x="17314" y="13841"/>
                    <a:pt x="17314" y="13167"/>
                  </a:cubicBezTo>
                  <a:cubicBezTo>
                    <a:pt x="17314" y="12706"/>
                    <a:pt x="17282" y="12306"/>
                    <a:pt x="17243" y="12280"/>
                  </a:cubicBezTo>
                  <a:cubicBezTo>
                    <a:pt x="17203" y="12254"/>
                    <a:pt x="17144" y="11980"/>
                    <a:pt x="17112" y="11672"/>
                  </a:cubicBezTo>
                  <a:cubicBezTo>
                    <a:pt x="17058" y="11151"/>
                    <a:pt x="16781" y="9880"/>
                    <a:pt x="16685" y="9710"/>
                  </a:cubicBezTo>
                  <a:cubicBezTo>
                    <a:pt x="16661" y="9669"/>
                    <a:pt x="16630" y="9419"/>
                    <a:pt x="16616" y="9155"/>
                  </a:cubicBezTo>
                  <a:cubicBezTo>
                    <a:pt x="16571" y="8355"/>
                    <a:pt x="16496" y="8108"/>
                    <a:pt x="16322" y="8167"/>
                  </a:cubicBezTo>
                  <a:cubicBezTo>
                    <a:pt x="16206" y="8208"/>
                    <a:pt x="16058" y="8056"/>
                    <a:pt x="15668" y="7502"/>
                  </a:cubicBezTo>
                  <a:cubicBezTo>
                    <a:pt x="15390" y="7107"/>
                    <a:pt x="15114" y="6784"/>
                    <a:pt x="15055" y="6784"/>
                  </a:cubicBezTo>
                  <a:cubicBezTo>
                    <a:pt x="14996" y="6784"/>
                    <a:pt x="14878" y="6698"/>
                    <a:pt x="14792" y="6594"/>
                  </a:cubicBezTo>
                  <a:cubicBezTo>
                    <a:pt x="14343" y="6054"/>
                    <a:pt x="12680" y="5010"/>
                    <a:pt x="12037" y="4864"/>
                  </a:cubicBezTo>
                  <a:cubicBezTo>
                    <a:pt x="11879" y="4828"/>
                    <a:pt x="11619" y="4732"/>
                    <a:pt x="11460" y="4650"/>
                  </a:cubicBezTo>
                  <a:cubicBezTo>
                    <a:pt x="11335" y="4585"/>
                    <a:pt x="11217" y="4548"/>
                    <a:pt x="10977" y="4535"/>
                  </a:cubicBezTo>
                  <a:cubicBezTo>
                    <a:pt x="10857" y="4529"/>
                    <a:pt x="10706" y="4528"/>
                    <a:pt x="10510" y="4533"/>
                  </a:cubicBezTo>
                  <a:close/>
                  <a:moveTo>
                    <a:pt x="9952" y="4866"/>
                  </a:moveTo>
                  <a:cubicBezTo>
                    <a:pt x="10625" y="4880"/>
                    <a:pt x="11289" y="4941"/>
                    <a:pt x="11580" y="5035"/>
                  </a:cubicBezTo>
                  <a:cubicBezTo>
                    <a:pt x="11851" y="5123"/>
                    <a:pt x="12148" y="5202"/>
                    <a:pt x="12241" y="5214"/>
                  </a:cubicBezTo>
                  <a:cubicBezTo>
                    <a:pt x="12333" y="5225"/>
                    <a:pt x="12528" y="5312"/>
                    <a:pt x="12675" y="5406"/>
                  </a:cubicBezTo>
                  <a:cubicBezTo>
                    <a:pt x="12822" y="5501"/>
                    <a:pt x="13174" y="5719"/>
                    <a:pt x="13457" y="5891"/>
                  </a:cubicBezTo>
                  <a:cubicBezTo>
                    <a:pt x="14119" y="6293"/>
                    <a:pt x="15085" y="7322"/>
                    <a:pt x="15357" y="7914"/>
                  </a:cubicBezTo>
                  <a:cubicBezTo>
                    <a:pt x="15473" y="8168"/>
                    <a:pt x="15549" y="8396"/>
                    <a:pt x="15525" y="8422"/>
                  </a:cubicBezTo>
                  <a:cubicBezTo>
                    <a:pt x="15456" y="8497"/>
                    <a:pt x="15720" y="8850"/>
                    <a:pt x="15927" y="8959"/>
                  </a:cubicBezTo>
                  <a:cubicBezTo>
                    <a:pt x="16348" y="9181"/>
                    <a:pt x="16820" y="10827"/>
                    <a:pt x="16818" y="12068"/>
                  </a:cubicBezTo>
                  <a:cubicBezTo>
                    <a:pt x="16816" y="12798"/>
                    <a:pt x="16623" y="13724"/>
                    <a:pt x="16428" y="13935"/>
                  </a:cubicBezTo>
                  <a:cubicBezTo>
                    <a:pt x="16335" y="14036"/>
                    <a:pt x="16354" y="14172"/>
                    <a:pt x="16510" y="14525"/>
                  </a:cubicBezTo>
                  <a:cubicBezTo>
                    <a:pt x="16581" y="14684"/>
                    <a:pt x="16553" y="14847"/>
                    <a:pt x="16378" y="15330"/>
                  </a:cubicBezTo>
                  <a:cubicBezTo>
                    <a:pt x="15808" y="16904"/>
                    <a:pt x="15065" y="17853"/>
                    <a:pt x="14097" y="18242"/>
                  </a:cubicBezTo>
                  <a:cubicBezTo>
                    <a:pt x="13768" y="18374"/>
                    <a:pt x="13478" y="18460"/>
                    <a:pt x="13454" y="18434"/>
                  </a:cubicBezTo>
                  <a:cubicBezTo>
                    <a:pt x="13401" y="18377"/>
                    <a:pt x="13109" y="18650"/>
                    <a:pt x="13109" y="18757"/>
                  </a:cubicBezTo>
                  <a:cubicBezTo>
                    <a:pt x="13109" y="18798"/>
                    <a:pt x="13199" y="18833"/>
                    <a:pt x="13309" y="18833"/>
                  </a:cubicBezTo>
                  <a:cubicBezTo>
                    <a:pt x="14109" y="18833"/>
                    <a:pt x="12937" y="19609"/>
                    <a:pt x="11562" y="19989"/>
                  </a:cubicBezTo>
                  <a:cubicBezTo>
                    <a:pt x="10864" y="20182"/>
                    <a:pt x="10670" y="20196"/>
                    <a:pt x="10264" y="20088"/>
                  </a:cubicBezTo>
                  <a:cubicBezTo>
                    <a:pt x="9875" y="19984"/>
                    <a:pt x="9119" y="19620"/>
                    <a:pt x="9019" y="19488"/>
                  </a:cubicBezTo>
                  <a:cubicBezTo>
                    <a:pt x="8921" y="19360"/>
                    <a:pt x="8491" y="19320"/>
                    <a:pt x="8491" y="19439"/>
                  </a:cubicBezTo>
                  <a:cubicBezTo>
                    <a:pt x="8491" y="19478"/>
                    <a:pt x="8539" y="19563"/>
                    <a:pt x="8596" y="19625"/>
                  </a:cubicBezTo>
                  <a:cubicBezTo>
                    <a:pt x="8765" y="19810"/>
                    <a:pt x="8435" y="20016"/>
                    <a:pt x="8080" y="19948"/>
                  </a:cubicBezTo>
                  <a:cubicBezTo>
                    <a:pt x="7303" y="19798"/>
                    <a:pt x="6042" y="19044"/>
                    <a:pt x="5211" y="18233"/>
                  </a:cubicBezTo>
                  <a:cubicBezTo>
                    <a:pt x="4724" y="17756"/>
                    <a:pt x="4713" y="17720"/>
                    <a:pt x="4685" y="16542"/>
                  </a:cubicBezTo>
                  <a:cubicBezTo>
                    <a:pt x="4671" y="15961"/>
                    <a:pt x="4630" y="15669"/>
                    <a:pt x="4552" y="15599"/>
                  </a:cubicBezTo>
                  <a:cubicBezTo>
                    <a:pt x="4403" y="15465"/>
                    <a:pt x="4265" y="15681"/>
                    <a:pt x="4338" y="15931"/>
                  </a:cubicBezTo>
                  <a:cubicBezTo>
                    <a:pt x="4440" y="16279"/>
                    <a:pt x="4469" y="16886"/>
                    <a:pt x="4388" y="16973"/>
                  </a:cubicBezTo>
                  <a:cubicBezTo>
                    <a:pt x="4259" y="17113"/>
                    <a:pt x="3828" y="16459"/>
                    <a:pt x="3946" y="16304"/>
                  </a:cubicBezTo>
                  <a:cubicBezTo>
                    <a:pt x="4017" y="16211"/>
                    <a:pt x="3992" y="16161"/>
                    <a:pt x="3835" y="16083"/>
                  </a:cubicBezTo>
                  <a:cubicBezTo>
                    <a:pt x="3479" y="15907"/>
                    <a:pt x="3066" y="14603"/>
                    <a:pt x="2994" y="13425"/>
                  </a:cubicBezTo>
                  <a:lnTo>
                    <a:pt x="2945" y="12612"/>
                  </a:lnTo>
                  <a:lnTo>
                    <a:pt x="3290" y="12063"/>
                  </a:lnTo>
                  <a:cubicBezTo>
                    <a:pt x="3479" y="11761"/>
                    <a:pt x="3669" y="11513"/>
                    <a:pt x="3712" y="11513"/>
                  </a:cubicBezTo>
                  <a:cubicBezTo>
                    <a:pt x="3799" y="11513"/>
                    <a:pt x="3823" y="11131"/>
                    <a:pt x="3742" y="11043"/>
                  </a:cubicBezTo>
                  <a:cubicBezTo>
                    <a:pt x="3669" y="10963"/>
                    <a:pt x="3380" y="11180"/>
                    <a:pt x="3380" y="11315"/>
                  </a:cubicBezTo>
                  <a:cubicBezTo>
                    <a:pt x="3380" y="11493"/>
                    <a:pt x="3123" y="11875"/>
                    <a:pt x="3040" y="11820"/>
                  </a:cubicBezTo>
                  <a:cubicBezTo>
                    <a:pt x="2922" y="11741"/>
                    <a:pt x="2957" y="11278"/>
                    <a:pt x="3090" y="11158"/>
                  </a:cubicBezTo>
                  <a:cubicBezTo>
                    <a:pt x="3166" y="11090"/>
                    <a:pt x="3196" y="10968"/>
                    <a:pt x="3166" y="10840"/>
                  </a:cubicBezTo>
                  <a:cubicBezTo>
                    <a:pt x="3020" y="10209"/>
                    <a:pt x="4017" y="8051"/>
                    <a:pt x="4849" y="7199"/>
                  </a:cubicBezTo>
                  <a:cubicBezTo>
                    <a:pt x="5092" y="6950"/>
                    <a:pt x="5113" y="6946"/>
                    <a:pt x="5880" y="6976"/>
                  </a:cubicBezTo>
                  <a:cubicBezTo>
                    <a:pt x="6557" y="7003"/>
                    <a:pt x="6677" y="6985"/>
                    <a:pt x="6755" y="6851"/>
                  </a:cubicBezTo>
                  <a:cubicBezTo>
                    <a:pt x="6861" y="6667"/>
                    <a:pt x="6862" y="6667"/>
                    <a:pt x="6089" y="6691"/>
                  </a:cubicBezTo>
                  <a:cubicBezTo>
                    <a:pt x="5788" y="6701"/>
                    <a:pt x="5522" y="6674"/>
                    <a:pt x="5497" y="6631"/>
                  </a:cubicBezTo>
                  <a:cubicBezTo>
                    <a:pt x="5417" y="6490"/>
                    <a:pt x="6270" y="5837"/>
                    <a:pt x="6380" y="5956"/>
                  </a:cubicBezTo>
                  <a:cubicBezTo>
                    <a:pt x="6409" y="5988"/>
                    <a:pt x="6486" y="5934"/>
                    <a:pt x="6548" y="5837"/>
                  </a:cubicBezTo>
                  <a:cubicBezTo>
                    <a:pt x="6731" y="5554"/>
                    <a:pt x="7914" y="5010"/>
                    <a:pt x="8534" y="4922"/>
                  </a:cubicBezTo>
                  <a:cubicBezTo>
                    <a:pt x="8743" y="4893"/>
                    <a:pt x="9005" y="4875"/>
                    <a:pt x="9289" y="4867"/>
                  </a:cubicBezTo>
                  <a:cubicBezTo>
                    <a:pt x="9503" y="4861"/>
                    <a:pt x="9728" y="4861"/>
                    <a:pt x="9952" y="4866"/>
                  </a:cubicBezTo>
                  <a:close/>
                  <a:moveTo>
                    <a:pt x="10207" y="11063"/>
                  </a:moveTo>
                  <a:cubicBezTo>
                    <a:pt x="10107" y="11056"/>
                    <a:pt x="9987" y="11118"/>
                    <a:pt x="9910" y="11251"/>
                  </a:cubicBezTo>
                  <a:cubicBezTo>
                    <a:pt x="9850" y="11356"/>
                    <a:pt x="9764" y="11405"/>
                    <a:pt x="9709" y="11368"/>
                  </a:cubicBezTo>
                  <a:cubicBezTo>
                    <a:pt x="9655" y="11332"/>
                    <a:pt x="9364" y="11289"/>
                    <a:pt x="9061" y="11274"/>
                  </a:cubicBezTo>
                  <a:lnTo>
                    <a:pt x="8510" y="11247"/>
                  </a:lnTo>
                  <a:lnTo>
                    <a:pt x="8472" y="11580"/>
                  </a:lnTo>
                  <a:cubicBezTo>
                    <a:pt x="8451" y="11768"/>
                    <a:pt x="8475" y="11944"/>
                    <a:pt x="8526" y="11981"/>
                  </a:cubicBezTo>
                  <a:cubicBezTo>
                    <a:pt x="8692" y="12101"/>
                    <a:pt x="8897" y="12052"/>
                    <a:pt x="8988" y="11869"/>
                  </a:cubicBezTo>
                  <a:cubicBezTo>
                    <a:pt x="9037" y="11769"/>
                    <a:pt x="9111" y="11710"/>
                    <a:pt x="9152" y="11738"/>
                  </a:cubicBezTo>
                  <a:cubicBezTo>
                    <a:pt x="9193" y="11765"/>
                    <a:pt x="9361" y="11728"/>
                    <a:pt x="9523" y="11654"/>
                  </a:cubicBezTo>
                  <a:cubicBezTo>
                    <a:pt x="9783" y="11537"/>
                    <a:pt x="9825" y="11536"/>
                    <a:pt x="9865" y="11651"/>
                  </a:cubicBezTo>
                  <a:cubicBezTo>
                    <a:pt x="9894" y="11731"/>
                    <a:pt x="10021" y="11782"/>
                    <a:pt x="10199" y="11782"/>
                  </a:cubicBezTo>
                  <a:cubicBezTo>
                    <a:pt x="10428" y="11782"/>
                    <a:pt x="10478" y="11752"/>
                    <a:pt x="10438" y="11640"/>
                  </a:cubicBezTo>
                  <a:cubicBezTo>
                    <a:pt x="10410" y="11563"/>
                    <a:pt x="10388" y="11403"/>
                    <a:pt x="10388" y="11284"/>
                  </a:cubicBezTo>
                  <a:cubicBezTo>
                    <a:pt x="10388" y="11146"/>
                    <a:pt x="10308" y="11070"/>
                    <a:pt x="10207" y="11063"/>
                  </a:cubicBezTo>
                  <a:close/>
                  <a:moveTo>
                    <a:pt x="11391" y="12946"/>
                  </a:moveTo>
                  <a:cubicBezTo>
                    <a:pt x="11261" y="12937"/>
                    <a:pt x="11128" y="12962"/>
                    <a:pt x="11089" y="13030"/>
                  </a:cubicBezTo>
                  <a:cubicBezTo>
                    <a:pt x="11061" y="13079"/>
                    <a:pt x="10954" y="13122"/>
                    <a:pt x="10852" y="13122"/>
                  </a:cubicBezTo>
                  <a:cubicBezTo>
                    <a:pt x="10481" y="13122"/>
                    <a:pt x="10328" y="13567"/>
                    <a:pt x="10637" y="13746"/>
                  </a:cubicBezTo>
                  <a:cubicBezTo>
                    <a:pt x="10859" y="13874"/>
                    <a:pt x="10769" y="14012"/>
                    <a:pt x="10463" y="14012"/>
                  </a:cubicBezTo>
                  <a:cubicBezTo>
                    <a:pt x="10328" y="14012"/>
                    <a:pt x="10130" y="14075"/>
                    <a:pt x="10023" y="14151"/>
                  </a:cubicBezTo>
                  <a:cubicBezTo>
                    <a:pt x="9840" y="14281"/>
                    <a:pt x="9821" y="14275"/>
                    <a:pt x="9668" y="14048"/>
                  </a:cubicBezTo>
                  <a:cubicBezTo>
                    <a:pt x="9554" y="13878"/>
                    <a:pt x="9472" y="13830"/>
                    <a:pt x="9390" y="13886"/>
                  </a:cubicBezTo>
                  <a:cubicBezTo>
                    <a:pt x="9327" y="13930"/>
                    <a:pt x="9239" y="13966"/>
                    <a:pt x="9193" y="13967"/>
                  </a:cubicBezTo>
                  <a:cubicBezTo>
                    <a:pt x="9148" y="13968"/>
                    <a:pt x="9097" y="14079"/>
                    <a:pt x="9083" y="14214"/>
                  </a:cubicBezTo>
                  <a:cubicBezTo>
                    <a:pt x="9060" y="14426"/>
                    <a:pt x="9087" y="14459"/>
                    <a:pt x="9272" y="14459"/>
                  </a:cubicBezTo>
                  <a:cubicBezTo>
                    <a:pt x="9389" y="14459"/>
                    <a:pt x="9508" y="14523"/>
                    <a:pt x="9535" y="14599"/>
                  </a:cubicBezTo>
                  <a:cubicBezTo>
                    <a:pt x="9562" y="14676"/>
                    <a:pt x="9638" y="14715"/>
                    <a:pt x="9704" y="14688"/>
                  </a:cubicBezTo>
                  <a:cubicBezTo>
                    <a:pt x="9770" y="14660"/>
                    <a:pt x="9875" y="14636"/>
                    <a:pt x="9937" y="14636"/>
                  </a:cubicBezTo>
                  <a:cubicBezTo>
                    <a:pt x="9998" y="14636"/>
                    <a:pt x="10058" y="14548"/>
                    <a:pt x="10072" y="14437"/>
                  </a:cubicBezTo>
                  <a:cubicBezTo>
                    <a:pt x="10097" y="14244"/>
                    <a:pt x="10135" y="14235"/>
                    <a:pt x="11068" y="14211"/>
                  </a:cubicBezTo>
                  <a:cubicBezTo>
                    <a:pt x="12092" y="14185"/>
                    <a:pt x="12395" y="14040"/>
                    <a:pt x="11522" y="13995"/>
                  </a:cubicBezTo>
                  <a:cubicBezTo>
                    <a:pt x="10988" y="13968"/>
                    <a:pt x="10835" y="13824"/>
                    <a:pt x="11257" y="13745"/>
                  </a:cubicBezTo>
                  <a:cubicBezTo>
                    <a:pt x="11516" y="13696"/>
                    <a:pt x="11758" y="13306"/>
                    <a:pt x="11675" y="13072"/>
                  </a:cubicBezTo>
                  <a:cubicBezTo>
                    <a:pt x="11649" y="12999"/>
                    <a:pt x="11522" y="12954"/>
                    <a:pt x="11391" y="12946"/>
                  </a:cubicBezTo>
                  <a:close/>
                  <a:moveTo>
                    <a:pt x="7113" y="13882"/>
                  </a:moveTo>
                  <a:cubicBezTo>
                    <a:pt x="7096" y="13882"/>
                    <a:pt x="7081" y="13886"/>
                    <a:pt x="7066" y="13896"/>
                  </a:cubicBezTo>
                  <a:cubicBezTo>
                    <a:pt x="7012" y="13933"/>
                    <a:pt x="6908" y="13953"/>
                    <a:pt x="6836" y="13940"/>
                  </a:cubicBezTo>
                  <a:cubicBezTo>
                    <a:pt x="6665" y="13910"/>
                    <a:pt x="6481" y="14151"/>
                    <a:pt x="6542" y="14324"/>
                  </a:cubicBezTo>
                  <a:cubicBezTo>
                    <a:pt x="6572" y="14409"/>
                    <a:pt x="6698" y="14459"/>
                    <a:pt x="6877" y="14459"/>
                  </a:cubicBezTo>
                  <a:cubicBezTo>
                    <a:pt x="7035" y="14459"/>
                    <a:pt x="7187" y="14499"/>
                    <a:pt x="7215" y="14548"/>
                  </a:cubicBezTo>
                  <a:cubicBezTo>
                    <a:pt x="7269" y="14643"/>
                    <a:pt x="7608" y="14673"/>
                    <a:pt x="7685" y="14589"/>
                  </a:cubicBezTo>
                  <a:cubicBezTo>
                    <a:pt x="7781" y="14485"/>
                    <a:pt x="7642" y="14192"/>
                    <a:pt x="7496" y="14192"/>
                  </a:cubicBezTo>
                  <a:cubicBezTo>
                    <a:pt x="7412" y="14192"/>
                    <a:pt x="7303" y="14110"/>
                    <a:pt x="7254" y="14011"/>
                  </a:cubicBezTo>
                  <a:cubicBezTo>
                    <a:pt x="7213" y="13929"/>
                    <a:pt x="7161" y="13883"/>
                    <a:pt x="7113" y="13882"/>
                  </a:cubicBezTo>
                  <a:close/>
                  <a:moveTo>
                    <a:pt x="8272" y="13923"/>
                  </a:moveTo>
                  <a:cubicBezTo>
                    <a:pt x="8005" y="13923"/>
                    <a:pt x="7975" y="13989"/>
                    <a:pt x="8073" y="14347"/>
                  </a:cubicBezTo>
                  <a:cubicBezTo>
                    <a:pt x="8102" y="14451"/>
                    <a:pt x="8503" y="14335"/>
                    <a:pt x="8567" y="14203"/>
                  </a:cubicBezTo>
                  <a:cubicBezTo>
                    <a:pt x="8674" y="13987"/>
                    <a:pt x="8608" y="13923"/>
                    <a:pt x="8272" y="13923"/>
                  </a:cubicBezTo>
                  <a:close/>
                  <a:moveTo>
                    <a:pt x="10627" y="14548"/>
                  </a:moveTo>
                  <a:cubicBezTo>
                    <a:pt x="10230" y="14548"/>
                    <a:pt x="10223" y="14554"/>
                    <a:pt x="10223" y="14827"/>
                  </a:cubicBezTo>
                  <a:cubicBezTo>
                    <a:pt x="10223" y="15093"/>
                    <a:pt x="10235" y="15102"/>
                    <a:pt x="10520" y="15066"/>
                  </a:cubicBezTo>
                  <a:cubicBezTo>
                    <a:pt x="10761" y="15035"/>
                    <a:pt x="10840" y="15068"/>
                    <a:pt x="10941" y="15235"/>
                  </a:cubicBezTo>
                  <a:cubicBezTo>
                    <a:pt x="11092" y="15484"/>
                    <a:pt x="11091" y="15484"/>
                    <a:pt x="11365" y="15274"/>
                  </a:cubicBezTo>
                  <a:cubicBezTo>
                    <a:pt x="11486" y="15181"/>
                    <a:pt x="11654" y="15090"/>
                    <a:pt x="11739" y="15072"/>
                  </a:cubicBezTo>
                  <a:cubicBezTo>
                    <a:pt x="11956" y="15026"/>
                    <a:pt x="12006" y="14548"/>
                    <a:pt x="11794" y="14548"/>
                  </a:cubicBezTo>
                  <a:cubicBezTo>
                    <a:pt x="11712" y="14548"/>
                    <a:pt x="11599" y="14609"/>
                    <a:pt x="11542" y="14683"/>
                  </a:cubicBezTo>
                  <a:cubicBezTo>
                    <a:pt x="11486" y="14756"/>
                    <a:pt x="11369" y="14816"/>
                    <a:pt x="11282" y="14816"/>
                  </a:cubicBezTo>
                  <a:cubicBezTo>
                    <a:pt x="11196" y="14816"/>
                    <a:pt x="11104" y="14756"/>
                    <a:pt x="11078" y="14683"/>
                  </a:cubicBezTo>
                  <a:cubicBezTo>
                    <a:pt x="11045" y="14589"/>
                    <a:pt x="10909" y="14548"/>
                    <a:pt x="10627" y="14548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B5EFBD-DA11-E34D-B402-8184408E2683}"/>
                </a:ext>
              </a:extLst>
            </p:cNvPr>
            <p:cNvSpPr/>
            <p:nvPr/>
          </p:nvSpPr>
          <p:spPr>
            <a:xfrm>
              <a:off x="12135323" y="1194419"/>
              <a:ext cx="7953407" cy="16884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chemeClr val="tx2">
                      <a:lumMod val="10000"/>
                    </a:schemeClr>
                  </a:solidFill>
                </a:rPr>
                <a:t>Anomalous precession frequency:  </a:t>
              </a:r>
            </a:p>
            <a:p>
              <a:pPr marL="917222" indent="-917222">
                <a:buFontTx/>
                <a:buAutoNum type="arabicPeriod"/>
              </a:pPr>
              <a:endParaRPr lang="en-US" sz="44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D7D06D-5374-4D4F-A434-FDCFBBB52D53}"/>
                </a:ext>
              </a:extLst>
            </p:cNvPr>
            <p:cNvSpPr/>
            <p:nvPr/>
          </p:nvSpPr>
          <p:spPr>
            <a:xfrm>
              <a:off x="12075537" y="3497651"/>
              <a:ext cx="9161482" cy="2504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chemeClr val="tx2">
                      <a:lumMod val="10000"/>
                    </a:schemeClr>
                  </a:solidFill>
                </a:rPr>
                <a:t>Average magnetic field seen by the muons; </a:t>
              </a:r>
            </a:p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chemeClr val="tx2">
                      <a:lumMod val="10000"/>
                    </a:schemeClr>
                  </a:solidFill>
                </a:rPr>
                <a:t>measured with NMR:</a:t>
              </a:r>
            </a:p>
            <a:p>
              <a:pPr>
                <a:lnSpc>
                  <a:spcPct val="150000"/>
                </a:lnSpc>
              </a:pPr>
              <a:endParaRPr lang="en-US" sz="3600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Equation">
                <a:extLst>
                  <a:ext uri="{FF2B5EF4-FFF2-40B4-BE49-F238E27FC236}">
                    <a16:creationId xmlns:a16="http://schemas.microsoft.com/office/drawing/2014/main" id="{0555655E-1A0A-3B42-81C6-26C0471758A6}"/>
                  </a:ext>
                </a:extLst>
              </p:cNvPr>
              <p:cNvSpPr txBox="1"/>
              <p:nvPr/>
            </p:nvSpPr>
            <p:spPr>
              <a:xfrm>
                <a:off x="5505917" y="4196949"/>
                <a:ext cx="3645514" cy="82672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defRPr sz="180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700" i="1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sz="47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sz="4700" i="1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sz="47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sz="4700" i="1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limUpp>
                        <m:limUppPr>
                          <m:ctrlPr>
                            <a:rPr sz="47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47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lim>
                          <m:r>
                            <a:rPr sz="47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  <m:r>
                        <a:rPr sz="4700" i="1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sz="4700" dirty="0">
                  <a:solidFill>
                    <a:srgbClr val="0061A8"/>
                  </a:solidFill>
                </a:endParaRPr>
              </a:p>
            </p:txBody>
          </p:sp>
        </mc:Choice>
        <mc:Fallback xmlns="">
          <p:sp>
            <p:nvSpPr>
              <p:cNvPr id="24" name="Equation">
                <a:extLst>
                  <a:ext uri="{FF2B5EF4-FFF2-40B4-BE49-F238E27FC236}">
                    <a16:creationId xmlns:a16="http://schemas.microsoft.com/office/drawing/2014/main" id="{0555655E-1A0A-3B42-81C6-26C047175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917" y="4196949"/>
                <a:ext cx="3645514" cy="826720"/>
              </a:xfrm>
              <a:prstGeom prst="rect">
                <a:avLst/>
              </a:prstGeom>
              <a:blipFill>
                <a:blip r:embed="rId4"/>
                <a:stretch>
                  <a:fillRect l="-4861" r="-6597" b="-6417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288638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How Do We Measure aµ ?"/>
          <p:cNvSpPr txBox="1">
            <a:spLocks noGrp="1"/>
          </p:cNvSpPr>
          <p:nvPr>
            <p:ph type="title"/>
          </p:nvPr>
        </p:nvSpPr>
        <p:spPr>
          <a:xfrm>
            <a:off x="539786" y="336549"/>
            <a:ext cx="11534324" cy="1152145"/>
          </a:xfrm>
          <a:prstGeom prst="rect">
            <a:avLst/>
          </a:prstGeom>
        </p:spPr>
        <p:txBody>
          <a:bodyPr/>
          <a:lstStyle/>
          <a:p>
            <a:r>
              <a:rPr dirty="0"/>
              <a:t>How Do We Measure a</a:t>
            </a:r>
            <a:r>
              <a:rPr baseline="-5999" dirty="0"/>
              <a:t>µ </a:t>
            </a:r>
            <a:r>
              <a:rPr dirty="0"/>
              <a:t>?</a:t>
            </a:r>
          </a:p>
        </p:txBody>
      </p:sp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Equation">
                <a:extLst>
                  <a:ext uri="{FF2B5EF4-FFF2-40B4-BE49-F238E27FC236}">
                    <a16:creationId xmlns:a16="http://schemas.microsoft.com/office/drawing/2014/main" id="{3AB0D5D4-9844-DA4D-A2D9-A9ECB41B03DC}"/>
                  </a:ext>
                </a:extLst>
              </p:cNvPr>
              <p:cNvSpPr txBox="1"/>
              <p:nvPr/>
            </p:nvSpPr>
            <p:spPr>
              <a:xfrm>
                <a:off x="1181777" y="2156545"/>
                <a:ext cx="6092437" cy="142558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defRPr sz="180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4300" i="1" smtClean="0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3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ar-AE" sz="43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4300" b="0" i="1" smtClean="0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300" b="0" i="1" smtClean="0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4300" b="0" i="1" smtClean="0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ar-AE" sz="4300" i="1" smtClean="0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3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ar-AE" sz="43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ar-AE" sz="4300" i="1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ar-AE" sz="43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3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ar-AE" sz="43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4300" b="0" i="1" smtClean="0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300" b="0" i="1" smtClean="0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4300" b="0" i="1" smtClean="0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300" b="0" i="1" baseline="-25000" smtClean="0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</a:rPr>
                        <m:t>µ</m:t>
                      </m:r>
                      <m:f>
                        <m:fPr>
                          <m:ctrlPr>
                            <a:rPr lang="ar-AE" sz="43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43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𝑒𝐵</m:t>
                          </m:r>
                        </m:num>
                        <m:den>
                          <m:sSub>
                            <m:sSubPr>
                              <m:ctrlPr>
                                <a:rPr lang="ar-AE" sz="4300" i="1">
                                  <a:solidFill>
                                    <a:srgbClr val="0061A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4300" i="1">
                                  <a:solidFill>
                                    <a:srgbClr val="0061A7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ar-AE" sz="4300" i="1">
                                  <a:solidFill>
                                    <a:srgbClr val="0061A7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ar-AE" sz="43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sz="4300" dirty="0">
                  <a:solidFill>
                    <a:srgbClr val="0061A8"/>
                  </a:solidFill>
                </a:endParaRPr>
              </a:p>
            </p:txBody>
          </p:sp>
        </mc:Choice>
        <mc:Fallback xmlns="">
          <p:sp>
            <p:nvSpPr>
              <p:cNvPr id="20" name="Equation">
                <a:extLst>
                  <a:ext uri="{FF2B5EF4-FFF2-40B4-BE49-F238E27FC236}">
                    <a16:creationId xmlns:a16="http://schemas.microsoft.com/office/drawing/2014/main" id="{3AB0D5D4-9844-DA4D-A2D9-A9ECB41B03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777" y="2156545"/>
                <a:ext cx="6092437" cy="1425583"/>
              </a:xfrm>
              <a:prstGeom prst="rect">
                <a:avLst/>
              </a:prstGeom>
              <a:blipFill>
                <a:blip r:embed="rId3"/>
                <a:stretch>
                  <a:fillRect l="-208" t="-885" b="-973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E8F4B5B0-610A-A04E-BFDA-07FB55882BC6}"/>
              </a:ext>
            </a:extLst>
          </p:cNvPr>
          <p:cNvGrpSpPr/>
          <p:nvPr/>
        </p:nvGrpSpPr>
        <p:grpSpPr>
          <a:xfrm>
            <a:off x="925176" y="1327557"/>
            <a:ext cx="9223360" cy="11060885"/>
            <a:chOff x="12075537" y="1194419"/>
            <a:chExt cx="9223360" cy="11060885"/>
          </a:xfrm>
        </p:grpSpPr>
        <p:pic>
          <p:nvPicPr>
            <p:cNvPr id="18" name="Image" descr="Image">
              <a:extLst>
                <a:ext uri="{FF2B5EF4-FFF2-40B4-BE49-F238E27FC236}">
                  <a16:creationId xmlns:a16="http://schemas.microsoft.com/office/drawing/2014/main" id="{11BCF353-6BB2-2746-ADA5-8185202A6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rcRect r="1"/>
            <a:stretch>
              <a:fillRect/>
            </a:stretch>
          </p:blipFill>
          <p:spPr>
            <a:xfrm>
              <a:off x="13741061" y="5269371"/>
              <a:ext cx="7557836" cy="6985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0"/>
                  </a:lnTo>
                  <a:lnTo>
                    <a:pt x="10800" y="0"/>
                  </a:lnTo>
                  <a:lnTo>
                    <a:pt x="0" y="0"/>
                  </a:lnTo>
                  <a:close/>
                  <a:moveTo>
                    <a:pt x="10382" y="3306"/>
                  </a:moveTo>
                  <a:cubicBezTo>
                    <a:pt x="10492" y="3300"/>
                    <a:pt x="10670" y="3324"/>
                    <a:pt x="10989" y="3374"/>
                  </a:cubicBezTo>
                  <a:cubicBezTo>
                    <a:pt x="12118" y="3551"/>
                    <a:pt x="12930" y="3810"/>
                    <a:pt x="13809" y="4273"/>
                  </a:cubicBezTo>
                  <a:cubicBezTo>
                    <a:pt x="15852" y="5349"/>
                    <a:pt x="17418" y="7171"/>
                    <a:pt x="18132" y="9304"/>
                  </a:cubicBezTo>
                  <a:cubicBezTo>
                    <a:pt x="18541" y="10525"/>
                    <a:pt x="18583" y="10804"/>
                    <a:pt x="18587" y="12272"/>
                  </a:cubicBezTo>
                  <a:cubicBezTo>
                    <a:pt x="18591" y="13504"/>
                    <a:pt x="18564" y="13805"/>
                    <a:pt x="18397" y="14459"/>
                  </a:cubicBezTo>
                  <a:cubicBezTo>
                    <a:pt x="17558" y="17754"/>
                    <a:pt x="15195" y="20214"/>
                    <a:pt x="12037" y="21078"/>
                  </a:cubicBezTo>
                  <a:cubicBezTo>
                    <a:pt x="11325" y="21273"/>
                    <a:pt x="9222" y="21371"/>
                    <a:pt x="8491" y="21243"/>
                  </a:cubicBezTo>
                  <a:cubicBezTo>
                    <a:pt x="6056" y="20815"/>
                    <a:pt x="3866" y="19290"/>
                    <a:pt x="2489" y="17061"/>
                  </a:cubicBezTo>
                  <a:cubicBezTo>
                    <a:pt x="1973" y="16225"/>
                    <a:pt x="1679" y="15491"/>
                    <a:pt x="1393" y="14325"/>
                  </a:cubicBezTo>
                  <a:cubicBezTo>
                    <a:pt x="1135" y="13273"/>
                    <a:pt x="1137" y="11414"/>
                    <a:pt x="1397" y="10309"/>
                  </a:cubicBezTo>
                  <a:cubicBezTo>
                    <a:pt x="1622" y="9349"/>
                    <a:pt x="2235" y="7907"/>
                    <a:pt x="2708" y="7228"/>
                  </a:cubicBezTo>
                  <a:cubicBezTo>
                    <a:pt x="3855" y="5581"/>
                    <a:pt x="5465" y="4334"/>
                    <a:pt x="7204" y="3744"/>
                  </a:cubicBezTo>
                  <a:cubicBezTo>
                    <a:pt x="7603" y="3608"/>
                    <a:pt x="7956" y="3571"/>
                    <a:pt x="8894" y="3570"/>
                  </a:cubicBezTo>
                  <a:cubicBezTo>
                    <a:pt x="9919" y="3569"/>
                    <a:pt x="10094" y="3549"/>
                    <a:pt x="10184" y="3416"/>
                  </a:cubicBezTo>
                  <a:cubicBezTo>
                    <a:pt x="10231" y="3347"/>
                    <a:pt x="10272" y="3312"/>
                    <a:pt x="10382" y="3306"/>
                  </a:cubicBezTo>
                  <a:close/>
                  <a:moveTo>
                    <a:pt x="10510" y="4533"/>
                  </a:moveTo>
                  <a:cubicBezTo>
                    <a:pt x="10314" y="4537"/>
                    <a:pt x="10073" y="4547"/>
                    <a:pt x="9769" y="4560"/>
                  </a:cubicBezTo>
                  <a:cubicBezTo>
                    <a:pt x="8506" y="4613"/>
                    <a:pt x="8296" y="4644"/>
                    <a:pt x="7645" y="4886"/>
                  </a:cubicBezTo>
                  <a:cubicBezTo>
                    <a:pt x="7227" y="5042"/>
                    <a:pt x="6902" y="5119"/>
                    <a:pt x="6874" y="5070"/>
                  </a:cubicBezTo>
                  <a:cubicBezTo>
                    <a:pt x="6823" y="4981"/>
                    <a:pt x="6288" y="5051"/>
                    <a:pt x="5949" y="5189"/>
                  </a:cubicBezTo>
                  <a:cubicBezTo>
                    <a:pt x="5799" y="5251"/>
                    <a:pt x="5774" y="5297"/>
                    <a:pt x="5844" y="5388"/>
                  </a:cubicBezTo>
                  <a:cubicBezTo>
                    <a:pt x="5915" y="5481"/>
                    <a:pt x="5781" y="5639"/>
                    <a:pt x="5231" y="6110"/>
                  </a:cubicBezTo>
                  <a:cubicBezTo>
                    <a:pt x="4707" y="6561"/>
                    <a:pt x="4550" y="6741"/>
                    <a:pt x="4614" y="6824"/>
                  </a:cubicBezTo>
                  <a:cubicBezTo>
                    <a:pt x="4675" y="6904"/>
                    <a:pt x="4650" y="6982"/>
                    <a:pt x="4526" y="7104"/>
                  </a:cubicBezTo>
                  <a:cubicBezTo>
                    <a:pt x="4218" y="7405"/>
                    <a:pt x="3453" y="8731"/>
                    <a:pt x="3178" y="9439"/>
                  </a:cubicBezTo>
                  <a:cubicBezTo>
                    <a:pt x="3030" y="9819"/>
                    <a:pt x="2860" y="10129"/>
                    <a:pt x="2800" y="10129"/>
                  </a:cubicBezTo>
                  <a:cubicBezTo>
                    <a:pt x="2740" y="10129"/>
                    <a:pt x="2584" y="10328"/>
                    <a:pt x="2452" y="10570"/>
                  </a:cubicBezTo>
                  <a:cubicBezTo>
                    <a:pt x="2215" y="11007"/>
                    <a:pt x="2213" y="11014"/>
                    <a:pt x="2378" y="11152"/>
                  </a:cubicBezTo>
                  <a:cubicBezTo>
                    <a:pt x="2519" y="11272"/>
                    <a:pt x="2549" y="11425"/>
                    <a:pt x="2581" y="12229"/>
                  </a:cubicBezTo>
                  <a:cubicBezTo>
                    <a:pt x="2628" y="13424"/>
                    <a:pt x="2764" y="14337"/>
                    <a:pt x="3005" y="15054"/>
                  </a:cubicBezTo>
                  <a:cubicBezTo>
                    <a:pt x="3109" y="15366"/>
                    <a:pt x="3162" y="15644"/>
                    <a:pt x="3122" y="15671"/>
                  </a:cubicBezTo>
                  <a:cubicBezTo>
                    <a:pt x="2923" y="15804"/>
                    <a:pt x="3173" y="16841"/>
                    <a:pt x="3394" y="16801"/>
                  </a:cubicBezTo>
                  <a:cubicBezTo>
                    <a:pt x="3473" y="16787"/>
                    <a:pt x="3668" y="16969"/>
                    <a:pt x="3870" y="17247"/>
                  </a:cubicBezTo>
                  <a:cubicBezTo>
                    <a:pt x="4289" y="17823"/>
                    <a:pt x="5568" y="19009"/>
                    <a:pt x="6184" y="19395"/>
                  </a:cubicBezTo>
                  <a:cubicBezTo>
                    <a:pt x="6433" y="19552"/>
                    <a:pt x="6897" y="19804"/>
                    <a:pt x="7215" y="19955"/>
                  </a:cubicBezTo>
                  <a:cubicBezTo>
                    <a:pt x="7575" y="20127"/>
                    <a:pt x="7785" y="20277"/>
                    <a:pt x="7774" y="20356"/>
                  </a:cubicBezTo>
                  <a:cubicBezTo>
                    <a:pt x="7764" y="20430"/>
                    <a:pt x="7917" y="20564"/>
                    <a:pt x="8143" y="20676"/>
                  </a:cubicBezTo>
                  <a:cubicBezTo>
                    <a:pt x="8623" y="20914"/>
                    <a:pt x="8657" y="20918"/>
                    <a:pt x="8772" y="20748"/>
                  </a:cubicBezTo>
                  <a:cubicBezTo>
                    <a:pt x="8841" y="20645"/>
                    <a:pt x="9141" y="20591"/>
                    <a:pt x="9977" y="20527"/>
                  </a:cubicBezTo>
                  <a:cubicBezTo>
                    <a:pt x="11176" y="20436"/>
                    <a:pt x="11987" y="20242"/>
                    <a:pt x="12736" y="19871"/>
                  </a:cubicBezTo>
                  <a:cubicBezTo>
                    <a:pt x="13042" y="19719"/>
                    <a:pt x="13279" y="19657"/>
                    <a:pt x="13409" y="19692"/>
                  </a:cubicBezTo>
                  <a:cubicBezTo>
                    <a:pt x="13522" y="19723"/>
                    <a:pt x="13773" y="19679"/>
                    <a:pt x="13980" y="19593"/>
                  </a:cubicBezTo>
                  <a:cubicBezTo>
                    <a:pt x="14264" y="19476"/>
                    <a:pt x="14341" y="19404"/>
                    <a:pt x="14307" y="19286"/>
                  </a:cubicBezTo>
                  <a:cubicBezTo>
                    <a:pt x="14277" y="19184"/>
                    <a:pt x="14407" y="18955"/>
                    <a:pt x="14697" y="18604"/>
                  </a:cubicBezTo>
                  <a:cubicBezTo>
                    <a:pt x="15452" y="17686"/>
                    <a:pt x="15794" y="17201"/>
                    <a:pt x="16147" y="16542"/>
                  </a:cubicBezTo>
                  <a:cubicBezTo>
                    <a:pt x="16335" y="16190"/>
                    <a:pt x="16489" y="15881"/>
                    <a:pt x="16489" y="15857"/>
                  </a:cubicBezTo>
                  <a:cubicBezTo>
                    <a:pt x="16489" y="15833"/>
                    <a:pt x="16565" y="15625"/>
                    <a:pt x="16656" y="15394"/>
                  </a:cubicBezTo>
                  <a:cubicBezTo>
                    <a:pt x="16797" y="15038"/>
                    <a:pt x="16839" y="14992"/>
                    <a:pt x="16945" y="15087"/>
                  </a:cubicBezTo>
                  <a:cubicBezTo>
                    <a:pt x="17095" y="15222"/>
                    <a:pt x="17075" y="15242"/>
                    <a:pt x="17352" y="14645"/>
                  </a:cubicBezTo>
                  <a:cubicBezTo>
                    <a:pt x="17550" y="14218"/>
                    <a:pt x="17561" y="14155"/>
                    <a:pt x="17445" y="14084"/>
                  </a:cubicBezTo>
                  <a:cubicBezTo>
                    <a:pt x="17339" y="14020"/>
                    <a:pt x="17314" y="13841"/>
                    <a:pt x="17314" y="13167"/>
                  </a:cubicBezTo>
                  <a:cubicBezTo>
                    <a:pt x="17314" y="12706"/>
                    <a:pt x="17282" y="12306"/>
                    <a:pt x="17243" y="12280"/>
                  </a:cubicBezTo>
                  <a:cubicBezTo>
                    <a:pt x="17203" y="12254"/>
                    <a:pt x="17144" y="11980"/>
                    <a:pt x="17112" y="11672"/>
                  </a:cubicBezTo>
                  <a:cubicBezTo>
                    <a:pt x="17058" y="11151"/>
                    <a:pt x="16781" y="9880"/>
                    <a:pt x="16685" y="9710"/>
                  </a:cubicBezTo>
                  <a:cubicBezTo>
                    <a:pt x="16661" y="9669"/>
                    <a:pt x="16630" y="9419"/>
                    <a:pt x="16616" y="9155"/>
                  </a:cubicBezTo>
                  <a:cubicBezTo>
                    <a:pt x="16571" y="8355"/>
                    <a:pt x="16496" y="8108"/>
                    <a:pt x="16322" y="8167"/>
                  </a:cubicBezTo>
                  <a:cubicBezTo>
                    <a:pt x="16206" y="8208"/>
                    <a:pt x="16058" y="8056"/>
                    <a:pt x="15668" y="7502"/>
                  </a:cubicBezTo>
                  <a:cubicBezTo>
                    <a:pt x="15390" y="7107"/>
                    <a:pt x="15114" y="6784"/>
                    <a:pt x="15055" y="6784"/>
                  </a:cubicBezTo>
                  <a:cubicBezTo>
                    <a:pt x="14996" y="6784"/>
                    <a:pt x="14878" y="6698"/>
                    <a:pt x="14792" y="6594"/>
                  </a:cubicBezTo>
                  <a:cubicBezTo>
                    <a:pt x="14343" y="6054"/>
                    <a:pt x="12680" y="5010"/>
                    <a:pt x="12037" y="4864"/>
                  </a:cubicBezTo>
                  <a:cubicBezTo>
                    <a:pt x="11879" y="4828"/>
                    <a:pt x="11619" y="4732"/>
                    <a:pt x="11460" y="4650"/>
                  </a:cubicBezTo>
                  <a:cubicBezTo>
                    <a:pt x="11335" y="4585"/>
                    <a:pt x="11217" y="4548"/>
                    <a:pt x="10977" y="4535"/>
                  </a:cubicBezTo>
                  <a:cubicBezTo>
                    <a:pt x="10857" y="4529"/>
                    <a:pt x="10706" y="4528"/>
                    <a:pt x="10510" y="4533"/>
                  </a:cubicBezTo>
                  <a:close/>
                  <a:moveTo>
                    <a:pt x="9952" y="4866"/>
                  </a:moveTo>
                  <a:cubicBezTo>
                    <a:pt x="10625" y="4880"/>
                    <a:pt x="11289" y="4941"/>
                    <a:pt x="11580" y="5035"/>
                  </a:cubicBezTo>
                  <a:cubicBezTo>
                    <a:pt x="11851" y="5123"/>
                    <a:pt x="12148" y="5202"/>
                    <a:pt x="12241" y="5214"/>
                  </a:cubicBezTo>
                  <a:cubicBezTo>
                    <a:pt x="12333" y="5225"/>
                    <a:pt x="12528" y="5312"/>
                    <a:pt x="12675" y="5406"/>
                  </a:cubicBezTo>
                  <a:cubicBezTo>
                    <a:pt x="12822" y="5501"/>
                    <a:pt x="13174" y="5719"/>
                    <a:pt x="13457" y="5891"/>
                  </a:cubicBezTo>
                  <a:cubicBezTo>
                    <a:pt x="14119" y="6293"/>
                    <a:pt x="15085" y="7322"/>
                    <a:pt x="15357" y="7914"/>
                  </a:cubicBezTo>
                  <a:cubicBezTo>
                    <a:pt x="15473" y="8168"/>
                    <a:pt x="15549" y="8396"/>
                    <a:pt x="15525" y="8422"/>
                  </a:cubicBezTo>
                  <a:cubicBezTo>
                    <a:pt x="15456" y="8497"/>
                    <a:pt x="15720" y="8850"/>
                    <a:pt x="15927" y="8959"/>
                  </a:cubicBezTo>
                  <a:cubicBezTo>
                    <a:pt x="16348" y="9181"/>
                    <a:pt x="16820" y="10827"/>
                    <a:pt x="16818" y="12068"/>
                  </a:cubicBezTo>
                  <a:cubicBezTo>
                    <a:pt x="16816" y="12798"/>
                    <a:pt x="16623" y="13724"/>
                    <a:pt x="16428" y="13935"/>
                  </a:cubicBezTo>
                  <a:cubicBezTo>
                    <a:pt x="16335" y="14036"/>
                    <a:pt x="16354" y="14172"/>
                    <a:pt x="16510" y="14525"/>
                  </a:cubicBezTo>
                  <a:cubicBezTo>
                    <a:pt x="16581" y="14684"/>
                    <a:pt x="16553" y="14847"/>
                    <a:pt x="16378" y="15330"/>
                  </a:cubicBezTo>
                  <a:cubicBezTo>
                    <a:pt x="15808" y="16904"/>
                    <a:pt x="15065" y="17853"/>
                    <a:pt x="14097" y="18242"/>
                  </a:cubicBezTo>
                  <a:cubicBezTo>
                    <a:pt x="13768" y="18374"/>
                    <a:pt x="13478" y="18460"/>
                    <a:pt x="13454" y="18434"/>
                  </a:cubicBezTo>
                  <a:cubicBezTo>
                    <a:pt x="13401" y="18377"/>
                    <a:pt x="13109" y="18650"/>
                    <a:pt x="13109" y="18757"/>
                  </a:cubicBezTo>
                  <a:cubicBezTo>
                    <a:pt x="13109" y="18798"/>
                    <a:pt x="13199" y="18833"/>
                    <a:pt x="13309" y="18833"/>
                  </a:cubicBezTo>
                  <a:cubicBezTo>
                    <a:pt x="14109" y="18833"/>
                    <a:pt x="12937" y="19609"/>
                    <a:pt x="11562" y="19989"/>
                  </a:cubicBezTo>
                  <a:cubicBezTo>
                    <a:pt x="10864" y="20182"/>
                    <a:pt x="10670" y="20196"/>
                    <a:pt x="10264" y="20088"/>
                  </a:cubicBezTo>
                  <a:cubicBezTo>
                    <a:pt x="9875" y="19984"/>
                    <a:pt x="9119" y="19620"/>
                    <a:pt x="9019" y="19488"/>
                  </a:cubicBezTo>
                  <a:cubicBezTo>
                    <a:pt x="8921" y="19360"/>
                    <a:pt x="8491" y="19320"/>
                    <a:pt x="8491" y="19439"/>
                  </a:cubicBezTo>
                  <a:cubicBezTo>
                    <a:pt x="8491" y="19478"/>
                    <a:pt x="8539" y="19563"/>
                    <a:pt x="8596" y="19625"/>
                  </a:cubicBezTo>
                  <a:cubicBezTo>
                    <a:pt x="8765" y="19810"/>
                    <a:pt x="8435" y="20016"/>
                    <a:pt x="8080" y="19948"/>
                  </a:cubicBezTo>
                  <a:cubicBezTo>
                    <a:pt x="7303" y="19798"/>
                    <a:pt x="6042" y="19044"/>
                    <a:pt x="5211" y="18233"/>
                  </a:cubicBezTo>
                  <a:cubicBezTo>
                    <a:pt x="4724" y="17756"/>
                    <a:pt x="4713" y="17720"/>
                    <a:pt x="4685" y="16542"/>
                  </a:cubicBezTo>
                  <a:cubicBezTo>
                    <a:pt x="4671" y="15961"/>
                    <a:pt x="4630" y="15669"/>
                    <a:pt x="4552" y="15599"/>
                  </a:cubicBezTo>
                  <a:cubicBezTo>
                    <a:pt x="4403" y="15465"/>
                    <a:pt x="4265" y="15681"/>
                    <a:pt x="4338" y="15931"/>
                  </a:cubicBezTo>
                  <a:cubicBezTo>
                    <a:pt x="4440" y="16279"/>
                    <a:pt x="4469" y="16886"/>
                    <a:pt x="4388" y="16973"/>
                  </a:cubicBezTo>
                  <a:cubicBezTo>
                    <a:pt x="4259" y="17113"/>
                    <a:pt x="3828" y="16459"/>
                    <a:pt x="3946" y="16304"/>
                  </a:cubicBezTo>
                  <a:cubicBezTo>
                    <a:pt x="4017" y="16211"/>
                    <a:pt x="3992" y="16161"/>
                    <a:pt x="3835" y="16083"/>
                  </a:cubicBezTo>
                  <a:cubicBezTo>
                    <a:pt x="3479" y="15907"/>
                    <a:pt x="3066" y="14603"/>
                    <a:pt x="2994" y="13425"/>
                  </a:cubicBezTo>
                  <a:lnTo>
                    <a:pt x="2945" y="12612"/>
                  </a:lnTo>
                  <a:lnTo>
                    <a:pt x="3290" y="12063"/>
                  </a:lnTo>
                  <a:cubicBezTo>
                    <a:pt x="3479" y="11761"/>
                    <a:pt x="3669" y="11513"/>
                    <a:pt x="3712" y="11513"/>
                  </a:cubicBezTo>
                  <a:cubicBezTo>
                    <a:pt x="3799" y="11513"/>
                    <a:pt x="3823" y="11131"/>
                    <a:pt x="3742" y="11043"/>
                  </a:cubicBezTo>
                  <a:cubicBezTo>
                    <a:pt x="3669" y="10963"/>
                    <a:pt x="3380" y="11180"/>
                    <a:pt x="3380" y="11315"/>
                  </a:cubicBezTo>
                  <a:cubicBezTo>
                    <a:pt x="3380" y="11493"/>
                    <a:pt x="3123" y="11875"/>
                    <a:pt x="3040" y="11820"/>
                  </a:cubicBezTo>
                  <a:cubicBezTo>
                    <a:pt x="2922" y="11741"/>
                    <a:pt x="2957" y="11278"/>
                    <a:pt x="3090" y="11158"/>
                  </a:cubicBezTo>
                  <a:cubicBezTo>
                    <a:pt x="3166" y="11090"/>
                    <a:pt x="3196" y="10968"/>
                    <a:pt x="3166" y="10840"/>
                  </a:cubicBezTo>
                  <a:cubicBezTo>
                    <a:pt x="3020" y="10209"/>
                    <a:pt x="4017" y="8051"/>
                    <a:pt x="4849" y="7199"/>
                  </a:cubicBezTo>
                  <a:cubicBezTo>
                    <a:pt x="5092" y="6950"/>
                    <a:pt x="5113" y="6946"/>
                    <a:pt x="5880" y="6976"/>
                  </a:cubicBezTo>
                  <a:cubicBezTo>
                    <a:pt x="6557" y="7003"/>
                    <a:pt x="6677" y="6985"/>
                    <a:pt x="6755" y="6851"/>
                  </a:cubicBezTo>
                  <a:cubicBezTo>
                    <a:pt x="6861" y="6667"/>
                    <a:pt x="6862" y="6667"/>
                    <a:pt x="6089" y="6691"/>
                  </a:cubicBezTo>
                  <a:cubicBezTo>
                    <a:pt x="5788" y="6701"/>
                    <a:pt x="5522" y="6674"/>
                    <a:pt x="5497" y="6631"/>
                  </a:cubicBezTo>
                  <a:cubicBezTo>
                    <a:pt x="5417" y="6490"/>
                    <a:pt x="6270" y="5837"/>
                    <a:pt x="6380" y="5956"/>
                  </a:cubicBezTo>
                  <a:cubicBezTo>
                    <a:pt x="6409" y="5988"/>
                    <a:pt x="6486" y="5934"/>
                    <a:pt x="6548" y="5837"/>
                  </a:cubicBezTo>
                  <a:cubicBezTo>
                    <a:pt x="6731" y="5554"/>
                    <a:pt x="7914" y="5010"/>
                    <a:pt x="8534" y="4922"/>
                  </a:cubicBezTo>
                  <a:cubicBezTo>
                    <a:pt x="8743" y="4893"/>
                    <a:pt x="9005" y="4875"/>
                    <a:pt x="9289" y="4867"/>
                  </a:cubicBezTo>
                  <a:cubicBezTo>
                    <a:pt x="9503" y="4861"/>
                    <a:pt x="9728" y="4861"/>
                    <a:pt x="9952" y="4866"/>
                  </a:cubicBezTo>
                  <a:close/>
                  <a:moveTo>
                    <a:pt x="10207" y="11063"/>
                  </a:moveTo>
                  <a:cubicBezTo>
                    <a:pt x="10107" y="11056"/>
                    <a:pt x="9987" y="11118"/>
                    <a:pt x="9910" y="11251"/>
                  </a:cubicBezTo>
                  <a:cubicBezTo>
                    <a:pt x="9850" y="11356"/>
                    <a:pt x="9764" y="11405"/>
                    <a:pt x="9709" y="11368"/>
                  </a:cubicBezTo>
                  <a:cubicBezTo>
                    <a:pt x="9655" y="11332"/>
                    <a:pt x="9364" y="11289"/>
                    <a:pt x="9061" y="11274"/>
                  </a:cubicBezTo>
                  <a:lnTo>
                    <a:pt x="8510" y="11247"/>
                  </a:lnTo>
                  <a:lnTo>
                    <a:pt x="8472" y="11580"/>
                  </a:lnTo>
                  <a:cubicBezTo>
                    <a:pt x="8451" y="11768"/>
                    <a:pt x="8475" y="11944"/>
                    <a:pt x="8526" y="11981"/>
                  </a:cubicBezTo>
                  <a:cubicBezTo>
                    <a:pt x="8692" y="12101"/>
                    <a:pt x="8897" y="12052"/>
                    <a:pt x="8988" y="11869"/>
                  </a:cubicBezTo>
                  <a:cubicBezTo>
                    <a:pt x="9037" y="11769"/>
                    <a:pt x="9111" y="11710"/>
                    <a:pt x="9152" y="11738"/>
                  </a:cubicBezTo>
                  <a:cubicBezTo>
                    <a:pt x="9193" y="11765"/>
                    <a:pt x="9361" y="11728"/>
                    <a:pt x="9523" y="11654"/>
                  </a:cubicBezTo>
                  <a:cubicBezTo>
                    <a:pt x="9783" y="11537"/>
                    <a:pt x="9825" y="11536"/>
                    <a:pt x="9865" y="11651"/>
                  </a:cubicBezTo>
                  <a:cubicBezTo>
                    <a:pt x="9894" y="11731"/>
                    <a:pt x="10021" y="11782"/>
                    <a:pt x="10199" y="11782"/>
                  </a:cubicBezTo>
                  <a:cubicBezTo>
                    <a:pt x="10428" y="11782"/>
                    <a:pt x="10478" y="11752"/>
                    <a:pt x="10438" y="11640"/>
                  </a:cubicBezTo>
                  <a:cubicBezTo>
                    <a:pt x="10410" y="11563"/>
                    <a:pt x="10388" y="11403"/>
                    <a:pt x="10388" y="11284"/>
                  </a:cubicBezTo>
                  <a:cubicBezTo>
                    <a:pt x="10388" y="11146"/>
                    <a:pt x="10308" y="11070"/>
                    <a:pt x="10207" y="11063"/>
                  </a:cubicBezTo>
                  <a:close/>
                  <a:moveTo>
                    <a:pt x="11391" y="12946"/>
                  </a:moveTo>
                  <a:cubicBezTo>
                    <a:pt x="11261" y="12937"/>
                    <a:pt x="11128" y="12962"/>
                    <a:pt x="11089" y="13030"/>
                  </a:cubicBezTo>
                  <a:cubicBezTo>
                    <a:pt x="11061" y="13079"/>
                    <a:pt x="10954" y="13122"/>
                    <a:pt x="10852" y="13122"/>
                  </a:cubicBezTo>
                  <a:cubicBezTo>
                    <a:pt x="10481" y="13122"/>
                    <a:pt x="10328" y="13567"/>
                    <a:pt x="10637" y="13746"/>
                  </a:cubicBezTo>
                  <a:cubicBezTo>
                    <a:pt x="10859" y="13874"/>
                    <a:pt x="10769" y="14012"/>
                    <a:pt x="10463" y="14012"/>
                  </a:cubicBezTo>
                  <a:cubicBezTo>
                    <a:pt x="10328" y="14012"/>
                    <a:pt x="10130" y="14075"/>
                    <a:pt x="10023" y="14151"/>
                  </a:cubicBezTo>
                  <a:cubicBezTo>
                    <a:pt x="9840" y="14281"/>
                    <a:pt x="9821" y="14275"/>
                    <a:pt x="9668" y="14048"/>
                  </a:cubicBezTo>
                  <a:cubicBezTo>
                    <a:pt x="9554" y="13878"/>
                    <a:pt x="9472" y="13830"/>
                    <a:pt x="9390" y="13886"/>
                  </a:cubicBezTo>
                  <a:cubicBezTo>
                    <a:pt x="9327" y="13930"/>
                    <a:pt x="9239" y="13966"/>
                    <a:pt x="9193" y="13967"/>
                  </a:cubicBezTo>
                  <a:cubicBezTo>
                    <a:pt x="9148" y="13968"/>
                    <a:pt x="9097" y="14079"/>
                    <a:pt x="9083" y="14214"/>
                  </a:cubicBezTo>
                  <a:cubicBezTo>
                    <a:pt x="9060" y="14426"/>
                    <a:pt x="9087" y="14459"/>
                    <a:pt x="9272" y="14459"/>
                  </a:cubicBezTo>
                  <a:cubicBezTo>
                    <a:pt x="9389" y="14459"/>
                    <a:pt x="9508" y="14523"/>
                    <a:pt x="9535" y="14599"/>
                  </a:cubicBezTo>
                  <a:cubicBezTo>
                    <a:pt x="9562" y="14676"/>
                    <a:pt x="9638" y="14715"/>
                    <a:pt x="9704" y="14688"/>
                  </a:cubicBezTo>
                  <a:cubicBezTo>
                    <a:pt x="9770" y="14660"/>
                    <a:pt x="9875" y="14636"/>
                    <a:pt x="9937" y="14636"/>
                  </a:cubicBezTo>
                  <a:cubicBezTo>
                    <a:pt x="9998" y="14636"/>
                    <a:pt x="10058" y="14548"/>
                    <a:pt x="10072" y="14437"/>
                  </a:cubicBezTo>
                  <a:cubicBezTo>
                    <a:pt x="10097" y="14244"/>
                    <a:pt x="10135" y="14235"/>
                    <a:pt x="11068" y="14211"/>
                  </a:cubicBezTo>
                  <a:cubicBezTo>
                    <a:pt x="12092" y="14185"/>
                    <a:pt x="12395" y="14040"/>
                    <a:pt x="11522" y="13995"/>
                  </a:cubicBezTo>
                  <a:cubicBezTo>
                    <a:pt x="10988" y="13968"/>
                    <a:pt x="10835" y="13824"/>
                    <a:pt x="11257" y="13745"/>
                  </a:cubicBezTo>
                  <a:cubicBezTo>
                    <a:pt x="11516" y="13696"/>
                    <a:pt x="11758" y="13306"/>
                    <a:pt x="11675" y="13072"/>
                  </a:cubicBezTo>
                  <a:cubicBezTo>
                    <a:pt x="11649" y="12999"/>
                    <a:pt x="11522" y="12954"/>
                    <a:pt x="11391" y="12946"/>
                  </a:cubicBezTo>
                  <a:close/>
                  <a:moveTo>
                    <a:pt x="7113" y="13882"/>
                  </a:moveTo>
                  <a:cubicBezTo>
                    <a:pt x="7096" y="13882"/>
                    <a:pt x="7081" y="13886"/>
                    <a:pt x="7066" y="13896"/>
                  </a:cubicBezTo>
                  <a:cubicBezTo>
                    <a:pt x="7012" y="13933"/>
                    <a:pt x="6908" y="13953"/>
                    <a:pt x="6836" y="13940"/>
                  </a:cubicBezTo>
                  <a:cubicBezTo>
                    <a:pt x="6665" y="13910"/>
                    <a:pt x="6481" y="14151"/>
                    <a:pt x="6542" y="14324"/>
                  </a:cubicBezTo>
                  <a:cubicBezTo>
                    <a:pt x="6572" y="14409"/>
                    <a:pt x="6698" y="14459"/>
                    <a:pt x="6877" y="14459"/>
                  </a:cubicBezTo>
                  <a:cubicBezTo>
                    <a:pt x="7035" y="14459"/>
                    <a:pt x="7187" y="14499"/>
                    <a:pt x="7215" y="14548"/>
                  </a:cubicBezTo>
                  <a:cubicBezTo>
                    <a:pt x="7269" y="14643"/>
                    <a:pt x="7608" y="14673"/>
                    <a:pt x="7685" y="14589"/>
                  </a:cubicBezTo>
                  <a:cubicBezTo>
                    <a:pt x="7781" y="14485"/>
                    <a:pt x="7642" y="14192"/>
                    <a:pt x="7496" y="14192"/>
                  </a:cubicBezTo>
                  <a:cubicBezTo>
                    <a:pt x="7412" y="14192"/>
                    <a:pt x="7303" y="14110"/>
                    <a:pt x="7254" y="14011"/>
                  </a:cubicBezTo>
                  <a:cubicBezTo>
                    <a:pt x="7213" y="13929"/>
                    <a:pt x="7161" y="13883"/>
                    <a:pt x="7113" y="13882"/>
                  </a:cubicBezTo>
                  <a:close/>
                  <a:moveTo>
                    <a:pt x="8272" y="13923"/>
                  </a:moveTo>
                  <a:cubicBezTo>
                    <a:pt x="8005" y="13923"/>
                    <a:pt x="7975" y="13989"/>
                    <a:pt x="8073" y="14347"/>
                  </a:cubicBezTo>
                  <a:cubicBezTo>
                    <a:pt x="8102" y="14451"/>
                    <a:pt x="8503" y="14335"/>
                    <a:pt x="8567" y="14203"/>
                  </a:cubicBezTo>
                  <a:cubicBezTo>
                    <a:pt x="8674" y="13987"/>
                    <a:pt x="8608" y="13923"/>
                    <a:pt x="8272" y="13923"/>
                  </a:cubicBezTo>
                  <a:close/>
                  <a:moveTo>
                    <a:pt x="10627" y="14548"/>
                  </a:moveTo>
                  <a:cubicBezTo>
                    <a:pt x="10230" y="14548"/>
                    <a:pt x="10223" y="14554"/>
                    <a:pt x="10223" y="14827"/>
                  </a:cubicBezTo>
                  <a:cubicBezTo>
                    <a:pt x="10223" y="15093"/>
                    <a:pt x="10235" y="15102"/>
                    <a:pt x="10520" y="15066"/>
                  </a:cubicBezTo>
                  <a:cubicBezTo>
                    <a:pt x="10761" y="15035"/>
                    <a:pt x="10840" y="15068"/>
                    <a:pt x="10941" y="15235"/>
                  </a:cubicBezTo>
                  <a:cubicBezTo>
                    <a:pt x="11092" y="15484"/>
                    <a:pt x="11091" y="15484"/>
                    <a:pt x="11365" y="15274"/>
                  </a:cubicBezTo>
                  <a:cubicBezTo>
                    <a:pt x="11486" y="15181"/>
                    <a:pt x="11654" y="15090"/>
                    <a:pt x="11739" y="15072"/>
                  </a:cubicBezTo>
                  <a:cubicBezTo>
                    <a:pt x="11956" y="15026"/>
                    <a:pt x="12006" y="14548"/>
                    <a:pt x="11794" y="14548"/>
                  </a:cubicBezTo>
                  <a:cubicBezTo>
                    <a:pt x="11712" y="14548"/>
                    <a:pt x="11599" y="14609"/>
                    <a:pt x="11542" y="14683"/>
                  </a:cubicBezTo>
                  <a:cubicBezTo>
                    <a:pt x="11486" y="14756"/>
                    <a:pt x="11369" y="14816"/>
                    <a:pt x="11282" y="14816"/>
                  </a:cubicBezTo>
                  <a:cubicBezTo>
                    <a:pt x="11196" y="14816"/>
                    <a:pt x="11104" y="14756"/>
                    <a:pt x="11078" y="14683"/>
                  </a:cubicBezTo>
                  <a:cubicBezTo>
                    <a:pt x="11045" y="14589"/>
                    <a:pt x="10909" y="14548"/>
                    <a:pt x="10627" y="14548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B5EFBD-DA11-E34D-B402-8184408E2683}"/>
                </a:ext>
              </a:extLst>
            </p:cNvPr>
            <p:cNvSpPr/>
            <p:nvPr/>
          </p:nvSpPr>
          <p:spPr>
            <a:xfrm>
              <a:off x="12135323" y="1194419"/>
              <a:ext cx="7953407" cy="16884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chemeClr val="tx2">
                      <a:lumMod val="10000"/>
                    </a:schemeClr>
                  </a:solidFill>
                </a:rPr>
                <a:t>Anomalous precession frequency:  </a:t>
              </a:r>
            </a:p>
            <a:p>
              <a:pPr marL="917222" indent="-917222">
                <a:buFontTx/>
                <a:buAutoNum type="arabicPeriod"/>
              </a:pPr>
              <a:endParaRPr lang="en-US" sz="44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D7D06D-5374-4D4F-A434-FDCFBBB52D53}"/>
                </a:ext>
              </a:extLst>
            </p:cNvPr>
            <p:cNvSpPr/>
            <p:nvPr/>
          </p:nvSpPr>
          <p:spPr>
            <a:xfrm>
              <a:off x="12075537" y="3497651"/>
              <a:ext cx="9161482" cy="2504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chemeClr val="tx2">
                      <a:lumMod val="10000"/>
                    </a:schemeClr>
                  </a:solidFill>
                </a:rPr>
                <a:t>Average magnetic field seen by the muons; </a:t>
              </a:r>
            </a:p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chemeClr val="tx2">
                      <a:lumMod val="10000"/>
                    </a:schemeClr>
                  </a:solidFill>
                </a:rPr>
                <a:t>measured with NMR:</a:t>
              </a:r>
            </a:p>
            <a:p>
              <a:pPr>
                <a:lnSpc>
                  <a:spcPct val="150000"/>
                </a:lnSpc>
              </a:pPr>
              <a:endParaRPr lang="en-US" sz="3600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Equation">
                <a:extLst>
                  <a:ext uri="{FF2B5EF4-FFF2-40B4-BE49-F238E27FC236}">
                    <a16:creationId xmlns:a16="http://schemas.microsoft.com/office/drawing/2014/main" id="{0555655E-1A0A-3B42-81C6-26C0471758A6}"/>
                  </a:ext>
                </a:extLst>
              </p:cNvPr>
              <p:cNvSpPr txBox="1"/>
              <p:nvPr/>
            </p:nvSpPr>
            <p:spPr>
              <a:xfrm>
                <a:off x="5505917" y="4196949"/>
                <a:ext cx="3645514" cy="82672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defRPr sz="1800">
                    <a:solidFill>
                      <a:srgbClr val="000000"/>
                    </a:solidFill>
                    <a:uFillTx/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700" i="1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</a:rPr>
                        <m:t>ℏ</m:t>
                      </m:r>
                      <m:sSub>
                        <m:sSubPr>
                          <m:ctrlPr>
                            <a:rPr sz="47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sz="4700" i="1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sz="47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sz="4700" i="1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limUpp>
                        <m:limUppPr>
                          <m:ctrlPr>
                            <a:rPr sz="47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r>
                            <a:rPr sz="47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lim>
                          <m:r>
                            <a:rPr sz="4700" i="1">
                              <a:solidFill>
                                <a:srgbClr val="0061A7"/>
                              </a:solidFill>
                              <a:latin typeface="Cambria Math" panose="02040503050406030204" pitchFamily="18" charset="0"/>
                            </a:rPr>
                            <m:t>⃗</m:t>
                          </m:r>
                        </m:lim>
                      </m:limUpp>
                      <m:r>
                        <a:rPr sz="4700" i="1">
                          <a:solidFill>
                            <a:srgbClr val="0061A7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sz="4700" dirty="0">
                  <a:solidFill>
                    <a:srgbClr val="0061A8"/>
                  </a:solidFill>
                </a:endParaRPr>
              </a:p>
            </p:txBody>
          </p:sp>
        </mc:Choice>
        <mc:Fallback xmlns="">
          <p:sp>
            <p:nvSpPr>
              <p:cNvPr id="24" name="Equation">
                <a:extLst>
                  <a:ext uri="{FF2B5EF4-FFF2-40B4-BE49-F238E27FC236}">
                    <a16:creationId xmlns:a16="http://schemas.microsoft.com/office/drawing/2014/main" id="{0555655E-1A0A-3B42-81C6-26C047175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5917" y="4196949"/>
                <a:ext cx="3645514" cy="826720"/>
              </a:xfrm>
              <a:prstGeom prst="rect">
                <a:avLst/>
              </a:prstGeom>
              <a:blipFill>
                <a:blip r:embed="rId5"/>
                <a:stretch>
                  <a:fillRect l="-4861" r="-6597" b="-6417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B02AE90-E9D4-1640-9B87-3EE244CA2399}"/>
              </a:ext>
            </a:extLst>
          </p:cNvPr>
          <p:cNvGrpSpPr/>
          <p:nvPr/>
        </p:nvGrpSpPr>
        <p:grpSpPr>
          <a:xfrm>
            <a:off x="11784323" y="3842907"/>
            <a:ext cx="15362139" cy="8545535"/>
            <a:chOff x="655635" y="4294888"/>
            <a:chExt cx="15362139" cy="8545535"/>
          </a:xfrm>
        </p:grpSpPr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7C10B2C5-BF47-F240-9789-09EDADE89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>
            <a:xfrm>
              <a:off x="655635" y="11698393"/>
              <a:ext cx="15362139" cy="114203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47CB8A-8B7D-0248-8793-7DC61DAED5FA}"/>
                </a:ext>
              </a:extLst>
            </p:cNvPr>
            <p:cNvGrpSpPr/>
            <p:nvPr/>
          </p:nvGrpSpPr>
          <p:grpSpPr>
            <a:xfrm>
              <a:off x="1014566" y="4294888"/>
              <a:ext cx="9309305" cy="5283143"/>
              <a:chOff x="9938471" y="3992187"/>
              <a:chExt cx="11058524" cy="573394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B62B7D-3D29-EA46-9B79-E828CF9447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38471" y="5300580"/>
                <a:ext cx="9236910" cy="2311400"/>
              </a:xfrm>
              <a:prstGeom prst="rect">
                <a:avLst/>
              </a:prstGeom>
            </p:spPr>
          </p:pic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8AC7DED2-7FD9-E644-8277-AD548AB43C76}"/>
                  </a:ext>
                </a:extLst>
              </p:cNvPr>
              <p:cNvCxnSpPr/>
              <p:nvPr/>
            </p:nvCxnSpPr>
            <p:spPr>
              <a:xfrm flipV="1">
                <a:off x="14556926" y="7611980"/>
                <a:ext cx="535530" cy="887506"/>
              </a:xfrm>
              <a:prstGeom prst="straightConnector1">
                <a:avLst/>
              </a:prstGeom>
              <a:ln w="98425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C5B80BA-7839-B848-B90A-4AC4015C2C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998514" y="7561470"/>
                <a:ext cx="1" cy="1258539"/>
              </a:xfrm>
              <a:prstGeom prst="straightConnector1">
                <a:avLst/>
              </a:prstGeom>
              <a:ln w="98425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0EA0ED19-C3AB-984E-B17C-44F007CED4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8732986" y="7561470"/>
                <a:ext cx="748814" cy="629269"/>
              </a:xfrm>
              <a:prstGeom prst="straightConnector1">
                <a:avLst/>
              </a:prstGeom>
              <a:ln w="98425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AFA0296-BD4D-4F4B-8B08-67A0A652AF49}"/>
                  </a:ext>
                </a:extLst>
              </p:cNvPr>
              <p:cNvSpPr txBox="1"/>
              <p:nvPr/>
            </p:nvSpPr>
            <p:spPr>
              <a:xfrm>
                <a:off x="13984809" y="8404763"/>
                <a:ext cx="1861621" cy="944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01600" tIns="101600" rIns="101600" bIns="101600" numCol="1" spcCol="38100" rtlCol="0" anchor="ctr">
                <a:spAutoFit/>
              </a:bodyPr>
              <a:lstStyle/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3 ppb 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0739B98-ABF6-0445-AFF8-FC9714AC2716}"/>
                  </a:ext>
                </a:extLst>
              </p:cNvPr>
              <p:cNvSpPr txBox="1"/>
              <p:nvPr/>
            </p:nvSpPr>
            <p:spPr>
              <a:xfrm>
                <a:off x="18904572" y="8206356"/>
                <a:ext cx="2092423" cy="944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01600" tIns="101600" rIns="101600" bIns="101600" numCol="1" spcCol="38100" rtlCol="0" anchor="ctr">
                <a:spAutoFit/>
              </a:bodyPr>
              <a:lstStyle/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0.3 ppt 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CE7D054-093D-0241-A084-943C137C211D}"/>
                  </a:ext>
                </a:extLst>
              </p:cNvPr>
              <p:cNvSpPr txBox="1"/>
              <p:nvPr/>
            </p:nvSpPr>
            <p:spPr>
              <a:xfrm>
                <a:off x="16017774" y="8856148"/>
                <a:ext cx="2092426" cy="8699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01600" tIns="101600" rIns="101600" bIns="101600" numCol="1" spcCol="38100" rtlCol="0" anchor="ctr">
                <a:spAutoFit/>
              </a:bodyPr>
              <a:lstStyle/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dirty="0">
                    <a:solidFill>
                      <a:schemeClr val="accent2">
                        <a:lumMod val="75000"/>
                      </a:schemeClr>
                    </a:solidFill>
                  </a:rPr>
                  <a:t>22</a:t>
                </a:r>
                <a:r>
                  <a:rPr kumimoji="0" lang="en-US" sz="3600" b="0" i="0" u="none" strike="noStrike" cap="none" spc="0" normalizeH="0" baseline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 ppb 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FF07E0A-A2BF-3043-9FA7-5C6349DAFFFE}"/>
                  </a:ext>
                </a:extLst>
              </p:cNvPr>
              <p:cNvSpPr/>
              <p:nvPr/>
            </p:nvSpPr>
            <p:spPr>
              <a:xfrm>
                <a:off x="12489377" y="4953000"/>
                <a:ext cx="1861623" cy="2997200"/>
              </a:xfrm>
              <a:prstGeom prst="ellipse">
                <a:avLst/>
              </a:prstGeom>
              <a:solidFill>
                <a:srgbClr val="FFFFFF">
                  <a:alpha val="0"/>
                </a:srgbClr>
              </a:solidFill>
              <a:ln w="53975" cap="flat">
                <a:solidFill>
                  <a:srgbClr val="82D2E6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91439" rIns="91439" bIns="91439" numCol="1" spcCol="38100" rtlCol="0" anchor="t">
                <a:spAutoFit/>
              </a:bodyPr>
              <a:lstStyle/>
              <a:p>
                <a:pPr marL="0" marR="0" indent="0" algn="l" defTabSz="642937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600" b="0" i="0" u="none" strike="noStrike" cap="none" spc="0" normalizeH="0" baseline="0">
                  <a:ln>
                    <a:noFill/>
                  </a:ln>
                  <a:solidFill>
                    <a:srgbClr val="404040"/>
                  </a:solidFill>
                  <a:effectLst/>
                  <a:uFill>
                    <a:solidFill>
                      <a:srgbClr val="404040"/>
                    </a:solidFill>
                  </a:uFill>
                  <a:latin typeface="+mn-lt"/>
                  <a:ea typeface="+mn-ea"/>
                  <a:cs typeface="+mn-cs"/>
                  <a:sym typeface="Helvetica"/>
                </a:endParaRP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BD47BE2-ACFF-334B-A649-F30848F853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729525" y="4335488"/>
                <a:ext cx="863600" cy="711201"/>
              </a:xfrm>
              <a:prstGeom prst="straightConnector1">
                <a:avLst/>
              </a:prstGeom>
              <a:noFill/>
              <a:ln w="73025" cap="flat">
                <a:solidFill>
                  <a:srgbClr val="82D2E6"/>
                </a:solidFill>
                <a:prstDash val="solid"/>
                <a:round/>
                <a:tailEnd type="triangle"/>
              </a:ln>
              <a:effectLst>
                <a:outerShdw blurRad="63500" dist="254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AB5C5A6-7F6F-5443-A1D7-E8CEA6A7657C}"/>
                  </a:ext>
                </a:extLst>
              </p:cNvPr>
              <p:cNvSpPr txBox="1"/>
              <p:nvPr/>
            </p:nvSpPr>
            <p:spPr>
              <a:xfrm>
                <a:off x="14824691" y="3992187"/>
                <a:ext cx="5417052" cy="7961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101600" tIns="101600" rIns="101600" bIns="101600" numCol="1" spcCol="38100" rtlCol="0" anchor="ctr">
                <a:spAutoFit/>
              </a:bodyPr>
              <a:lstStyle/>
              <a:p>
                <a:pPr marL="0" marR="0" indent="0" algn="l" defTabSz="642937" rtl="0" fontAlgn="auto" latinLnBrk="0" hangingPunct="0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0" i="0" u="none" strike="noStrike" cap="none" spc="0" normalizeH="0" baseline="0" dirty="0">
                    <a:ln>
                      <a:noFill/>
                    </a:ln>
                    <a:solidFill>
                      <a:srgbClr val="0061A8"/>
                    </a:solidFill>
                    <a:effectLst/>
                    <a:uFill>
                      <a:solidFill>
                        <a:srgbClr val="074184"/>
                      </a:solidFill>
                    </a:uFill>
                    <a:latin typeface="+mn-lt"/>
                    <a:ea typeface="+mn-ea"/>
                    <a:cs typeface="+mn-cs"/>
                    <a:sym typeface="Helvetica"/>
                  </a:rPr>
                  <a:t>Measured experimentally</a:t>
                </a: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0947E24-83D8-0241-A16B-569933813BFA}"/>
              </a:ext>
            </a:extLst>
          </p:cNvPr>
          <p:cNvSpPr/>
          <p:nvPr/>
        </p:nvSpPr>
        <p:spPr>
          <a:xfrm>
            <a:off x="12025523" y="10646515"/>
            <a:ext cx="4419886" cy="677106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82D2E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6429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>
                  <a:solidFill>
                    <a:srgbClr val="404040"/>
                  </a:solidFill>
                </a:uFill>
                <a:latin typeface="+mn-lt"/>
                <a:ea typeface="+mn-ea"/>
                <a:cs typeface="+mn-cs"/>
                <a:sym typeface="Helvetica"/>
              </a:rPr>
              <a:t>CODATA values:</a:t>
            </a:r>
          </a:p>
        </p:txBody>
      </p:sp>
    </p:spTree>
    <p:extLst>
      <p:ext uri="{BB962C8B-B14F-4D97-AF65-F5344CB8AC3E}">
        <p14:creationId xmlns:p14="http://schemas.microsoft.com/office/powerpoint/2010/main" val="40982924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845" y="400047"/>
            <a:ext cx="13592414" cy="1316471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421441" y="11097171"/>
            <a:ext cx="513170" cy="46179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 sz="5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520966" y="6467450"/>
            <a:ext cx="254408" cy="2175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 sz="5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129932" y="6232150"/>
            <a:ext cx="254408" cy="2175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 sz="5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1550806" y="6014606"/>
            <a:ext cx="254408" cy="2175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 sz="5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929084" y="5735222"/>
            <a:ext cx="254408" cy="2175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 sz="5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400289" y="9307471"/>
            <a:ext cx="283882" cy="268942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 sz="50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40855" y="8009943"/>
            <a:ext cx="283882" cy="268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 sz="5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73195" y="400047"/>
            <a:ext cx="9210806" cy="2101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400" b="1" dirty="0">
                <a:solidFill>
                  <a:schemeClr val="tx1"/>
                </a:solidFill>
                <a:latin typeface="+mj-lt"/>
                <a:ea typeface="Palatino" pitchFamily="2" charset="77"/>
              </a:rPr>
              <a:t>Muon Production</a:t>
            </a:r>
          </a:p>
          <a:p>
            <a:pPr marL="685782" indent="-685782" defTabSz="91437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4800" b="1" dirty="0">
              <a:solidFill>
                <a:prstClr val="black"/>
              </a:solidFill>
              <a:latin typeface="Calibri" charset="0"/>
              <a:ea typeface="ＭＳ Ｐゴシック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90785" y="1954329"/>
            <a:ext cx="9131530" cy="180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782" indent="-685782" defTabSz="914378">
              <a:buFont typeface="Wingdings" pitchFamily="2" charset="2"/>
              <a:buChar char="Ø"/>
              <a:defRPr/>
            </a:pPr>
            <a:r>
              <a:rPr lang="en-US" sz="4800" dirty="0">
                <a:solidFill>
                  <a:srgbClr val="C00000"/>
                </a:solidFill>
                <a:ea typeface="Palatino" pitchFamily="2" charset="77"/>
              </a:rPr>
              <a:t>Short batches of 8 GeV protons into Recycler</a:t>
            </a:r>
            <a:endParaRPr lang="en-US" sz="4800" dirty="0">
              <a:solidFill>
                <a:srgbClr val="C00000"/>
              </a:solidFill>
              <a:ea typeface="ＭＳ Ｐゴシック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996122" y="3676304"/>
            <a:ext cx="9131530" cy="180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782" indent="-685782" defTabSz="914378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en-US" sz="4800" dirty="0">
                <a:solidFill>
                  <a:srgbClr val="C00000"/>
                </a:solidFill>
                <a:ea typeface="Palatino" pitchFamily="2" charset="77"/>
              </a:rPr>
              <a:t>Each batch divided into 4    bunches of 10</a:t>
            </a:r>
            <a:r>
              <a:rPr lang="en-US" sz="4800" baseline="30000" dirty="0">
                <a:solidFill>
                  <a:srgbClr val="C00000"/>
                </a:solidFill>
                <a:ea typeface="Palatino" pitchFamily="2" charset="77"/>
              </a:rPr>
              <a:t>12</a:t>
            </a:r>
            <a:r>
              <a:rPr lang="en-US" sz="4800" dirty="0">
                <a:solidFill>
                  <a:srgbClr val="C00000"/>
                </a:solidFill>
                <a:ea typeface="Palatino" pitchFamily="2" charset="77"/>
              </a:rPr>
              <a:t> protons each</a:t>
            </a:r>
            <a:endParaRPr lang="en-US" sz="4800" dirty="0">
              <a:solidFill>
                <a:srgbClr val="C00000"/>
              </a:solidFill>
              <a:ea typeface="ＭＳ Ｐゴシック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940901" y="5360547"/>
            <a:ext cx="8917774" cy="180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782" indent="-685782">
              <a:buFont typeface="Wingdings" pitchFamily="2" charset="2"/>
              <a:buChar char="Ø"/>
            </a:pPr>
            <a:r>
              <a:rPr lang="en-US" sz="4800" dirty="0">
                <a:solidFill>
                  <a:srgbClr val="C00000"/>
                </a:solidFill>
                <a:ea typeface="Palatino" pitchFamily="2" charset="77"/>
              </a:rPr>
              <a:t>Extract each bunch at a time and directed to target</a:t>
            </a:r>
            <a:endParaRPr lang="en-US" sz="48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4912259" y="7187878"/>
                <a:ext cx="8814642" cy="1797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14378" indent="-914378" defTabSz="914378" fontAlgn="base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Ø"/>
                  <a:defRPr/>
                </a:pPr>
                <a:r>
                  <a:rPr lang="en-US" sz="4800" dirty="0">
                    <a:solidFill>
                      <a:srgbClr val="C00000"/>
                    </a:solidFill>
                    <a:ea typeface="Palatino" pitchFamily="2" charset="77"/>
                  </a:rPr>
                  <a:t>Long FODO channel to collect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4800" dirty="0">
                    <a:solidFill>
                      <a:srgbClr val="C00000"/>
                    </a:solidFill>
                    <a:ea typeface="Palatino" pitchFamily="2" charset="77"/>
                  </a:rPr>
                  <a:t> </a:t>
                </a:r>
                <a:r>
                  <a:rPr lang="en-US" sz="4800" dirty="0">
                    <a:solidFill>
                      <a:srgbClr val="C00000"/>
                    </a:solidFill>
                    <a:ea typeface="Palatino" pitchFamily="2" charset="77"/>
                    <a:sym typeface="Wingdings" panose="05000000000000000000" pitchFamily="2" charset="2"/>
                  </a:rPr>
                  <a:t> </a:t>
                </a:r>
                <a:r>
                  <a:rPr lang="en-US" sz="4800" dirty="0">
                    <a:solidFill>
                      <a:srgbClr val="C00000"/>
                    </a:solidFill>
                    <a:ea typeface="ＭＳ Ｐゴシック" pitchFamily="34" charset="-128"/>
                    <a:sym typeface="Wingdings" panose="05000000000000000000" pitchFamily="2" charset="2"/>
                  </a:rPr>
                  <a:t>µ</a:t>
                </a:r>
                <a:endParaRPr lang="en-US" sz="4800" dirty="0">
                  <a:solidFill>
                    <a:srgbClr val="C00000"/>
                  </a:solidFill>
                  <a:ea typeface="Palatino" pitchFamily="2" charset="77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2259" y="7187878"/>
                <a:ext cx="8814642" cy="1797415"/>
              </a:xfrm>
              <a:prstGeom prst="rect">
                <a:avLst/>
              </a:prstGeom>
              <a:blipFill>
                <a:blip r:embed="rId4"/>
                <a:stretch>
                  <a:fillRect l="-2734" t="-1399" b="-16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4880544" y="9025975"/>
                <a:ext cx="8704018" cy="4261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14378" indent="-914378" defTabSz="914378" fontAlgn="base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Ø"/>
                  <a:defRPr/>
                </a:pPr>
                <a:r>
                  <a:rPr lang="en-US" sz="4800" dirty="0">
                    <a:solidFill>
                      <a:srgbClr val="C00000"/>
                    </a:solidFill>
                    <a:ea typeface="Palatino" pitchFamily="2" charset="77"/>
                  </a:rPr>
                  <a:t>p/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4800" dirty="0">
                    <a:solidFill>
                      <a:srgbClr val="C00000"/>
                    </a:solidFill>
                    <a:ea typeface="Palatino" pitchFamily="2" charset="77"/>
                  </a:rPr>
                  <a:t>/µ beam enters DR; protons kicked out;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4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>
                    <a:solidFill>
                      <a:srgbClr val="C00000"/>
                    </a:solidFill>
                    <a:ea typeface="Palatino" pitchFamily="2" charset="77"/>
                  </a:rPr>
                  <a:t>decay away</a:t>
                </a:r>
              </a:p>
              <a:p>
                <a:pPr marL="914378" indent="-914378" defTabSz="914378" fontAlgn="base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Ø"/>
                  <a:defRPr/>
                </a:pPr>
                <a:r>
                  <a:rPr lang="en-US" sz="4800" b="1" dirty="0">
                    <a:ea typeface="Palatino" pitchFamily="2" charset="77"/>
                    <a:sym typeface="Wingdings" panose="05000000000000000000" pitchFamily="2" charset="2"/>
                  </a:rPr>
                  <a:t>µ enter storage ring</a:t>
                </a:r>
              </a:p>
              <a:p>
                <a:pPr defTabSz="914378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1" dirty="0">
                    <a:ea typeface="Palatino" pitchFamily="2" charset="77"/>
                    <a:sym typeface="Wingdings" panose="05000000000000000000" pitchFamily="2" charset="2"/>
                  </a:rPr>
                  <a:t>    (</a:t>
                </a:r>
                <a:r>
                  <a:rPr lang="en-US" sz="3600" dirty="0"/>
                  <a:t>4x higher fill frequency than BNL</a:t>
                </a:r>
                <a:r>
                  <a:rPr lang="en-US" sz="3600" b="1" dirty="0">
                    <a:ea typeface="Palatino" pitchFamily="2" charset="77"/>
                    <a:sym typeface="Wingdings" panose="05000000000000000000" pitchFamily="2" charset="2"/>
                  </a:rPr>
                  <a:t>)</a:t>
                </a:r>
                <a:endParaRPr lang="en-US" sz="3600" dirty="0">
                  <a:ea typeface="Palatino" pitchFamily="2" charset="77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80544" y="9025975"/>
                <a:ext cx="8704018" cy="4261808"/>
              </a:xfrm>
              <a:prstGeom prst="rect">
                <a:avLst/>
              </a:prstGeom>
              <a:blipFill>
                <a:blip r:embed="rId5"/>
                <a:stretch>
                  <a:fillRect l="-2770" t="-893" r="-3061" b="-4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/>
          <p:cNvGrpSpPr/>
          <p:nvPr/>
        </p:nvGrpSpPr>
        <p:grpSpPr>
          <a:xfrm>
            <a:off x="6866379" y="11214509"/>
            <a:ext cx="3560706" cy="2073274"/>
            <a:chOff x="2339836" y="5601035"/>
            <a:chExt cx="1780353" cy="103663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836" y="5601035"/>
              <a:ext cx="1279525" cy="1036637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ight Arrow 13"/>
            <p:cNvSpPr/>
            <p:nvPr/>
          </p:nvSpPr>
          <p:spPr>
            <a:xfrm>
              <a:off x="3523841" y="5781505"/>
              <a:ext cx="596348" cy="22399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48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668038" y="3788390"/>
            <a:ext cx="7620000" cy="4429088"/>
            <a:chOff x="1074598" y="1858296"/>
            <a:chExt cx="3810000" cy="2214544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598" y="1858296"/>
              <a:ext cx="3810000" cy="701675"/>
            </a:xfrm>
            <a:prstGeom prst="rect">
              <a:avLst/>
            </a:prstGeom>
            <a:noFill/>
            <a:ln w="28575">
              <a:solidFill>
                <a:srgbClr val="00308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1711105" y="2458030"/>
              <a:ext cx="960634" cy="1614810"/>
            </a:xfrm>
            <a:prstGeom prst="straightConnector1">
              <a:avLst/>
            </a:prstGeom>
            <a:ln w="28575">
              <a:solidFill>
                <a:srgbClr val="00308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12D2731-E338-354C-BD1B-F5CA247CB3E1}"/>
              </a:ext>
            </a:extLst>
          </p:cNvPr>
          <p:cNvSpPr/>
          <p:nvPr/>
        </p:nvSpPr>
        <p:spPr>
          <a:xfrm>
            <a:off x="6405335" y="8217479"/>
            <a:ext cx="1017782" cy="542662"/>
          </a:xfrm>
          <a:prstGeom prst="rect">
            <a:avLst/>
          </a:prstGeom>
          <a:solidFill>
            <a:srgbClr val="FFC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Palatino" pitchFamily="2" charset="77"/>
                <a:ea typeface="Palatino" pitchFamily="2" charset="77"/>
              </a:rPr>
              <a:t>target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A0E7E3-E817-7D48-A5E8-29EE3D961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584562" y="13004800"/>
            <a:ext cx="274113" cy="471924"/>
          </a:xfrm>
        </p:spPr>
        <p:txBody>
          <a:bodyPr/>
          <a:lstStyle/>
          <a:p>
            <a:fld id="{85F3B051-2A57-6B43-8F15-F50D8E018D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0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09 0.00486 C -0.02643 -0.01389 -0.03489 -0.03241 -0.04088 -0.04954 C -0.04675 -0.06667 -0.05091 -0.08357 -0.05338 -0.09815 C -0.05585 -0.11274 -0.05885 -0.11899 -0.05585 -0.13727 C -0.05286 -0.15556 -0.04362 -0.18588 -0.03567 -0.20811 C -0.02786 -0.23033 -0.02552 -0.24584 -0.00911 -0.26991 C 0.00743 -0.29399 0.04506 -0.32917 0.0629 -0.35232 C 0.07995 -0.37547 0.08464 -0.38473 0.09584 -0.40834 C 0.10652 -0.43195 0.12266 -0.46644 0.12735 -0.49445 C 0.13191 -0.52223 0.12982 -0.54769 0.1237 -0.57639 C 0.11667 -0.6051 0.10495 -0.64051 0.08777 -0.66621 C 0.07123 -0.6919 0.0461 -0.71389 0.02227 -0.72987 C -0.0013 -0.74584 -0.02877 -0.75718 -0.05468 -0.76158 C -0.08059 -0.76598 -0.10886 -0.76065 -0.13321 -0.75602 C -0.15769 -0.75139 -0.18099 -0.74514 -0.20144 -0.73357 C -0.22214 -0.72199 -0.24011 -0.70463 -0.25704 -0.68681 C -0.27396 -0.66899 -0.29284 -0.65047 -0.30261 -0.62686 C -0.31237 -0.60324 -0.31902 -0.5801 -0.31524 -0.54468 C -0.31159 -0.50926 -0.3017 -0.44862 -0.27995 -0.41389 C -0.25821 -0.37917 -0.21967 -0.35324 -0.18503 -0.33727 C -0.15066 -0.3213 -0.10678 -0.3169 -0.07239 -0.31852 C -0.03802 -0.32014 -0.00833 -0.32616 0.02123 -0.34653 C 0.05079 -0.3669 0.08646 -0.40926 0.10456 -0.44005 C 0.12227 -0.47084 0.12839 -0.49838 0.12865 -0.53149 C 0.12865 -0.56459 0.12461 -0.60463 0.10586 -0.6382 C 0.08698 -0.67176 0.0448 -0.71274 0.01589 -0.73357 C -0.01302 -0.7544 -0.03854 -0.75973 -0.06731 -0.76343 C -0.09609 -0.76713 -0.12969 -0.76412 -0.15743 -0.75602 C -0.18464 -0.74792 -0.21081 -0.73264 -0.23321 -0.71482 C -0.25547 -0.69699 -0.278 -0.67292 -0.29128 -0.64931 C -0.30482 -0.6257 -0.31329 -0.60602 -0.31407 -0.57269 C -0.31485 -0.53936 -0.30977 -0.48496 -0.29636 -0.44954 C -0.28282 -0.41412 -0.25404 -0.3794 -0.23321 -0.35973 C -0.21224 -0.34005 -0.19727 -0.33912 -0.17136 -0.33172 C -0.14493 -0.32431 -0.10612 -0.31366 -0.0763 -0.31482 C -0.04635 -0.31598 -0.01536 -0.32732 0.00847 -0.33912 C 0.03204 -0.35093 0.05639 -0.37709 0.06654 -0.38588 " pathEditMode="relative" rAng="0" ptsTypes="AAAAAAAAAAAAAAAAAAAA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-384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72 -0.07871 C 0.04961 -0.1125 0.05378 -0.14815 0.0474 -0.18334 C 0.04063 -0.22084 0.02136 -0.26227 -0.0026 -0.29237 C -0.0237 -0.32061 -0.06002 -0.34283 -0.09401 -0.35695 C -0.12956 -0.37107 -0.17526 -0.37639 -0.21172 -0.37547 C -0.24818 -0.37338 -0.28307 -0.3588 -0.3112 -0.34144 C -0.34036 -0.32385 -0.36641 -0.3 -0.38476 -0.26968 C -0.39961 -0.25209 -0.4043 -0.23496 -0.40989 -0.21852 C -0.41627 -0.20139 -0.42083 -0.19676 -0.4207 -0.16737 C -0.42344 -0.13334 -0.41419 -0.08889 -0.40091 -0.05625 C -0.38841 -0.025 -0.35976 4.07407E-6 -0.3444 0.02199 C -0.32864 0.04444 -0.31849 0.05069 -0.30351 0.06898 C -0.28919 0.08773 -0.26745 0.10949 -0.25117 0.12777 C -0.23346 0.14629 -0.21823 0.16365 -0.20195 0.18449 " pathEditMode="relative" rAng="0" ptsTypes="AAAAAAAAAAAAAA">
                                      <p:cBhvr>
                                        <p:cTn id="2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-169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5278 C 0.05325 -0.0757 0.06849 -0.10139 0.06849 -0.14468 C 0.06679 -0.18774 0.04791 -0.25625 0.02851 -0.29329 C 0.01015 -0.33056 -0.02084 -0.34908 -0.04284 -0.36667 C -0.06511 -0.38357 -0.08073 -0.38912 -0.10625 -0.39468 C -0.13164 -0.40024 -0.16394 -0.40394 -0.19401 -0.4007 C -0.22305 -0.39769 -0.25521 -0.39213 -0.28308 -0.37593 C -0.31068 -0.35926 -0.34154 -0.33565 -0.36159 -0.30162 C -0.3819 -0.26899 -0.40274 -0.21667 -0.40495 -0.17454 C -0.4073 -0.13218 -0.39427 -0.07986 -0.38047 -0.04607 C -0.36654 -0.01343 -0.34115 0.00601 -0.32188 0.02291 C -0.30183 0.04305 -0.28203 0.05509 -0.2642 0.06458 C -0.24545 0.0743 -0.22696 0.08032 -0.21133 0.0831 C -0.1948 0.08588 -0.17422 0.08333 -0.16693 0.08564 " pathEditMode="relative" rAng="0" ptsTypes="AAAAAAAAAAAAAA">
                                      <p:cBhvr>
                                        <p:cTn id="3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5" y="-1055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-0.03773 C 0.0418 -0.04445 0.05286 -0.05741 0.0595 -0.07708 C 0.06614 -0.09607 0.07721 -0.12199 0.07773 -0.1544 C 0.07812 -0.18935 0.07109 -0.23935 0.05664 -0.27199 C 0.04492 -0.30486 0.02409 -0.33009 0.00026 -0.35139 C -0.02487 -0.37292 -0.06094 -0.39352 -0.09167 -0.40208 C -0.12305 -0.41042 -0.15951 -0.40741 -0.18737 -0.40324 C -0.21485 -0.39884 -0.23581 -0.39005 -0.2582 -0.37593 C -0.28073 -0.36158 -0.30469 -0.34121 -0.32214 -0.31852 C -0.33958 -0.29468 -0.35417 -0.26528 -0.36263 -0.23565 C -0.37083 -0.20648 -0.37201 -0.16621 -0.36875 -0.13773 C -0.36498 -0.1088 -0.35612 -0.08519 -0.3457 -0.06227 C -0.33529 -0.03912 -0.3181 -0.01898 -0.3056 -0.00394 C -0.29297 0.01134 -0.28346 0.01898 -0.27044 0.02639 C -0.25781 0.03611 -0.24271 0.04213 -0.22904 0.04815 C -0.21485 0.0544 -0.19662 0.05903 -0.18737 0.06227 C -0.17643 0.06481 -0.17175 0.06481 -0.16836 0.06805 " pathEditMode="relative" rAng="0" ptsTypes="AAAAAAAAAAAAAAAAA">
                                      <p:cBhvr>
                                        <p:cTn id="3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3" y="-1319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92 -0.02593 C 0.05885 -0.03727 0.06992 -0.05232 0.0806 -0.075 C 0.09167 -0.09722 0.10391 -0.12685 0.10391 -0.16621 C 0.10299 -0.20509 0.08659 -0.2544 0.07031 -0.29005 C 0.05404 -0.32546 0.0263 -0.34653 -0.00039 -0.36435 C -0.02748 -0.38241 -0.06289 -0.39236 -0.09193 -0.39722 C -0.12096 -0.40209 -0.14857 -0.39908 -0.17448 -0.39375 C -0.20091 -0.38843 -0.22461 -0.3794 -0.24779 -0.36482 C -0.27083 -0.35023 -0.29479 -0.32963 -0.31198 -0.30648 C -0.32917 -0.28334 -0.34662 -0.25787 -0.35065 -0.22616 C -0.35469 -0.19421 -0.35391 -0.13496 -0.34466 -0.10394 C -0.33568 -0.07338 -0.31406 -0.04445 -0.29623 -0.02338 C -0.27813 -0.00185 -0.25482 0.00995 -0.23763 0.02268 C -0.22044 0.03426 -0.203 0.03819 -0.19206 0.04259 C -0.18073 0.0456 -0.17305 0.04467 -0.16992 0.04791 " pathEditMode="relative" rAng="0" ptsTypes="AAAAAAAAAAAAAAA">
                                      <p:cBhvr>
                                        <p:cTn id="3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81 L 0.07123 0.1060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" y="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C 0.00469 0.00811 0.01081 0.01366 0.01615 0.02524 C 0.02162 0.03635 0.02734 0.05579 0.03255 0.06783 C 0.03776 0.0794 0.04258 0.08797 0.04727 0.09607 C 0.05195 0.10371 0.05573 0.11482 0.0612 0.11482 C 0.06654 0.11436 0.07383 0.10162 0.07995 0.09399 C 0.08594 0.08612 0.09206 0.07801 0.09779 0.06644 C 0.10352 0.05533 0.11081 0.03681 0.11406 0.02616 C 0.11745 0.01575 0.11927 0.01112 0.11745 0.00463 C 0.1155 -0.00185 0.11068 -0.00995 0.10287 -0.01296 C 0.09505 -0.01597 0.07917 -0.01296 0.07005 -0.01296 C 0.06081 -0.01296 0.05612 -0.01342 0.04727 -0.01296 C 0.03841 -0.0125 0.02292 -0.01203 0.01693 -0.00995 C 0.01081 -0.0081 0.0112 -0.0074 0.01042 -0.00092 C 0.00977 0.0051 0.0112 0.01922 0.01289 0.02732 C 0.01458 0.03519 0.01771 0.03982 0.02109 0.04676 C 0.02435 0.05394 0.02839 0.06088 0.03255 0.06852 C 0.03672 0.07639 0.04193 0.08658 0.04635 0.0926 C 0.05091 0.09908 0.05313 0.10625 0.05938 0.10672 C 0.06563 0.10764 0.078 0.10417 0.08385 0.09723 C 0.08984 0.09005 0.09063 0.075 0.09531 0.06551 C 0.1 0.05579 0.10833 0.04723 0.11172 0.0382 C 0.11497 0.02917 0.11602 0.0176 0.11497 0.0095 C 0.11393 0.00209 0.11198 -0.00509 0.10521 -0.00856 C 0.09844 -0.0125 0.08464 -0.01296 0.07422 -0.01412 C 0.0638 -0.01504 0.05143 -0.0155 0.04219 -0.01504 C 0.03307 -0.01458 0.02448 -0.01365 0.01862 -0.01064 C 0.01276 -0.0081 0.00755 -0.00393 0.00716 0.00348 C 0.00677 0.01065 0.01224 0.02223 0.01615 0.03264 C 0.02018 0.04329 0.02604 0.05695 0.03164 0.06783 C 0.03724 0.07848 0.04375 0.09005 0.04974 0.09723 C 0.0556 0.10417 0.06094 0.11274 0.06758 0.11019 C 0.07422 0.10718 0.08229 0.09098 0.08893 0.08056 C 0.09557 0.07037 0.10208 0.0588 0.10677 0.04792 C 0.11146 0.03727 0.11667 0.02616 0.11745 0.0176 C 0.1181 0.00857 0.1181 -0.00046 0.11094 -0.00555 C 0.10391 -0.01041 0.08477 -0.01041 0.07422 -0.01203 C 0.06354 -0.01342 0.05625 -0.01504 0.04727 -0.01504 C 0.03828 -0.01504 0.02591 -0.01504 0.01953 -0.01203 C 0.01302 -0.00856 0.00912 -0.00393 0.00872 0.00463 C 0.00833 0.0132 0.01341 0.02871 0.01771 0.03936 C 0.02214 0.04977 0.02943 0.05787 0.0349 0.06852 C 0.0405 0.0794 0.04557 0.09352 0.0513 0.10371 C 0.05703 0.11366 0.06458 0.12292 0.06927 0.12894 C 0.07396 0.1345 0.07552 0.13496 0.07904 0.13843 C 0.08255 0.14213 0.08854 0.14769 0.0905 0.14977 " pathEditMode="relative" rAng="0" ptsTypes="AAAAAAAAAAAAAAAAAAAAAAAAAAAAAAAAAAAAAAAAAAAA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path" presetSubtype="0" repeatCount="1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03 0.15625 C 0.11003 0.16829 0.10326 0.17825 0.09492 0.17825 C 0.0862 0.17825 0.0793 0.16829 0.0793 0.15625 C 0.0793 0.14468 0.0862 0.13542 0.09492 0.13542 C 0.10326 0.13542 0.11003 0.14468 0.11003 0.15625 Z " pathEditMode="relative" rAng="5400000" ptsTypes="AAAAA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22" grpId="0" animBg="1"/>
      <p:bldP spid="22" grpId="1" animBg="1"/>
      <p:bldP spid="22" grpId="2" animBg="1"/>
      <p:bldP spid="5" grpId="0"/>
      <p:bldP spid="15" grpId="0"/>
      <p:bldP spid="16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Muon Beam Inj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Muon Beam Injection</a:t>
            </a:r>
          </a:p>
        </p:txBody>
      </p:sp>
      <p:sp>
        <p:nvSpPr>
          <p:cNvPr id="3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grpSp>
        <p:nvGrpSpPr>
          <p:cNvPr id="313" name="Group"/>
          <p:cNvGrpSpPr/>
          <p:nvPr/>
        </p:nvGrpSpPr>
        <p:grpSpPr>
          <a:xfrm>
            <a:off x="236778" y="1680624"/>
            <a:ext cx="12689275" cy="10525304"/>
            <a:chOff x="0" y="478377"/>
            <a:chExt cx="12689274" cy="10525302"/>
          </a:xfrm>
        </p:grpSpPr>
        <p:pic>
          <p:nvPicPr>
            <p:cNvPr id="308" name="17-0066-03.hr.jpg" descr="17-0066-03.hr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0673" t="13637" r="15263" b="7251"/>
            <a:stretch>
              <a:fillRect/>
            </a:stretch>
          </p:blipFill>
          <p:spPr>
            <a:xfrm>
              <a:off x="0" y="547016"/>
              <a:ext cx="12689274" cy="10456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9" name="Rounded Rectangle"/>
            <p:cNvSpPr/>
            <p:nvPr/>
          </p:nvSpPr>
          <p:spPr>
            <a:xfrm>
              <a:off x="6727353" y="478377"/>
              <a:ext cx="1297860" cy="1383729"/>
            </a:xfrm>
            <a:prstGeom prst="roundRect">
              <a:avLst>
                <a:gd name="adj" fmla="val 15000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0" name="Arrow"/>
            <p:cNvSpPr/>
            <p:nvPr/>
          </p:nvSpPr>
          <p:spPr>
            <a:xfrm rot="2220000">
              <a:off x="4008729" y="1200056"/>
              <a:ext cx="4148551" cy="1014270"/>
            </a:xfrm>
            <a:prstGeom prst="rightArrow">
              <a:avLst>
                <a:gd name="adj1" fmla="val 32000"/>
                <a:gd name="adj2" fmla="val 77226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1" name="Line"/>
            <p:cNvSpPr/>
            <p:nvPr/>
          </p:nvSpPr>
          <p:spPr>
            <a:xfrm rot="5846008">
              <a:off x="7213098" y="5309444"/>
              <a:ext cx="5601771" cy="2236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89" extrusionOk="0">
                  <a:moveTo>
                    <a:pt x="0" y="11741"/>
                  </a:moveTo>
                  <a:cubicBezTo>
                    <a:pt x="2744" y="2977"/>
                    <a:pt x="7365" y="-1411"/>
                    <a:pt x="11940" y="404"/>
                  </a:cubicBezTo>
                  <a:cubicBezTo>
                    <a:pt x="16495" y="2211"/>
                    <a:pt x="20229" y="9859"/>
                    <a:pt x="21600" y="20189"/>
                  </a:cubicBezTo>
                </a:path>
              </a:pathLst>
            </a:custGeom>
            <a:noFill/>
            <a:ln w="254000" cap="flat">
              <a:solidFill>
                <a:schemeClr val="accent3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14" name="inflector-vacuum-chamber-sketch.pdf" descr="inflector-vacuum-chamber-sketch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5815" y="7885190"/>
            <a:ext cx="10318969" cy="4204024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Oval"/>
          <p:cNvSpPr/>
          <p:nvPr/>
        </p:nvSpPr>
        <p:spPr>
          <a:xfrm>
            <a:off x="9595605" y="4829862"/>
            <a:ext cx="1456396" cy="1372389"/>
          </a:xfrm>
          <a:prstGeom prst="ellipse">
            <a:avLst/>
          </a:prstGeom>
          <a:ln w="101600">
            <a:solidFill>
              <a:schemeClr val="accent5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7" name="Line"/>
          <p:cNvSpPr/>
          <p:nvPr/>
        </p:nvSpPr>
        <p:spPr>
          <a:xfrm flipV="1">
            <a:off x="698031" y="4837028"/>
            <a:ext cx="9449240" cy="3061543"/>
          </a:xfrm>
          <a:prstGeom prst="line">
            <a:avLst/>
          </a:prstGeom>
          <a:ln w="101600">
            <a:solidFill>
              <a:schemeClr val="accent5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8" name="Line"/>
          <p:cNvSpPr/>
          <p:nvPr/>
        </p:nvSpPr>
        <p:spPr>
          <a:xfrm flipV="1">
            <a:off x="11040736" y="5351885"/>
            <a:ext cx="1" cy="2541632"/>
          </a:xfrm>
          <a:prstGeom prst="line">
            <a:avLst/>
          </a:prstGeom>
          <a:ln w="101600">
            <a:solidFill>
              <a:schemeClr val="accent5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319" name="Inflector Magnet…"/>
          <p:cNvSpPr txBox="1"/>
          <p:nvPr/>
        </p:nvSpPr>
        <p:spPr>
          <a:xfrm>
            <a:off x="13387306" y="4774066"/>
            <a:ext cx="10484579" cy="730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584200">
              <a:lnSpc>
                <a:spcPct val="100000"/>
              </a:lnSpc>
              <a:spcBef>
                <a:spcPts val="3200"/>
              </a:spcBef>
              <a:defRPr sz="3500" b="1">
                <a:solidFill>
                  <a:srgbClr val="1DB1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5600" dirty="0">
                <a:solidFill>
                  <a:srgbClr val="FF0000"/>
                </a:solidFill>
              </a:rPr>
              <a:t>Inflector Magnet</a:t>
            </a:r>
          </a:p>
          <a:p>
            <a:pPr marL="463020" indent="-463020" defTabSz="584200">
              <a:lnSpc>
                <a:spcPct val="100000"/>
              </a:lnSpc>
              <a:spcBef>
                <a:spcPts val="3200"/>
              </a:spcBef>
              <a:buSzPct val="125000"/>
              <a:buChar char="•"/>
              <a:defRPr sz="3500">
                <a:solidFill>
                  <a:srgbClr val="4D4C4D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5200" dirty="0"/>
              <a:t>Provides field free region to deliver beam to edge of storage region </a:t>
            </a:r>
            <a:endParaRPr sz="5200" dirty="0"/>
          </a:p>
          <a:p>
            <a:pPr marL="463020" indent="-463020" defTabSz="584200">
              <a:lnSpc>
                <a:spcPct val="100000"/>
              </a:lnSpc>
              <a:spcBef>
                <a:spcPts val="3200"/>
              </a:spcBef>
              <a:buSzPct val="125000"/>
              <a:buChar char="•"/>
              <a:defRPr sz="3500">
                <a:solidFill>
                  <a:srgbClr val="4D4C4D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5200" dirty="0"/>
              <a:t>Stops</a:t>
            </a:r>
            <a:r>
              <a:rPr sz="5200" dirty="0"/>
              <a:t> strong deflection of the beam</a:t>
            </a:r>
          </a:p>
        </p:txBody>
      </p:sp>
      <p:sp>
        <p:nvSpPr>
          <p:cNvPr id="320" name="Rectangle"/>
          <p:cNvSpPr/>
          <p:nvPr/>
        </p:nvSpPr>
        <p:spPr>
          <a:xfrm>
            <a:off x="715646" y="7884661"/>
            <a:ext cx="10379306" cy="4205082"/>
          </a:xfrm>
          <a:prstGeom prst="rect">
            <a:avLst/>
          </a:prstGeom>
          <a:ln w="101600">
            <a:solidFill>
              <a:schemeClr val="accent5"/>
            </a:solidFill>
            <a:miter lim="400000"/>
          </a:ln>
        </p:spPr>
        <p:txBody>
          <a:bodyPr lIns="0" tIns="0" rIns="0" bIns="0" anchor="ctr"/>
          <a:lstStyle/>
          <a:p>
            <a:pPr algn="ctr" defTabSz="825500">
              <a:lnSpc>
                <a:spcPct val="100000"/>
              </a:lnSpc>
              <a:defRPr sz="3200">
                <a:solidFill>
                  <a:srgbClr val="FFFFFF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C47DC2-12B7-E545-AB52-4D72262390BB}"/>
              </a:ext>
            </a:extLst>
          </p:cNvPr>
          <p:cNvSpPr/>
          <p:nvPr/>
        </p:nvSpPr>
        <p:spPr>
          <a:xfrm>
            <a:off x="7067608" y="1598857"/>
            <a:ext cx="120417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25500">
              <a:lnSpc>
                <a:spcPct val="100000"/>
              </a:lnSpc>
              <a:defRPr sz="8000" b="1">
                <a:solidFill>
                  <a:srgbClr val="FFFF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l-GR" dirty="0">
                <a:solidFill>
                  <a:schemeClr val="tx1"/>
                </a:solidFill>
              </a:rPr>
              <a:t>μ</a:t>
            </a:r>
            <a:r>
              <a:rPr lang="el-GR" baseline="31999" dirty="0">
                <a:solidFill>
                  <a:schemeClr val="tx1"/>
                </a:solidFill>
              </a:rPr>
              <a:t>+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0061A8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2D2E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>
              <a:solidFill>
                <a:srgbClr val="40404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82D2E6"/>
          </a:solidFill>
          <a:prstDash val="solid"/>
          <a:round/>
        </a:ln>
        <a:effectLst>
          <a:outerShdw blurRad="635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0061A8"/>
            </a:solidFill>
            <a:effectLst/>
            <a:uFill>
              <a:solidFill>
                <a:srgbClr val="074184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82D2E6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6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>
              <a:solidFill>
                <a:srgbClr val="404040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82D2E6"/>
          </a:solidFill>
          <a:prstDash val="solid"/>
          <a:round/>
        </a:ln>
        <a:effectLst>
          <a:outerShdw blurRad="635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500" b="0" i="0" u="none" strike="noStrike" cap="none" spc="0" normalizeH="0" baseline="0">
            <a:ln>
              <a:noFill/>
            </a:ln>
            <a:solidFill>
              <a:srgbClr val="0061A8"/>
            </a:solidFill>
            <a:effectLst/>
            <a:uFill>
              <a:solidFill>
                <a:srgbClr val="074184"/>
              </a:solidFill>
            </a:uFill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7943</TotalTime>
  <Words>1376</Words>
  <Application>Microsoft Macintosh PowerPoint</Application>
  <PresentationFormat>Custom</PresentationFormat>
  <Paragraphs>297</Paragraphs>
  <Slides>30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Arial</vt:lpstr>
      <vt:lpstr>Calibri</vt:lpstr>
      <vt:lpstr>Cambria Math</vt:lpstr>
      <vt:lpstr>Chalkboard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PT Sans</vt:lpstr>
      <vt:lpstr>Wingdings</vt:lpstr>
      <vt:lpstr>White</vt:lpstr>
      <vt:lpstr>Equation</vt:lpstr>
      <vt:lpstr>PowerPoint Presentation</vt:lpstr>
      <vt:lpstr>The Magnetic Moment and the Anomaly </vt:lpstr>
      <vt:lpstr>What is the Magnetic Anomaly?</vt:lpstr>
      <vt:lpstr>Muon g-2: 33 Institutions, 7 countries, 203 Members</vt:lpstr>
      <vt:lpstr>It takes a lot of local Fermilab support to make this experiment work! </vt:lpstr>
      <vt:lpstr>How Do We Measure aµ ?</vt:lpstr>
      <vt:lpstr>How Do We Measure aµ ?</vt:lpstr>
      <vt:lpstr>PowerPoint Presentation</vt:lpstr>
      <vt:lpstr>Muon Beam Injection</vt:lpstr>
      <vt:lpstr>Muon Beam Storage and Focusing</vt:lpstr>
      <vt:lpstr>Muon Beam Storage and Focusing</vt:lpstr>
      <vt:lpstr>Muon Beam Storage and Focusing</vt:lpstr>
      <vt:lpstr>Track Reconstruction</vt:lpstr>
      <vt:lpstr>Muon Spin Precession (ωa) in g-2 Ring</vt:lpstr>
      <vt:lpstr>Muon Spin Precession (ωa) in g-2 Ring</vt:lpstr>
      <vt:lpstr>Muon Spin Precession (ωa) in g-2 Ring</vt:lpstr>
      <vt:lpstr>Spin Correlations And Early-to-Late Effects</vt:lpstr>
      <vt:lpstr>Muon Loss Spin Systematic Effect</vt:lpstr>
      <vt:lpstr>Lost Muon Function</vt:lpstr>
      <vt:lpstr>Muon Phase-Momentum Coupling</vt:lpstr>
      <vt:lpstr>Other Beam Dynamics Corrections</vt:lpstr>
      <vt:lpstr>Other Beam Dynamic Corrections</vt:lpstr>
      <vt:lpstr>Run 1 Overview</vt:lpstr>
      <vt:lpstr>Run 2 Status &amp; Outlook</vt:lpstr>
      <vt:lpstr>Summary</vt:lpstr>
      <vt:lpstr>BACKUP</vt:lpstr>
      <vt:lpstr>It takes a lot of local Fermilab support to make this experiment work! </vt:lpstr>
      <vt:lpstr>E-field Correction</vt:lpstr>
      <vt:lpstr>Pitch Correction</vt:lpstr>
      <vt:lpstr>Pitch Correction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Sudeshna Ganguly</cp:lastModifiedBy>
  <cp:revision>290</cp:revision>
  <cp:lastPrinted>2019-06-12T16:26:35Z</cp:lastPrinted>
  <dcterms:modified xsi:type="dcterms:W3CDTF">2019-06-13T11:51:18Z</dcterms:modified>
</cp:coreProperties>
</file>