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7.jpg" ContentType="image/jpg"/>
  <Override PartName="/ppt/media/image2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0"/>
  </p:notesMasterIdLst>
  <p:handoutMasterIdLst>
    <p:handoutMasterId r:id="rId21"/>
  </p:handoutMasterIdLst>
  <p:sldIdLst>
    <p:sldId id="265" r:id="rId3"/>
    <p:sldId id="266" r:id="rId4"/>
    <p:sldId id="268" r:id="rId5"/>
    <p:sldId id="275" r:id="rId6"/>
    <p:sldId id="597" r:id="rId7"/>
    <p:sldId id="281" r:id="rId8"/>
    <p:sldId id="283" r:id="rId9"/>
    <p:sldId id="277" r:id="rId10"/>
    <p:sldId id="280" r:id="rId11"/>
    <p:sldId id="270" r:id="rId12"/>
    <p:sldId id="527" r:id="rId13"/>
    <p:sldId id="528" r:id="rId14"/>
    <p:sldId id="529" r:id="rId15"/>
    <p:sldId id="531" r:id="rId16"/>
    <p:sldId id="566" r:id="rId17"/>
    <p:sldId id="532" r:id="rId18"/>
    <p:sldId id="269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6/11/2019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6/11/2019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35F2976D-5B3D-4564-BAF2-89475BE8D0D3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C29F51EE-6237-4570-B5A0-B5C5EEDD95EE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C381A52C-22D6-4C12-A647-080272CB6226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14285218-D494-4F1C-B12C-0BB2618C3802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7BFE0DE8-2EEB-49DA-BBA1-687D160C1A9C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1DF933E-2F5F-4E3A-9033-006B36B49121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58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0EDEEA7-E909-40D4-BE2F-0C9A2A056E7E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D1B1464-7AE6-40A9-845C-552229943D99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6BE777A-6C99-4C18-BF8E-55C83B31675B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45DBE149-2D85-4DD5-8E64-062DB0911312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19B98C9-33CF-45B8-998E-23BE848F7C03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jp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Recent Fermilab Achievements in Accelerator Science and Technology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Dr. Aleksandr Romanov</a:t>
            </a:r>
          </a:p>
          <a:p>
            <a:r>
              <a:rPr lang="en-US" dirty="0"/>
              <a:t>52nd Annual Users Meeting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11 June 2019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F1994-E9D4-48B1-89D6-6494155FE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HPT R&amp;D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042F5-F690-438C-9C0C-2EA2BB23F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4228-DBCA-4EBB-8F73-0993C373B759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EAF9F-0952-47B8-A8D3-86B5E5A2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5643563" cy="239236"/>
          </a:xfrm>
        </p:spPr>
        <p:txBody>
          <a:bodyPr/>
          <a:lstStyle/>
          <a:p>
            <a:pPr>
              <a:defRPr/>
            </a:pPr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A. Romanov</a:t>
            </a:r>
            <a:r>
              <a:rPr lang="en-US"/>
              <a:t>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A3DD7-3BDA-43F5-AD7D-2D86FFF2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8" name="Picture 7" descr="P1020235.JPG">
            <a:extLst>
              <a:ext uri="{FF2B5EF4-FFF2-40B4-BE49-F238E27FC236}">
                <a16:creationId xmlns:a16="http://schemas.microsoft.com/office/drawing/2014/main" id="{D72CB494-7D49-4229-883A-30FE95A8D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822" y="2598990"/>
            <a:ext cx="1817620" cy="1178410"/>
          </a:xfrm>
          <a:prstGeom prst="rect">
            <a:avLst/>
          </a:prstGeom>
        </p:spPr>
      </p:pic>
      <p:pic>
        <p:nvPicPr>
          <p:cNvPr id="9" name="Picture 8" descr="SNS window.tiff">
            <a:extLst>
              <a:ext uri="{FF2B5EF4-FFF2-40B4-BE49-F238E27FC236}">
                <a16:creationId xmlns:a16="http://schemas.microsoft.com/office/drawing/2014/main" id="{8822FFC6-7DB0-492A-BA0E-21BC8B4F08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22" t="16144" r="23536" b="5824"/>
          <a:stretch/>
        </p:blipFill>
        <p:spPr>
          <a:xfrm>
            <a:off x="3159823" y="917974"/>
            <a:ext cx="1817619" cy="1603590"/>
          </a:xfrm>
          <a:prstGeom prst="rect">
            <a:avLst/>
          </a:prstGeom>
        </p:spPr>
      </p:pic>
      <p:pic>
        <p:nvPicPr>
          <p:cNvPr id="10" name="8ef26d66-797d-4f4f-8d8f-f8bea7c5a328" descr="C2F07D7E-E266-4FE0-A1DA-F457F6C32ECA@dhcp">
            <a:extLst>
              <a:ext uri="{FF2B5EF4-FFF2-40B4-BE49-F238E27FC236}">
                <a16:creationId xmlns:a16="http://schemas.microsoft.com/office/drawing/2014/main" id="{AAB0146F-758B-4804-8C7F-39C695E0B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66" y="970340"/>
            <a:ext cx="2778530" cy="274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393507-3F9D-446E-BAE8-894D4AA262DD}"/>
              </a:ext>
            </a:extLst>
          </p:cNvPr>
          <p:cNvSpPr txBox="1"/>
          <p:nvPr/>
        </p:nvSpPr>
        <p:spPr>
          <a:xfrm>
            <a:off x="112260" y="3167390"/>
            <a:ext cx="2100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NuMI</a:t>
            </a:r>
            <a:r>
              <a:rPr lang="en-US" sz="1400" dirty="0">
                <a:solidFill>
                  <a:schemeClr val="bg1"/>
                </a:solidFill>
              </a:rPr>
              <a:t>-MINOS target: cracked graphite fins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3DEC4-35BC-4E9C-B463-4894DB3EA82A}"/>
              </a:ext>
            </a:extLst>
          </p:cNvPr>
          <p:cNvSpPr txBox="1"/>
          <p:nvPr/>
        </p:nvSpPr>
        <p:spPr>
          <a:xfrm>
            <a:off x="3142569" y="2604876"/>
            <a:ext cx="2100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NuMI</a:t>
            </a:r>
            <a:r>
              <a:rPr lang="en-US" sz="1100" dirty="0">
                <a:solidFill>
                  <a:schemeClr val="bg1"/>
                </a:solidFill>
              </a:rPr>
              <a:t>-MINOS target: Internal water leak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FCE7A-441B-445D-A2C2-6CF1341E6F91}"/>
              </a:ext>
            </a:extLst>
          </p:cNvPr>
          <p:cNvSpPr txBox="1"/>
          <p:nvPr/>
        </p:nvSpPr>
        <p:spPr>
          <a:xfrm>
            <a:off x="3119942" y="2102258"/>
            <a:ext cx="2329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SNS Liquid Hg Target Inner window cavitation/erosion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1CED001-50C7-42CE-88F1-37B76CCCB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076156"/>
            <a:ext cx="8672513" cy="2055119"/>
          </a:xfrm>
        </p:spPr>
        <p:txBody>
          <a:bodyPr/>
          <a:lstStyle/>
          <a:p>
            <a:r>
              <a:rPr lang="en-US" sz="2000" dirty="0"/>
              <a:t>Goals: Enable reliable design and operation of multi-MW target facilities</a:t>
            </a:r>
          </a:p>
          <a:p>
            <a:pPr lvl="1"/>
            <a:r>
              <a:rPr lang="en-US" sz="1600" dirty="0">
                <a:solidFill>
                  <a:srgbClr val="505050"/>
                </a:solidFill>
              </a:rPr>
              <a:t>Evaluate material response under prototypic</a:t>
            </a:r>
            <a:br>
              <a:rPr lang="en-US" sz="1600" dirty="0">
                <a:solidFill>
                  <a:srgbClr val="505050"/>
                </a:solidFill>
              </a:rPr>
            </a:br>
            <a:r>
              <a:rPr lang="en-US" sz="1600" dirty="0">
                <a:solidFill>
                  <a:srgbClr val="505050"/>
                </a:solidFill>
              </a:rPr>
              <a:t>multi-MW conditions</a:t>
            </a:r>
          </a:p>
          <a:p>
            <a:pPr lvl="1"/>
            <a:r>
              <a:rPr lang="en-US" sz="1600" dirty="0">
                <a:solidFill>
                  <a:srgbClr val="505050"/>
                </a:solidFill>
              </a:rPr>
              <a:t>Develop required simulation/modeling methods</a:t>
            </a:r>
          </a:p>
          <a:p>
            <a:pPr lvl="1"/>
            <a:r>
              <a:rPr lang="en-US" sz="1600" dirty="0">
                <a:solidFill>
                  <a:srgbClr val="505050"/>
                </a:solidFill>
              </a:rPr>
              <a:t>Develop advanced </a:t>
            </a:r>
            <a:r>
              <a:rPr lang="en-US" sz="1600" dirty="0" err="1">
                <a:solidFill>
                  <a:srgbClr val="505050"/>
                </a:solidFill>
              </a:rPr>
              <a:t>targetry</a:t>
            </a:r>
            <a:r>
              <a:rPr lang="en-US" sz="1600" dirty="0">
                <a:solidFill>
                  <a:srgbClr val="505050"/>
                </a:solidFill>
              </a:rPr>
              <a:t> technologies</a:t>
            </a:r>
          </a:p>
          <a:p>
            <a:pPr lvl="1"/>
            <a:r>
              <a:rPr lang="en-US" sz="1600" dirty="0">
                <a:solidFill>
                  <a:srgbClr val="505050"/>
                </a:solidFill>
              </a:rPr>
              <a:t>Discover/design new radiation and thermal shock compatible materials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252052-C126-47B5-960F-8188A26EF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3042" y="949401"/>
            <a:ext cx="3691821" cy="276886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6558882-6419-44F4-B13C-7E38A059504B}"/>
              </a:ext>
            </a:extLst>
          </p:cNvPr>
          <p:cNvSpPr/>
          <p:nvPr/>
        </p:nvSpPr>
        <p:spPr>
          <a:xfrm>
            <a:off x="6042512" y="3201647"/>
            <a:ext cx="287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Irradiated specimens being installed at CERN’s </a:t>
            </a:r>
            <a:r>
              <a:rPr lang="en-US" sz="1200" dirty="0" err="1">
                <a:solidFill>
                  <a:schemeClr val="bg1"/>
                </a:solidFill>
              </a:rPr>
              <a:t>HiRadMat</a:t>
            </a:r>
            <a:r>
              <a:rPr lang="en-US" sz="1200" dirty="0">
                <a:solidFill>
                  <a:schemeClr val="bg1"/>
                </a:solidFill>
              </a:rPr>
              <a:t> beamline facility</a:t>
            </a:r>
          </a:p>
        </p:txBody>
      </p:sp>
    </p:spTree>
    <p:extLst>
      <p:ext uri="{BB962C8B-B14F-4D97-AF65-F5344CB8AC3E}">
        <p14:creationId xmlns:p14="http://schemas.microsoft.com/office/powerpoint/2010/main" val="1706073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16102"/>
            <a:ext cx="8672513" cy="5059363"/>
          </a:xfrm>
        </p:spPr>
        <p:txBody>
          <a:bodyPr/>
          <a:lstStyle/>
          <a:p>
            <a:pPr marL="298450" indent="-285750" fontAlgn="auto">
              <a:spcBef>
                <a:spcPts val="5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IOTA/FAST establishes a capability at FNAL, unique in the world, to address frontier topics in Accelerator and Beam Physics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599" y="251752"/>
            <a:ext cx="8799575" cy="427877"/>
          </a:xfrm>
        </p:spPr>
        <p:txBody>
          <a:bodyPr/>
          <a:lstStyle/>
          <a:p>
            <a:r>
              <a:rPr lang="en-US" sz="2500" dirty="0"/>
              <a:t>IOTA/FAST Facility: a center for Acc. and Beam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9DF6BEE-0C96-42D8-ABF2-5E03081F0215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9" name="object 9"/>
          <p:cNvSpPr/>
          <p:nvPr/>
        </p:nvSpPr>
        <p:spPr>
          <a:xfrm>
            <a:off x="341376" y="1464835"/>
            <a:ext cx="8525254" cy="2110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2007308" y="3345783"/>
            <a:ext cx="5242155" cy="286616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8450" indent="-285750" fontAlgn="auto">
              <a:spcBef>
                <a:spcPts val="5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b="1" spc="-5" dirty="0">
                <a:solidFill>
                  <a:schemeClr val="accent2"/>
                </a:solidFill>
                <a:latin typeface="Arial"/>
                <a:cs typeface="Arial"/>
              </a:rPr>
              <a:t>The only dedicated facility for intensity-frontier accelerator R&amp;D; ranked as top facility (“Tier 1”) for acc. &amp; beam physics thrust by recent GARD review (Jul 2018)</a:t>
            </a:r>
          </a:p>
          <a:p>
            <a:pPr marL="298450" indent="-285750" fontAlgn="auto">
              <a:spcBef>
                <a:spcPts val="5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~30 Collaborating institutions</a:t>
            </a:r>
          </a:p>
          <a:p>
            <a:pPr marL="298450" indent="-285750" fontAlgn="auto">
              <a:spcBef>
                <a:spcPts val="434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Nat. </a:t>
            </a:r>
            <a:r>
              <a:rPr lang="en-US" sz="1900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Lab</a:t>
            </a:r>
            <a:r>
              <a:rPr lang="en-US" sz="1900" spc="-10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Partnerships:</a:t>
            </a:r>
            <a:r>
              <a:rPr lang="en-US" sz="1900" dirty="0">
                <a:solidFill>
                  <a:srgbClr val="003087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ANL, BNL, LANL, LBNL, ORNL, SLAC, TJNAF</a:t>
            </a:r>
          </a:p>
          <a:p>
            <a:pPr marL="298450" indent="-285750" fontAlgn="auto">
              <a:spcBef>
                <a:spcPts val="434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Many opportunities for R&amp;D with cross-office benefit in DOE/SC</a:t>
            </a:r>
          </a:p>
        </p:txBody>
      </p:sp>
    </p:spTree>
    <p:extLst>
      <p:ext uri="{BB962C8B-B14F-4D97-AF65-F5344CB8AC3E}">
        <p14:creationId xmlns:p14="http://schemas.microsoft.com/office/powerpoint/2010/main" val="8446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872" y="979573"/>
            <a:ext cx="4561443" cy="4360069"/>
          </a:xfrm>
        </p:spPr>
        <p:txBody>
          <a:bodyPr/>
          <a:lstStyle/>
          <a:p>
            <a:r>
              <a:rPr lang="en-US" sz="1600" dirty="0"/>
              <a:t>Commissioned to full design energy of </a:t>
            </a:r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300 MeV</a:t>
            </a:r>
            <a:r>
              <a:rPr lang="en-US" sz="1600" dirty="0">
                <a:solidFill>
                  <a:schemeClr val="accent6"/>
                </a:solidFill>
              </a:rPr>
              <a:t>; ~90% up-time eff.</a:t>
            </a:r>
            <a:endParaRPr lang="en-US" sz="1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1600" dirty="0"/>
              <a:t>World-record beam acc. by ILC-type CM:  </a:t>
            </a:r>
            <a:r>
              <a:rPr lang="en-US" sz="1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&gt;31.5MV/m </a:t>
            </a:r>
            <a:r>
              <a:rPr lang="en-US" sz="1600" dirty="0">
                <a:solidFill>
                  <a:schemeClr val="accent6"/>
                </a:solidFill>
              </a:rPr>
              <a:t>(~250MeV gain)</a:t>
            </a:r>
          </a:p>
          <a:p>
            <a:r>
              <a:rPr lang="en-US" sz="1600" dirty="0"/>
              <a:t>Successful beam delivery to IOTA</a:t>
            </a:r>
          </a:p>
          <a:p>
            <a:r>
              <a:rPr lang="en-US" sz="1600" dirty="0"/>
              <a:t>Active &amp; expanding scientific program with new results in:</a:t>
            </a:r>
          </a:p>
          <a:p>
            <a:pPr lvl="1"/>
            <a:r>
              <a:rPr lang="en-US" sz="1400" dirty="0"/>
              <a:t>HOM excitation in SRF cavities &amp; effects on beam emittance</a:t>
            </a:r>
          </a:p>
          <a:p>
            <a:pPr lvl="1"/>
            <a:r>
              <a:rPr lang="en-US" sz="1400" dirty="0"/>
              <a:t>Advanced beam diagnostics using synchrotron radiation</a:t>
            </a:r>
          </a:p>
          <a:p>
            <a:pPr lvl="1"/>
            <a:r>
              <a:rPr lang="en-US" sz="1400" dirty="0"/>
              <a:t>Machine learning algorithms for optimization of accelerator controls</a:t>
            </a:r>
          </a:p>
          <a:p>
            <a:pPr lvl="1"/>
            <a:r>
              <a:rPr lang="en-US" sz="1400" dirty="0"/>
              <a:t>4D phase-space tomographic reconstruction of the beam</a:t>
            </a:r>
          </a:p>
          <a:p>
            <a:pPr lvl="1"/>
            <a:r>
              <a:rPr lang="en-US" sz="1400" dirty="0"/>
              <a:t>Flat-beam transformations of high-intensity magnetized beams</a:t>
            </a:r>
          </a:p>
          <a:p>
            <a:pPr lvl="1"/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78600"/>
            <a:ext cx="8686800" cy="427877"/>
          </a:xfrm>
        </p:spPr>
        <p:txBody>
          <a:bodyPr/>
          <a:lstStyle/>
          <a:p>
            <a:r>
              <a:rPr lang="en-US" dirty="0"/>
              <a:t>FAST SRF </a:t>
            </a:r>
            <a:r>
              <a:rPr lang="en-US" dirty="0" err="1"/>
              <a:t>linac</a:t>
            </a:r>
            <a:r>
              <a:rPr lang="en-US" dirty="0"/>
              <a:t> has successfully met ILC design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5B8312F-B696-4C5A-AAF7-8E0B06B42617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Picture 4" descr="https://fast.fnal.gov/img/gs_DSC_9201_20170914_1109_Dx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22476"/>
          <a:stretch/>
        </p:blipFill>
        <p:spPr bwMode="auto">
          <a:xfrm>
            <a:off x="4680315" y="725349"/>
            <a:ext cx="4273185" cy="157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4002" r="26345" b="17693"/>
          <a:stretch/>
        </p:blipFill>
        <p:spPr>
          <a:xfrm>
            <a:off x="8097436" y="1341809"/>
            <a:ext cx="856063" cy="96202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1" y="2410640"/>
            <a:ext cx="4290912" cy="13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67" y="4735965"/>
            <a:ext cx="1996444" cy="151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32457" r="37725" b="53562"/>
          <a:stretch/>
        </p:blipFill>
        <p:spPr bwMode="auto">
          <a:xfrm>
            <a:off x="4680315" y="3897012"/>
            <a:ext cx="4273184" cy="7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5476326"/>
            <a:ext cx="3970530" cy="65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2656" y="6059753"/>
            <a:ext cx="3650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505050"/>
                </a:solidFill>
                <a:latin typeface="Calibri"/>
                <a:ea typeface="+mn-ea"/>
                <a:cs typeface="+mn-cs"/>
              </a:rPr>
              <a:t>Tomographic reconstruction of 4D phase space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00752" y="5085093"/>
            <a:ext cx="968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505050"/>
                </a:solidFill>
                <a:latin typeface="Calibri"/>
                <a:ea typeface="+mn-ea"/>
                <a:cs typeface="+mn-cs"/>
              </a:rPr>
              <a:t>Multi-bunch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505050"/>
                </a:solidFill>
                <a:latin typeface="Calibri"/>
                <a:ea typeface="+mn-ea"/>
                <a:cs typeface="+mn-cs"/>
              </a:rPr>
              <a:t>HOM effects</a:t>
            </a:r>
          </a:p>
        </p:txBody>
      </p:sp>
      <p:sp>
        <p:nvSpPr>
          <p:cNvPr id="18" name="object 8"/>
          <p:cNvSpPr/>
          <p:nvPr/>
        </p:nvSpPr>
        <p:spPr>
          <a:xfrm>
            <a:off x="4478645" y="4890807"/>
            <a:ext cx="1128622" cy="11332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67" y="4845087"/>
            <a:ext cx="1540228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15203" y="5564824"/>
            <a:ext cx="880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Adv. Beam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diagnostics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8588" y="4890807"/>
            <a:ext cx="112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Flat-beam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transformation</a:t>
            </a:r>
          </a:p>
        </p:txBody>
      </p:sp>
    </p:spTree>
    <p:extLst>
      <p:ext uri="{BB962C8B-B14F-4D97-AF65-F5344CB8AC3E}">
        <p14:creationId xmlns:p14="http://schemas.microsoft.com/office/powerpoint/2010/main" val="24616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233" y="4521617"/>
            <a:ext cx="5785112" cy="1669198"/>
          </a:xfrm>
        </p:spPr>
        <p:txBody>
          <a:bodyPr/>
          <a:lstStyle/>
          <a:p>
            <a:r>
              <a:rPr lang="en-US" sz="2100" dirty="0"/>
              <a:t>Commissioned with electrons at 47 MeV and 100 MeV; design charge achieved ~100pC</a:t>
            </a:r>
          </a:p>
          <a:p>
            <a:r>
              <a:rPr lang="en-US" sz="2100" dirty="0"/>
              <a:t>Proton injector being completed in FY20; available for start of proton science program in </a:t>
            </a:r>
            <a:r>
              <a:rPr lang="en-US" sz="2100" b="1" dirty="0">
                <a:solidFill>
                  <a:schemeClr val="accent2"/>
                </a:solidFill>
              </a:rPr>
              <a:t>FY’21</a:t>
            </a:r>
          </a:p>
          <a:p>
            <a:pPr marL="0" indent="0">
              <a:buNone/>
            </a:pPr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02984"/>
            <a:ext cx="8686800" cy="427877"/>
          </a:xfrm>
        </p:spPr>
        <p:txBody>
          <a:bodyPr/>
          <a:lstStyle/>
          <a:p>
            <a:r>
              <a:rPr lang="en-US" dirty="0"/>
              <a:t>IOTA successfully constructed and commissioned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34BBB9A-7B72-447B-98F7-45577416F7B0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AutoShape 8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12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83150" y="4398359"/>
            <a:ext cx="2405038" cy="1792456"/>
            <a:chOff x="6514796" y="4398359"/>
            <a:chExt cx="2173391" cy="16198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DF9F1D-77EF-AB4F-9051-E3F429D0A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14796" y="4398359"/>
              <a:ext cx="2173391" cy="16160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6529015" y="5648838"/>
              <a:ext cx="2159172" cy="369332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IOTA proton injector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6ED3AFF-CB52-4ED0-8798-62765EDE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094" y="939178"/>
            <a:ext cx="6559996" cy="32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5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DC3306-A5B2-EF46-9715-51BAA1519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b="1" dirty="0">
                <a:solidFill>
                  <a:schemeClr val="accent2"/>
                </a:solidFill>
              </a:rPr>
              <a:t>IOTA Ring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– </a:t>
            </a:r>
            <a:r>
              <a:rPr lang="en-US" b="1" dirty="0">
                <a:solidFill>
                  <a:schemeClr val="tx1"/>
                </a:solidFill>
              </a:rPr>
              <a:t>priority research focused on high-intensity </a:t>
            </a:r>
            <a:r>
              <a:rPr lang="en-US" b="1" i="1" dirty="0">
                <a:solidFill>
                  <a:schemeClr val="tx1"/>
                </a:solidFill>
              </a:rPr>
              <a:t>proton</a:t>
            </a:r>
            <a:r>
              <a:rPr lang="en-US" b="1" dirty="0">
                <a:solidFill>
                  <a:schemeClr val="tx1"/>
                </a:solidFill>
              </a:rPr>
              <a:t> rings</a:t>
            </a:r>
            <a:r>
              <a:rPr lang="en-US" dirty="0"/>
              <a:t>, driven mostly by Fermilab</a:t>
            </a:r>
          </a:p>
          <a:p>
            <a:pPr lvl="1"/>
            <a:r>
              <a:rPr lang="en-US" dirty="0"/>
              <a:t>Nonlinear Integrable Optics </a:t>
            </a:r>
          </a:p>
          <a:p>
            <a:pPr lvl="1"/>
            <a:r>
              <a:rPr lang="en-US" dirty="0"/>
              <a:t>Optical Stochastic Cooling</a:t>
            </a:r>
            <a:endParaRPr lang="en-US" dirty="0">
              <a:solidFill>
                <a:schemeClr val="accent5"/>
              </a:solidFill>
            </a:endParaRPr>
          </a:p>
          <a:p>
            <a:pPr lvl="1"/>
            <a:r>
              <a:rPr lang="en-US" dirty="0"/>
              <a:t>Space-charge compensation</a:t>
            </a:r>
            <a:endParaRPr lang="en-US" dirty="0">
              <a:solidFill>
                <a:schemeClr val="accent5"/>
              </a:solidFill>
            </a:endParaRPr>
          </a:p>
          <a:p>
            <a:pPr lvl="1"/>
            <a:r>
              <a:rPr lang="en-US" dirty="0"/>
              <a:t>Suppression of coherent instabilities</a:t>
            </a:r>
            <a:endParaRPr lang="en-US" sz="100" dirty="0"/>
          </a:p>
          <a:p>
            <a:pPr marL="514350" indent="-514350">
              <a:buFont typeface="+mj-lt"/>
              <a:buAutoNum type="romanUcPeriod" startAt="2"/>
            </a:pPr>
            <a:r>
              <a:rPr lang="en-US" b="1" dirty="0">
                <a:solidFill>
                  <a:schemeClr val="accent2"/>
                </a:solidFill>
              </a:rPr>
              <a:t>FAST e- Linac and IOTA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– </a:t>
            </a:r>
            <a:r>
              <a:rPr lang="en-US" b="1" dirty="0">
                <a:solidFill>
                  <a:schemeClr val="tx1"/>
                </a:solidFill>
              </a:rPr>
              <a:t>opportunities concurrent with main IOTA program</a:t>
            </a:r>
            <a:r>
              <a:rPr lang="en-US" dirty="0"/>
              <a:t>, driven mostly by external partners</a:t>
            </a:r>
          </a:p>
          <a:p>
            <a:pPr lvl="1"/>
            <a:r>
              <a:rPr lang="en-US" dirty="0"/>
              <a:t>Radiation generation</a:t>
            </a:r>
          </a:p>
          <a:p>
            <a:pPr lvl="1"/>
            <a:r>
              <a:rPr lang="en-US" dirty="0"/>
              <a:t>High average current experiments (ILC-like electron beams)</a:t>
            </a:r>
          </a:p>
          <a:p>
            <a:pPr lvl="1"/>
            <a:r>
              <a:rPr lang="en-US" dirty="0"/>
              <a:t>Collaboration with the FACET-II team</a:t>
            </a:r>
          </a:p>
          <a:p>
            <a:pPr lvl="1"/>
            <a:r>
              <a:rPr lang="en-US" dirty="0"/>
              <a:t>EIC R&amp;D</a:t>
            </a:r>
          </a:p>
          <a:p>
            <a:pPr lvl="1"/>
            <a:r>
              <a:rPr lang="en-US" dirty="0"/>
              <a:t>Quantum science: single and few-electron experiments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50220-6C2B-3240-9C04-2E1CD145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Science at IOTA/FAST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939A5-E04E-5249-BD6F-16FED22100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A7168AC-E420-49BF-8099-29AE5051A84D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D2BD0-F88A-064D-BC4E-70A39A581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C8A86-696B-D047-9C19-5C3A5498C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6337" y="1680576"/>
            <a:ext cx="3258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Near-term, high-impact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science with electrons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654338" y="1927088"/>
            <a:ext cx="1092232" cy="15646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>
            <a:off x="4654338" y="2096075"/>
            <a:ext cx="1061999" cy="28195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1389CE9-B203-4E89-B103-66539DEA49AB}"/>
              </a:ext>
            </a:extLst>
          </p:cNvPr>
          <p:cNvSpPr txBox="1"/>
          <p:nvPr/>
        </p:nvSpPr>
        <p:spPr>
          <a:xfrm>
            <a:off x="6085848" y="2511573"/>
            <a:ext cx="282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High-impact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science with protons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170824-DEC8-4005-A325-37B137E86CDB}"/>
              </a:ext>
            </a:extLst>
          </p:cNvPr>
          <p:cNvCxnSpPr/>
          <p:nvPr/>
        </p:nvCxnSpPr>
        <p:spPr>
          <a:xfrm flipH="1" flipV="1">
            <a:off x="4993616" y="2745559"/>
            <a:ext cx="1092232" cy="15646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7010CD-4D0C-4CC7-9395-EAF4293B7C13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449330" y="2927072"/>
            <a:ext cx="636518" cy="23398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6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52AF-21A0-41A7-89D3-2D394D66A294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5643563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A. Romanov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8150220-6C2B-3240-9C04-2E1CD145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NIO could yield important benefits for future HEP machines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6D3B9FD-CDAC-4B86-9848-1F7200857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4472" y="781481"/>
            <a:ext cx="9299703" cy="5051198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Reduced chaos in single-particle motion: </a:t>
            </a:r>
            <a:r>
              <a:rPr lang="en-US" dirty="0" err="1">
                <a:solidFill>
                  <a:srgbClr val="505050"/>
                </a:solidFill>
              </a:rPr>
              <a:t>e.g</a:t>
            </a:r>
            <a:r>
              <a:rPr lang="en-US" dirty="0">
                <a:solidFill>
                  <a:srgbClr val="505050"/>
                </a:solidFill>
              </a:rPr>
              <a:t> helpful for space-charge suppression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Strong immunity to collective instabilities via Landau damping:</a:t>
            </a:r>
            <a:r>
              <a:rPr lang="en-US" dirty="0"/>
              <a:t> provides for higher beam current and brightness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Low cost:</a:t>
            </a:r>
            <a:r>
              <a:rPr lang="en-US" dirty="0"/>
              <a:t> brighter beams produce a cascade of cost savings throughout the design, engineering and construction of accelerators  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1924" y="3055344"/>
            <a:ext cx="8756734" cy="2887063"/>
            <a:chOff x="221924" y="3255694"/>
            <a:chExt cx="8756734" cy="2887063"/>
          </a:xfrm>
        </p:grpSpPr>
        <p:grpSp>
          <p:nvGrpSpPr>
            <p:cNvPr id="21" name="Group 20"/>
            <p:cNvGrpSpPr/>
            <p:nvPr/>
          </p:nvGrpSpPr>
          <p:grpSpPr>
            <a:xfrm>
              <a:off x="3299977" y="3625850"/>
              <a:ext cx="5612065" cy="2494607"/>
              <a:chOff x="3268779" y="3910780"/>
              <a:chExt cx="4890181" cy="217373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CF2443-73CD-4B26-9F13-CD9904737A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623"/>
              <a:stretch/>
            </p:blipFill>
            <p:spPr>
              <a:xfrm>
                <a:off x="5817389" y="3910780"/>
                <a:ext cx="2341571" cy="1853486"/>
              </a:xfrm>
              <a:prstGeom prst="rect">
                <a:avLst/>
              </a:prstGeom>
            </p:spPr>
          </p:pic>
          <p:pic>
            <p:nvPicPr>
              <p:cNvPr id="12" name="Picture 1" descr="iota66_1IO_thickoct.png">
                <a:extLst>
                  <a:ext uri="{FF2B5EF4-FFF2-40B4-BE49-F238E27FC236}">
                    <a16:creationId xmlns:a16="http://schemas.microsoft.com/office/drawing/2014/main" id="{A4737D71-24D1-4D89-8D67-C8A27D60A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8779" y="3933580"/>
                <a:ext cx="2117608" cy="1772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" descr="iota66_1IO_thickoct.png">
                <a:extLst>
                  <a:ext uri="{FF2B5EF4-FFF2-40B4-BE49-F238E27FC236}">
                    <a16:creationId xmlns:a16="http://schemas.microsoft.com/office/drawing/2014/main" id="{3C9E3022-9C37-4E25-B48B-87B4FDAA0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4784" y="4795931"/>
                <a:ext cx="74612" cy="62435"/>
              </a:xfrm>
              <a:prstGeom prst="rect">
                <a:avLst/>
              </a:prstGeom>
              <a:noFill/>
              <a:ln>
                <a:noFill/>
              </a:ln>
              <a:effectLst>
                <a:glow rad="25400">
                  <a:schemeClr val="accent4">
                    <a:satMod val="175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7C476CB-152B-491A-A785-3DC7DD177C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2090" y="4055002"/>
                <a:ext cx="1412694" cy="74092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FDD22F7-7930-49A9-9DFE-FFA4C7828F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42090" y="4858366"/>
                <a:ext cx="1412694" cy="739232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290EC2-0E20-45BE-B963-3CF20D61E8E7}"/>
                  </a:ext>
                </a:extLst>
              </p:cNvPr>
              <p:cNvSpPr txBox="1"/>
              <p:nvPr/>
            </p:nvSpPr>
            <p:spPr>
              <a:xfrm>
                <a:off x="3649539" y="5709048"/>
                <a:ext cx="1389826" cy="375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chemeClr val="accent2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200" b="1" dirty="0">
                    <a:solidFill>
                      <a:schemeClr val="accent2"/>
                    </a:solidFill>
                  </a:rPr>
                  <a:t>Q = 0.025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E290EC2-0E20-45BE-B963-3CF20D61E8E7}"/>
                  </a:ext>
                </a:extLst>
              </p:cNvPr>
              <p:cNvSpPr txBox="1"/>
              <p:nvPr/>
            </p:nvSpPr>
            <p:spPr>
              <a:xfrm>
                <a:off x="6473865" y="5709048"/>
                <a:ext cx="1389826" cy="375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chemeClr val="accent2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200" b="1" dirty="0">
                    <a:solidFill>
                      <a:schemeClr val="accent2"/>
                    </a:solidFill>
                  </a:rPr>
                  <a:t>Q = 0.25</a:t>
                </a: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24" y="3687190"/>
              <a:ext cx="2262317" cy="202467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290EC2-0E20-45BE-B963-3CF20D61E8E7}"/>
                </a:ext>
              </a:extLst>
            </p:cNvPr>
            <p:cNvSpPr txBox="1"/>
            <p:nvPr/>
          </p:nvSpPr>
          <p:spPr>
            <a:xfrm>
              <a:off x="555588" y="5711870"/>
              <a:ext cx="15949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/>
                  </a:solidFill>
                  <a:latin typeface="Symbol" panose="05050102010706020507" pitchFamily="18" charset="2"/>
                </a:rPr>
                <a:t>D</a:t>
              </a:r>
              <a:r>
                <a:rPr lang="en-US" sz="2200" b="1" dirty="0">
                  <a:solidFill>
                    <a:schemeClr val="accent2"/>
                  </a:solidFill>
                </a:rPr>
                <a:t>Q = 0.001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382" y="4657167"/>
              <a:ext cx="90678" cy="8115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7C476CB-152B-491A-A785-3DC7DD177C78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7" y="3805669"/>
              <a:ext cx="1621235" cy="85030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FDD22F7-7930-49A9-9DFE-FFA4C7828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4147" y="4727622"/>
              <a:ext cx="1621235" cy="84835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E290EC2-0E20-45BE-B963-3CF20D61E8E7}"/>
                </a:ext>
              </a:extLst>
            </p:cNvPr>
            <p:cNvSpPr txBox="1"/>
            <p:nvPr/>
          </p:nvSpPr>
          <p:spPr>
            <a:xfrm>
              <a:off x="555588" y="3255694"/>
              <a:ext cx="1594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LHC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290EC2-0E20-45BE-B963-3CF20D61E8E7}"/>
                </a:ext>
              </a:extLst>
            </p:cNvPr>
            <p:cNvSpPr txBox="1"/>
            <p:nvPr/>
          </p:nvSpPr>
          <p:spPr>
            <a:xfrm>
              <a:off x="3104848" y="3255694"/>
              <a:ext cx="282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IOTA w/ Oct.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E290EC2-0E20-45BE-B963-3CF20D61E8E7}"/>
                </a:ext>
              </a:extLst>
            </p:cNvPr>
            <p:cNvSpPr txBox="1"/>
            <p:nvPr/>
          </p:nvSpPr>
          <p:spPr>
            <a:xfrm>
              <a:off x="6158194" y="3255694"/>
              <a:ext cx="282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IOTA w/ NL mag.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256032" y="5893712"/>
            <a:ext cx="9070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Fig. of merit is “tune spread” (</a:t>
            </a:r>
            <a:r>
              <a:rPr lang="en-US" sz="2000" dirty="0">
                <a:solidFill>
                  <a:schemeClr val="accent6"/>
                </a:solidFill>
                <a:latin typeface="Symbol" panose="05050102010706020507" pitchFamily="18" charset="2"/>
              </a:rPr>
              <a:t>D</a:t>
            </a:r>
            <a:r>
              <a:rPr lang="en-US" sz="2000" dirty="0">
                <a:solidFill>
                  <a:schemeClr val="accent6"/>
                </a:solidFill>
              </a:rPr>
              <a:t>Q): the spread in oscillation freq. for beam particles </a:t>
            </a:r>
          </a:p>
        </p:txBody>
      </p:sp>
    </p:spTree>
    <p:extLst>
      <p:ext uri="{BB962C8B-B14F-4D97-AF65-F5344CB8AC3E}">
        <p14:creationId xmlns:p14="http://schemas.microsoft.com/office/powerpoint/2010/main" val="288803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6723F-210B-9949-B28C-561A8794F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9981"/>
            <a:ext cx="4476074" cy="2687623"/>
          </a:xfrm>
        </p:spPr>
        <p:txBody>
          <a:bodyPr/>
          <a:lstStyle/>
          <a:p>
            <a:r>
              <a:rPr lang="en-US" sz="2000" dirty="0"/>
              <a:t>IOTA demonstrated storage of a </a:t>
            </a:r>
            <a:r>
              <a:rPr lang="en-US" sz="2000" b="1" dirty="0">
                <a:solidFill>
                  <a:schemeClr val="accent2"/>
                </a:solidFill>
              </a:rPr>
              <a:t>single relativistic electron </a:t>
            </a:r>
            <a:r>
              <a:rPr lang="en-US" sz="2000" dirty="0"/>
              <a:t>for long periods of time (~10 minutes).</a:t>
            </a:r>
          </a:p>
          <a:p>
            <a:r>
              <a:rPr lang="en-US" sz="2000" dirty="0"/>
              <a:t>High particle energy (100 MeV) enables observation of SR emission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This opens the way to a wide variety of quantum experiments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Nov. 2018: A one-day </a:t>
            </a:r>
            <a:r>
              <a:rPr lang="en-US" sz="20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Workshop on Single-Electron experiments in IOTA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– 30 participants from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U.Chicago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, LANL, SLAC, ANL, Princeton,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RadiaBeam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, BNL, UC Berkeley, Fermilab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919A2-22E6-F34A-8A32-5BA3441A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presents unique opportunities in QS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4EDD-7646-004A-8485-1D6809EF0C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1D21AF5-D3E5-4D71-880A-7B0A22B0951D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DDFD2-D301-4E47-B450-02EAC4E9F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71589-4044-D244-AAED-587292DB3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990217" y="3715699"/>
            <a:ext cx="3896338" cy="2516608"/>
            <a:chOff x="4572000" y="3428999"/>
            <a:chExt cx="4413163" cy="285042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C216AF9-B3C9-E848-B70F-F78FA253FF0C}"/>
                </a:ext>
              </a:extLst>
            </p:cNvPr>
            <p:cNvGrpSpPr/>
            <p:nvPr/>
          </p:nvGrpSpPr>
          <p:grpSpPr>
            <a:xfrm>
              <a:off x="4572000" y="3428999"/>
              <a:ext cx="4413163" cy="2850423"/>
              <a:chOff x="4202505" y="2799338"/>
              <a:chExt cx="4698609" cy="298533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5A5638C-4DB6-C246-9ECA-24B99C0D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75000"/>
              </a:blip>
              <a:stretch>
                <a:fillRect/>
              </a:stretch>
            </p:blipFill>
            <p:spPr>
              <a:xfrm>
                <a:off x="4202505" y="2799338"/>
                <a:ext cx="4698609" cy="26655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F56AFC-ABAA-1A46-9563-E32187D97769}"/>
                  </a:ext>
                </a:extLst>
              </p:cNvPr>
              <p:cNvSpPr txBox="1"/>
              <p:nvPr/>
            </p:nvSpPr>
            <p:spPr>
              <a:xfrm>
                <a:off x="6069208" y="5415340"/>
                <a:ext cx="9652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40404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(s)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6C5906-F3A9-CD4D-9298-52D7557CBA9D}"/>
                </a:ext>
              </a:extLst>
            </p:cNvPr>
            <p:cNvSpPr txBox="1"/>
            <p:nvPr/>
          </p:nvSpPr>
          <p:spPr>
            <a:xfrm>
              <a:off x="7108630" y="3472806"/>
              <a:ext cx="1774933" cy="50895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404040"/>
              </a:solidFill>
            </a:ln>
          </p:spPr>
          <p:txBody>
            <a:bodyPr wrap="square" lIns="45720" tIns="9144" rIns="45720" bIns="9144" rtlCol="0">
              <a:spAutoFit/>
            </a:bodyPr>
            <a:lstStyle/>
            <a:p>
              <a:r>
                <a:rPr lang="en-US" sz="1400" dirty="0"/>
                <a:t>single e- beam </a:t>
              </a:r>
            </a:p>
            <a:p>
              <a:r>
                <a:rPr lang="en-US" sz="1400" dirty="0"/>
                <a:t>injection every 20 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AC92A09-4886-8545-B506-5B961F31DC3D}"/>
              </a:ext>
            </a:extLst>
          </p:cNvPr>
          <p:cNvSpPr txBox="1"/>
          <p:nvPr/>
        </p:nvSpPr>
        <p:spPr>
          <a:xfrm rot="16200000">
            <a:off x="3554892" y="4632051"/>
            <a:ext cx="2564253" cy="26468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45720" tIns="9144" rIns="45720" bIns="9144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Electrons in IOTA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BD522B30-4395-AD4E-93B3-A5BFB7228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45" y="5135320"/>
            <a:ext cx="4294521" cy="822904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6F88C30-1BCB-2440-86A4-341DD72AF39C}"/>
              </a:ext>
            </a:extLst>
          </p:cNvPr>
          <p:cNvSpPr txBox="1">
            <a:spLocks/>
          </p:cNvSpPr>
          <p:nvPr/>
        </p:nvSpPr>
        <p:spPr>
          <a:xfrm>
            <a:off x="-279400" y="2954572"/>
            <a:ext cx="4549052" cy="268762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B0C22E-00D1-4404-9F0E-CA0980737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288" y="883083"/>
            <a:ext cx="3284762" cy="28081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68596" y="2799425"/>
            <a:ext cx="1702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3087"/>
                </a:solidFill>
                <a:latin typeface="Calibri"/>
                <a:ea typeface="+mn-ea"/>
                <a:cs typeface="+mn-cs"/>
              </a:rPr>
              <a:t>Discrete steps from loss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3087"/>
                </a:solidFill>
                <a:latin typeface="Calibri"/>
                <a:ea typeface="+mn-ea"/>
                <a:cs typeface="+mn-cs"/>
              </a:rPr>
              <a:t>of single electrons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7891" y="1182981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3087"/>
                </a:solidFill>
                <a:latin typeface="Calibri"/>
                <a:ea typeface="+mn-ea"/>
                <a:cs typeface="+mn-cs"/>
              </a:rPr>
              <a:t>PMT count rate</a:t>
            </a:r>
          </a:p>
        </p:txBody>
      </p:sp>
    </p:spTree>
    <p:extLst>
      <p:ext uri="{BB962C8B-B14F-4D97-AF65-F5344CB8AC3E}">
        <p14:creationId xmlns:p14="http://schemas.microsoft.com/office/powerpoint/2010/main" val="5677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D380-7A2A-48D4-9CD4-7986DF77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4ED4-23EB-45B2-9CF1-C263EE049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Fermilab is an established leader in accelerator science and technology support with focus on high-intensity beams research</a:t>
            </a:r>
          </a:p>
          <a:p>
            <a:pPr lvl="1"/>
            <a:r>
              <a:rPr lang="en-US" dirty="0"/>
              <a:t>Effective upgrades of existing infrastructure</a:t>
            </a:r>
          </a:p>
          <a:p>
            <a:pPr lvl="1"/>
            <a:r>
              <a:rPr lang="en-US" dirty="0"/>
              <a:t>Breakthroughs in the SRF technology</a:t>
            </a:r>
          </a:p>
          <a:p>
            <a:pPr lvl="1"/>
            <a:r>
              <a:rPr lang="en-US" dirty="0"/>
              <a:t>Strong R&amp;D for the future accelerators </a:t>
            </a:r>
          </a:p>
          <a:p>
            <a:r>
              <a:rPr lang="en-US" sz="2200" dirty="0"/>
              <a:t>IOTA/FAST facility establishes a capability at FNAL, unique in the world, to address frontier topics in Accelerator and Beam Physics</a:t>
            </a:r>
          </a:p>
          <a:p>
            <a:pPr lvl="1"/>
            <a:r>
              <a:rPr lang="en-US" sz="2000" dirty="0"/>
              <a:t>As an operational SRF accelerator, FAST cuts across GARD thrusts as a valuable tool for studying SRF technology and its interaction with an intense beam; </a:t>
            </a:r>
          </a:p>
          <a:p>
            <a:pPr lvl="1"/>
            <a:r>
              <a:rPr lang="en-US" sz="2000" dirty="0"/>
              <a:t>Attracts significant interest from global partners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9A4D-F356-404E-B5D3-92E584117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3A495-742A-48AD-852A-61668E85951D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541A9-7E04-47D2-97AF-C7CBD4D1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5869923" cy="239236"/>
          </a:xfrm>
        </p:spPr>
        <p:txBody>
          <a:bodyPr/>
          <a:lstStyle/>
          <a:p>
            <a:pPr>
              <a:defRPr/>
            </a:pPr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A. Romanov</a:t>
            </a:r>
            <a:r>
              <a:rPr lang="en-US"/>
              <a:t>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D1016-6C41-4195-BCFF-599AD3B24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162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Motivation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8AC16061-B31D-44FB-B4A5-05526804CCF0}" type="datetime1">
              <a:rPr lang="en-US" altLang="en-US" sz="1200" smtClean="0">
                <a:solidFill>
                  <a:srgbClr val="004C97"/>
                </a:solidFill>
                <a:latin typeface="Helvetica" panose="020B0604020202020204" pitchFamily="34" charset="0"/>
              </a:rPr>
              <a:t>6/12/2019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Romanov | Recent Fermilab Achievements in Accelerator Science &amp; Technology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2FB349-FC29-44E5-9086-C31AA5C42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720" y="1042988"/>
            <a:ext cx="5322272" cy="49879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0F663-E66F-4B36-84D1-5B5301CC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Accelerators &amp; technology at Fermilab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DD36E81-03AC-42E5-B8BE-89F6222D4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3720" y="1042988"/>
            <a:ext cx="5322272" cy="49879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C06C8-676A-4E76-B974-AB228CBA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1FFDE-0D6E-490F-9C9D-697ADBBCFA78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E5F8F-E945-421E-BB58-ADE5A978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A. Romanov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01534-1CDF-4674-998D-AE38D78C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654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0F663-E66F-4B36-84D1-5B5301CC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Accelerators for high intensity beams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BDAF1-F833-44C7-BB4E-94F037BD4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3600" dirty="0"/>
              <a:t>High number of particles</a:t>
            </a:r>
          </a:p>
          <a:p>
            <a:pPr lvl="1"/>
            <a:r>
              <a:rPr lang="en-US" sz="3600" dirty="0"/>
              <a:t>Low losses</a:t>
            </a:r>
          </a:p>
          <a:p>
            <a:pPr lvl="1"/>
            <a:r>
              <a:rPr lang="en-US" sz="3600" dirty="0"/>
              <a:t>High beam quality</a:t>
            </a:r>
          </a:p>
          <a:p>
            <a:pPr lvl="1"/>
            <a:r>
              <a:rPr lang="en-US" sz="3600" dirty="0"/>
              <a:t>Efficiency</a:t>
            </a:r>
          </a:p>
          <a:p>
            <a:pPr lvl="1"/>
            <a:r>
              <a:rPr lang="en-US" sz="3600" dirty="0"/>
              <a:t>Reliable targets</a:t>
            </a: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C06C8-676A-4E76-B974-AB228CBA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4B882-A40D-4D0E-9A40-5323DC143AAE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E5F8F-E945-421E-BB58-ADE5A978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5643563" cy="239236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A. Romanov</a:t>
            </a:r>
            <a:r>
              <a:rPr lang="en-US" dirty="0"/>
              <a:t>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01534-1CDF-4674-998D-AE38D78C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609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8"/>
          <p:cNvSpPr/>
          <p:nvPr/>
        </p:nvSpPr>
        <p:spPr>
          <a:xfrm>
            <a:off x="5413248" y="3670731"/>
            <a:ext cx="3657668" cy="2297556"/>
          </a:xfrm>
          <a:prstGeom prst="rect">
            <a:avLst/>
          </a:prstGeom>
          <a:blipFill>
            <a:blip r:embed="rId2" cstate="print"/>
            <a:srcRect/>
            <a:stretch>
              <a:fillRect t="-8884" b="-1297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EDAC09-1588-3245-BD86-5D1AC93C3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19" y="983412"/>
            <a:ext cx="5160929" cy="50803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Of particular interest to FNAL and HEP:</a:t>
            </a:r>
          </a:p>
          <a:p>
            <a:r>
              <a:rPr lang="en-US" dirty="0"/>
              <a:t>Mitigation of beam losses at high-intensity: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Booster, Recycler and MI are intensity-limited by losses (~1 W/m).</a:t>
            </a:r>
          </a:p>
          <a:p>
            <a:r>
              <a:rPr lang="en-US" dirty="0"/>
              <a:t>Mitigation of instabilities in high-brightness beams: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Fast instabilities which can not be suppressed by external dampers, e.g. an “electron cloud” instability (observed in the Recycler)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/>
              <a:t>Beam cooling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Future colliders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Quantum limits/properties of beams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C7D37-FE74-6245-BF5E-44CAAA860C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68B3F79-5E98-4405-BDB9-9588000B40C9}" type="datetime1">
              <a:rPr lang="en-US" smtClean="0"/>
              <a:t>6/12/2019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ADB0A-9813-DF4E-9F5B-E7F36526A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Romanov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26576-ED9F-4F47-9CB7-6A4B12158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58" y="870556"/>
            <a:ext cx="3401568" cy="274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99C7B89-4D86-4BD2-889C-053B8811DC9F}"/>
              </a:ext>
            </a:extLst>
          </p:cNvPr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High beam intensity: Accelerator &amp; beam physics</a:t>
            </a:r>
          </a:p>
        </p:txBody>
      </p:sp>
    </p:spTree>
    <p:extLst>
      <p:ext uri="{BB962C8B-B14F-4D97-AF65-F5344CB8AC3E}">
        <p14:creationId xmlns:p14="http://schemas.microsoft.com/office/powerpoint/2010/main" val="24254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9DBA-CAC6-4587-AED3-FA2AE9B20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Fermilab Booster for record-intensity beams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E96C8-2B2D-4DF6-8242-D9E7AC970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372423"/>
          </a:xfrm>
        </p:spPr>
        <p:txBody>
          <a:bodyPr/>
          <a:lstStyle/>
          <a:p>
            <a:r>
              <a:rPr lang="en-US" b="1" dirty="0"/>
              <a:t>Built</a:t>
            </a:r>
            <a:r>
              <a:rPr lang="en-US" dirty="0"/>
              <a:t>: First reached full energy in 1971; upgrades for 15-hertz beam completed in 2018</a:t>
            </a:r>
          </a:p>
          <a:p>
            <a:r>
              <a:rPr lang="en-US" b="1" dirty="0"/>
              <a:t>Present: </a:t>
            </a:r>
            <a:r>
              <a:rPr lang="en-US" dirty="0"/>
              <a:t>2.561 E17 – Highest sum of protons through Booster in one hour on </a:t>
            </a:r>
            <a:r>
              <a:rPr lang="en-US" i="1" dirty="0"/>
              <a:t>June 11, 2018</a:t>
            </a:r>
          </a:p>
          <a:p>
            <a:r>
              <a:rPr lang="en-US" b="1" dirty="0"/>
              <a:t>Future: </a:t>
            </a:r>
            <a:r>
              <a:rPr lang="en-US" dirty="0"/>
              <a:t>PIP-II ~40% intensity increase</a:t>
            </a:r>
          </a:p>
          <a:p>
            <a:r>
              <a:rPr lang="en-US" b="1" dirty="0"/>
              <a:t>Far future: </a:t>
            </a:r>
            <a:r>
              <a:rPr lang="en-US" dirty="0"/>
              <a:t>Beyond PIP-II research is necessary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9AADD-1CEB-482D-8590-442A5834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88E9-3701-493F-A2E6-FA18614D2CAE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793E0-A6EB-4EF3-817D-E2BD4DD7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5643563" cy="2413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A. Romanov</a:t>
            </a:r>
            <a:r>
              <a:rPr lang="en-US"/>
              <a:t>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364BA-1585-4966-ACD7-CB4A80954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B8D31A-E167-4D39-B76E-69F985E27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23" y="3551862"/>
            <a:ext cx="3836010" cy="2558589"/>
          </a:xfrm>
          <a:prstGeom prst="rect">
            <a:avLst/>
          </a:prstGeom>
        </p:spPr>
      </p:pic>
      <p:pic>
        <p:nvPicPr>
          <p:cNvPr id="1028" name="Picture 4" descr="https://www-bd.fnal.gov/FixedTargetPlots/today/DailyBoosterBeam.png">
            <a:extLst>
              <a:ext uri="{FF2B5EF4-FFF2-40B4-BE49-F238E27FC236}">
                <a16:creationId xmlns:a16="http://schemas.microsoft.com/office/drawing/2014/main" id="{4A177FF2-71FB-4455-A4F0-1DFFE840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50" y="3559308"/>
            <a:ext cx="3966636" cy="264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15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F37F-57A5-4B70-A4D2-ED158163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PIP-II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9A550-A91F-4C67-923F-C783F6FCD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1173577"/>
          </a:xfrm>
        </p:spPr>
        <p:txBody>
          <a:bodyPr/>
          <a:lstStyle/>
          <a:p>
            <a:r>
              <a:rPr lang="en-US" dirty="0"/>
              <a:t>Two options are considered for post PIP-II upgrades:</a:t>
            </a:r>
          </a:p>
          <a:p>
            <a:pPr marL="514350" lvl="1" indent="-227013"/>
            <a:r>
              <a:rPr lang="en-US" dirty="0"/>
              <a:t>Rapid-Cycling Synchrotron</a:t>
            </a:r>
          </a:p>
          <a:p>
            <a:pPr marL="514350" lvl="1" indent="-227013"/>
            <a:r>
              <a:rPr lang="en-US" dirty="0"/>
              <a:t>SRF based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AB659-DFB0-41E5-8907-4E58AAC9F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4D4EC-FD6E-4BD1-8CAE-67B415DF3BAE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317ED-8CDA-4385-97DD-344A2562B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5643563" cy="2413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A. Romanov</a:t>
            </a:r>
            <a:r>
              <a:rPr lang="en-US"/>
              <a:t>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090DE-E7C0-484D-9114-BC0225B9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17F5FD-E9A3-487F-A726-DEE0B48F4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033" y="2062703"/>
            <a:ext cx="5844398" cy="3899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4CE161-B144-411B-BDC5-20AD6933E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47" y="4776227"/>
            <a:ext cx="4378853" cy="141338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18192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88EA6-CD50-4721-98CE-4F0477E0D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efficiency: advanced SRF research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5074B-0181-4C85-B96C-4C57D29C3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671C-7A27-4382-900E-D86788778F1F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AA402-1B56-448C-AA01-7225D695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5643563" cy="2413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A. Romanov</a:t>
            </a:r>
            <a:r>
              <a:rPr lang="en-US"/>
              <a:t>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F65BF-3193-4675-AB92-AA06DB66C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81C4C05-5DA4-471F-8731-154C78E00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375499"/>
          </a:xfrm>
        </p:spPr>
        <p:txBody>
          <a:bodyPr/>
          <a:lstStyle/>
          <a:p>
            <a:r>
              <a:rPr lang="en-US" dirty="0"/>
              <a:t>New Processing Method for Record Fields in SRF Cavities: 75/120 bake</a:t>
            </a:r>
          </a:p>
          <a:p>
            <a:r>
              <a:rPr lang="en-US" dirty="0"/>
              <a:t>High Q SRF Cavities for Improved Coherence for quantum information science</a:t>
            </a:r>
          </a:p>
          <a:p>
            <a:r>
              <a:rPr lang="en-US" dirty="0"/>
              <a:t>New Progress in Maximum Accelerating Gradient of Nb</a:t>
            </a:r>
            <a:r>
              <a:rPr lang="en-US" baseline="-25000" dirty="0"/>
              <a:t>3</a:t>
            </a:r>
            <a:r>
              <a:rPr lang="en-US" dirty="0"/>
              <a:t>Sn Cavities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269F58-12D5-4D21-89B5-027634CE429C}"/>
              </a:ext>
            </a:extLst>
          </p:cNvPr>
          <p:cNvSpPr/>
          <p:nvPr/>
        </p:nvSpPr>
        <p:spPr>
          <a:xfrm>
            <a:off x="452437" y="5853015"/>
            <a:ext cx="3448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A. Grassellino et al, 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arxiv.org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 panose="020F0502020204030204" pitchFamily="34" charset="0"/>
                <a:ea typeface="Geneva" pitchFamily="121" charset="-128"/>
                <a:cs typeface="+mn-cs"/>
              </a:rPr>
              <a:t>/abs/1806.09824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B988B3-74B3-4136-9FDE-F4BF4231E561}"/>
              </a:ext>
            </a:extLst>
          </p:cNvPr>
          <p:cNvGrpSpPr>
            <a:grpSpLocks noChangeAspect="1"/>
          </p:cNvGrpSpPr>
          <p:nvPr/>
        </p:nvGrpSpPr>
        <p:grpSpPr>
          <a:xfrm>
            <a:off x="242887" y="3347050"/>
            <a:ext cx="3173955" cy="2507216"/>
            <a:chOff x="1012250" y="2033080"/>
            <a:chExt cx="5437763" cy="42954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58BC8C-4A6F-4DB3-9D28-D8887586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2250" y="2033080"/>
              <a:ext cx="5437763" cy="42954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427732-8919-42F8-A830-D8394B7D8403}"/>
                </a:ext>
              </a:extLst>
            </p:cNvPr>
            <p:cNvSpPr txBox="1"/>
            <p:nvPr/>
          </p:nvSpPr>
          <p:spPr>
            <a:xfrm>
              <a:off x="2047876" y="3876676"/>
              <a:ext cx="2276474" cy="790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Typical previous state of the art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5B67EC-5153-4520-B3E9-51ED67015109}"/>
                </a:ext>
              </a:extLst>
            </p:cNvPr>
            <p:cNvSpPr txBox="1"/>
            <p:nvPr/>
          </p:nvSpPr>
          <p:spPr>
            <a:xfrm>
              <a:off x="3552826" y="2682004"/>
              <a:ext cx="2628901" cy="474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New 75/120 bake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48106B8-25D1-4135-ACF9-109F9CBC1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912" y="3594452"/>
            <a:ext cx="3911774" cy="19573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81218E-2564-41CE-A512-784E03636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4" r="14304"/>
          <a:stretch/>
        </p:blipFill>
        <p:spPr>
          <a:xfrm>
            <a:off x="3547016" y="3429000"/>
            <a:ext cx="1536138" cy="257917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DA58D0-D1B2-4318-9DEE-6D9996EC3813}"/>
              </a:ext>
            </a:extLst>
          </p:cNvPr>
          <p:cNvSpPr txBox="1"/>
          <p:nvPr/>
        </p:nvSpPr>
        <p:spPr>
          <a:xfrm>
            <a:off x="3558992" y="5633723"/>
            <a:ext cx="1695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A. Romanenko et al.</a:t>
            </a:r>
          </a:p>
        </p:txBody>
      </p:sp>
    </p:spTree>
    <p:extLst>
      <p:ext uri="{BB962C8B-B14F-4D97-AF65-F5344CB8AC3E}">
        <p14:creationId xmlns:p14="http://schemas.microsoft.com/office/powerpoint/2010/main" val="1028901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4EB3B-613E-41B0-994D-6362F7ED9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efficiency: Fast-ramping Super-ferric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C12CC-CB75-49AD-A580-45C796A1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259-F314-4455-937F-71D3754717BE}" type="datetime1">
              <a:rPr lang="en-US" altLang="en-US" smtClean="0"/>
              <a:t>6/12/2019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4FBA1-2052-4173-949C-9273778A7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6449" y="6515100"/>
            <a:ext cx="5643563" cy="248314"/>
          </a:xfrm>
        </p:spPr>
        <p:txBody>
          <a:bodyPr/>
          <a:lstStyle/>
          <a:p>
            <a:pPr>
              <a:defRPr/>
            </a:pPr>
            <a:r>
              <a:rPr lang="en-US" altLang="en-US">
                <a:latin typeface="Helvetica" panose="020B0604020202020204" pitchFamily="34" charset="0"/>
                <a:ea typeface="MS PGothic" panose="020B0600070205080204" pitchFamily="34" charset="-128"/>
              </a:rPr>
              <a:t>A. Romanov</a:t>
            </a:r>
            <a:r>
              <a:rPr lang="en-US"/>
              <a:t> | Recent Fermilab Achievements in Accelerator Science &amp; Technology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E14F-24B1-4AA1-BCD2-24E5B79C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941F6918-25F6-4A22-99DA-25635DCDBEFB}"/>
              </a:ext>
            </a:extLst>
          </p:cNvPr>
          <p:cNvSpPr txBox="1">
            <a:spLocks/>
          </p:cNvSpPr>
          <p:nvPr/>
        </p:nvSpPr>
        <p:spPr bwMode="auto">
          <a:xfrm>
            <a:off x="228600" y="4237074"/>
            <a:ext cx="8915400" cy="162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YBCO</a:t>
            </a:r>
            <a:r>
              <a:rPr lang="en-US" altLang="en-US" sz="2200" dirty="0">
                <a:solidFill>
                  <a:schemeClr val="accent6"/>
                </a:solidFill>
              </a:rPr>
              <a:t>-based HTS super-ferric dipole demonstrated &gt;12 T/s.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FF0000"/>
                </a:solidFill>
              </a:rPr>
              <a:t>	World Record!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tx2"/>
                </a:solidFill>
                <a:sym typeface="Wingdings" panose="05000000000000000000" pitchFamily="2" charset="2"/>
              </a:rPr>
              <a:t>Super-ferric  Less circum. / energy  less RF power, less intensity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300m, 2x 15e12 protons, 5Hz boxcar stacking, storage ring = </a:t>
            </a:r>
            <a:r>
              <a:rPr lang="en-US" altLang="en-US" sz="2200" dirty="0">
                <a:solidFill>
                  <a:schemeClr val="tx2"/>
                </a:solidFill>
              </a:rPr>
              <a:t>2.4 MW*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A9B468C0-2AE3-4065-860D-29C96B489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5C91E7B-E8FB-4D11-AB02-8A6B5DCA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2" y="887408"/>
            <a:ext cx="5344553" cy="3292574"/>
          </a:xfrm>
          <a:prstGeom prst="rect">
            <a:avLst/>
          </a:prstGeom>
        </p:spPr>
      </p:pic>
      <p:sp>
        <p:nvSpPr>
          <p:cNvPr id="10" name="AutoShape 5">
            <a:extLst>
              <a:ext uri="{FF2B5EF4-FFF2-40B4-BE49-F238E27FC236}">
                <a16:creationId xmlns:a16="http://schemas.microsoft.com/office/drawing/2014/main" id="{2F90F903-C38C-4E54-9084-D97231BE3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133" y="799392"/>
            <a:ext cx="2535385" cy="854250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 err="1">
                <a:solidFill>
                  <a:srgbClr val="B3B3B3"/>
                </a:solidFill>
              </a:rPr>
              <a:t>Piekarz</a:t>
            </a:r>
            <a:r>
              <a:rPr lang="en-US" altLang="en-US" b="1" dirty="0">
                <a:solidFill>
                  <a:srgbClr val="B3B3B3"/>
                </a:solidFill>
              </a:rPr>
              <a:t> et al.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NIM A 2019 </a:t>
            </a:r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2EA23479-06A4-487F-B16A-35B0B2C0E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515" y="1627367"/>
            <a:ext cx="3015003" cy="25413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DB5EF7-74CC-4C6A-B468-5032618545CF}"/>
              </a:ext>
            </a:extLst>
          </p:cNvPr>
          <p:cNvSpPr txBox="1"/>
          <p:nvPr/>
        </p:nvSpPr>
        <p:spPr>
          <a:xfrm>
            <a:off x="7574408" y="5751781"/>
            <a:ext cx="1410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*J. Eldred</a:t>
            </a:r>
          </a:p>
        </p:txBody>
      </p:sp>
    </p:spTree>
    <p:extLst>
      <p:ext uri="{BB962C8B-B14F-4D97-AF65-F5344CB8AC3E}">
        <p14:creationId xmlns:p14="http://schemas.microsoft.com/office/powerpoint/2010/main" val="567592863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1331</TotalTime>
  <Words>1184</Words>
  <Application>Microsoft Office PowerPoint</Application>
  <PresentationFormat>On-screen Show (4:3)</PresentationFormat>
  <Paragraphs>181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MS PGothic</vt:lpstr>
      <vt:lpstr>MS PGothic</vt:lpstr>
      <vt:lpstr>Arial</vt:lpstr>
      <vt:lpstr>Calibri</vt:lpstr>
      <vt:lpstr>Geneva</vt:lpstr>
      <vt:lpstr>Helvetica</vt:lpstr>
      <vt:lpstr>Symbol</vt:lpstr>
      <vt:lpstr>Times New Roman</vt:lpstr>
      <vt:lpstr>WenQuanYi Micro Hei</vt:lpstr>
      <vt:lpstr>Wingdings</vt:lpstr>
      <vt:lpstr>FNAL_TemplateMac_060514</vt:lpstr>
      <vt:lpstr>Fermilab: Footer Only</vt:lpstr>
      <vt:lpstr>Recent Fermilab Achievements in Accelerator Science and Technology</vt:lpstr>
      <vt:lpstr>Motivation</vt:lpstr>
      <vt:lpstr>Accelerators &amp; technology at Fermilab</vt:lpstr>
      <vt:lpstr>Accelerators for high intensity beams</vt:lpstr>
      <vt:lpstr>PowerPoint Presentation</vt:lpstr>
      <vt:lpstr>Fermilab Booster for record-intensity beams</vt:lpstr>
      <vt:lpstr>Beyond PIP-II</vt:lpstr>
      <vt:lpstr>High efficiency: advanced SRF research</vt:lpstr>
      <vt:lpstr>High efficiency: Fast-ramping Super-ferric Magnets</vt:lpstr>
      <vt:lpstr>Fermilab HPT R&amp;D Program</vt:lpstr>
      <vt:lpstr>IOTA/FAST Facility: a center for Acc. and Beam Physics</vt:lpstr>
      <vt:lpstr>FAST SRF linac has successfully met ILC design</vt:lpstr>
      <vt:lpstr>IOTA successfully constructed and commissioned</vt:lpstr>
      <vt:lpstr>Accelerator Science at IOTA/FAST</vt:lpstr>
      <vt:lpstr>NIO could yield important benefits for future HEP machines</vt:lpstr>
      <vt:lpstr>IOTA presents unique opportunities in QS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Fermilab Achievements in Accelerator Science and Technology</dc:title>
  <dc:creator>Alexander L. Romanov x 13883N</dc:creator>
  <cp:lastModifiedBy>Alexander L. Romanov x 13883N</cp:lastModifiedBy>
  <cp:revision>29</cp:revision>
  <cp:lastPrinted>2014-01-20T19:40:21Z</cp:lastPrinted>
  <dcterms:created xsi:type="dcterms:W3CDTF">2019-06-09T01:12:36Z</dcterms:created>
  <dcterms:modified xsi:type="dcterms:W3CDTF">2019-06-12T20:39:38Z</dcterms:modified>
</cp:coreProperties>
</file>