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257" r:id="rId6"/>
    <p:sldId id="271" r:id="rId7"/>
    <p:sldId id="272" r:id="rId8"/>
    <p:sldId id="273" r:id="rId9"/>
    <p:sldId id="311" r:id="rId10"/>
    <p:sldId id="287" r:id="rId11"/>
    <p:sldId id="307" r:id="rId12"/>
    <p:sldId id="289" r:id="rId13"/>
    <p:sldId id="309" r:id="rId14"/>
    <p:sldId id="295" r:id="rId15"/>
    <p:sldId id="274" r:id="rId16"/>
    <p:sldId id="288" r:id="rId17"/>
    <p:sldId id="290" r:id="rId18"/>
    <p:sldId id="314" r:id="rId19"/>
    <p:sldId id="310" r:id="rId20"/>
    <p:sldId id="313" r:id="rId21"/>
    <p:sldId id="312" r:id="rId22"/>
    <p:sldId id="270" r:id="rId23"/>
    <p:sldId id="308" r:id="rId24"/>
    <p:sldId id="275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n dutheil" initials="yd" lastIdx="1" clrIdx="0">
    <p:extLst>
      <p:ext uri="{19B8F6BF-5375-455C-9EA6-DF929625EA0E}">
        <p15:presenceInfo xmlns:p15="http://schemas.microsoft.com/office/powerpoint/2012/main" userId="9ff7631fdec9d7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 snapToObjects="1">
      <p:cViewPr varScale="1">
        <p:scale>
          <a:sx n="164" d="100"/>
          <a:sy n="164" d="100"/>
        </p:scale>
        <p:origin x="96" y="158"/>
      </p:cViewPr>
      <p:guideLst>
        <p:guide orient="horz" pos="1620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C90A0-37F3-4B78-ADBB-4CCE4B3EECFA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EB15E-065A-467B-A4CE-4E194C6D9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17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Finish : I will now</a:t>
            </a:r>
            <a:r>
              <a:rPr lang="en-US" baseline="0" dirty="0"/>
              <a:t> go in details about the elements of this electron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2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Finish : I will now</a:t>
            </a:r>
            <a:r>
              <a:rPr lang="en-US" baseline="0" dirty="0"/>
              <a:t> go in details about the elements of this electron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49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1.5E12</a:t>
            </a:r>
          </a:p>
          <a:p>
            <a:endParaRPr lang="en-US" dirty="0"/>
          </a:p>
          <a:p>
            <a:r>
              <a:rPr lang="en-US" dirty="0"/>
              <a:t>Discuss injection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7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phase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021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620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86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53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</a:t>
            </a:r>
            <a:r>
              <a:rPr lang="en-US" baseline="0" dirty="0"/>
              <a:t> 3.5 GeV electron </a:t>
            </a:r>
            <a:r>
              <a:rPr lang="en-US" baseline="0" dirty="0" err="1"/>
              <a:t>linac</a:t>
            </a:r>
            <a:r>
              <a:rPr lang="en-US" baseline="0" dirty="0"/>
              <a:t> is the natural next step for CLIC development</a:t>
            </a:r>
          </a:p>
          <a:p>
            <a:r>
              <a:rPr lang="en-US" baseline="0" dirty="0"/>
              <a:t>Parameters </a:t>
            </a:r>
          </a:p>
          <a:p>
            <a:r>
              <a:rPr lang="en-US" baseline="0" dirty="0"/>
              <a:t>This is a </a:t>
            </a:r>
            <a:r>
              <a:rPr lang="en-US" baseline="0"/>
              <a:t>reliable technology</a:t>
            </a:r>
            <a:endParaRPr lang="en-US" dirty="0"/>
          </a:p>
          <a:p>
            <a:r>
              <a:rPr lang="en-US" dirty="0"/>
              <a:t>52pC is 3E8 electrons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111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reinstall part of the RF system from</a:t>
            </a:r>
            <a:r>
              <a:rPr lang="en-US" baseline="0" dirty="0"/>
              <a:t> LEP era</a:t>
            </a:r>
          </a:p>
          <a:p>
            <a:endParaRPr lang="en-US" baseline="0" dirty="0"/>
          </a:p>
          <a:p>
            <a:r>
              <a:rPr lang="en-US" dirty="0"/>
              <a:t>Due to synchrotron radiation losses</a:t>
            </a:r>
            <a:r>
              <a:rPr lang="en-US" baseline="0" dirty="0"/>
              <a:t> the beam needs to be bunched and RF on at all time</a:t>
            </a:r>
            <a:endParaRPr lang="en-US" dirty="0"/>
          </a:p>
          <a:p>
            <a:r>
              <a:rPr lang="en-US" dirty="0"/>
              <a:t>For quantum</a:t>
            </a:r>
            <a:r>
              <a:rPr lang="en-US" baseline="0" dirty="0"/>
              <a:t> lifetime need 10MV to bring to 16GeV where U0~7.8MeV</a:t>
            </a:r>
          </a:p>
          <a:p>
            <a:endParaRPr lang="en-US" baseline="0" dirty="0"/>
          </a:p>
          <a:p>
            <a:r>
              <a:rPr lang="en-US" baseline="0" dirty="0"/>
              <a:t>We can </a:t>
            </a:r>
            <a:r>
              <a:rPr lang="en-US" baseline="0" dirty="0" err="1"/>
              <a:t>confortably</a:t>
            </a:r>
            <a:r>
              <a:rPr lang="en-US" baseline="0" dirty="0"/>
              <a:t> deliver beam from 3.5 to ~16GeV with available RF hardware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EB15E-065A-467B-A4CE-4E194C6D9F0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6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small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744" y="41295"/>
            <a:ext cx="8969766" cy="377565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8490" y="495546"/>
            <a:ext cx="8967020" cy="389357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15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82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4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hyperlink" Target="https://arxiv.org/abs/1808.05219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BFC3-CB1D-4217-A232-4F3C5526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 beam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A05EF-B807-4C70-9AFC-394F28EB1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495546"/>
            <a:ext cx="6149930" cy="3893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16GeV the energy lost per turn is 7.8MeV</a:t>
            </a:r>
          </a:p>
          <a:p>
            <a:pPr lvl="1"/>
            <a:r>
              <a:rPr lang="en-US" dirty="0"/>
              <a:t>Minimum of ~10MV RF voltage is needed</a:t>
            </a:r>
          </a:p>
          <a:p>
            <a:pPr lvl="1"/>
            <a:r>
              <a:rPr lang="en-US" dirty="0"/>
              <a:t>Beam dynamics is dominated by synchrotron radiation</a:t>
            </a:r>
          </a:p>
          <a:p>
            <a:pPr marL="448056" lvl="1" indent="0">
              <a:buNone/>
            </a:pPr>
            <a:endParaRPr lang="en-US" dirty="0"/>
          </a:p>
          <a:p>
            <a:r>
              <a:rPr lang="en-US" dirty="0"/>
              <a:t>MADX model and tracking predicts damping  times &lt;100ms</a:t>
            </a:r>
          </a:p>
          <a:p>
            <a:pPr lvl="1"/>
            <a:r>
              <a:rPr lang="en-US" dirty="0"/>
              <a:t>Model has no errors, hence zero vertical emittance</a:t>
            </a:r>
          </a:p>
          <a:p>
            <a:r>
              <a:rPr lang="en-US" dirty="0"/>
              <a:t>Some discrepancies between MADX tracking and MADX numerical computation of damping times and equilibrium emittance.</a:t>
            </a:r>
          </a:p>
          <a:p>
            <a:r>
              <a:rPr lang="en-US" dirty="0" err="1"/>
              <a:t>Zgoubi</a:t>
            </a:r>
            <a:r>
              <a:rPr lang="en-US" dirty="0"/>
              <a:t> model of the lattice is being established based on F. </a:t>
            </a:r>
            <a:r>
              <a:rPr lang="en-US" dirty="0" err="1"/>
              <a:t>Meot</a:t>
            </a:r>
            <a:r>
              <a:rPr lang="en-US" dirty="0"/>
              <a:t> work during the SX-Workshop in CERN,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895E2-A13B-4124-B6A4-BCF253C017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59DF-1AA1-4725-8EB0-4F9ECCED7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E437-98A1-442A-A5BD-CC93B8007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996F1-C511-4E5E-A844-CC0AB242F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26"/>
          <a:stretch/>
        </p:blipFill>
        <p:spPr>
          <a:xfrm>
            <a:off x="6273825" y="174926"/>
            <a:ext cx="2817090" cy="2084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6547-9BF7-4D6F-B0E8-43D07E192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57"/>
          <a:stretch/>
        </p:blipFill>
        <p:spPr>
          <a:xfrm>
            <a:off x="6273825" y="2259330"/>
            <a:ext cx="2781685" cy="20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90" y="495546"/>
            <a:ext cx="6721045" cy="21083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Spread in tune from lattice chromaticity</a:t>
            </a:r>
          </a:p>
          <a:p>
            <a:pPr lvl="1"/>
            <a:r>
              <a:rPr lang="en-US" dirty="0"/>
              <a:t>Energy spread governed by equilibrium between SR damping and quantum excitation</a:t>
            </a:r>
          </a:p>
          <a:p>
            <a:r>
              <a:rPr lang="en-US" dirty="0"/>
              <a:t>Position of the resonant condition is set by the machine</a:t>
            </a:r>
          </a:p>
          <a:p>
            <a:r>
              <a:rPr lang="en-US" dirty="0"/>
              <a:t>Quantum excitation diffuses particles from the core to the unstable region</a:t>
            </a:r>
          </a:p>
          <a:p>
            <a:r>
              <a:rPr lang="en-US" dirty="0"/>
              <a:t>The extraction rate can be controlled by changing</a:t>
            </a:r>
            <a:br>
              <a:rPr lang="en-US" dirty="0"/>
            </a:br>
            <a:r>
              <a:rPr lang="en-US" dirty="0"/>
              <a:t> the position of the resonant condition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96" y="1767059"/>
            <a:ext cx="3247199" cy="24353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477435" y="3952061"/>
            <a:ext cx="3350559" cy="390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 slow extraction principle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66926" y="4051586"/>
            <a:ext cx="86061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08561" y="40561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Extraction rate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5593" y="41886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Resonant condition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extraction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3" idx="2"/>
            <a:endCxn id="10" idx="0"/>
          </p:cNvCxnSpPr>
          <p:nvPr/>
        </p:nvCxnSpPr>
        <p:spPr>
          <a:xfrm>
            <a:off x="8185376" y="1065191"/>
            <a:ext cx="399091" cy="686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12004" y="1972882"/>
            <a:ext cx="747233" cy="8536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64073" y="3874524"/>
            <a:ext cx="193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(frequency)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7664823" y="1930460"/>
            <a:ext cx="847165" cy="315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flipH="1">
            <a:off x="8223731" y="1752073"/>
            <a:ext cx="721472" cy="2146693"/>
          </a:xfrm>
          <a:prstGeom prst="rect">
            <a:avLst/>
          </a:prstGeom>
          <a:gradFill flip="none" rotWithShape="1">
            <a:gsLst>
              <a:gs pos="61000">
                <a:srgbClr val="FF0000"/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348816" y="1816128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diffusion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1F5FA1-CFE8-4EC7-A9CB-12C8B662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9" y="2311310"/>
            <a:ext cx="4977863" cy="203132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198620" y="2369820"/>
            <a:ext cx="0" cy="177546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39376" y="250333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Electrostatic</a:t>
            </a:r>
            <a:br>
              <a:rPr lang="en-US" dirty="0"/>
            </a:br>
            <a:r>
              <a:rPr lang="en-US" dirty="0"/>
              <a:t>Septum</a:t>
            </a:r>
          </a:p>
        </p:txBody>
      </p:sp>
    </p:spTree>
    <p:extLst>
      <p:ext uri="{BB962C8B-B14F-4D97-AF65-F5344CB8AC3E}">
        <p14:creationId xmlns:p14="http://schemas.microsoft.com/office/powerpoint/2010/main" val="33298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  <p:bldP spid="9" grpId="0"/>
      <p:bldP spid="18" grpId="0" animBg="1"/>
      <p:bldP spid="10" grpId="0" animBg="1"/>
      <p:bldP spid="1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4A60-12D2-41F1-B800-C4AFA393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rate and control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2BF985-86F4-4CE2-872C-A9EDA5226D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Expected behavior similar to aperture restriction lifetime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Spill rate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Control of the spill rate should be feasible down to very low rates</a:t>
                </a:r>
              </a:p>
              <a:p>
                <a:r>
                  <a:rPr lang="en-US" dirty="0"/>
                  <a:t>Temporal structure and effects of machine ripples remain in question</a:t>
                </a:r>
              </a:p>
              <a:p>
                <a:pPr lvl="1"/>
                <a:r>
                  <a:rPr lang="en-US" dirty="0"/>
                  <a:t>What is the effect at very low spill rate?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2BF985-86F4-4CE2-872C-A9EDA5226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772AD-74D7-4AE6-9C0A-E5DA9A538B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FF675-76CD-4606-831E-6A1E189B1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E5EC-A15C-403F-B4C9-CF50E8AA0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B25A1-FCFE-433D-9D04-4B03493243E2}"/>
              </a:ext>
            </a:extLst>
          </p:cNvPr>
          <p:cNvSpPr txBox="1"/>
          <p:nvPr/>
        </p:nvSpPr>
        <p:spPr>
          <a:xfrm>
            <a:off x="-36576" y="4204195"/>
            <a:ext cx="6526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</a:rPr>
              <a:t>Piwinski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, Proceedings of the CERN Accelerator School 85-19 (CERN, Geneva, Switzerland, 1985).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D42D4-EC26-4E34-8813-39CDBBA7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38" y="815514"/>
            <a:ext cx="5010912" cy="17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extracted 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0" y="2189622"/>
            <a:ext cx="8967020" cy="2192117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Flexibility</a:t>
            </a:r>
          </a:p>
          <a:p>
            <a:pPr lvl="1"/>
            <a:r>
              <a:rPr lang="en-US" dirty="0"/>
              <a:t>Bunch spacing 5ns, 10ns, … 40ns</a:t>
            </a:r>
          </a:p>
          <a:p>
            <a:pPr lvl="1"/>
            <a:r>
              <a:rPr lang="en-US" dirty="0"/>
              <a:t>Average electrons per bunch can be chosen from &lt;1 to  anything</a:t>
            </a:r>
          </a:p>
          <a:p>
            <a:pPr lvl="1"/>
            <a:r>
              <a:rPr lang="en-US" dirty="0"/>
              <a:t>Transverse beam spot on target from very small up to hundred cm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This flexibility can deliver the needs of LDMX</a:t>
            </a:r>
          </a:p>
          <a:p>
            <a:pPr lvl="1"/>
            <a:r>
              <a:rPr lang="en-US" dirty="0"/>
              <a:t>Phase 1 : 10</a:t>
            </a:r>
            <a:r>
              <a:rPr lang="en-US" baseline="30000" dirty="0"/>
              <a:t>14</a:t>
            </a:r>
            <a:r>
              <a:rPr lang="en-US" dirty="0"/>
              <a:t> electrons</a:t>
            </a:r>
          </a:p>
          <a:p>
            <a:pPr lvl="1"/>
            <a:r>
              <a:rPr lang="en-US" dirty="0"/>
              <a:t>Phase 2 : 10</a:t>
            </a:r>
            <a:r>
              <a:rPr lang="en-US" baseline="30000" dirty="0"/>
              <a:t>16</a:t>
            </a:r>
            <a:r>
              <a:rPr lang="en-US" dirty="0"/>
              <a:t> electrons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16" name="Group 215"/>
          <p:cNvGrpSpPr/>
          <p:nvPr/>
        </p:nvGrpSpPr>
        <p:grpSpPr>
          <a:xfrm>
            <a:off x="5031167" y="80789"/>
            <a:ext cx="4024343" cy="1275874"/>
            <a:chOff x="4785051" y="8924"/>
            <a:chExt cx="4024343" cy="1275874"/>
          </a:xfrm>
        </p:grpSpPr>
        <p:sp>
          <p:nvSpPr>
            <p:cNvPr id="114" name="Right Brace 113"/>
            <p:cNvSpPr/>
            <p:nvPr/>
          </p:nvSpPr>
          <p:spPr>
            <a:xfrm rot="16200000">
              <a:off x="5807837" y="-279473"/>
              <a:ext cx="174625" cy="1816804"/>
            </a:xfrm>
            <a:prstGeom prst="rightBrac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785051" y="8924"/>
              <a:ext cx="18165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up to 40 bunches </a:t>
              </a:r>
              <a:br>
                <a:rPr lang="en-US" sz="1600" dirty="0"/>
              </a:br>
              <a:r>
                <a:rPr lang="en-US" sz="1600" dirty="0"/>
                <a:t>with 5ns spacing </a:t>
              </a: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5003800" y="768300"/>
              <a:ext cx="1799752" cy="139557"/>
              <a:chOff x="5003800" y="768300"/>
              <a:chExt cx="850900" cy="139557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 flipV="1">
                <a:off x="500380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504825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509270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513715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517842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522287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526732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531177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5349875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5394325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502602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507047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511492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515937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520065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524510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528955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533400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5372100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416550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544195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548640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553085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557530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561657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566102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570547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5749925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5788025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5832475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546417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550862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555307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559752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563880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568325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572770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5772150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5810250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5854700" y="771475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Rectangle 147"/>
            <p:cNvSpPr/>
            <p:nvPr/>
          </p:nvSpPr>
          <p:spPr>
            <a:xfrm>
              <a:off x="5030867" y="945391"/>
              <a:ext cx="7713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200 ns </a:t>
              </a:r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V="1">
              <a:off x="4937125" y="1010941"/>
              <a:ext cx="1866427" cy="286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6771621" y="1010941"/>
              <a:ext cx="854729" cy="286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/>
            <p:cNvSpPr/>
            <p:nvPr/>
          </p:nvSpPr>
          <p:spPr>
            <a:xfrm>
              <a:off x="6829268" y="977021"/>
              <a:ext cx="7713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</a:rPr>
                <a:t>100 ns 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920011" y="237230"/>
              <a:ext cx="1889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Gap of 100ns with 0.5m injection kicker</a:t>
              </a:r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7592655" y="768300"/>
              <a:ext cx="604394" cy="139557"/>
              <a:chOff x="7592655" y="768300"/>
              <a:chExt cx="604394" cy="139557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7592655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7686672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7780689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7874706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7962007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8056024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8150041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7639663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7733680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7827697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7921714" y="771899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8009016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8103032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V="1">
                <a:off x="8197049" y="768300"/>
                <a:ext cx="0" cy="135958"/>
              </a:xfrm>
              <a:prstGeom prst="line">
                <a:avLst/>
              </a:prstGeom>
              <a:ln w="9525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4844040" y="771899"/>
              <a:ext cx="3410959" cy="144456"/>
              <a:chOff x="1211580" y="1676399"/>
              <a:chExt cx="1836420" cy="129542"/>
            </a:xfrm>
          </p:grpSpPr>
          <p:cxnSp>
            <p:nvCxnSpPr>
              <p:cNvPr id="93" name="Straight Arrow Connector 92"/>
              <p:cNvCxnSpPr/>
              <p:nvPr/>
            </p:nvCxnSpPr>
            <p:spPr>
              <a:xfrm flipV="1">
                <a:off x="1219200" y="1676399"/>
                <a:ext cx="0" cy="129542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1211580" y="1798320"/>
                <a:ext cx="1836420" cy="762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/>
          <p:cNvGrpSpPr/>
          <p:nvPr/>
        </p:nvGrpSpPr>
        <p:grpSpPr>
          <a:xfrm>
            <a:off x="461849" y="503377"/>
            <a:ext cx="6332220" cy="1684069"/>
            <a:chOff x="790575" y="416560"/>
            <a:chExt cx="6332220" cy="1684069"/>
          </a:xfrm>
        </p:grpSpPr>
        <p:sp>
          <p:nvSpPr>
            <p:cNvPr id="40" name="TextBox 39"/>
            <p:cNvSpPr txBox="1"/>
            <p:nvPr/>
          </p:nvSpPr>
          <p:spPr>
            <a:xfrm>
              <a:off x="1051560" y="1756408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0s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78525" y="179832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10s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71407" y="179832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20s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05362" y="182363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30s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831210" y="587369"/>
              <a:ext cx="160021" cy="647706"/>
            </a:xfrm>
            <a:prstGeom prst="lin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991231" y="587369"/>
              <a:ext cx="275594" cy="0"/>
            </a:xfrm>
            <a:prstGeom prst="lin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086158" y="785348"/>
              <a:ext cx="152400" cy="57164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23590" y="1345412"/>
              <a:ext cx="262568" cy="241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251581" y="587369"/>
              <a:ext cx="1764669" cy="342812"/>
            </a:xfrm>
            <a:prstGeom prst="lin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238560" y="779008"/>
              <a:ext cx="1777690" cy="634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 flipV="1">
              <a:off x="3016250" y="771899"/>
              <a:ext cx="50099" cy="51434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1238560" y="1665557"/>
              <a:ext cx="1824991" cy="1492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311502" y="416560"/>
              <a:ext cx="12586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70C0"/>
                  </a:solidFill>
                </a:rPr>
                <a:t>Beam in the SPS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76433" y="758775"/>
              <a:ext cx="6319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Energy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51581" y="1445906"/>
              <a:ext cx="1146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Beam on target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790575" y="1468505"/>
              <a:ext cx="432434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803355" y="1445906"/>
              <a:ext cx="394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</a:rPr>
                <a:t>~1s</a:t>
              </a:r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831210" y="1693442"/>
              <a:ext cx="6291585" cy="129542"/>
              <a:chOff x="823590" y="1859726"/>
              <a:chExt cx="6291585" cy="129542"/>
            </a:xfrm>
          </p:grpSpPr>
          <p:cxnSp>
            <p:nvCxnSpPr>
              <p:cNvPr id="205" name="Straight Arrow Connector 204"/>
              <p:cNvCxnSpPr/>
              <p:nvPr/>
            </p:nvCxnSpPr>
            <p:spPr>
              <a:xfrm flipV="1">
                <a:off x="831210" y="1859726"/>
                <a:ext cx="0" cy="129542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>
                <a:off x="823590" y="1981647"/>
                <a:ext cx="6291585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flipV="1">
                <a:off x="1223009" y="1859726"/>
                <a:ext cx="0" cy="129542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051810" y="1859726"/>
                <a:ext cx="0" cy="129542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 flipV="1">
                <a:off x="4884419" y="1859726"/>
                <a:ext cx="0" cy="129542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8" name="Oval 217"/>
          <p:cNvSpPr/>
          <p:nvPr/>
        </p:nvSpPr>
        <p:spPr>
          <a:xfrm>
            <a:off x="2387924" y="1699795"/>
            <a:ext cx="270583" cy="286860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0" name="Straight Arrow Connector 219"/>
          <p:cNvCxnSpPr>
            <a:endCxn id="218" idx="7"/>
          </p:cNvCxnSpPr>
          <p:nvPr/>
        </p:nvCxnSpPr>
        <p:spPr>
          <a:xfrm flipH="1">
            <a:off x="2618881" y="1102059"/>
            <a:ext cx="2375960" cy="63974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1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 Layout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73" y="495300"/>
            <a:ext cx="5112653" cy="38941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3486150" y="2044700"/>
            <a:ext cx="635000" cy="514350"/>
          </a:xfrm>
          <a:custGeom>
            <a:avLst/>
            <a:gdLst>
              <a:gd name="connsiteX0" fmla="*/ 92622 w 505372"/>
              <a:gd name="connsiteY0" fmla="*/ 0 h 514350"/>
              <a:gd name="connsiteX1" fmla="*/ 29122 w 505372"/>
              <a:gd name="connsiteY1" fmla="*/ 298450 h 514350"/>
              <a:gd name="connsiteX2" fmla="*/ 505372 w 505372"/>
              <a:gd name="connsiteY2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372" h="514350">
                <a:moveTo>
                  <a:pt x="92622" y="0"/>
                </a:moveTo>
                <a:cubicBezTo>
                  <a:pt x="26476" y="106362"/>
                  <a:pt x="-39670" y="212725"/>
                  <a:pt x="29122" y="298450"/>
                </a:cubicBezTo>
                <a:cubicBezTo>
                  <a:pt x="97914" y="384175"/>
                  <a:pt x="409064" y="479425"/>
                  <a:pt x="505372" y="514350"/>
                </a:cubicBezTo>
              </a:path>
            </a:pathLst>
          </a:custGeom>
          <a:noFill/>
          <a:ln w="57150">
            <a:solidFill>
              <a:srgbClr val="937865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515657" y="1975440"/>
            <a:ext cx="181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6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 Layout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C0BFD-AB13-43CF-94D3-87E18B541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0" y="852874"/>
            <a:ext cx="8325777" cy="332812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D61394-49BC-4AB3-8F42-9375F45F6AB1}"/>
              </a:ext>
            </a:extLst>
          </p:cNvPr>
          <p:cNvCxnSpPr>
            <a:cxnSpLocks/>
          </p:cNvCxnSpPr>
          <p:nvPr/>
        </p:nvCxnSpPr>
        <p:spPr>
          <a:xfrm>
            <a:off x="2611231" y="899006"/>
            <a:ext cx="1690775" cy="10072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6122A4-D79E-46F5-B071-1A4C313ED5DE}"/>
              </a:ext>
            </a:extLst>
          </p:cNvPr>
          <p:cNvCxnSpPr>
            <a:cxnSpLocks/>
          </p:cNvCxnSpPr>
          <p:nvPr/>
        </p:nvCxnSpPr>
        <p:spPr>
          <a:xfrm>
            <a:off x="4153090" y="2104351"/>
            <a:ext cx="1023891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F8825C-F1F8-4A89-A353-44097435B8B6}"/>
              </a:ext>
            </a:extLst>
          </p:cNvPr>
          <p:cNvCxnSpPr>
            <a:cxnSpLocks/>
          </p:cNvCxnSpPr>
          <p:nvPr/>
        </p:nvCxnSpPr>
        <p:spPr>
          <a:xfrm rot="10800000">
            <a:off x="2434200" y="947930"/>
            <a:ext cx="1690775" cy="10072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A76A21-7FCE-4B57-A26F-6797B6A813FF}"/>
              </a:ext>
            </a:extLst>
          </p:cNvPr>
          <p:cNvCxnSpPr>
            <a:cxnSpLocks/>
          </p:cNvCxnSpPr>
          <p:nvPr/>
        </p:nvCxnSpPr>
        <p:spPr>
          <a:xfrm rot="10800000">
            <a:off x="3983758" y="2161308"/>
            <a:ext cx="1023891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FCE788-13DB-4090-85C9-58B2B9B3B409}"/>
              </a:ext>
            </a:extLst>
          </p:cNvPr>
          <p:cNvSpPr txBox="1"/>
          <p:nvPr/>
        </p:nvSpPr>
        <p:spPr>
          <a:xfrm>
            <a:off x="7386013" y="4129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Hadrons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8F1096-60AD-430C-838D-F904FC646DC0}"/>
              </a:ext>
            </a:extLst>
          </p:cNvPr>
          <p:cNvSpPr/>
          <p:nvPr/>
        </p:nvSpPr>
        <p:spPr>
          <a:xfrm>
            <a:off x="7386013" y="290430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8767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6F46-A0B9-4469-9AB6-86D0E23E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0AE9-1F19-40C3-9FF0-AD8B828B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495546"/>
            <a:ext cx="4586588" cy="3893573"/>
          </a:xfrm>
        </p:spPr>
        <p:txBody>
          <a:bodyPr/>
          <a:lstStyle/>
          <a:p>
            <a:r>
              <a:rPr lang="en-US" dirty="0"/>
              <a:t>2.5 m electrostatic septum 5 MV/m</a:t>
            </a:r>
            <a:br>
              <a:rPr lang="en-US" dirty="0"/>
            </a:br>
            <a:r>
              <a:rPr lang="en-US" dirty="0"/>
              <a:t>780 µrad</a:t>
            </a:r>
          </a:p>
          <a:p>
            <a:r>
              <a:rPr lang="en-US" dirty="0"/>
              <a:t>1.5 m thin magnetic septum</a:t>
            </a:r>
            <a:br>
              <a:rPr lang="en-US" dirty="0"/>
            </a:br>
            <a:r>
              <a:rPr lang="en-US" dirty="0"/>
              <a:t>10 mm blade and 150 </a:t>
            </a:r>
            <a:r>
              <a:rPr lang="en-US" dirty="0" err="1"/>
              <a:t>mT</a:t>
            </a:r>
            <a:br>
              <a:rPr lang="en-US" dirty="0"/>
            </a:br>
            <a:r>
              <a:rPr lang="en-US" dirty="0"/>
              <a:t>4 </a:t>
            </a:r>
            <a:r>
              <a:rPr lang="en-US" dirty="0" err="1"/>
              <a:t>mrad</a:t>
            </a:r>
            <a:endParaRPr lang="en-US" dirty="0"/>
          </a:p>
          <a:p>
            <a:r>
              <a:rPr lang="en-US" dirty="0"/>
              <a:t>Other thick magnetic septum are already in place and used for proton injection</a:t>
            </a:r>
          </a:p>
          <a:p>
            <a:pPr lvl="1"/>
            <a:r>
              <a:rPr lang="en-US" dirty="0"/>
              <a:t>Electron extraction scheme would make use of those same elements, with similar strength and same polarity as proton injection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7BCF-E8DD-4A4E-B63A-B9B804E397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C71B4-5570-411E-943C-1A1023858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E3192-0FE4-443D-A633-0C0098652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209940B-9737-4D62-9F95-8751DBE99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54"/>
          <a:stretch/>
        </p:blipFill>
        <p:spPr>
          <a:xfrm>
            <a:off x="4572000" y="1263535"/>
            <a:ext cx="4354493" cy="304578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C73D10-66E8-47D8-8846-C79BD8E53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9" t="72614" r="71660" b="12511"/>
          <a:stretch/>
        </p:blipFill>
        <p:spPr>
          <a:xfrm>
            <a:off x="7618448" y="754381"/>
            <a:ext cx="1133856" cy="3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612C-04AB-415A-B736-D3BFB4EB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to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4FBAB-BEE5-42CB-9FD0-D707DFE9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495546"/>
            <a:ext cx="4633139" cy="3893573"/>
          </a:xfrm>
        </p:spPr>
        <p:txBody>
          <a:bodyPr/>
          <a:lstStyle/>
          <a:p>
            <a:r>
              <a:rPr lang="en-US" dirty="0"/>
              <a:t>1 km transport line, used in the other direction for proton injection</a:t>
            </a:r>
          </a:p>
          <a:p>
            <a:r>
              <a:rPr lang="en-US" dirty="0"/>
              <a:t>New tunnel and experimental building branching off the existing line</a:t>
            </a:r>
          </a:p>
          <a:p>
            <a:r>
              <a:rPr lang="en-US" dirty="0"/>
              <a:t>Final beam manipulation to enlarge the beam on the experimental target</a:t>
            </a:r>
          </a:p>
          <a:p>
            <a:r>
              <a:rPr lang="en-US" dirty="0"/>
              <a:t>Possible beam scraping along the line to reduce the spill rate on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F3620-925C-4C29-9655-0373B28774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C7080-B2B2-4961-ABDA-17CCD7423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D2002-F8C4-4777-9632-31D4774A9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2A35C-9D27-49BE-BD84-C577E480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76" y="41295"/>
            <a:ext cx="4081596" cy="205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4FC61-000A-4C57-95D1-7C2382E5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08" y="2373565"/>
            <a:ext cx="3350592" cy="18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95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5622-7E5B-4BA8-9FDF-B0A4BA131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investigations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3091-3D7A-4FFE-91CF-D35B19765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 spill rate control</a:t>
            </a:r>
          </a:p>
          <a:p>
            <a:pPr lvl="1"/>
            <a:r>
              <a:rPr lang="en-US" dirty="0"/>
              <a:t>Control of the spill rate and working point </a:t>
            </a:r>
          </a:p>
          <a:p>
            <a:pPr lvl="1"/>
            <a:r>
              <a:rPr lang="en-US" dirty="0"/>
              <a:t>Stability of the provided spill at the rates considered</a:t>
            </a:r>
          </a:p>
          <a:p>
            <a:pPr lvl="1"/>
            <a:r>
              <a:rPr lang="en-US" dirty="0"/>
              <a:t>Sensitivity of the spill rate to machine ripples (quadrupoles, dipoles, </a:t>
            </a:r>
            <a:r>
              <a:rPr lang="en-US" dirty="0" err="1"/>
              <a:t>sextupoles</a:t>
            </a:r>
            <a:r>
              <a:rPr lang="en-US" dirty="0"/>
              <a:t> and RF voltage)</a:t>
            </a:r>
          </a:p>
          <a:p>
            <a:r>
              <a:rPr lang="en-US" dirty="0"/>
              <a:t>Phase space transport</a:t>
            </a:r>
          </a:p>
          <a:p>
            <a:pPr lvl="1"/>
            <a:r>
              <a:rPr lang="en-US" dirty="0"/>
              <a:t>Phase space as a function of spill rate</a:t>
            </a:r>
          </a:p>
          <a:p>
            <a:pPr lvl="1"/>
            <a:r>
              <a:rPr lang="en-US" dirty="0"/>
              <a:t>Transport of the extracted spill to the experimental area (~1 km)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7C189-5618-4E43-83EA-FD71CC3C11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334FF-2F5E-4843-AA64-6D5615B1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A090-50CC-4DA3-9F68-3AEEC09F6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7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4772025"/>
            <a:ext cx="2133600" cy="273050"/>
          </a:xfrm>
        </p:spPr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4767263"/>
            <a:ext cx="2895600" cy="274637"/>
          </a:xfrm>
        </p:spPr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2350" y="4767263"/>
            <a:ext cx="501650" cy="274637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349250"/>
            <a:ext cx="500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23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946" y="1576434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/>
              <a:t>Slow Extraction of High Energy Leptons with RF on and SR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457199" y="2764752"/>
            <a:ext cx="6414656" cy="107596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Slow extraction workshop 2019</a:t>
            </a:r>
          </a:p>
          <a:p>
            <a:r>
              <a:rPr lang="en-US" dirty="0"/>
              <a:t>Fermi National Accelerator Laboratory, Batavia, IL, USA</a:t>
            </a:r>
          </a:p>
          <a:p>
            <a:endParaRPr lang="en-US" dirty="0"/>
          </a:p>
          <a:p>
            <a:r>
              <a:rPr lang="EN-US" dirty="0"/>
              <a:t>Y. Dutheil</a:t>
            </a:r>
            <a:r>
              <a:rPr lang="en-US" dirty="0"/>
              <a:t>, M. Barnes, J. </a:t>
            </a:r>
            <a:r>
              <a:rPr lang="en-US" dirty="0" err="1"/>
              <a:t>Borbugh</a:t>
            </a:r>
            <a:r>
              <a:rPr lang="en-US" dirty="0"/>
              <a:t>, M. Fraser, B. Goddard, F. </a:t>
            </a:r>
            <a:r>
              <a:rPr lang="en-US" dirty="0" err="1"/>
              <a:t>Velotti</a:t>
            </a:r>
            <a:br>
              <a:rPr lang="en-US" dirty="0"/>
            </a:br>
            <a:r>
              <a:rPr lang="en-US" dirty="0"/>
              <a:t>CERN, Switzerland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49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parameters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8490" y="495546"/>
            <a:ext cx="5072971" cy="1205975"/>
          </a:xfrm>
        </p:spPr>
        <p:txBody>
          <a:bodyPr>
            <a:norm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0.1GeV S-band injector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3.4GeV X-band </a:t>
            </a:r>
            <a:r>
              <a:rPr lang="en-US" dirty="0" err="1"/>
              <a:t>linac</a:t>
            </a:r>
            <a:endParaRPr lang="en-US" dirty="0"/>
          </a:p>
          <a:p>
            <a:pPr marL="697230" lvl="1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High gradient CLIC technology</a:t>
            </a:r>
          </a:p>
          <a:p>
            <a:pPr marL="697230" lvl="1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13 RF units to get 3.4 GeV in ~70 m [1]</a:t>
            </a:r>
          </a:p>
          <a:p>
            <a:pPr marL="697230" lvl="1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0" dirty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2623" y="45045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x 50MW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38870" y="66755"/>
            <a:ext cx="2751338" cy="1759450"/>
            <a:chOff x="552766" y="1624297"/>
            <a:chExt cx="3162449" cy="2215776"/>
          </a:xfrm>
        </p:grpSpPr>
        <p:grpSp>
          <p:nvGrpSpPr>
            <p:cNvPr id="12" name="Group 11"/>
            <p:cNvGrpSpPr/>
            <p:nvPr/>
          </p:nvGrpSpPr>
          <p:grpSpPr>
            <a:xfrm>
              <a:off x="552766" y="1981200"/>
              <a:ext cx="3162449" cy="1858873"/>
              <a:chOff x="571351" y="1605864"/>
              <a:chExt cx="3162449" cy="185887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71351" y="1605864"/>
                <a:ext cx="3162449" cy="1502225"/>
                <a:chOff x="5524353" y="3707211"/>
                <a:chExt cx="3162449" cy="1502225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5524353" y="3708140"/>
                  <a:ext cx="3162449" cy="1501296"/>
                  <a:chOff x="5479026" y="1488998"/>
                  <a:chExt cx="3162449" cy="1501296"/>
                </a:xfrm>
              </p:grpSpPr>
              <p:cxnSp>
                <p:nvCxnSpPr>
                  <p:cNvPr id="25" name="Straight Arrow Connector 24"/>
                  <p:cNvCxnSpPr/>
                  <p:nvPr/>
                </p:nvCxnSpPr>
                <p:spPr>
                  <a:xfrm flipV="1">
                    <a:off x="5479026" y="2754670"/>
                    <a:ext cx="3162449" cy="702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00B050"/>
                    </a:solidFill>
                    <a:prstDash val="solid"/>
                    <a:tailEnd type="triangle"/>
                  </a:ln>
                  <a:effectLst/>
                </p:spPr>
              </p:cxn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5638800" y="2681982"/>
                    <a:ext cx="1041002" cy="155912"/>
                    <a:chOff x="5638800" y="2681982"/>
                    <a:chExt cx="1041002" cy="155912"/>
                  </a:xfrm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5912874" y="2685494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6186948" y="2681982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6451202" y="2681982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5638800" y="2685494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6902256" y="2678470"/>
                    <a:ext cx="1041002" cy="155912"/>
                    <a:chOff x="5638800" y="2681982"/>
                    <a:chExt cx="1041002" cy="155912"/>
                  </a:xfrm>
                </p:grpSpPr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5912874" y="2685494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6186948" y="2681982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6451202" y="2681982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5638800" y="2685494"/>
                      <a:ext cx="228600" cy="152400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" name="Isosceles Triangle 27"/>
                  <p:cNvSpPr/>
                  <p:nvPr/>
                </p:nvSpPr>
                <p:spPr>
                  <a:xfrm flipV="1">
                    <a:off x="6753543" y="2570082"/>
                    <a:ext cx="76200" cy="191612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Isosceles Triangle 28"/>
                  <p:cNvSpPr/>
                  <p:nvPr/>
                </p:nvSpPr>
                <p:spPr>
                  <a:xfrm>
                    <a:off x="6753543" y="2761694"/>
                    <a:ext cx="76200" cy="22860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Isosceles Triangle 29"/>
                  <p:cNvSpPr/>
                  <p:nvPr/>
                </p:nvSpPr>
                <p:spPr>
                  <a:xfrm flipV="1">
                    <a:off x="7998552" y="2761694"/>
                    <a:ext cx="76200" cy="191612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Isosceles Triangle 30"/>
                  <p:cNvSpPr/>
                  <p:nvPr/>
                </p:nvSpPr>
                <p:spPr>
                  <a:xfrm>
                    <a:off x="7998552" y="2533094"/>
                    <a:ext cx="76200" cy="228600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Isosceles Triangle 31"/>
                  <p:cNvSpPr/>
                  <p:nvPr/>
                </p:nvSpPr>
                <p:spPr>
                  <a:xfrm rot="10800000">
                    <a:off x="5890137" y="1488998"/>
                    <a:ext cx="502674" cy="457200"/>
                  </a:xfrm>
                  <a:prstGeom prst="triangl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3" name="Straight Connector 32"/>
                  <p:cNvCxnSpPr>
                    <a:stCxn id="32" idx="0"/>
                  </p:cNvCxnSpPr>
                  <p:nvPr/>
                </p:nvCxnSpPr>
                <p:spPr>
                  <a:xfrm>
                    <a:off x="6141474" y="1946198"/>
                    <a:ext cx="0" cy="583267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sp>
                <p:nvSpPr>
                  <p:cNvPr id="34" name="Oval 33"/>
                  <p:cNvSpPr/>
                  <p:nvPr/>
                </p:nvSpPr>
                <p:spPr>
                  <a:xfrm>
                    <a:off x="6147622" y="2217836"/>
                    <a:ext cx="205863" cy="204371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5924242" y="2216706"/>
                    <a:ext cx="205863" cy="204371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p</a:t>
                    </a: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6001051" y="1529907"/>
                    <a:ext cx="280846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kl</a:t>
                    </a:r>
                  </a:p>
                </p:txBody>
              </p:sp>
              <p:cxnSp>
                <p:nvCxnSpPr>
                  <p:cNvPr id="37" name="Straight Connector 36"/>
                  <p:cNvCxnSpPr/>
                  <p:nvPr/>
                </p:nvCxnSpPr>
                <p:spPr>
                  <a:xfrm flipH="1">
                    <a:off x="5753100" y="2533094"/>
                    <a:ext cx="2075858" cy="8037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Straight Connector 37"/>
                  <p:cNvCxnSpPr>
                    <a:endCxn id="53" idx="0"/>
                  </p:cNvCxnSpPr>
                  <p:nvPr/>
                </p:nvCxnSpPr>
                <p:spPr>
                  <a:xfrm>
                    <a:off x="5751257" y="2540536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6029018" y="2533094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6306779" y="2548364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6564580" y="2548364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7021922" y="2547561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7287866" y="2543932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7575596" y="2536840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7825494" y="2529465"/>
                    <a:ext cx="1843" cy="144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" name="Isosceles Triangle 18"/>
                <p:cNvSpPr/>
                <p:nvPr/>
              </p:nvSpPr>
              <p:spPr>
                <a:xfrm rot="10800000">
                  <a:off x="6496529" y="3707211"/>
                  <a:ext cx="502674" cy="457200"/>
                </a:xfrm>
                <a:prstGeom prst="triangl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607443" y="3742456"/>
                  <a:ext cx="2808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kl</a:t>
                  </a: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198171" y="4326091"/>
                  <a:ext cx="555372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22" name="Straight Connector 21"/>
                <p:cNvCxnSpPr>
                  <a:stCxn id="19" idx="0"/>
                </p:cNvCxnSpPr>
                <p:nvPr/>
              </p:nvCxnSpPr>
              <p:spPr>
                <a:xfrm>
                  <a:off x="6747866" y="4164411"/>
                  <a:ext cx="5677" cy="16734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5684127" y="5103068"/>
                  <a:ext cx="1041002" cy="55994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941757" y="5100598"/>
                  <a:ext cx="1041002" cy="55994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 flipV="1">
                <a:off x="711228" y="3190862"/>
                <a:ext cx="2481279" cy="723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stealth"/>
                <a:tailEnd type="stealth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1645293" y="3187738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~5.3m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27618" y="2561878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  <a:endParaRPr kumimoji="0" lang="en-GB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963877" y="1624297"/>
              <a:ext cx="1063740" cy="34643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modulator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B5F8F1B-5E47-4DCF-ADCF-69E92D3434BF}"/>
              </a:ext>
            </a:extLst>
          </p:cNvPr>
          <p:cNvSpPr txBox="1"/>
          <p:nvPr/>
        </p:nvSpPr>
        <p:spPr>
          <a:xfrm>
            <a:off x="7658126" y="3422582"/>
            <a:ext cx="1355818" cy="108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RF DESIGN OF THE X-BAND LINAC FOR THE</a:t>
            </a:r>
          </a:p>
          <a:p>
            <a:r>
              <a:rPr lang="en-US" sz="900" b="1" dirty="0"/>
              <a:t>EUPRAXIA@SPARC_LAB PROJECT</a:t>
            </a:r>
            <a:br>
              <a:rPr lang="en-US" sz="900" b="1" dirty="0"/>
            </a:br>
            <a:r>
              <a:rPr lang="en-US" sz="900" dirty="0"/>
              <a:t>M. Diomede Et al., IPAC18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CD864F-8D27-A048-A342-28BB5A8D9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44" y="2049715"/>
            <a:ext cx="7018076" cy="231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 RF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9" y="512323"/>
            <a:ext cx="4613189" cy="3560324"/>
          </a:xfrm>
        </p:spPr>
        <p:txBody>
          <a:bodyPr>
            <a:normAutofit/>
          </a:bodyPr>
          <a:lstStyle/>
          <a:p>
            <a:r>
              <a:rPr lang="en-US" dirty="0"/>
              <a:t>16 GeV beam requires at least 10 MV of RF voltage</a:t>
            </a:r>
          </a:p>
          <a:p>
            <a:r>
              <a:rPr lang="en-US" dirty="0"/>
              <a:t>Existing 200 MHz cavities from LEP era can be re-installed</a:t>
            </a:r>
          </a:p>
          <a:p>
            <a:pPr lvl="1"/>
            <a:r>
              <a:rPr lang="en-US" dirty="0"/>
              <a:t>Expensive to refurbish and rebuilt the power amplifiers</a:t>
            </a:r>
          </a:p>
          <a:p>
            <a:pPr lvl="1"/>
            <a:r>
              <a:rPr lang="en-US" dirty="0"/>
              <a:t>Source of impedance</a:t>
            </a:r>
          </a:p>
          <a:p>
            <a:r>
              <a:rPr lang="en-US" dirty="0"/>
              <a:t>New SRF cavities at 800 MHz </a:t>
            </a:r>
          </a:p>
          <a:p>
            <a:pPr lvl="1"/>
            <a:r>
              <a:rPr lang="en-US" dirty="0"/>
              <a:t>Possibly using existing design</a:t>
            </a:r>
          </a:p>
          <a:p>
            <a:pPr lvl="1"/>
            <a:r>
              <a:rPr lang="en-US" dirty="0"/>
              <a:t>Could be placed in the existing </a:t>
            </a:r>
            <a:r>
              <a:rPr lang="en-US" dirty="0" err="1"/>
              <a:t>CrabCavity</a:t>
            </a:r>
            <a:r>
              <a:rPr lang="en-US" dirty="0"/>
              <a:t> cryostat table</a:t>
            </a:r>
          </a:p>
          <a:p>
            <a:endParaRPr lang="en-US" dirty="0"/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7C01B-0644-4151-BEBD-BAA46228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176" y="146030"/>
            <a:ext cx="2635390" cy="1743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40B07-62E5-C743-8E49-85BD7FF53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44" t="2966" b="29447"/>
          <a:stretch/>
        </p:blipFill>
        <p:spPr>
          <a:xfrm>
            <a:off x="4728724" y="1696411"/>
            <a:ext cx="4199588" cy="2380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A0A3F1-CDF8-4A3D-AC25-DD01C578EC28}"/>
              </a:ext>
            </a:extLst>
          </p:cNvPr>
          <p:cNvSpPr txBox="1"/>
          <p:nvPr/>
        </p:nvSpPr>
        <p:spPr>
          <a:xfrm>
            <a:off x="4744804" y="4119375"/>
            <a:ext cx="4274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Crab cavities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</a:rPr>
              <a:t>fo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</a:rPr>
              <a:t>ther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 HL-LHC : Status and first tests with beams at the SPS, R.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</a:rPr>
              <a:t>Calaga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, EPS-HEP 2019</a:t>
            </a:r>
          </a:p>
        </p:txBody>
      </p:sp>
    </p:spTree>
    <p:extLst>
      <p:ext uri="{BB962C8B-B14F-4D97-AF65-F5344CB8AC3E}">
        <p14:creationId xmlns:p14="http://schemas.microsoft.com/office/powerpoint/2010/main" val="1270913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Physics case</a:t>
            </a:r>
          </a:p>
          <a:p>
            <a:r>
              <a:rPr lang="en-GB" dirty="0"/>
              <a:t>Electron complex at CERN</a:t>
            </a:r>
          </a:p>
          <a:p>
            <a:r>
              <a:rPr lang="en-GB" dirty="0"/>
              <a:t>SPS electron beam dynamics </a:t>
            </a:r>
          </a:p>
          <a:p>
            <a:r>
              <a:rPr lang="en-GB" dirty="0"/>
              <a:t>SPS extraction dynamics</a:t>
            </a:r>
          </a:p>
          <a:p>
            <a:r>
              <a:rPr lang="en-GB" dirty="0"/>
              <a:t>SPS extraction 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1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D45A-4F95-4282-938D-D0A6ADE1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851C-04BF-4038-AB5A-81B4A9324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Strong gravitational evidence for dark matter</a:t>
            </a:r>
          </a:p>
          <a:p>
            <a:pPr lvl="1"/>
            <a:r>
              <a:rPr lang="en-US" dirty="0"/>
              <a:t>But gives little insight on the mass of its constituents</a:t>
            </a:r>
          </a:p>
          <a:p>
            <a:pPr lvl="1"/>
            <a:endParaRPr lang="en-US" dirty="0"/>
          </a:p>
          <a:p>
            <a:r>
              <a:rPr lang="en-US" dirty="0"/>
              <a:t>The range of mass ~MeV to ~GeV is largely unexplored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thermal origin requires an interaction between dark matter and familiar matter</a:t>
            </a:r>
          </a:p>
          <a:p>
            <a:pPr lvl="1"/>
            <a:r>
              <a:rPr lang="en-US" dirty="0"/>
              <a:t>Implies a production mechanism by the addition of a new force carrier</a:t>
            </a:r>
          </a:p>
          <a:p>
            <a:endParaRPr lang="en-US" dirty="0"/>
          </a:p>
          <a:p>
            <a:r>
              <a:rPr lang="en-US" dirty="0"/>
              <a:t>A particularly sensitive way to search for this reaction is to use an electron beam to produce dark matter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91A30-AA19-4DFE-B59B-130ABD34D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6D1D2-846D-4192-8B35-CCD387E20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13F7E-C1A7-45EA-AB31-E2A2B274F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64663-3F07-430C-A6A0-CD20763D4D37}"/>
              </a:ext>
            </a:extLst>
          </p:cNvPr>
          <p:cNvSpPr txBox="1"/>
          <p:nvPr/>
        </p:nvSpPr>
        <p:spPr>
          <a:xfrm>
            <a:off x="-1" y="4243631"/>
            <a:ext cx="8492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T. </a:t>
            </a:r>
            <a:r>
              <a:rPr lang="en-US" sz="1050" dirty="0" err="1">
                <a:solidFill>
                  <a:schemeClr val="accent6"/>
                </a:solidFill>
              </a:rPr>
              <a:t>Åkesson</a:t>
            </a:r>
            <a:r>
              <a:rPr lang="en-US" sz="1050" dirty="0">
                <a:solidFill>
                  <a:schemeClr val="accent6"/>
                </a:solidFill>
              </a:rPr>
              <a:t> </a:t>
            </a:r>
            <a:r>
              <a:rPr lang="en-US" sz="1050" i="1" dirty="0">
                <a:solidFill>
                  <a:schemeClr val="accent6"/>
                </a:solidFill>
              </a:rPr>
              <a:t>et. al.</a:t>
            </a:r>
            <a:r>
              <a:rPr lang="en-US" sz="1050" dirty="0">
                <a:solidFill>
                  <a:schemeClr val="accent6"/>
                </a:solidFill>
              </a:rPr>
              <a:t>, Dark Sector Physics with a Primary Electron Beam Facility at CERN, CERN-SPSC-2018-023,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31954-BDD8-44E1-B385-0998174A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417" y="1686104"/>
            <a:ext cx="5243209" cy="71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6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EB61-9A99-456A-8671-FB81B9CB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Dark Matter </a:t>
            </a:r>
            <a:r>
              <a:rPr lang="en-US" dirty="0" err="1"/>
              <a:t>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6736-9E42-4EBD-AFF8-ABD7CC24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" y="495546"/>
            <a:ext cx="5320089" cy="3893573"/>
          </a:xfrm>
        </p:spPr>
        <p:txBody>
          <a:bodyPr/>
          <a:lstStyle/>
          <a:p>
            <a:r>
              <a:rPr lang="en-US" dirty="0"/>
              <a:t>Missing energy/momentum method</a:t>
            </a:r>
          </a:p>
          <a:p>
            <a:r>
              <a:rPr lang="en-US" dirty="0"/>
              <a:t>Incoming electrons individually tagged</a:t>
            </a:r>
          </a:p>
          <a:p>
            <a:r>
              <a:rPr lang="en-US" dirty="0"/>
              <a:t>Thin target produces bremsstrahlung photons and dark matter</a:t>
            </a:r>
          </a:p>
          <a:p>
            <a:r>
              <a:rPr lang="en-US" dirty="0"/>
              <a:t>Recoil electron momentum measured</a:t>
            </a:r>
          </a:p>
          <a:p>
            <a:r>
              <a:rPr lang="en-US" dirty="0"/>
              <a:t>Produced photon measured by ECAL</a:t>
            </a:r>
          </a:p>
          <a:p>
            <a:r>
              <a:rPr lang="en-US" dirty="0"/>
              <a:t>Incoming electrons at 200MHz</a:t>
            </a:r>
          </a:p>
          <a:p>
            <a:pPr lvl="1"/>
            <a:r>
              <a:rPr lang="en-US" dirty="0"/>
              <a:t>Limited by detector technology</a:t>
            </a:r>
          </a:p>
          <a:p>
            <a:r>
              <a:rPr lang="en-US" dirty="0"/>
              <a:t>Electron beam optimal energy 15-20GeV</a:t>
            </a:r>
          </a:p>
          <a:p>
            <a:pPr lvl="1"/>
            <a:r>
              <a:rPr lang="en-US" dirty="0"/>
              <a:t>Minimizes background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E3079-892B-4FE6-B054-81A4BFE951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42841-22B6-4C77-9644-FFB44508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13471-10F8-44A9-BF42-0CC2EB9FE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36323-29A7-4B9A-B3F3-514DEC8C0BD1}"/>
              </a:ext>
            </a:extLst>
          </p:cNvPr>
          <p:cNvSpPr txBox="1"/>
          <p:nvPr/>
        </p:nvSpPr>
        <p:spPr>
          <a:xfrm>
            <a:off x="-1" y="4243631"/>
            <a:ext cx="8492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</a:rPr>
              <a:t>T. </a:t>
            </a:r>
            <a:r>
              <a:rPr lang="en-US" sz="1050" dirty="0" err="1">
                <a:solidFill>
                  <a:schemeClr val="accent6"/>
                </a:solidFill>
              </a:rPr>
              <a:t>Åkesson</a:t>
            </a:r>
            <a:r>
              <a:rPr lang="en-US" sz="1050" dirty="0">
                <a:solidFill>
                  <a:schemeClr val="accent6"/>
                </a:solidFill>
              </a:rPr>
              <a:t> </a:t>
            </a:r>
            <a:r>
              <a:rPr lang="en-US" sz="1050" i="1" dirty="0">
                <a:solidFill>
                  <a:schemeClr val="accent6"/>
                </a:solidFill>
              </a:rPr>
              <a:t>et. al.</a:t>
            </a:r>
            <a:r>
              <a:rPr lang="en-US" sz="1050" dirty="0">
                <a:solidFill>
                  <a:schemeClr val="accent6"/>
                </a:solidFill>
              </a:rPr>
              <a:t>, Dark Sector Physics with a Primary Electron Beam Facility at CERN, CERN-SPSC-2018-023, 2018</a:t>
            </a:r>
          </a:p>
        </p:txBody>
      </p:sp>
      <p:graphicFrame>
        <p:nvGraphicFramePr>
          <p:cNvPr id="8" name="Content Placeholder 11">
            <a:extLst>
              <a:ext uri="{FF2B5EF4-FFF2-40B4-BE49-F238E27FC236}">
                <a16:creationId xmlns:a16="http://schemas.microsoft.com/office/drawing/2014/main" id="{53B566A9-5E89-4CDD-841D-7A503979D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037342"/>
              </p:ext>
            </p:extLst>
          </p:nvPr>
        </p:nvGraphicFramePr>
        <p:xfrm>
          <a:off x="7385570" y="2960778"/>
          <a:ext cx="1385571" cy="243840"/>
        </p:xfrm>
        <a:graphic>
          <a:graphicData uri="http://schemas.openxmlformats.org/drawingml/2006/table">
            <a:tbl>
              <a:tblPr/>
              <a:tblGrid>
                <a:gridCol w="1385571">
                  <a:extLst>
                    <a:ext uri="{9D8B030D-6E8A-4147-A177-3AD203B41FA5}">
                      <a16:colId xmlns:a16="http://schemas.microsoft.com/office/drawing/2014/main" val="1100005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0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linkClick r:id="rId2"/>
                        </a:rPr>
                        <a:t>arXiv:1808.05219</a:t>
                      </a:r>
                      <a:endParaRPr lang="en-US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32196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AE71BC-E07C-4937-A0F9-BCA8CD99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127" y="805680"/>
            <a:ext cx="3347956" cy="2155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A3854-84A4-4E9B-8CF1-3245E171E50A}"/>
              </a:ext>
            </a:extLst>
          </p:cNvPr>
          <p:cNvSpPr txBox="1"/>
          <p:nvPr/>
        </p:nvSpPr>
        <p:spPr>
          <a:xfrm>
            <a:off x="5718407" y="41295"/>
            <a:ext cx="184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Magnetic field and tracking planes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DB696D6-6C9E-4C2D-A81C-49E9D377701D}"/>
              </a:ext>
            </a:extLst>
          </p:cNvPr>
          <p:cNvSpPr/>
          <p:nvPr/>
        </p:nvSpPr>
        <p:spPr>
          <a:xfrm rot="16200000">
            <a:off x="6334168" y="19410"/>
            <a:ext cx="325118" cy="1409974"/>
          </a:xfrm>
          <a:prstGeom prst="rightBrac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D9E3C1-2928-40DC-9A4B-C3C5A9EF76F4}"/>
              </a:ext>
            </a:extLst>
          </p:cNvPr>
          <p:cNvCxnSpPr/>
          <p:nvPr/>
        </p:nvCxnSpPr>
        <p:spPr>
          <a:xfrm flipV="1">
            <a:off x="6459166" y="2344366"/>
            <a:ext cx="97277" cy="78145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F48F18-F703-413C-8028-5554CD95AF6D}"/>
              </a:ext>
            </a:extLst>
          </p:cNvPr>
          <p:cNvSpPr txBox="1"/>
          <p:nvPr/>
        </p:nvSpPr>
        <p:spPr>
          <a:xfrm>
            <a:off x="5912677" y="312582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target</a:t>
            </a:r>
          </a:p>
        </p:txBody>
      </p:sp>
    </p:spTree>
    <p:extLst>
      <p:ext uri="{BB962C8B-B14F-4D97-AF65-F5344CB8AC3E}">
        <p14:creationId xmlns:p14="http://schemas.microsoft.com/office/powerpoint/2010/main" val="347482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C5C7-ABD8-4A61-84D3-BE0E72BA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8318-6770-40FF-A753-566FA2FF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for LDMX at CERN is being studied under the Physics Beyond Collider initiative</a:t>
            </a:r>
          </a:p>
          <a:p>
            <a:r>
              <a:rPr lang="en-US" dirty="0"/>
              <a:t>A first investigation of the concept was done in 2018 and submitted to the SPS scientific committee</a:t>
            </a:r>
          </a:p>
          <a:p>
            <a:r>
              <a:rPr lang="en-US" dirty="0"/>
              <a:t>Submitted at the end of 2018 to the ESPP-update process</a:t>
            </a:r>
          </a:p>
          <a:p>
            <a:pPr lvl="1"/>
            <a:r>
              <a:rPr lang="en-US" dirty="0"/>
              <a:t>Update to the European guidelines for particle physics expected by March 2020</a:t>
            </a:r>
          </a:p>
          <a:p>
            <a:pPr lvl="1"/>
            <a:endParaRPr lang="en-US" dirty="0"/>
          </a:p>
          <a:p>
            <a:r>
              <a:rPr lang="en-US" dirty="0"/>
              <a:t>Ongoing efforts for more detailed studies to complete the CDR by the end of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9B2DE-FB09-4E5A-8EC9-B4843609A3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55468-EF85-4086-9831-CCE9150CF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2769-3743-4654-9C40-619388CA2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3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complex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73" y="495300"/>
            <a:ext cx="5112653" cy="38941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3" name="Straight Arrow Connector 12"/>
          <p:cNvCxnSpPr>
            <a:stCxn id="37" idx="4"/>
          </p:cNvCxnSpPr>
          <p:nvPr/>
        </p:nvCxnSpPr>
        <p:spPr>
          <a:xfrm>
            <a:off x="4662768" y="2387600"/>
            <a:ext cx="440167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19094" y="508340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3.5GeV </a:t>
            </a:r>
            <a:r>
              <a:rPr lang="en-US" dirty="0" err="1"/>
              <a:t>Linac</a:t>
            </a:r>
            <a:endParaRPr lang="en-GB" dirty="0"/>
          </a:p>
        </p:txBody>
      </p:sp>
      <p:sp>
        <p:nvSpPr>
          <p:cNvPr id="34" name="Freeform 33"/>
          <p:cNvSpPr/>
          <p:nvPr/>
        </p:nvSpPr>
        <p:spPr>
          <a:xfrm>
            <a:off x="3486150" y="2044700"/>
            <a:ext cx="635000" cy="514350"/>
          </a:xfrm>
          <a:custGeom>
            <a:avLst/>
            <a:gdLst>
              <a:gd name="connsiteX0" fmla="*/ 92622 w 505372"/>
              <a:gd name="connsiteY0" fmla="*/ 0 h 514350"/>
              <a:gd name="connsiteX1" fmla="*/ 29122 w 505372"/>
              <a:gd name="connsiteY1" fmla="*/ 298450 h 514350"/>
              <a:gd name="connsiteX2" fmla="*/ 505372 w 505372"/>
              <a:gd name="connsiteY2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372" h="514350">
                <a:moveTo>
                  <a:pt x="92622" y="0"/>
                </a:moveTo>
                <a:cubicBezTo>
                  <a:pt x="26476" y="106362"/>
                  <a:pt x="-39670" y="212725"/>
                  <a:pt x="29122" y="298450"/>
                </a:cubicBezTo>
                <a:cubicBezTo>
                  <a:pt x="97914" y="384175"/>
                  <a:pt x="409064" y="479425"/>
                  <a:pt x="505372" y="514350"/>
                </a:cubicBezTo>
              </a:path>
            </a:pathLst>
          </a:custGeom>
          <a:noFill/>
          <a:ln w="57150">
            <a:solidFill>
              <a:srgbClr val="937865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7219094" y="932334"/>
            <a:ext cx="181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Acceleration to in SPS</a:t>
            </a:r>
            <a:endParaRPr lang="en-GB" dirty="0"/>
          </a:p>
        </p:txBody>
      </p:sp>
      <p:sp>
        <p:nvSpPr>
          <p:cNvPr id="37" name="Oval 36"/>
          <p:cNvSpPr/>
          <p:nvPr/>
        </p:nvSpPr>
        <p:spPr>
          <a:xfrm>
            <a:off x="3576918" y="1742252"/>
            <a:ext cx="2171700" cy="645348"/>
          </a:xfrm>
          <a:prstGeom prst="ellipse">
            <a:avLst/>
          </a:prstGeom>
          <a:noFill/>
          <a:ln w="57150">
            <a:solidFill>
              <a:srgbClr val="9378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86150" y="2387600"/>
            <a:ext cx="420221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344297" y="1742252"/>
            <a:ext cx="284853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19094" y="1618000"/>
            <a:ext cx="181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2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4" grpId="0" animBg="1"/>
      <p:bldP spid="35" grpId="0"/>
      <p:bldP spid="35" grpId="1"/>
      <p:bldP spid="37" grpId="0" animBg="1"/>
      <p:bldP spid="37" grpId="1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complex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73" y="495300"/>
            <a:ext cx="5112653" cy="38941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9094" y="508340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3.5GeV </a:t>
            </a:r>
            <a:r>
              <a:rPr lang="en-US" dirty="0" err="1"/>
              <a:t>Linac</a:t>
            </a:r>
            <a:endParaRPr lang="en-GB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86150" y="2387600"/>
            <a:ext cx="420221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83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5744" y="38006"/>
            <a:ext cx="8701909" cy="377565"/>
          </a:xfrm>
        </p:spPr>
        <p:txBody>
          <a:bodyPr/>
          <a:lstStyle/>
          <a:p>
            <a:r>
              <a:rPr lang="en-US" dirty="0"/>
              <a:t>Transfer tunnel, TT60, from the </a:t>
            </a:r>
            <a:r>
              <a:rPr lang="en-US" dirty="0" err="1"/>
              <a:t>Linac</a:t>
            </a:r>
            <a:r>
              <a:rPr lang="en-US" dirty="0"/>
              <a:t> into the SPS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73" y="495300"/>
            <a:ext cx="5112653" cy="38941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23/07/2019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eSPS - SX Workshop - Fermilab - 2019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3" name="Straight Arrow Connector 12"/>
          <p:cNvCxnSpPr>
            <a:stCxn id="37" idx="4"/>
          </p:cNvCxnSpPr>
          <p:nvPr/>
        </p:nvCxnSpPr>
        <p:spPr>
          <a:xfrm>
            <a:off x="4662768" y="2387600"/>
            <a:ext cx="440167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5744" y="946874"/>
            <a:ext cx="21477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Bunch to bucket injection in the 200MHz SPS longitudinal RF structure.</a:t>
            </a:r>
          </a:p>
          <a:p>
            <a:endParaRPr lang="en-US" dirty="0"/>
          </a:p>
          <a:p>
            <a:r>
              <a:rPr lang="en-US" dirty="0"/>
              <a:t>Total of 75 trains of 40 bunches</a:t>
            </a:r>
          </a:p>
          <a:p>
            <a:r>
              <a:rPr lang="en-US" dirty="0"/>
              <a:t>3000 bunches</a:t>
            </a:r>
            <a:endParaRPr lang="en-GB" dirty="0"/>
          </a:p>
          <a:p>
            <a:r>
              <a:rPr lang="en-US" dirty="0"/>
              <a:t>10</a:t>
            </a:r>
            <a:r>
              <a:rPr lang="en-US" baseline="30000" dirty="0"/>
              <a:t>12</a:t>
            </a:r>
            <a:r>
              <a:rPr lang="en-US" dirty="0"/>
              <a:t> electrons in the ring</a:t>
            </a:r>
          </a:p>
        </p:txBody>
      </p:sp>
      <p:sp>
        <p:nvSpPr>
          <p:cNvPr id="37" name="Oval 36"/>
          <p:cNvSpPr/>
          <p:nvPr/>
        </p:nvSpPr>
        <p:spPr>
          <a:xfrm>
            <a:off x="3576918" y="1742252"/>
            <a:ext cx="2171700" cy="645348"/>
          </a:xfrm>
          <a:prstGeom prst="ellipse">
            <a:avLst/>
          </a:prstGeom>
          <a:noFill/>
          <a:ln w="57150">
            <a:solidFill>
              <a:srgbClr val="9378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344297" y="1742252"/>
            <a:ext cx="284853" cy="0"/>
          </a:xfrm>
          <a:prstGeom prst="straightConnector1">
            <a:avLst/>
          </a:prstGeom>
          <a:ln w="57150">
            <a:solidFill>
              <a:srgbClr val="93786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96" y="796685"/>
            <a:ext cx="3708877" cy="276606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779521" y="2279276"/>
            <a:ext cx="2409264" cy="10832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6"/>
          <p:cNvSpPr txBox="1">
            <a:spLocks/>
          </p:cNvSpPr>
          <p:nvPr/>
        </p:nvSpPr>
        <p:spPr>
          <a:xfrm>
            <a:off x="95401" y="604613"/>
            <a:ext cx="8701909" cy="377565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Injection into the SPS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5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5" grpId="0"/>
      <p:bldP spid="37" grpId="0" animBg="1"/>
      <p:bldP spid="15" grpId="0"/>
    </p:bld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9EC8792B1CBA46B9E794D43214911B" ma:contentTypeVersion="0" ma:contentTypeDescription="Create a new document." ma:contentTypeScope="" ma:versionID="634dfb5eb9ad39680fc675426ea315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bd368838209125d5946d2741378d2d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3D1BF7-91D8-48F1-948A-FE72CD16E3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299368-3AFD-42D9-80FF-D7E4ABC27B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145811-00F6-4C16-9F7E-410B8188E321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CERNCorporate16-9.potx</Template>
  <TotalTime>7247</TotalTime>
  <Words>1242</Words>
  <Application>Microsoft Office PowerPoint</Application>
  <PresentationFormat>On-screen Show (16:9)</PresentationFormat>
  <Paragraphs>250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Optima</vt:lpstr>
      <vt:lpstr>CERNCorporate16-9</vt:lpstr>
      <vt:lpstr>PowerPoint Presentation</vt:lpstr>
      <vt:lpstr>Slow Extraction of High Energy Leptons with RF on and SR</vt:lpstr>
      <vt:lpstr>Content</vt:lpstr>
      <vt:lpstr>Physics case</vt:lpstr>
      <vt:lpstr>Light Dark Matter eXperiment</vt:lpstr>
      <vt:lpstr>Status</vt:lpstr>
      <vt:lpstr>Electron complex</vt:lpstr>
      <vt:lpstr>Electron complex</vt:lpstr>
      <vt:lpstr>Transfer tunnel, TT60, from the Linac into the SPS</vt:lpstr>
      <vt:lpstr>SPS beam dynamics</vt:lpstr>
      <vt:lpstr>Chromatic slow extraction principle</vt:lpstr>
      <vt:lpstr>Extraction rate and control</vt:lpstr>
      <vt:lpstr>Structure of extracted beam</vt:lpstr>
      <vt:lpstr>Extraction  Layout</vt:lpstr>
      <vt:lpstr>Extraction  Layout</vt:lpstr>
      <vt:lpstr>Extraction layout</vt:lpstr>
      <vt:lpstr>Transport to experiment</vt:lpstr>
      <vt:lpstr>Ongoing investigations </vt:lpstr>
      <vt:lpstr>PowerPoint Presentation</vt:lpstr>
      <vt:lpstr>Linac parameters</vt:lpstr>
      <vt:lpstr>SPS RF system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yann dutheil</cp:lastModifiedBy>
  <cp:revision>101</cp:revision>
  <dcterms:created xsi:type="dcterms:W3CDTF">2012-11-30T11:04:26Z</dcterms:created>
  <dcterms:modified xsi:type="dcterms:W3CDTF">2019-07-23T10:55:57Z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0x010100279EC8792B1CBA46B9E794D43214911B</vt:lpwstr>
  </property>
  <property fmtid="{D5CDD505-2E9C-101B-9397-08002B2CF9AE}" pid="3" name="IsMyDocuments">
    <vt:bool>true</vt:bool>
  </property>
</Properties>
</file>