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306" r:id="rId4"/>
    <p:sldId id="318" r:id="rId5"/>
    <p:sldId id="307" r:id="rId6"/>
    <p:sldId id="305" r:id="rId7"/>
    <p:sldId id="309" r:id="rId8"/>
    <p:sldId id="308" r:id="rId9"/>
    <p:sldId id="310" r:id="rId10"/>
    <p:sldId id="311" r:id="rId11"/>
    <p:sldId id="312" r:id="rId12"/>
    <p:sldId id="313" r:id="rId13"/>
    <p:sldId id="316" r:id="rId14"/>
    <p:sldId id="314" r:id="rId15"/>
    <p:sldId id="315" r:id="rId16"/>
    <p:sldId id="31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0E7"/>
    <a:srgbClr val="92CAD0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A14D0D-CE73-4949-849E-3402A8821C7D}" v="22" dt="2019-07-21T13:47:29.535"/>
    <p1510:client id="{C43D2732-2C0F-448B-B282-7A9598D0204C}" v="1" dt="2019-07-22T02:55:09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72" y="78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48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5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8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0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59E9-BB34-4968-84B9-A9A23D11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BA4A2-5F5A-41A4-B2A7-3ACE1243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0FAC6-F6F7-4229-B7BF-9BEEC388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E63DC-6503-4097-835B-71A46A0D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452BA-E2D2-7F48-9628-85048FBCF9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5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14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4DFF-31CC-48C3-A67B-261EBEF27603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AFDEA-A04B-4C89-AF9D-CF11DDFB1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1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AD07-EFBE-457B-80F3-C84460C49A65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D36E-15A7-4319-8224-0266E896F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7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/>
              <a:t>07/22/2019 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V.Nagaslaev - Slow Extraction for Mu2e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9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20260" TargetMode="External"/><Relationship Id="rId2" Type="http://schemas.openxmlformats.org/officeDocument/2006/relationships/hyperlink" Target="https://www.fnal.gov/pub/visiting/map/site.html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nala@fnal.gov" TargetMode="External"/><Relationship Id="rId2" Type="http://schemas.openxmlformats.org/officeDocument/2006/relationships/hyperlink" Target="mailto:sx-workshop2019@fnal.gov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639766/" TargetMode="External"/><Relationship Id="rId7" Type="http://schemas.openxmlformats.org/officeDocument/2006/relationships/image" Target="../media/image4.tmp"/><Relationship Id="rId2" Type="http://schemas.openxmlformats.org/officeDocument/2006/relationships/hyperlink" Target="https://indico.gsi.de/event/4496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tmp"/><Relationship Id="rId5" Type="http://schemas.openxmlformats.org/officeDocument/2006/relationships/hyperlink" Target="http://www.fra-hq.org/" TargetMode="External"/><Relationship Id="rId4" Type="http://schemas.openxmlformats.org/officeDocument/2006/relationships/hyperlink" Target="http://icfa.fnal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4496/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fra-hq.org/" TargetMode="External"/><Relationship Id="rId5" Type="http://schemas.openxmlformats.org/officeDocument/2006/relationships/hyperlink" Target="http://icfa.fnal.gov/" TargetMode="External"/><Relationship Id="rId4" Type="http://schemas.openxmlformats.org/officeDocument/2006/relationships/hyperlink" Target="https://indico.cern.ch/event/639766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gsi.de/event/4496/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fra-hq.org/" TargetMode="External"/><Relationship Id="rId5" Type="http://schemas.openxmlformats.org/officeDocument/2006/relationships/hyperlink" Target="http://icfa.fnal.gov/" TargetMode="External"/><Relationship Id="rId4" Type="http://schemas.openxmlformats.org/officeDocument/2006/relationships/hyperlink" Target="https://indico.cern.ch/event/639766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EC397DA-D162-4E5B-ACDB-532EC50FB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7208" r="4011"/>
          <a:stretch/>
        </p:blipFill>
        <p:spPr>
          <a:xfrm>
            <a:off x="0" y="0"/>
            <a:ext cx="9144000" cy="596559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401EF8A-D6CC-4631-B87A-544F5F6CE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" y="4663440"/>
            <a:ext cx="9133840" cy="2184400"/>
          </a:xfrm>
          <a:solidFill>
            <a:srgbClr val="A3D0E7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sz="4400" dirty="0"/>
              <a:t>Welcome to Fermilab and the </a:t>
            </a:r>
          </a:p>
          <a:p>
            <a:r>
              <a:rPr lang="en-US" sz="4400" dirty="0"/>
              <a:t>Slow Extraction Workshop 2019</a:t>
            </a:r>
          </a:p>
          <a:p>
            <a:pPr algn="r"/>
            <a:r>
              <a:rPr lang="en-US" sz="1800" dirty="0"/>
              <a:t>Vladimir Nagaslaev, FNAL/AD/Muon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8240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463347-B985-4F59-86D2-7EE95D00687A}"/>
              </a:ext>
            </a:extLst>
          </p:cNvPr>
          <p:cNvSpPr txBox="1">
            <a:spLocks/>
          </p:cNvSpPr>
          <p:nvPr/>
        </p:nvSpPr>
        <p:spPr>
          <a:xfrm>
            <a:off x="228600" y="266587"/>
            <a:ext cx="8895644" cy="160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Workshop dinner: Thursday 19:00</a:t>
            </a:r>
          </a:p>
        </p:txBody>
      </p:sp>
      <p:pic>
        <p:nvPicPr>
          <p:cNvPr id="10" name="Graphic 9" descr="Fork and knife">
            <a:extLst>
              <a:ext uri="{FF2B5EF4-FFF2-40B4-BE49-F238E27FC236}">
                <a16:creationId xmlns:a16="http://schemas.microsoft.com/office/drawing/2014/main" id="{4817B399-B12C-4164-B29B-C4C32D9AF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369" y="2489082"/>
            <a:ext cx="2524860" cy="25248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ECC3EC-DE21-4B9E-B775-AC88A55F99C8}"/>
              </a:ext>
            </a:extLst>
          </p:cNvPr>
          <p:cNvSpPr txBox="1"/>
          <p:nvPr/>
        </p:nvSpPr>
        <p:spPr>
          <a:xfrm>
            <a:off x="3931004" y="2321188"/>
            <a:ext cx="4711627" cy="32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 dinner will be served at the 2</a:t>
            </a:r>
            <a:r>
              <a:rPr lang="en-US" sz="2100" baseline="30000" dirty="0"/>
              <a:t>nd</a:t>
            </a:r>
            <a:r>
              <a:rPr lang="en-US" sz="2100" dirty="0"/>
              <a:t> floor in the Wilson Hall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 dinner is provided by the Fermi Research Alliance, (FRA)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Same level of service as we provide to the US congressmen!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FF0000"/>
                </a:solidFill>
              </a:rPr>
              <a:t>Make sure you have the mark “D” on your badge!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8B777A-26F7-4260-874C-9FAEC6FA273E}"/>
              </a:ext>
            </a:extLst>
          </p:cNvPr>
          <p:cNvCxnSpPr/>
          <p:nvPr/>
        </p:nvCxnSpPr>
        <p:spPr>
          <a:xfrm>
            <a:off x="719137" y="1882422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1604416" y="0"/>
            <a:ext cx="6420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4184"/>
                </a:solidFill>
                <a:effectLst/>
                <a:uLnTx/>
                <a:uFillTx/>
                <a:latin typeface="+mj-lt"/>
                <a:ea typeface="ＭＳ Ｐゴシック" charset="0"/>
              </a:rPr>
              <a:t>Venue, site navigation, wi-fi, etc.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DF0EA89-6D10-4683-BB65-F5A6469D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07" y="730199"/>
            <a:ext cx="7640495" cy="549983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BB68AA2-DBDC-46A2-9E4E-552333538D89}"/>
              </a:ext>
            </a:extLst>
          </p:cNvPr>
          <p:cNvSpPr/>
          <p:nvPr/>
        </p:nvSpPr>
        <p:spPr>
          <a:xfrm>
            <a:off x="1306242" y="2368409"/>
            <a:ext cx="298174" cy="12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635EC4C-A470-460A-BFAF-FA1F3ECFB8F3}"/>
              </a:ext>
            </a:extLst>
          </p:cNvPr>
          <p:cNvSpPr/>
          <p:nvPr/>
        </p:nvSpPr>
        <p:spPr>
          <a:xfrm>
            <a:off x="1008068" y="3599801"/>
            <a:ext cx="298174" cy="12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D3354E6-F6B8-42DC-8E53-FDED33F705C8}"/>
              </a:ext>
            </a:extLst>
          </p:cNvPr>
          <p:cNvSpPr/>
          <p:nvPr/>
        </p:nvSpPr>
        <p:spPr>
          <a:xfrm rot="11866649">
            <a:off x="8135617" y="4203306"/>
            <a:ext cx="298174" cy="12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8543CFFB-09F9-4BA6-8399-0343C975A7E6}"/>
              </a:ext>
            </a:extLst>
          </p:cNvPr>
          <p:cNvSpPr/>
          <p:nvPr/>
        </p:nvSpPr>
        <p:spPr>
          <a:xfrm>
            <a:off x="2517422" y="4010523"/>
            <a:ext cx="231715" cy="257387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4F623EC-C4D1-498D-A367-D5F75BE1C8F9}"/>
              </a:ext>
            </a:extLst>
          </p:cNvPr>
          <p:cNvSpPr/>
          <p:nvPr/>
        </p:nvSpPr>
        <p:spPr>
          <a:xfrm>
            <a:off x="2749137" y="4991586"/>
            <a:ext cx="231715" cy="257387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E0B2CFD8-44B4-4654-9880-2C8EBA85B2DD}"/>
              </a:ext>
            </a:extLst>
          </p:cNvPr>
          <p:cNvSpPr/>
          <p:nvPr/>
        </p:nvSpPr>
        <p:spPr>
          <a:xfrm>
            <a:off x="3062676" y="3753136"/>
            <a:ext cx="231715" cy="257387"/>
          </a:xfrm>
          <a:prstGeom prst="star5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BAC74-7EB3-4E35-AF34-FC2AFC2BA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0" t="10117" r="38414" b="13536"/>
          <a:stretch/>
        </p:blipFill>
        <p:spPr>
          <a:xfrm>
            <a:off x="4418040" y="3034717"/>
            <a:ext cx="558706" cy="417780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6E33C5B9-4381-4170-9B7D-0B17F1572115}"/>
              </a:ext>
            </a:extLst>
          </p:cNvPr>
          <p:cNvSpPr/>
          <p:nvPr/>
        </p:nvSpPr>
        <p:spPr>
          <a:xfrm rot="8794402">
            <a:off x="4934962" y="2886245"/>
            <a:ext cx="298174" cy="12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474257-D352-4157-AC51-6030243D4E4D}"/>
              </a:ext>
            </a:extLst>
          </p:cNvPr>
          <p:cNvSpPr txBox="1"/>
          <p:nvPr/>
        </p:nvSpPr>
        <p:spPr>
          <a:xfrm rot="19738806">
            <a:off x="5154046" y="2533772"/>
            <a:ext cx="83548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Bison field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2C149-B8DF-41BB-9830-67780170015F}"/>
              </a:ext>
            </a:extLst>
          </p:cNvPr>
          <p:cNvSpPr txBox="1"/>
          <p:nvPr/>
        </p:nvSpPr>
        <p:spPr>
          <a:xfrm rot="1424258">
            <a:off x="3277647" y="5315224"/>
            <a:ext cx="58336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Tour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837680-4240-4494-9F07-B460A3C14D51}"/>
              </a:ext>
            </a:extLst>
          </p:cNvPr>
          <p:cNvSpPr txBox="1"/>
          <p:nvPr/>
        </p:nvSpPr>
        <p:spPr>
          <a:xfrm rot="1424258">
            <a:off x="1679703" y="3680569"/>
            <a:ext cx="58336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Tour 2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2D342F6-8C13-4175-8872-5E6776ED9C14}"/>
              </a:ext>
            </a:extLst>
          </p:cNvPr>
          <p:cNvSpPr/>
          <p:nvPr/>
        </p:nvSpPr>
        <p:spPr>
          <a:xfrm rot="1417686">
            <a:off x="2239423" y="3947084"/>
            <a:ext cx="298174" cy="12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E1EAC53-6A56-42CB-B3C1-0E6F4A4E9F07}"/>
              </a:ext>
            </a:extLst>
          </p:cNvPr>
          <p:cNvSpPr/>
          <p:nvPr/>
        </p:nvSpPr>
        <p:spPr>
          <a:xfrm rot="12378884">
            <a:off x="3004838" y="5200330"/>
            <a:ext cx="298174" cy="12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6BF49B-3C87-4035-93E3-D551303E5005}"/>
              </a:ext>
            </a:extLst>
          </p:cNvPr>
          <p:cNvSpPr txBox="1"/>
          <p:nvPr/>
        </p:nvSpPr>
        <p:spPr>
          <a:xfrm rot="1424258">
            <a:off x="1904964" y="3359625"/>
            <a:ext cx="91403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Wilson Hall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654280B-0764-447E-BF7E-B5DA4875A111}"/>
              </a:ext>
            </a:extLst>
          </p:cNvPr>
          <p:cNvSpPr/>
          <p:nvPr/>
        </p:nvSpPr>
        <p:spPr>
          <a:xfrm rot="1417686">
            <a:off x="2782339" y="3698282"/>
            <a:ext cx="298174" cy="12920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0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45551C1-3A9D-4D94-AD35-5495C77C6AB8}"/>
              </a:ext>
            </a:extLst>
          </p:cNvPr>
          <p:cNvSpPr txBox="1"/>
          <p:nvPr/>
        </p:nvSpPr>
        <p:spPr>
          <a:xfrm>
            <a:off x="513499" y="1166842"/>
            <a:ext cx="8005910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Fermilab site map can be viewed and downloaded at</a:t>
            </a:r>
          </a:p>
          <a:p>
            <a:r>
              <a:rPr lang="en-US" sz="2400" dirty="0">
                <a:hlinkClick r:id="rId2"/>
              </a:rPr>
              <a:t>https://www.fnal.gov/pub/visiting/map/site.html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Workshop agenda and other information at: 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https://indico.fnal.gov/event/20260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sessions will take place in the One West conference 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Parallel session in the </a:t>
            </a:r>
            <a:r>
              <a:rPr lang="en-US" sz="2400" dirty="0" err="1"/>
              <a:t>Comitium</a:t>
            </a:r>
            <a:r>
              <a:rPr lang="en-US" sz="2400" dirty="0"/>
              <a:t>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should be able to connect to the wi-fi service “Guest”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604409-2F19-470B-9C5B-2B8DE4F39531}"/>
              </a:ext>
            </a:extLst>
          </p:cNvPr>
          <p:cNvSpPr txBox="1"/>
          <p:nvPr/>
        </p:nvSpPr>
        <p:spPr>
          <a:xfrm>
            <a:off x="1448677" y="0"/>
            <a:ext cx="6420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4184"/>
                </a:solidFill>
                <a:effectLst/>
                <a:uLnTx/>
                <a:uFillTx/>
                <a:latin typeface="+mj-lt"/>
                <a:ea typeface="ＭＳ Ｐゴシック" charset="0"/>
              </a:rPr>
              <a:t>Venue, site navigation, wi-fi, etc.</a:t>
            </a:r>
          </a:p>
        </p:txBody>
      </p:sp>
    </p:spTree>
    <p:extLst>
      <p:ext uri="{BB962C8B-B14F-4D97-AF65-F5344CB8AC3E}">
        <p14:creationId xmlns:p14="http://schemas.microsoft.com/office/powerpoint/2010/main" val="523774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3808057" y="101600"/>
            <a:ext cx="1213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4184"/>
                </a:solidFill>
                <a:effectLst/>
                <a:uLnTx/>
                <a:uFillTx/>
                <a:latin typeface="+mj-lt"/>
                <a:ea typeface="ＭＳ Ｐゴシック" charset="0"/>
              </a:rPr>
              <a:t>Tours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1B972B0-9E6B-45DA-BED4-6B220F5EC1A0}"/>
              </a:ext>
            </a:extLst>
          </p:cNvPr>
          <p:cNvSpPr txBox="1"/>
          <p:nvPr/>
        </p:nvSpPr>
        <p:spPr>
          <a:xfrm>
            <a:off x="143672" y="1001554"/>
            <a:ext cx="885665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Places to tour: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Site 1:  Main Injector MI-52 enclosure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Site 2:  Mu2e building, beam transport, Delivery Ring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Safety orientation here, before walk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Please sign up!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Be sure to be here at 2:00pm on Wednesday!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Dress for tunnel: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Covered shoulders, no tank tops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Flat shoes, closed toes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 food/ drinks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Split in two groups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8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984448" y="101600"/>
            <a:ext cx="708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+mj-lt"/>
              </a:rPr>
              <a:t>In case of any problems/questions…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74184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0DEBD51-E5B4-47E0-819A-B11FD8EC37BE}"/>
              </a:ext>
            </a:extLst>
          </p:cNvPr>
          <p:cNvSpPr txBox="1"/>
          <p:nvPr/>
        </p:nvSpPr>
        <p:spPr>
          <a:xfrm>
            <a:off x="255587" y="1910303"/>
            <a:ext cx="8632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Vladimir Nagaslaev (cell)							+1-630-476-1264</a:t>
            </a:r>
          </a:p>
          <a:p>
            <a:endParaRPr lang="en-US" sz="2400" dirty="0"/>
          </a:p>
          <a:p>
            <a:r>
              <a:rPr lang="en-US" sz="2400" dirty="0"/>
              <a:t>Cara </a:t>
            </a:r>
            <a:r>
              <a:rPr lang="en-US" sz="2400" dirty="0" err="1"/>
              <a:t>Kachel</a:t>
            </a:r>
            <a:r>
              <a:rPr lang="en-US" sz="2400" dirty="0"/>
              <a:t>		</a:t>
            </a:r>
            <a:r>
              <a:rPr lang="en-US" sz="2400" dirty="0">
                <a:hlinkClick r:id="rId2"/>
              </a:rPr>
              <a:t>sx-workshop2019@fnal.gov</a:t>
            </a:r>
            <a:r>
              <a:rPr lang="en-US" sz="2400" dirty="0"/>
              <a:t>	+1-630-840-4446</a:t>
            </a:r>
          </a:p>
          <a:p>
            <a:endParaRPr lang="en-US" sz="2400" dirty="0"/>
          </a:p>
          <a:p>
            <a:r>
              <a:rPr lang="en-US" sz="2400" dirty="0"/>
              <a:t>Jerry </a:t>
            </a:r>
            <a:r>
              <a:rPr lang="en-US" sz="2400" dirty="0" err="1"/>
              <a:t>Annala</a:t>
            </a:r>
            <a:r>
              <a:rPr lang="en-US" sz="2400" dirty="0"/>
              <a:t>		</a:t>
            </a:r>
            <a:r>
              <a:rPr lang="en-US" sz="2400" dirty="0">
                <a:hlinkClick r:id="rId3"/>
              </a:rPr>
              <a:t>annala@fnal.gov</a:t>
            </a:r>
            <a:r>
              <a:rPr lang="en-US" sz="2400" dirty="0"/>
              <a:t>				+1-630-840-3804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00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3108146" y="101600"/>
            <a:ext cx="270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atin typeface="+mj-lt"/>
              </a:rPr>
              <a:t>In conclusion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74184"/>
              </a:solidFill>
              <a:effectLst/>
              <a:uLnTx/>
              <a:uFillTx/>
              <a:latin typeface="+mj-lt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C46E17-593B-44AF-89DE-9562F2643582}"/>
              </a:ext>
            </a:extLst>
          </p:cNvPr>
          <p:cNvSpPr txBox="1"/>
          <p:nvPr/>
        </p:nvSpPr>
        <p:spPr>
          <a:xfrm>
            <a:off x="541867" y="1092233"/>
            <a:ext cx="75409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Slow Extraction is a very important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Presents new challenges and that indicates 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Communication and collaboration makes effort the most effective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Enormous progress in the field recently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Lots of good news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7AFCC-398B-4FBE-AB36-F98E2E86801C}"/>
              </a:ext>
            </a:extLst>
          </p:cNvPr>
          <p:cNvSpPr txBox="1"/>
          <p:nvPr/>
        </p:nvSpPr>
        <p:spPr>
          <a:xfrm>
            <a:off x="755759" y="4284435"/>
            <a:ext cx="740551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Thanks to everyone for bringing this here!</a:t>
            </a:r>
          </a:p>
          <a:p>
            <a:pPr algn="ctr"/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Looking forward for exciting and intense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3200" b="1" dirty="0">
                <a:solidFill>
                  <a:srgbClr val="00B050"/>
                </a:solidFill>
              </a:rPr>
              <a:t>days in the SX Workshop 2019! </a:t>
            </a:r>
          </a:p>
        </p:txBody>
      </p:sp>
    </p:spTree>
    <p:extLst>
      <p:ext uri="{BB962C8B-B14F-4D97-AF65-F5344CB8AC3E}">
        <p14:creationId xmlns:p14="http://schemas.microsoft.com/office/powerpoint/2010/main" val="81715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05104FB-B2CE-4097-8A8F-82E65CAEE474}"/>
              </a:ext>
            </a:extLst>
          </p:cNvPr>
          <p:cNvSpPr txBox="1">
            <a:spLocks/>
          </p:cNvSpPr>
          <p:nvPr/>
        </p:nvSpPr>
        <p:spPr>
          <a:xfrm>
            <a:off x="676275" y="0"/>
            <a:ext cx="7990841" cy="7280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Slow Extraction Workshop 2019 (#3)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6F7BAA-AB33-4BF9-BF12-97460003E7DC}"/>
              </a:ext>
            </a:extLst>
          </p:cNvPr>
          <p:cNvSpPr txBox="1">
            <a:spLocks/>
          </p:cNvSpPr>
          <p:nvPr/>
        </p:nvSpPr>
        <p:spPr>
          <a:xfrm>
            <a:off x="0" y="894712"/>
            <a:ext cx="4222045" cy="52703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6"/>
                </a:solidFill>
              </a:rPr>
              <a:t>Building on success of  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2016 SE Workshop #1</a:t>
            </a:r>
            <a:r>
              <a:rPr lang="en-GB" sz="1800" dirty="0">
                <a:solidFill>
                  <a:schemeClr val="accent6"/>
                </a:solidFill>
              </a:rPr>
              <a:t>, (GSI)</a:t>
            </a:r>
          </a:p>
          <a:p>
            <a:pPr lvl="1"/>
            <a:r>
              <a:rPr lang="en-GB" sz="18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 SE Workshop #2</a:t>
            </a:r>
            <a:r>
              <a:rPr lang="en-GB" sz="1800" dirty="0">
                <a:solidFill>
                  <a:schemeClr val="accent6"/>
                </a:solidFill>
              </a:rPr>
              <a:t>, (CERN)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The 2019 workshop aims to address actual issues of Slow Extraction, and provide a forum for discussing between experts in this specialised domain.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Under the auspices of </a:t>
            </a:r>
            <a:r>
              <a:rPr lang="en-GB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ICFA</a:t>
            </a:r>
            <a:r>
              <a:rPr lang="en-GB" dirty="0">
                <a:solidFill>
                  <a:schemeClr val="accent6"/>
                </a:solidFill>
              </a:rPr>
              <a:t> 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dirty="0">
                <a:solidFill>
                  <a:schemeClr val="accent6"/>
                </a:solidFill>
              </a:rPr>
              <a:t>Supported by </a:t>
            </a:r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</a:t>
            </a:r>
            <a:r>
              <a:rPr lang="en-GB" dirty="0">
                <a:solidFill>
                  <a:schemeClr val="accent6"/>
                </a:solidFill>
              </a:rPr>
              <a:t> .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54+ participants registered</a:t>
            </a:r>
          </a:p>
          <a:p>
            <a:pPr marL="36576" indent="0">
              <a:buFont typeface="Arial" charset="0"/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36576" indent="0"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Thank you for your participation!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0480A88-6845-4DE6-A617-68F637B3B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90" y="1220292"/>
            <a:ext cx="2454525" cy="3529918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1ABF8F1-6222-4BD2-A030-56BC8C4EC9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43" y="1242684"/>
            <a:ext cx="2414427" cy="35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2389E5D-AE9C-404D-BC74-DD0657CD7216}"/>
              </a:ext>
            </a:extLst>
          </p:cNvPr>
          <p:cNvSpPr/>
          <p:nvPr/>
        </p:nvSpPr>
        <p:spPr>
          <a:xfrm>
            <a:off x="4285322" y="1215990"/>
            <a:ext cx="4858678" cy="442601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5104FB-B2CE-4097-8A8F-82E65CAEE474}"/>
              </a:ext>
            </a:extLst>
          </p:cNvPr>
          <p:cNvSpPr txBox="1">
            <a:spLocks/>
          </p:cNvSpPr>
          <p:nvPr/>
        </p:nvSpPr>
        <p:spPr>
          <a:xfrm>
            <a:off x="676275" y="0"/>
            <a:ext cx="7990841" cy="7280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Slow Extraction Workshop 2019 (#3)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4A1F9BF9-BA64-4971-ACD7-1ADBD16B4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92"/>
          <a:stretch/>
        </p:blipFill>
        <p:spPr>
          <a:xfrm>
            <a:off x="4287382" y="1230385"/>
            <a:ext cx="4858677" cy="4411625"/>
          </a:xfrm>
          <a:prstGeom prst="rect">
            <a:avLst/>
          </a:prstGeom>
          <a:effectLst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6F7BAA-AB33-4BF9-BF12-97460003E7DC}"/>
              </a:ext>
            </a:extLst>
          </p:cNvPr>
          <p:cNvSpPr txBox="1">
            <a:spLocks/>
          </p:cNvSpPr>
          <p:nvPr/>
        </p:nvSpPr>
        <p:spPr>
          <a:xfrm>
            <a:off x="0" y="894712"/>
            <a:ext cx="4222045" cy="52703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6"/>
                </a:solidFill>
              </a:rPr>
              <a:t>Building on success of  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2016 SE Workshop #1</a:t>
            </a:r>
            <a:r>
              <a:rPr lang="en-GB" sz="1800" dirty="0">
                <a:solidFill>
                  <a:schemeClr val="accent6"/>
                </a:solidFill>
              </a:rPr>
              <a:t>, (GSI)</a:t>
            </a:r>
          </a:p>
          <a:p>
            <a:pPr lvl="1"/>
            <a:r>
              <a:rPr lang="en-GB" sz="18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 SE Workshop #2</a:t>
            </a:r>
            <a:r>
              <a:rPr lang="en-GB" sz="1800" dirty="0">
                <a:solidFill>
                  <a:schemeClr val="accent6"/>
                </a:solidFill>
              </a:rPr>
              <a:t>, (CERN)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The 2019 workshop aims to address actual issues of Slow Extraction, and provide a forum for discussing between experts in this specialised domain.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Under the auspices of </a:t>
            </a:r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ICFA</a:t>
            </a:r>
            <a:r>
              <a:rPr lang="en-GB" dirty="0">
                <a:solidFill>
                  <a:schemeClr val="accent6"/>
                </a:solidFill>
              </a:rPr>
              <a:t> 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dirty="0">
                <a:solidFill>
                  <a:schemeClr val="accent6"/>
                </a:solidFill>
              </a:rPr>
              <a:t>Supported by </a:t>
            </a:r>
            <a:r>
              <a:rPr lang="en-GB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</a:t>
            </a:r>
            <a:r>
              <a:rPr lang="en-GB" dirty="0">
                <a:solidFill>
                  <a:schemeClr val="accent6"/>
                </a:solidFill>
              </a:rPr>
              <a:t> .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54+ participants registered</a:t>
            </a:r>
          </a:p>
          <a:p>
            <a:pPr marL="36576" indent="0">
              <a:buFont typeface="Arial" charset="0"/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36576" indent="0"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Thank you for your participation!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7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F1271F9A-EF49-442D-9140-2FC856818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3612" b="2"/>
          <a:stretch/>
        </p:blipFill>
        <p:spPr>
          <a:xfrm>
            <a:off x="4273268" y="1221873"/>
            <a:ext cx="4870732" cy="4422571"/>
          </a:xfrm>
          <a:prstGeom prst="rect">
            <a:avLst/>
          </a:prstGeom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2389E5D-AE9C-404D-BC74-DD0657CD7216}"/>
              </a:ext>
            </a:extLst>
          </p:cNvPr>
          <p:cNvSpPr/>
          <p:nvPr/>
        </p:nvSpPr>
        <p:spPr>
          <a:xfrm>
            <a:off x="4285322" y="1215990"/>
            <a:ext cx="4858678" cy="4426017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6F7BAA-AB33-4BF9-BF12-97460003E7DC}"/>
              </a:ext>
            </a:extLst>
          </p:cNvPr>
          <p:cNvSpPr txBox="1">
            <a:spLocks/>
          </p:cNvSpPr>
          <p:nvPr/>
        </p:nvSpPr>
        <p:spPr>
          <a:xfrm>
            <a:off x="0" y="894712"/>
            <a:ext cx="4222045" cy="52703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6"/>
                </a:solidFill>
              </a:rPr>
              <a:t>Building on success of  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2016 SE Workshop #1</a:t>
            </a:r>
            <a:r>
              <a:rPr lang="en-GB" sz="1800" dirty="0">
                <a:solidFill>
                  <a:schemeClr val="accent6"/>
                </a:solidFill>
              </a:rPr>
              <a:t>, (GSI)</a:t>
            </a:r>
          </a:p>
          <a:p>
            <a:pPr lvl="1"/>
            <a:r>
              <a:rPr lang="en-GB" sz="18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2017 SE Workshop #2</a:t>
            </a:r>
            <a:r>
              <a:rPr lang="en-GB" sz="1800" dirty="0">
                <a:solidFill>
                  <a:schemeClr val="accent6"/>
                </a:solidFill>
              </a:rPr>
              <a:t>, (CERN)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The 2019 workshop aims to address actual issues of Slow Extraction, and provide a forum for discussing between experts in this specialised domain.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Under the auspices of </a:t>
            </a:r>
            <a:r>
              <a:rPr lang="en-GB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ICFA</a:t>
            </a:r>
            <a:r>
              <a:rPr lang="en-GB" dirty="0">
                <a:solidFill>
                  <a:schemeClr val="accent6"/>
                </a:solidFill>
              </a:rPr>
              <a:t> </a:t>
            </a:r>
            <a:br>
              <a:rPr lang="en-GB" dirty="0">
                <a:solidFill>
                  <a:schemeClr val="accent6"/>
                </a:solidFill>
              </a:rPr>
            </a:br>
            <a:r>
              <a:rPr lang="en-GB" dirty="0">
                <a:solidFill>
                  <a:schemeClr val="accent6"/>
                </a:solidFill>
              </a:rPr>
              <a:t>Supported by </a:t>
            </a:r>
            <a:r>
              <a:rPr lang="en-GB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</a:t>
            </a:r>
            <a:r>
              <a:rPr lang="en-GB" dirty="0">
                <a:solidFill>
                  <a:schemeClr val="accent6"/>
                </a:solidFill>
              </a:rPr>
              <a:t> .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54+ participants registered</a:t>
            </a:r>
          </a:p>
          <a:p>
            <a:pPr marL="36576" indent="0">
              <a:buFont typeface="Arial" charset="0"/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36576" indent="0">
              <a:buFont typeface="Arial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Thank you for your participation!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E95D303F-3612-4514-9FF6-EC59718A2C2A}"/>
              </a:ext>
            </a:extLst>
          </p:cNvPr>
          <p:cNvSpPr/>
          <p:nvPr/>
        </p:nvSpPr>
        <p:spPr>
          <a:xfrm>
            <a:off x="6334363" y="2989968"/>
            <a:ext cx="50455" cy="5583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DCBA4F-0F58-4A48-84C4-E7487B65E65D}"/>
              </a:ext>
            </a:extLst>
          </p:cNvPr>
          <p:cNvSpPr txBox="1"/>
          <p:nvPr/>
        </p:nvSpPr>
        <p:spPr>
          <a:xfrm>
            <a:off x="5846162" y="2965885"/>
            <a:ext cx="7079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Fermilab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38ABC4E-ACA6-4F47-BD44-11CC60A7C90F}"/>
              </a:ext>
            </a:extLst>
          </p:cNvPr>
          <p:cNvSpPr txBox="1">
            <a:spLocks/>
          </p:cNvSpPr>
          <p:nvPr/>
        </p:nvSpPr>
        <p:spPr>
          <a:xfrm>
            <a:off x="676275" y="0"/>
            <a:ext cx="7990841" cy="7280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Slow Extraction Workshop 2019 (#3)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0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E56405A-9131-4414-B816-059ABB04D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155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5D703F-4F32-4391-89F7-3AD445BE8145}"/>
              </a:ext>
            </a:extLst>
          </p:cNvPr>
          <p:cNvSpPr/>
          <p:nvPr/>
        </p:nvSpPr>
        <p:spPr>
          <a:xfrm>
            <a:off x="1123950" y="323850"/>
            <a:ext cx="7458075" cy="12477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Workshop Objectives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CA19F-4086-4B99-9849-68D9F538A78F}"/>
              </a:ext>
            </a:extLst>
          </p:cNvPr>
          <p:cNvSpPr txBox="1"/>
          <p:nvPr/>
        </p:nvSpPr>
        <p:spPr>
          <a:xfrm>
            <a:off x="3014346" y="2106572"/>
            <a:ext cx="5855334" cy="390876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At Fermilab: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Decades of experience at MI-52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SX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Challenging performance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Want to learn from the front line runners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Gauge our design understanding with the current state of the art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306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1E56405A-9131-4414-B816-059ABB04D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155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5D703F-4F32-4391-89F7-3AD445BE8145}"/>
              </a:ext>
            </a:extLst>
          </p:cNvPr>
          <p:cNvSpPr/>
          <p:nvPr/>
        </p:nvSpPr>
        <p:spPr>
          <a:xfrm>
            <a:off x="1123950" y="323850"/>
            <a:ext cx="7458075" cy="12477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Workshop Objectives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18496-7FBA-4164-8EF4-8684F108FCF5}"/>
              </a:ext>
            </a:extLst>
          </p:cNvPr>
          <p:cNvSpPr txBox="1"/>
          <p:nvPr/>
        </p:nvSpPr>
        <p:spPr>
          <a:xfrm>
            <a:off x="2909803" y="1623633"/>
            <a:ext cx="6118033" cy="458587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General community needs: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Beam loss and spill quality:  state of the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Theoretical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Experimental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technologies and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Challenges of beam intensity growth in future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Machine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Promote education knowledge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Follow up from previous workshops</a:t>
            </a:r>
          </a:p>
        </p:txBody>
      </p:sp>
    </p:spTree>
    <p:extLst>
      <p:ext uri="{BB962C8B-B14F-4D97-AF65-F5344CB8AC3E}">
        <p14:creationId xmlns:p14="http://schemas.microsoft.com/office/powerpoint/2010/main" val="19909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199F8F-8724-497B-A74D-454C42234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25"/>
          <a:stretch/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CB7C30-27E7-4099-A0B4-822522CDA789}"/>
              </a:ext>
            </a:extLst>
          </p:cNvPr>
          <p:cNvSpPr/>
          <p:nvPr/>
        </p:nvSpPr>
        <p:spPr>
          <a:xfrm>
            <a:off x="1459968" y="554151"/>
            <a:ext cx="6758305" cy="11307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International Organizing Committee</a:t>
            </a:r>
          </a:p>
        </p:txBody>
      </p:sp>
    </p:spTree>
    <p:extLst>
      <p:ext uri="{BB962C8B-B14F-4D97-AF65-F5344CB8AC3E}">
        <p14:creationId xmlns:p14="http://schemas.microsoft.com/office/powerpoint/2010/main" val="80300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F67D3-5618-4FE2-A39F-FD5317DE70AB}"/>
              </a:ext>
            </a:extLst>
          </p:cNvPr>
          <p:cNvSpPr txBox="1"/>
          <p:nvPr/>
        </p:nvSpPr>
        <p:spPr>
          <a:xfrm>
            <a:off x="3493294" y="19733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4184"/>
                </a:solidFill>
                <a:effectLst/>
                <a:uLnTx/>
                <a:uFillTx/>
                <a:latin typeface="+mj-lt"/>
                <a:ea typeface="ＭＳ Ｐゴシック" charset="0"/>
              </a:rPr>
              <a:t>Sessions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CEB1F0C-9C9E-4B05-933D-F5F1373F5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787382"/>
            <a:ext cx="7374517" cy="52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00BDD-8EA6-4A33-8EFA-23809D2A25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07/22/2019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C1AD9-7AA0-4EEF-AB86-CF48056E5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V.Nagaslaev - Slow Extraction for Mu2e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772C-868C-4D25-8048-7C2BB6448A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B2117-9F9F-7143-9723-4103C8BEA5E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154D81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54D81"/>
              </a:solidFill>
              <a:effectLst/>
              <a:uLnTx/>
              <a:uFillTx/>
              <a:latin typeface="Helvetica" charset="0"/>
              <a:ea typeface="ＭＳ Ｐゴシック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899D95-4384-41EA-B2D6-D17326F110B0}"/>
              </a:ext>
            </a:extLst>
          </p:cNvPr>
          <p:cNvCxnSpPr/>
          <p:nvPr/>
        </p:nvCxnSpPr>
        <p:spPr>
          <a:xfrm>
            <a:off x="676275" y="685800"/>
            <a:ext cx="770572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7131D998-9CB3-4B27-A2A4-2CBDEBBF992E}"/>
              </a:ext>
            </a:extLst>
          </p:cNvPr>
          <p:cNvSpPr txBox="1">
            <a:spLocks/>
          </p:cNvSpPr>
          <p:nvPr/>
        </p:nvSpPr>
        <p:spPr>
          <a:xfrm>
            <a:off x="129076" y="0"/>
            <a:ext cx="8800122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600" dirty="0"/>
              <a:t>Coffee and lunch breaks</a:t>
            </a:r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81983-B3DD-428F-87E7-E753B869DDCA}"/>
              </a:ext>
            </a:extLst>
          </p:cNvPr>
          <p:cNvSpPr txBox="1"/>
          <p:nvPr/>
        </p:nvSpPr>
        <p:spPr>
          <a:xfrm>
            <a:off x="339794" y="802975"/>
            <a:ext cx="73919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Coffee breaks: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believe coffee at the workshop is very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Coffee breaks will be served by an outside contractor firm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Served near the meeting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Break time varies – follow the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Lunch breaks: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 covered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Wilson Hall cafeteria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Across the lobby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Food services also available nearby Fermilab</a:t>
            </a:r>
          </a:p>
        </p:txBody>
      </p:sp>
    </p:spTree>
    <p:extLst>
      <p:ext uri="{BB962C8B-B14F-4D97-AF65-F5344CB8AC3E}">
        <p14:creationId xmlns:p14="http://schemas.microsoft.com/office/powerpoint/2010/main" val="243743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575</Words>
  <Application>Microsoft Office PowerPoint</Application>
  <PresentationFormat>On-screen Show (4:3)</PresentationFormat>
  <Paragraphs>167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Office Theme</vt:lpstr>
      <vt:lpstr>Fermilab: Footer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P. Nagaslaev x4670 13469N</dc:creator>
  <cp:lastModifiedBy>Vladimir Nagaslaev</cp:lastModifiedBy>
  <cp:revision>1</cp:revision>
  <dcterms:created xsi:type="dcterms:W3CDTF">2019-07-08T19:31:12Z</dcterms:created>
  <dcterms:modified xsi:type="dcterms:W3CDTF">2019-07-22T02:56:44Z</dcterms:modified>
</cp:coreProperties>
</file>